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-541735" y="0"/>
            <a:ext cx="24384001" cy="13716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818107" y="-946547"/>
            <a:ext cx="14611141" cy="109368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sz="half" idx="21"/>
          </p:nvPr>
        </p:nvSpPr>
        <p:spPr>
          <a:xfrm>
            <a:off x="10573650" y="1946671"/>
            <a:ext cx="11070581" cy="9840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0772754" y="3857625"/>
            <a:ext cx="11094757" cy="98620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quarter" idx="21"/>
          </p:nvPr>
        </p:nvSpPr>
        <p:spPr>
          <a:xfrm>
            <a:off x="12420112" y="6983015"/>
            <a:ext cx="8161735" cy="61118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quarter" idx="22"/>
          </p:nvPr>
        </p:nvSpPr>
        <p:spPr>
          <a:xfrm>
            <a:off x="12424171" y="625078"/>
            <a:ext cx="8161736" cy="61118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1726743" y="678656"/>
            <a:ext cx="11243383" cy="150210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2882" y="13038931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zp271@psu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cholarSphere"/>
          <p:cNvSpPr txBox="1"/>
          <p:nvPr>
            <p:ph type="ctrTitle"/>
          </p:nvPr>
        </p:nvSpPr>
        <p:spPr>
          <a:xfrm>
            <a:off x="546155" y="2902575"/>
            <a:ext cx="23291690" cy="4409197"/>
          </a:xfrm>
          <a:prstGeom prst="rect">
            <a:avLst/>
          </a:prstGeom>
        </p:spPr>
        <p:txBody>
          <a:bodyPr/>
          <a:lstStyle/>
          <a:p>
            <a:pPr/>
            <a:r>
              <a:t>ScholarSphere</a:t>
            </a:r>
          </a:p>
        </p:txBody>
      </p:sp>
      <p:sp>
        <p:nvSpPr>
          <p:cNvPr id="129" name="Alaina Pearce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Alaina Pearce</a:t>
            </a:r>
          </a:p>
          <a:p>
            <a:pPr/>
            <a:r>
              <a:rPr>
                <a:hlinkClick r:id="rId2" invalidUrl="" action="" tgtFrame="" tooltip="" history="1" highlightClick="0" endSnd="0"/>
              </a:rPr>
              <a:t>azp271@psu.edu</a:t>
            </a:r>
          </a:p>
        </p:txBody>
      </p:sp>
      <p:sp>
        <p:nvSpPr>
          <p:cNvPr id="130" name="Open Science Bootcamp 2025"/>
          <p:cNvSpPr txBox="1"/>
          <p:nvPr/>
        </p:nvSpPr>
        <p:spPr>
          <a:xfrm>
            <a:off x="18023310" y="12776082"/>
            <a:ext cx="6318133" cy="868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r">
              <a:buClr>
                <a:srgbClr val="535353"/>
              </a:buClr>
              <a:defRPr sz="3000"/>
            </a:lvl1pPr>
          </a:lstStyle>
          <a:p>
            <a:pPr/>
            <a:r>
              <a:t>Open Science Bootcamp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cholarSphere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ScholarSphere</a:t>
            </a:r>
          </a:p>
        </p:txBody>
      </p:sp>
      <p:sp>
        <p:nvSpPr>
          <p:cNvPr id="133" name="Self-deposit for Penn State faculty, staff, and students at no cost…"/>
          <p:cNvSpPr txBox="1"/>
          <p:nvPr/>
        </p:nvSpPr>
        <p:spPr>
          <a:xfrm>
            <a:off x="1882158" y="4430417"/>
            <a:ext cx="20619685" cy="723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Self-deposit for Penn State faculty, staff, and students at no cost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Supports data sharing requirements and FAIR principles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Curation services</a:t>
            </a:r>
            <a:r>
              <a:t> from PSU Librarians and the Data Curation Network </a:t>
            </a:r>
            <a:endParaRPr sz="1200"/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Satisfies requirements of PSU Open Access Policy (AC02)</a:t>
            </a:r>
            <a:endParaRPr sz="1200"/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Work drafts and versioning</a:t>
            </a:r>
            <a:endParaRPr sz="1200"/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Flexible access and visibility controls</a:t>
            </a:r>
            <a:endParaRPr sz="1200"/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Persistent access and preservation of work through DOI minting 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Data DOIs are indexed in GoogleScholar</a:t>
            </a:r>
            <a:endParaRPr sz="1200"/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Monthly reports tracking download statistics</a:t>
            </a:r>
            <a:endParaRPr sz="1200"/>
          </a:p>
        </p:txBody>
      </p:sp>
      <p:sp>
        <p:nvSpPr>
          <p:cNvPr id="134" name="Penn State’s open access institutional repository for publication and research data"/>
          <p:cNvSpPr txBox="1"/>
          <p:nvPr/>
        </p:nvSpPr>
        <p:spPr>
          <a:xfrm>
            <a:off x="2795823" y="2344391"/>
            <a:ext cx="18792355" cy="140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defRPr sz="4600"/>
            </a:pPr>
            <a:r>
              <a:t>Penn State’s open access institutional repository for publication and research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cholarSphere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ScholarSphere</a:t>
            </a:r>
          </a:p>
        </p:txBody>
      </p:sp>
      <p:sp>
        <p:nvSpPr>
          <p:cNvPr id="137" name="Penn State’s open access institutional repository for publication and research data"/>
          <p:cNvSpPr txBox="1"/>
          <p:nvPr/>
        </p:nvSpPr>
        <p:spPr>
          <a:xfrm>
            <a:off x="2795823" y="2344391"/>
            <a:ext cx="18792355" cy="140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defRPr sz="4600"/>
            </a:pPr>
            <a:r>
              <a:t>Penn State’s open access institutional repository for publication and research data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349313" y="-169043"/>
            <a:ext cx="9685373" cy="17019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ration Servi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Curation Services</a:t>
            </a:r>
          </a:p>
        </p:txBody>
      </p:sp>
      <p:sp>
        <p:nvSpPr>
          <p:cNvPr id="141" name="Check that files can be opened and appear to be working…"/>
          <p:cNvSpPr txBox="1"/>
          <p:nvPr/>
        </p:nvSpPr>
        <p:spPr>
          <a:xfrm>
            <a:off x="1882158" y="3475966"/>
            <a:ext cx="20619685" cy="642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Check that files can be opened and appear to be working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Check that discover metadata is accurate and sufficiently described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Request additional metadata or documentation to support FAIR 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README file required for data deposits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Partner with the Data Curation Network for specialized data curation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Accessibility Checks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Alt-text required for all image files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PDF accessibility remediation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ration Servi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Curation Services</a:t>
            </a:r>
          </a:p>
        </p:txBody>
      </p:sp>
      <p:sp>
        <p:nvSpPr>
          <p:cNvPr id="144" name="Check that files can be opened and appear to be working…"/>
          <p:cNvSpPr txBox="1"/>
          <p:nvPr/>
        </p:nvSpPr>
        <p:spPr>
          <a:xfrm>
            <a:off x="1882158" y="3475966"/>
            <a:ext cx="20619685" cy="642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Check that files can be opened and appear to be working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Check that discover metadata is accurate and sufficiently described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Request additional metadata or documentation to support FAIR 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README file required for data deposits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Partner with the Data Curation Network for specialized data curation</a:t>
            </a:r>
          </a:p>
          <a:p>
            <a:pPr marL="4641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Accessibility Checks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Alt-text required for all image files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PDF accessibility remediation</a:t>
            </a:r>
            <a:endParaRPr sz="1200"/>
          </a:p>
        </p:txBody>
      </p:sp>
      <p:sp>
        <p:nvSpPr>
          <p:cNvPr id="145" name="The researcher is not a passive participant - what you choose to do impacts what we can do for you"/>
          <p:cNvSpPr txBox="1"/>
          <p:nvPr/>
        </p:nvSpPr>
        <p:spPr>
          <a:xfrm>
            <a:off x="1836074" y="10872623"/>
            <a:ext cx="20711853" cy="20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The researcher is not a passive participant - what you choose to do impacts what we can do for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venir Next Regular"/>
        <a:ea typeface="Avenir Next Regular"/>
        <a:cs typeface="Avenir Next Regula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venir Next Regular"/>
        <a:ea typeface="Avenir Next Regular"/>
        <a:cs typeface="Avenir Next Regula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