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1" r:id="rId3"/>
    <p:sldId id="317" r:id="rId4"/>
    <p:sldId id="274" r:id="rId5"/>
    <p:sldId id="316" r:id="rId6"/>
    <p:sldId id="282" r:id="rId7"/>
    <p:sldId id="284" r:id="rId8"/>
    <p:sldId id="286" r:id="rId9"/>
    <p:sldId id="297" r:id="rId10"/>
    <p:sldId id="302" r:id="rId11"/>
    <p:sldId id="303" r:id="rId12"/>
    <p:sldId id="298" r:id="rId13"/>
    <p:sldId id="292" r:id="rId14"/>
    <p:sldId id="290" r:id="rId15"/>
    <p:sldId id="289" r:id="rId16"/>
    <p:sldId id="300" r:id="rId17"/>
    <p:sldId id="308" r:id="rId18"/>
    <p:sldId id="313" r:id="rId19"/>
    <p:sldId id="314" r:id="rId20"/>
    <p:sldId id="309" r:id="rId21"/>
    <p:sldId id="310" r:id="rId22"/>
    <p:sldId id="311" r:id="rId23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yan Hopkins" initials="bwh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E5"/>
    <a:srgbClr val="85B6FF"/>
    <a:srgbClr val="3F8DFF"/>
    <a:srgbClr val="0062F2"/>
    <a:srgbClr val="004FC4"/>
    <a:srgbClr val="DCF0C6"/>
    <a:srgbClr val="D7E0F1"/>
    <a:srgbClr val="CAD5EC"/>
    <a:srgbClr val="E3F3D1"/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84158" autoAdjust="0"/>
  </p:normalViewPr>
  <p:slideViewPr>
    <p:cSldViewPr>
      <p:cViewPr>
        <p:scale>
          <a:sx n="120" d="100"/>
          <a:sy n="120" d="100"/>
        </p:scale>
        <p:origin x="-420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846D7-AC18-4BFC-80DE-9088AE90471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41960B-DB31-4802-8F39-17E519B33815}">
      <dgm:prSet phldrT="[Text]"/>
      <dgm:spPr/>
      <dgm:t>
        <a:bodyPr/>
        <a:lstStyle/>
        <a:p>
          <a:r>
            <a:rPr lang="en-US" dirty="0" smtClean="0"/>
            <a:t>Market Analysis</a:t>
          </a:r>
          <a:endParaRPr lang="en-US" dirty="0"/>
        </a:p>
      </dgm:t>
    </dgm:pt>
    <dgm:pt modelId="{07739DD7-C704-4924-91F6-25FB3A6ACB48}" type="parTrans" cxnId="{EC6DC250-1E29-4E53-A3DB-396823D96136}">
      <dgm:prSet/>
      <dgm:spPr/>
      <dgm:t>
        <a:bodyPr/>
        <a:lstStyle/>
        <a:p>
          <a:endParaRPr lang="en-US"/>
        </a:p>
      </dgm:t>
    </dgm:pt>
    <dgm:pt modelId="{079A8CC5-0D3D-49A8-84B5-E3C897262203}" type="sibTrans" cxnId="{EC6DC250-1E29-4E53-A3DB-396823D96136}">
      <dgm:prSet/>
      <dgm:spPr/>
      <dgm:t>
        <a:bodyPr/>
        <a:lstStyle/>
        <a:p>
          <a:endParaRPr lang="en-US"/>
        </a:p>
      </dgm:t>
    </dgm:pt>
    <dgm:pt modelId="{DFF9BA5B-6FB9-49FA-B609-F7F3CB83854F}">
      <dgm:prSet phldrT="[Text]" custT="1"/>
      <dgm:spPr/>
      <dgm:t>
        <a:bodyPr/>
        <a:lstStyle/>
        <a:p>
          <a:r>
            <a:rPr lang="en-US" sz="1600" dirty="0" smtClean="0"/>
            <a:t>Provide an early strategic context for new technologies</a:t>
          </a:r>
          <a:endParaRPr lang="en-US" sz="1600" dirty="0"/>
        </a:p>
      </dgm:t>
    </dgm:pt>
    <dgm:pt modelId="{4AA04492-A367-42A8-9633-30E982AB6F72}" type="parTrans" cxnId="{C3C10373-4962-4193-84B9-10AEEA2257CB}">
      <dgm:prSet/>
      <dgm:spPr/>
      <dgm:t>
        <a:bodyPr/>
        <a:lstStyle/>
        <a:p>
          <a:endParaRPr lang="en-US"/>
        </a:p>
      </dgm:t>
    </dgm:pt>
    <dgm:pt modelId="{26DA0A0C-98E8-4021-B743-A32337E2F67B}" type="sibTrans" cxnId="{C3C10373-4962-4193-84B9-10AEEA2257CB}">
      <dgm:prSet/>
      <dgm:spPr/>
      <dgm:t>
        <a:bodyPr/>
        <a:lstStyle/>
        <a:p>
          <a:endParaRPr lang="en-US"/>
        </a:p>
      </dgm:t>
    </dgm:pt>
    <dgm:pt modelId="{E1BA637B-35FB-4542-86DD-96C8B27C8B74}">
      <dgm:prSet phldrT="[Text]" custT="1"/>
      <dgm:spPr/>
      <dgm:t>
        <a:bodyPr/>
        <a:lstStyle/>
        <a:p>
          <a:r>
            <a:rPr lang="en-US" sz="1600" dirty="0" smtClean="0"/>
            <a:t>Is there interest in this service? From ISC?</a:t>
          </a:r>
          <a:endParaRPr lang="en-US" sz="1600" dirty="0"/>
        </a:p>
      </dgm:t>
    </dgm:pt>
    <dgm:pt modelId="{E7CE2E38-6F3D-4F86-B0E9-1289EE33FC9A}" type="parTrans" cxnId="{F3CD43D8-BAC6-40C5-84CF-FE7F2A94F081}">
      <dgm:prSet/>
      <dgm:spPr/>
      <dgm:t>
        <a:bodyPr/>
        <a:lstStyle/>
        <a:p>
          <a:endParaRPr lang="en-US"/>
        </a:p>
      </dgm:t>
    </dgm:pt>
    <dgm:pt modelId="{2BEBF7F4-4DC9-486C-B054-6161AFD16DC5}" type="sibTrans" cxnId="{F3CD43D8-BAC6-40C5-84CF-FE7F2A94F081}">
      <dgm:prSet/>
      <dgm:spPr/>
      <dgm:t>
        <a:bodyPr/>
        <a:lstStyle/>
        <a:p>
          <a:endParaRPr lang="en-US"/>
        </a:p>
      </dgm:t>
    </dgm:pt>
    <dgm:pt modelId="{8E654A31-1C90-4255-BFEE-F98A5AFCB706}">
      <dgm:prSet phldrT="[Text]"/>
      <dgm:spPr/>
      <dgm:t>
        <a:bodyPr/>
        <a:lstStyle/>
        <a:p>
          <a:r>
            <a:rPr lang="en-US" dirty="0" smtClean="0"/>
            <a:t>Architectural Coordination</a:t>
          </a:r>
          <a:endParaRPr lang="en-US" dirty="0"/>
        </a:p>
      </dgm:t>
    </dgm:pt>
    <dgm:pt modelId="{8145C9FA-D4E3-4C8C-9238-DAF1A031BF0E}" type="parTrans" cxnId="{FAE45D8C-82E6-427F-B36D-F7B0DB06FBA1}">
      <dgm:prSet/>
      <dgm:spPr/>
      <dgm:t>
        <a:bodyPr/>
        <a:lstStyle/>
        <a:p>
          <a:endParaRPr lang="en-US"/>
        </a:p>
      </dgm:t>
    </dgm:pt>
    <dgm:pt modelId="{E32F0765-E6F0-4EFD-A4E8-14CCC43FBC5A}" type="sibTrans" cxnId="{FAE45D8C-82E6-427F-B36D-F7B0DB06FBA1}">
      <dgm:prSet/>
      <dgm:spPr/>
      <dgm:t>
        <a:bodyPr/>
        <a:lstStyle/>
        <a:p>
          <a:endParaRPr lang="en-US"/>
        </a:p>
      </dgm:t>
    </dgm:pt>
    <dgm:pt modelId="{ACF41284-1A78-4A8B-87F7-98011BD87214}">
      <dgm:prSet phldrT="[Text]" custT="1"/>
      <dgm:spPr/>
      <dgm:t>
        <a:bodyPr/>
        <a:lstStyle/>
        <a:p>
          <a:r>
            <a:rPr lang="en-US" sz="1600" dirty="0" smtClean="0"/>
            <a:t>What do we as a campus need from our technical solutions?</a:t>
          </a:r>
          <a:endParaRPr lang="en-US" sz="1600" dirty="0"/>
        </a:p>
      </dgm:t>
    </dgm:pt>
    <dgm:pt modelId="{F751890F-7B56-44E1-B904-7AEAF47B90BF}" type="parTrans" cxnId="{648820C3-0067-4A64-B1BE-7A8E8EF571AB}">
      <dgm:prSet/>
      <dgm:spPr/>
      <dgm:t>
        <a:bodyPr/>
        <a:lstStyle/>
        <a:p>
          <a:endParaRPr lang="en-US"/>
        </a:p>
      </dgm:t>
    </dgm:pt>
    <dgm:pt modelId="{671E09E7-6F99-47C1-973B-AD004924C1EF}" type="sibTrans" cxnId="{648820C3-0067-4A64-B1BE-7A8E8EF571AB}">
      <dgm:prSet/>
      <dgm:spPr/>
      <dgm:t>
        <a:bodyPr/>
        <a:lstStyle/>
        <a:p>
          <a:endParaRPr lang="en-US"/>
        </a:p>
      </dgm:t>
    </dgm:pt>
    <dgm:pt modelId="{11974772-7415-40F8-9F62-E218BFCC1568}">
      <dgm:prSet phldrT="[Text]" custT="1"/>
      <dgm:spPr/>
      <dgm:t>
        <a:bodyPr/>
        <a:lstStyle/>
        <a:p>
          <a:r>
            <a:rPr lang="en-US" sz="1600" dirty="0" smtClean="0"/>
            <a:t>What do we need to do to realize that vision?</a:t>
          </a:r>
          <a:endParaRPr lang="en-US" sz="1600" dirty="0"/>
        </a:p>
      </dgm:t>
    </dgm:pt>
    <dgm:pt modelId="{59D5A69E-DF5C-4ABF-B1DA-F7DD802CC289}" type="parTrans" cxnId="{18C2C65B-46BA-4CF2-9C08-C973E6E7A1FC}">
      <dgm:prSet/>
      <dgm:spPr/>
      <dgm:t>
        <a:bodyPr/>
        <a:lstStyle/>
        <a:p>
          <a:endParaRPr lang="en-US"/>
        </a:p>
      </dgm:t>
    </dgm:pt>
    <dgm:pt modelId="{E9624E40-9F6B-4432-B11B-41F61569A856}" type="sibTrans" cxnId="{18C2C65B-46BA-4CF2-9C08-C973E6E7A1FC}">
      <dgm:prSet/>
      <dgm:spPr/>
      <dgm:t>
        <a:bodyPr/>
        <a:lstStyle/>
        <a:p>
          <a:endParaRPr lang="en-US"/>
        </a:p>
      </dgm:t>
    </dgm:pt>
    <dgm:pt modelId="{AB0B41BC-403C-4CCA-BB25-51BC17E600CF}">
      <dgm:prSet phldrT="[Text]"/>
      <dgm:spPr/>
      <dgm:t>
        <a:bodyPr/>
        <a:lstStyle/>
        <a:p>
          <a:r>
            <a:rPr lang="en-US" dirty="0" smtClean="0"/>
            <a:t>Evaluation*</a:t>
          </a:r>
        </a:p>
      </dgm:t>
    </dgm:pt>
    <dgm:pt modelId="{E57EEF1D-EED6-4B22-A42E-7D7F9EBCB92B}" type="parTrans" cxnId="{87C3D7FF-ADF9-48A6-B99D-CDF315CC852C}">
      <dgm:prSet/>
      <dgm:spPr/>
      <dgm:t>
        <a:bodyPr/>
        <a:lstStyle/>
        <a:p>
          <a:endParaRPr lang="en-US"/>
        </a:p>
      </dgm:t>
    </dgm:pt>
    <dgm:pt modelId="{76EFADBA-EFD7-4D39-91CE-E5D6886722D7}" type="sibTrans" cxnId="{87C3D7FF-ADF9-48A6-B99D-CDF315CC852C}">
      <dgm:prSet/>
      <dgm:spPr/>
      <dgm:t>
        <a:bodyPr/>
        <a:lstStyle/>
        <a:p>
          <a:endParaRPr lang="en-US"/>
        </a:p>
      </dgm:t>
    </dgm:pt>
    <dgm:pt modelId="{36E2C97D-AEDE-4F06-BF9A-F28E724BF968}">
      <dgm:prSet phldrT="[Text]" custT="1"/>
      <dgm:spPr/>
      <dgm:t>
        <a:bodyPr/>
        <a:lstStyle/>
        <a:p>
          <a:r>
            <a:rPr lang="en-US" sz="1800" dirty="0" smtClean="0"/>
            <a:t>Based on those needs, what is the right choice for us?</a:t>
          </a:r>
          <a:endParaRPr lang="en-US" sz="1800" dirty="0"/>
        </a:p>
      </dgm:t>
    </dgm:pt>
    <dgm:pt modelId="{29280129-48A0-4A8A-9173-C20465F728D0}" type="parTrans" cxnId="{5F8B9C00-46F6-4DC0-91C5-6D2F01C123F0}">
      <dgm:prSet/>
      <dgm:spPr/>
      <dgm:t>
        <a:bodyPr/>
        <a:lstStyle/>
        <a:p>
          <a:endParaRPr lang="en-US"/>
        </a:p>
      </dgm:t>
    </dgm:pt>
    <dgm:pt modelId="{FC2AFEE2-2CD4-44E8-96E2-192497247CE1}" type="sibTrans" cxnId="{5F8B9C00-46F6-4DC0-91C5-6D2F01C123F0}">
      <dgm:prSet/>
      <dgm:spPr/>
      <dgm:t>
        <a:bodyPr/>
        <a:lstStyle/>
        <a:p>
          <a:endParaRPr lang="en-US"/>
        </a:p>
      </dgm:t>
    </dgm:pt>
    <dgm:pt modelId="{A672DC76-01F1-4A47-B81C-A4ED2634DCF0}">
      <dgm:prSet/>
      <dgm:spPr/>
      <dgm:t>
        <a:bodyPr/>
        <a:lstStyle/>
        <a:p>
          <a:r>
            <a:rPr lang="en-US" dirty="0" smtClean="0"/>
            <a:t>Deliver to Campus</a:t>
          </a:r>
          <a:endParaRPr lang="en-US" dirty="0"/>
        </a:p>
      </dgm:t>
    </dgm:pt>
    <dgm:pt modelId="{20F49F2C-9CE8-47E4-8304-E6D551CF72EE}" type="parTrans" cxnId="{8B8131D1-5968-4E38-9E36-CDEF1AC60C4E}">
      <dgm:prSet/>
      <dgm:spPr/>
      <dgm:t>
        <a:bodyPr/>
        <a:lstStyle/>
        <a:p>
          <a:endParaRPr lang="en-US"/>
        </a:p>
      </dgm:t>
    </dgm:pt>
    <dgm:pt modelId="{47D21483-9CDE-4193-8E1F-23D98E419307}" type="sibTrans" cxnId="{8B8131D1-5968-4E38-9E36-CDEF1AC60C4E}">
      <dgm:prSet/>
      <dgm:spPr/>
      <dgm:t>
        <a:bodyPr/>
        <a:lstStyle/>
        <a:p>
          <a:endParaRPr lang="en-US"/>
        </a:p>
      </dgm:t>
    </dgm:pt>
    <dgm:pt modelId="{3935EC44-193C-4FE6-AE85-BA80051310B5}">
      <dgm:prSet phldrT="[Text]" custT="1"/>
      <dgm:spPr/>
      <dgm:t>
        <a:bodyPr/>
        <a:lstStyle/>
        <a:p>
          <a:r>
            <a:rPr lang="en-US" sz="1800" dirty="0" smtClean="0"/>
            <a:t>What are the next steps to implement?</a:t>
          </a:r>
          <a:endParaRPr lang="en-US" sz="1800" dirty="0"/>
        </a:p>
      </dgm:t>
    </dgm:pt>
    <dgm:pt modelId="{3635664B-3B6E-4534-8328-B5DED1158B0E}" type="parTrans" cxnId="{458B1F1C-3A43-43BB-A524-7AD685CF2C6D}">
      <dgm:prSet/>
      <dgm:spPr/>
      <dgm:t>
        <a:bodyPr/>
        <a:lstStyle/>
        <a:p>
          <a:endParaRPr lang="en-US"/>
        </a:p>
      </dgm:t>
    </dgm:pt>
    <dgm:pt modelId="{A8C2D0F7-097F-4F6C-8048-893B1BB7F908}" type="sibTrans" cxnId="{458B1F1C-3A43-43BB-A524-7AD685CF2C6D}">
      <dgm:prSet/>
      <dgm:spPr/>
      <dgm:t>
        <a:bodyPr/>
        <a:lstStyle/>
        <a:p>
          <a:endParaRPr lang="en-US"/>
        </a:p>
      </dgm:t>
    </dgm:pt>
    <dgm:pt modelId="{CC9211C0-ED7B-49CC-BCD3-0E3402DF6E54}">
      <dgm:prSet custT="1"/>
      <dgm:spPr/>
      <dgm:t>
        <a:bodyPr/>
        <a:lstStyle/>
        <a:p>
          <a:r>
            <a:rPr lang="en-US" sz="1800" dirty="0" smtClean="0"/>
            <a:t>Facilitate and support service delivery by Penn/ISC technical teams</a:t>
          </a:r>
          <a:endParaRPr lang="en-US" sz="1800" dirty="0"/>
        </a:p>
      </dgm:t>
    </dgm:pt>
    <dgm:pt modelId="{54D08489-3F98-41B8-A7DF-67D309DE386C}" type="parTrans" cxnId="{4A00B39E-C55C-4856-A0CB-4A118837812B}">
      <dgm:prSet/>
      <dgm:spPr/>
      <dgm:t>
        <a:bodyPr/>
        <a:lstStyle/>
        <a:p>
          <a:endParaRPr lang="en-US"/>
        </a:p>
      </dgm:t>
    </dgm:pt>
    <dgm:pt modelId="{16411200-F2FE-42DF-888C-EBBA1A32112C}" type="sibTrans" cxnId="{4A00B39E-C55C-4856-A0CB-4A118837812B}">
      <dgm:prSet/>
      <dgm:spPr/>
      <dgm:t>
        <a:bodyPr/>
        <a:lstStyle/>
        <a:p>
          <a:endParaRPr lang="en-US"/>
        </a:p>
      </dgm:t>
    </dgm:pt>
    <dgm:pt modelId="{F25A56A4-CCE5-475E-99CD-CA494A9DD95E}" type="pres">
      <dgm:prSet presAssocID="{A56846D7-AC18-4BFC-80DE-9088AE90471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7B6312-FC28-4105-A8E3-0B2D40F63082}" type="pres">
      <dgm:prSet presAssocID="{ED41960B-DB31-4802-8F39-17E519B33815}" presName="composite" presStyleCnt="0"/>
      <dgm:spPr/>
    </dgm:pt>
    <dgm:pt modelId="{7CC9A65F-C818-4C1E-99B5-EEE1B91E9D12}" type="pres">
      <dgm:prSet presAssocID="{ED41960B-DB31-4802-8F39-17E519B33815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F3CF06-3E16-4EBF-9786-B3EB6DE5C343}" type="pres">
      <dgm:prSet presAssocID="{ED41960B-DB31-4802-8F39-17E519B33815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193CF-191E-44C3-B7E4-E062C141DDF4}" type="pres">
      <dgm:prSet presAssocID="{079A8CC5-0D3D-49A8-84B5-E3C897262203}" presName="sp" presStyleCnt="0"/>
      <dgm:spPr/>
    </dgm:pt>
    <dgm:pt modelId="{2E6D22FF-B60A-4DFB-9C9C-E6A8DC56D667}" type="pres">
      <dgm:prSet presAssocID="{8E654A31-1C90-4255-BFEE-F98A5AFCB706}" presName="composite" presStyleCnt="0"/>
      <dgm:spPr/>
    </dgm:pt>
    <dgm:pt modelId="{C538D654-ADD8-4144-89DB-0361AB3E9C6C}" type="pres">
      <dgm:prSet presAssocID="{8E654A31-1C90-4255-BFEE-F98A5AFCB706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AF3C8-DBFE-4B33-860B-A4CF2C31C32F}" type="pres">
      <dgm:prSet presAssocID="{8E654A31-1C90-4255-BFEE-F98A5AFCB706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E3E21-8F66-4B56-8873-24A23BCF3466}" type="pres">
      <dgm:prSet presAssocID="{E32F0765-E6F0-4EFD-A4E8-14CCC43FBC5A}" presName="sp" presStyleCnt="0"/>
      <dgm:spPr/>
    </dgm:pt>
    <dgm:pt modelId="{DBC1B8CE-03D4-4133-8512-5D949595B4EE}" type="pres">
      <dgm:prSet presAssocID="{AB0B41BC-403C-4CCA-BB25-51BC17E600CF}" presName="composite" presStyleCnt="0"/>
      <dgm:spPr/>
    </dgm:pt>
    <dgm:pt modelId="{DF426B31-776A-4B7C-B44E-5CBDA58ACA4D}" type="pres">
      <dgm:prSet presAssocID="{AB0B41BC-403C-4CCA-BB25-51BC17E600CF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A38F8-A834-4579-BD47-0942AAB11937}" type="pres">
      <dgm:prSet presAssocID="{AB0B41BC-403C-4CCA-BB25-51BC17E600CF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132CF-09B0-4FEA-A2B9-C839C09D0BA8}" type="pres">
      <dgm:prSet presAssocID="{76EFADBA-EFD7-4D39-91CE-E5D6886722D7}" presName="sp" presStyleCnt="0"/>
      <dgm:spPr/>
    </dgm:pt>
    <dgm:pt modelId="{463E0586-EF09-4331-B4E3-0A09084D686A}" type="pres">
      <dgm:prSet presAssocID="{A672DC76-01F1-4A47-B81C-A4ED2634DCF0}" presName="composite" presStyleCnt="0"/>
      <dgm:spPr/>
    </dgm:pt>
    <dgm:pt modelId="{E56C697B-11BA-40A4-A463-74D51F2A7D9A}" type="pres">
      <dgm:prSet presAssocID="{A672DC76-01F1-4A47-B81C-A4ED2634DCF0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06E86-3EDF-43CC-8671-EFB65D811464}" type="pres">
      <dgm:prSet presAssocID="{A672DC76-01F1-4A47-B81C-A4ED2634DCF0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8B9C00-46F6-4DC0-91C5-6D2F01C123F0}" srcId="{AB0B41BC-403C-4CCA-BB25-51BC17E600CF}" destId="{36E2C97D-AEDE-4F06-BF9A-F28E724BF968}" srcOrd="0" destOrd="0" parTransId="{29280129-48A0-4A8A-9173-C20465F728D0}" sibTransId="{FC2AFEE2-2CD4-44E8-96E2-192497247CE1}"/>
    <dgm:cxn modelId="{EC6DC250-1E29-4E53-A3DB-396823D96136}" srcId="{A56846D7-AC18-4BFC-80DE-9088AE90471F}" destId="{ED41960B-DB31-4802-8F39-17E519B33815}" srcOrd="0" destOrd="0" parTransId="{07739DD7-C704-4924-91F6-25FB3A6ACB48}" sibTransId="{079A8CC5-0D3D-49A8-84B5-E3C897262203}"/>
    <dgm:cxn modelId="{10801FF1-494F-4131-BCD2-9B793FF1F1BB}" type="presOf" srcId="{11974772-7415-40F8-9F62-E218BFCC1568}" destId="{E51AF3C8-DBFE-4B33-860B-A4CF2C31C32F}" srcOrd="0" destOrd="1" presId="urn:microsoft.com/office/officeart/2005/8/layout/chevron2"/>
    <dgm:cxn modelId="{648820C3-0067-4A64-B1BE-7A8E8EF571AB}" srcId="{8E654A31-1C90-4255-BFEE-F98A5AFCB706}" destId="{ACF41284-1A78-4A8B-87F7-98011BD87214}" srcOrd="0" destOrd="0" parTransId="{F751890F-7B56-44E1-B904-7AEAF47B90BF}" sibTransId="{671E09E7-6F99-47C1-973B-AD004924C1EF}"/>
    <dgm:cxn modelId="{11DEF832-38A0-4F58-97D1-A9C0E0A08AE0}" type="presOf" srcId="{E1BA637B-35FB-4542-86DD-96C8B27C8B74}" destId="{3DF3CF06-3E16-4EBF-9786-B3EB6DE5C343}" srcOrd="0" destOrd="1" presId="urn:microsoft.com/office/officeart/2005/8/layout/chevron2"/>
    <dgm:cxn modelId="{D64B29D2-16FF-4830-BE26-FDD22D35C7BC}" type="presOf" srcId="{A672DC76-01F1-4A47-B81C-A4ED2634DCF0}" destId="{E56C697B-11BA-40A4-A463-74D51F2A7D9A}" srcOrd="0" destOrd="0" presId="urn:microsoft.com/office/officeart/2005/8/layout/chevron2"/>
    <dgm:cxn modelId="{BD737E6C-C1E1-4486-8B77-679E4CF9A046}" type="presOf" srcId="{3935EC44-193C-4FE6-AE85-BA80051310B5}" destId="{355A38F8-A834-4579-BD47-0942AAB11937}" srcOrd="0" destOrd="1" presId="urn:microsoft.com/office/officeart/2005/8/layout/chevron2"/>
    <dgm:cxn modelId="{C3C10373-4962-4193-84B9-10AEEA2257CB}" srcId="{ED41960B-DB31-4802-8F39-17E519B33815}" destId="{DFF9BA5B-6FB9-49FA-B609-F7F3CB83854F}" srcOrd="0" destOrd="0" parTransId="{4AA04492-A367-42A8-9633-30E982AB6F72}" sibTransId="{26DA0A0C-98E8-4021-B743-A32337E2F67B}"/>
    <dgm:cxn modelId="{458B1F1C-3A43-43BB-A524-7AD685CF2C6D}" srcId="{AB0B41BC-403C-4CCA-BB25-51BC17E600CF}" destId="{3935EC44-193C-4FE6-AE85-BA80051310B5}" srcOrd="1" destOrd="0" parTransId="{3635664B-3B6E-4534-8328-B5DED1158B0E}" sibTransId="{A8C2D0F7-097F-4F6C-8048-893B1BB7F908}"/>
    <dgm:cxn modelId="{1EFBB78A-0122-40EA-B528-EE60171CB18B}" type="presOf" srcId="{AB0B41BC-403C-4CCA-BB25-51BC17E600CF}" destId="{DF426B31-776A-4B7C-B44E-5CBDA58ACA4D}" srcOrd="0" destOrd="0" presId="urn:microsoft.com/office/officeart/2005/8/layout/chevron2"/>
    <dgm:cxn modelId="{18C2C65B-46BA-4CF2-9C08-C973E6E7A1FC}" srcId="{8E654A31-1C90-4255-BFEE-F98A5AFCB706}" destId="{11974772-7415-40F8-9F62-E218BFCC1568}" srcOrd="1" destOrd="0" parTransId="{59D5A69E-DF5C-4ABF-B1DA-F7DD802CC289}" sibTransId="{E9624E40-9F6B-4432-B11B-41F61569A856}"/>
    <dgm:cxn modelId="{4A00B39E-C55C-4856-A0CB-4A118837812B}" srcId="{A672DC76-01F1-4A47-B81C-A4ED2634DCF0}" destId="{CC9211C0-ED7B-49CC-BCD3-0E3402DF6E54}" srcOrd="0" destOrd="0" parTransId="{54D08489-3F98-41B8-A7DF-67D309DE386C}" sibTransId="{16411200-F2FE-42DF-888C-EBBA1A32112C}"/>
    <dgm:cxn modelId="{FAE45D8C-82E6-427F-B36D-F7B0DB06FBA1}" srcId="{A56846D7-AC18-4BFC-80DE-9088AE90471F}" destId="{8E654A31-1C90-4255-BFEE-F98A5AFCB706}" srcOrd="1" destOrd="0" parTransId="{8145C9FA-D4E3-4C8C-9238-DAF1A031BF0E}" sibTransId="{E32F0765-E6F0-4EFD-A4E8-14CCC43FBC5A}"/>
    <dgm:cxn modelId="{D18469DE-D7FA-4A69-A3C0-9F75330CABD7}" type="presOf" srcId="{36E2C97D-AEDE-4F06-BF9A-F28E724BF968}" destId="{355A38F8-A834-4579-BD47-0942AAB11937}" srcOrd="0" destOrd="0" presId="urn:microsoft.com/office/officeart/2005/8/layout/chevron2"/>
    <dgm:cxn modelId="{617FC504-30B7-44B9-8670-F9D31B0DA30A}" type="presOf" srcId="{ED41960B-DB31-4802-8F39-17E519B33815}" destId="{7CC9A65F-C818-4C1E-99B5-EEE1B91E9D12}" srcOrd="0" destOrd="0" presId="urn:microsoft.com/office/officeart/2005/8/layout/chevron2"/>
    <dgm:cxn modelId="{8B8131D1-5968-4E38-9E36-CDEF1AC60C4E}" srcId="{A56846D7-AC18-4BFC-80DE-9088AE90471F}" destId="{A672DC76-01F1-4A47-B81C-A4ED2634DCF0}" srcOrd="3" destOrd="0" parTransId="{20F49F2C-9CE8-47E4-8304-E6D551CF72EE}" sibTransId="{47D21483-9CDE-4193-8E1F-23D98E419307}"/>
    <dgm:cxn modelId="{42E9C414-8251-4430-8AA0-2D5A1AF981D1}" type="presOf" srcId="{DFF9BA5B-6FB9-49FA-B609-F7F3CB83854F}" destId="{3DF3CF06-3E16-4EBF-9786-B3EB6DE5C343}" srcOrd="0" destOrd="0" presId="urn:microsoft.com/office/officeart/2005/8/layout/chevron2"/>
    <dgm:cxn modelId="{F3CD43D8-BAC6-40C5-84CF-FE7F2A94F081}" srcId="{ED41960B-DB31-4802-8F39-17E519B33815}" destId="{E1BA637B-35FB-4542-86DD-96C8B27C8B74}" srcOrd="1" destOrd="0" parTransId="{E7CE2E38-6F3D-4F86-B0E9-1289EE33FC9A}" sibTransId="{2BEBF7F4-4DC9-486C-B054-6161AFD16DC5}"/>
    <dgm:cxn modelId="{F916904E-2047-4A10-B6C7-45A7A9B647F0}" type="presOf" srcId="{A56846D7-AC18-4BFC-80DE-9088AE90471F}" destId="{F25A56A4-CCE5-475E-99CD-CA494A9DD95E}" srcOrd="0" destOrd="0" presId="urn:microsoft.com/office/officeart/2005/8/layout/chevron2"/>
    <dgm:cxn modelId="{0924A6D3-A6C1-497E-8AE3-D6537FA7916F}" type="presOf" srcId="{8E654A31-1C90-4255-BFEE-F98A5AFCB706}" destId="{C538D654-ADD8-4144-89DB-0361AB3E9C6C}" srcOrd="0" destOrd="0" presId="urn:microsoft.com/office/officeart/2005/8/layout/chevron2"/>
    <dgm:cxn modelId="{72B936BD-010C-4E9C-8F1D-60062C94B515}" type="presOf" srcId="{ACF41284-1A78-4A8B-87F7-98011BD87214}" destId="{E51AF3C8-DBFE-4B33-860B-A4CF2C31C32F}" srcOrd="0" destOrd="0" presId="urn:microsoft.com/office/officeart/2005/8/layout/chevron2"/>
    <dgm:cxn modelId="{0B443026-6B1C-4EB5-9F7C-E566D68E17A9}" type="presOf" srcId="{CC9211C0-ED7B-49CC-BCD3-0E3402DF6E54}" destId="{DB806E86-3EDF-43CC-8671-EFB65D811464}" srcOrd="0" destOrd="0" presId="urn:microsoft.com/office/officeart/2005/8/layout/chevron2"/>
    <dgm:cxn modelId="{87C3D7FF-ADF9-48A6-B99D-CDF315CC852C}" srcId="{A56846D7-AC18-4BFC-80DE-9088AE90471F}" destId="{AB0B41BC-403C-4CCA-BB25-51BC17E600CF}" srcOrd="2" destOrd="0" parTransId="{E57EEF1D-EED6-4B22-A42E-7D7F9EBCB92B}" sibTransId="{76EFADBA-EFD7-4D39-91CE-E5D6886722D7}"/>
    <dgm:cxn modelId="{97A80F2C-325B-4B82-B9F1-295E8EDD5FC3}" type="presParOf" srcId="{F25A56A4-CCE5-475E-99CD-CA494A9DD95E}" destId="{9D7B6312-FC28-4105-A8E3-0B2D40F63082}" srcOrd="0" destOrd="0" presId="urn:microsoft.com/office/officeart/2005/8/layout/chevron2"/>
    <dgm:cxn modelId="{D1A57F24-62EE-44D8-8B2C-E72AA87142D1}" type="presParOf" srcId="{9D7B6312-FC28-4105-A8E3-0B2D40F63082}" destId="{7CC9A65F-C818-4C1E-99B5-EEE1B91E9D12}" srcOrd="0" destOrd="0" presId="urn:microsoft.com/office/officeart/2005/8/layout/chevron2"/>
    <dgm:cxn modelId="{46B9CB68-2D23-4E19-A80A-F1E77189031B}" type="presParOf" srcId="{9D7B6312-FC28-4105-A8E3-0B2D40F63082}" destId="{3DF3CF06-3E16-4EBF-9786-B3EB6DE5C343}" srcOrd="1" destOrd="0" presId="urn:microsoft.com/office/officeart/2005/8/layout/chevron2"/>
    <dgm:cxn modelId="{22E6720F-D7C9-48C7-97E2-C52E051B9540}" type="presParOf" srcId="{F25A56A4-CCE5-475E-99CD-CA494A9DD95E}" destId="{636193CF-191E-44C3-B7E4-E062C141DDF4}" srcOrd="1" destOrd="0" presId="urn:microsoft.com/office/officeart/2005/8/layout/chevron2"/>
    <dgm:cxn modelId="{F10CEB58-29C8-4CCB-97FA-08B4984A8C4C}" type="presParOf" srcId="{F25A56A4-CCE5-475E-99CD-CA494A9DD95E}" destId="{2E6D22FF-B60A-4DFB-9C9C-E6A8DC56D667}" srcOrd="2" destOrd="0" presId="urn:microsoft.com/office/officeart/2005/8/layout/chevron2"/>
    <dgm:cxn modelId="{745927FF-65A2-421B-BA8C-684C32BD38C2}" type="presParOf" srcId="{2E6D22FF-B60A-4DFB-9C9C-E6A8DC56D667}" destId="{C538D654-ADD8-4144-89DB-0361AB3E9C6C}" srcOrd="0" destOrd="0" presId="urn:microsoft.com/office/officeart/2005/8/layout/chevron2"/>
    <dgm:cxn modelId="{30C78DCB-AC21-40E4-9BE5-29D4E4C1F83E}" type="presParOf" srcId="{2E6D22FF-B60A-4DFB-9C9C-E6A8DC56D667}" destId="{E51AF3C8-DBFE-4B33-860B-A4CF2C31C32F}" srcOrd="1" destOrd="0" presId="urn:microsoft.com/office/officeart/2005/8/layout/chevron2"/>
    <dgm:cxn modelId="{D9D2AD69-3AED-490B-AAC7-38ABBDF8E92E}" type="presParOf" srcId="{F25A56A4-CCE5-475E-99CD-CA494A9DD95E}" destId="{D3DE3E21-8F66-4B56-8873-24A23BCF3466}" srcOrd="3" destOrd="0" presId="urn:microsoft.com/office/officeart/2005/8/layout/chevron2"/>
    <dgm:cxn modelId="{79160516-E1E5-4B35-B9A2-02AB8C4CD18A}" type="presParOf" srcId="{F25A56A4-CCE5-475E-99CD-CA494A9DD95E}" destId="{DBC1B8CE-03D4-4133-8512-5D949595B4EE}" srcOrd="4" destOrd="0" presId="urn:microsoft.com/office/officeart/2005/8/layout/chevron2"/>
    <dgm:cxn modelId="{48F32DF5-9D8C-4AB9-8905-207F0C4D9361}" type="presParOf" srcId="{DBC1B8CE-03D4-4133-8512-5D949595B4EE}" destId="{DF426B31-776A-4B7C-B44E-5CBDA58ACA4D}" srcOrd="0" destOrd="0" presId="urn:microsoft.com/office/officeart/2005/8/layout/chevron2"/>
    <dgm:cxn modelId="{AA653AF4-30E9-45F3-96FF-9CCBBBAC9D14}" type="presParOf" srcId="{DBC1B8CE-03D4-4133-8512-5D949595B4EE}" destId="{355A38F8-A834-4579-BD47-0942AAB11937}" srcOrd="1" destOrd="0" presId="urn:microsoft.com/office/officeart/2005/8/layout/chevron2"/>
    <dgm:cxn modelId="{6A46FCD5-249B-462D-9307-23F13FB34D56}" type="presParOf" srcId="{F25A56A4-CCE5-475E-99CD-CA494A9DD95E}" destId="{4B2132CF-09B0-4FEA-A2B9-C839C09D0BA8}" srcOrd="5" destOrd="0" presId="urn:microsoft.com/office/officeart/2005/8/layout/chevron2"/>
    <dgm:cxn modelId="{18DE0733-ED53-4593-AE90-F285AB26B625}" type="presParOf" srcId="{F25A56A4-CCE5-475E-99CD-CA494A9DD95E}" destId="{463E0586-EF09-4331-B4E3-0A09084D686A}" srcOrd="6" destOrd="0" presId="urn:microsoft.com/office/officeart/2005/8/layout/chevron2"/>
    <dgm:cxn modelId="{6D87813A-9430-4774-A91F-262DA8264D6A}" type="presParOf" srcId="{463E0586-EF09-4331-B4E3-0A09084D686A}" destId="{E56C697B-11BA-40A4-A463-74D51F2A7D9A}" srcOrd="0" destOrd="0" presId="urn:microsoft.com/office/officeart/2005/8/layout/chevron2"/>
    <dgm:cxn modelId="{02A2527C-8176-4ADD-AE6E-42236B58ABA9}" type="presParOf" srcId="{463E0586-EF09-4331-B4E3-0A09084D686A}" destId="{DB806E86-3EDF-43CC-8671-EFB65D81146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9A65F-C818-4C1E-99B5-EEE1B91E9D12}">
      <dsp:nvSpPr>
        <dsp:cNvPr id="0" name=""/>
        <dsp:cNvSpPr/>
      </dsp:nvSpPr>
      <dsp:spPr>
        <a:xfrm rot="5400000">
          <a:off x="-179419" y="180138"/>
          <a:ext cx="1196131" cy="8372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Market Analysis</a:t>
          </a:r>
          <a:endParaRPr lang="en-US" sz="1200" kern="1200" dirty="0"/>
        </a:p>
      </dsp:txBody>
      <dsp:txXfrm rot="-5400000">
        <a:off x="1" y="419364"/>
        <a:ext cx="837292" cy="358839"/>
      </dsp:txXfrm>
    </dsp:sp>
    <dsp:sp modelId="{3DF3CF06-3E16-4EBF-9786-B3EB6DE5C343}">
      <dsp:nvSpPr>
        <dsp:cNvPr id="0" name=""/>
        <dsp:cNvSpPr/>
      </dsp:nvSpPr>
      <dsp:spPr>
        <a:xfrm rot="5400000">
          <a:off x="3268403" y="-2430392"/>
          <a:ext cx="777485" cy="56397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Provide an early strategic context for new technologies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Is there interest in this service? From ISC?</a:t>
          </a:r>
          <a:endParaRPr lang="en-US" sz="1600" kern="1200" dirty="0"/>
        </a:p>
      </dsp:txBody>
      <dsp:txXfrm rot="-5400000">
        <a:off x="837292" y="38673"/>
        <a:ext cx="5601753" cy="701577"/>
      </dsp:txXfrm>
    </dsp:sp>
    <dsp:sp modelId="{C538D654-ADD8-4144-89DB-0361AB3E9C6C}">
      <dsp:nvSpPr>
        <dsp:cNvPr id="0" name=""/>
        <dsp:cNvSpPr/>
      </dsp:nvSpPr>
      <dsp:spPr>
        <a:xfrm rot="5400000">
          <a:off x="-179419" y="1228748"/>
          <a:ext cx="1196131" cy="8372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Architectural Coordination</a:t>
          </a:r>
          <a:endParaRPr lang="en-US" sz="1200" kern="1200" dirty="0"/>
        </a:p>
      </dsp:txBody>
      <dsp:txXfrm rot="-5400000">
        <a:off x="1" y="1467974"/>
        <a:ext cx="837292" cy="358839"/>
      </dsp:txXfrm>
    </dsp:sp>
    <dsp:sp modelId="{E51AF3C8-DBFE-4B33-860B-A4CF2C31C32F}">
      <dsp:nvSpPr>
        <dsp:cNvPr id="0" name=""/>
        <dsp:cNvSpPr/>
      </dsp:nvSpPr>
      <dsp:spPr>
        <a:xfrm rot="5400000">
          <a:off x="3268403" y="-1381782"/>
          <a:ext cx="777485" cy="56397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What do we as a campus need from our technical solutions?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What do we need to do to realize that vision?</a:t>
          </a:r>
          <a:endParaRPr lang="en-US" sz="1600" kern="1200" dirty="0"/>
        </a:p>
      </dsp:txBody>
      <dsp:txXfrm rot="-5400000">
        <a:off x="837292" y="1087283"/>
        <a:ext cx="5601753" cy="701577"/>
      </dsp:txXfrm>
    </dsp:sp>
    <dsp:sp modelId="{DF426B31-776A-4B7C-B44E-5CBDA58ACA4D}">
      <dsp:nvSpPr>
        <dsp:cNvPr id="0" name=""/>
        <dsp:cNvSpPr/>
      </dsp:nvSpPr>
      <dsp:spPr>
        <a:xfrm rot="5400000">
          <a:off x="-179419" y="2277359"/>
          <a:ext cx="1196131" cy="8372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Evaluation*</a:t>
          </a:r>
        </a:p>
      </dsp:txBody>
      <dsp:txXfrm rot="-5400000">
        <a:off x="1" y="2516585"/>
        <a:ext cx="837292" cy="358839"/>
      </dsp:txXfrm>
    </dsp:sp>
    <dsp:sp modelId="{355A38F8-A834-4579-BD47-0942AAB11937}">
      <dsp:nvSpPr>
        <dsp:cNvPr id="0" name=""/>
        <dsp:cNvSpPr/>
      </dsp:nvSpPr>
      <dsp:spPr>
        <a:xfrm rot="5400000">
          <a:off x="3268403" y="-333171"/>
          <a:ext cx="777485" cy="56397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Based on those needs, what is the right choice for us?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What are the next steps to implement?</a:t>
          </a:r>
          <a:endParaRPr lang="en-US" sz="1800" kern="1200" dirty="0"/>
        </a:p>
      </dsp:txBody>
      <dsp:txXfrm rot="-5400000">
        <a:off x="837292" y="2135894"/>
        <a:ext cx="5601753" cy="701577"/>
      </dsp:txXfrm>
    </dsp:sp>
    <dsp:sp modelId="{E56C697B-11BA-40A4-A463-74D51F2A7D9A}">
      <dsp:nvSpPr>
        <dsp:cNvPr id="0" name=""/>
        <dsp:cNvSpPr/>
      </dsp:nvSpPr>
      <dsp:spPr>
        <a:xfrm rot="5400000">
          <a:off x="-179419" y="3325969"/>
          <a:ext cx="1196131" cy="8372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Deliver to Campus</a:t>
          </a:r>
          <a:endParaRPr lang="en-US" sz="1200" kern="1200" dirty="0"/>
        </a:p>
      </dsp:txBody>
      <dsp:txXfrm rot="-5400000">
        <a:off x="1" y="3565195"/>
        <a:ext cx="837292" cy="358839"/>
      </dsp:txXfrm>
    </dsp:sp>
    <dsp:sp modelId="{DB806E86-3EDF-43CC-8671-EFB65D811464}">
      <dsp:nvSpPr>
        <dsp:cNvPr id="0" name=""/>
        <dsp:cNvSpPr/>
      </dsp:nvSpPr>
      <dsp:spPr>
        <a:xfrm rot="5400000">
          <a:off x="3268403" y="715438"/>
          <a:ext cx="777485" cy="56397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Facilitate and support service delivery by Penn/ISC technical teams</a:t>
          </a:r>
          <a:endParaRPr lang="en-US" sz="1800" kern="1200" dirty="0"/>
        </a:p>
      </dsp:txBody>
      <dsp:txXfrm rot="-5400000">
        <a:off x="837292" y="3184503"/>
        <a:ext cx="5601753" cy="701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2453E-208C-4BD1-9648-1EC8A03EE755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34F7D-AC65-4B26-93E4-5B55E91F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9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37DD0-824B-4FF9-B4B5-43FCEE16C807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620E7-8360-4DCA-B0CC-666F35AAA4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Penn_ISC-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2244857" cy="812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0158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D4E0027-EEB4-4707-A239-4205FC1E2C2E}" type="slidenum">
              <a:rPr lang="en-US" sz="140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1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11F5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7630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57200" y="6400800"/>
            <a:ext cx="8229600" cy="0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" name="Picture 9" descr="pennlogo_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23885" y="6264202"/>
            <a:ext cx="371475" cy="438150"/>
          </a:xfrm>
          <a:prstGeom prst="rect">
            <a:avLst/>
          </a:prstGeom>
          <a:noFill/>
        </p:spPr>
      </p:pic>
      <p:pic>
        <p:nvPicPr>
          <p:cNvPr id="11" name="Picture 11" descr="logotype_28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38838" y="6627813"/>
            <a:ext cx="2619375" cy="1905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33400" y="6488668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ISC Emerging Solutions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accent1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5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0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microsoft.com/office/2007/relationships/hdphoto" Target="../media/hdphoto1.wdp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05800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Emerging Solutions</a:t>
            </a:r>
            <a:r>
              <a:rPr lang="en-US" sz="3600" smtClean="0"/>
              <a:t>: </a:t>
            </a:r>
            <a:br>
              <a:rPr lang="en-US" sz="3600" smtClean="0"/>
            </a:br>
            <a:r>
              <a:rPr lang="en-US" sz="3600" smtClean="0"/>
              <a:t>Architecture </a:t>
            </a:r>
            <a:r>
              <a:rPr lang="en-US" sz="3600" dirty="0" smtClean="0"/>
              <a:t>Coordination Process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2"/>
            <a:r>
              <a:rPr lang="en-US" dirty="0" smtClean="0"/>
              <a:t>Increasing </a:t>
            </a:r>
            <a:r>
              <a:rPr lang="en-US" dirty="0"/>
              <a:t>the consistency and transparency of IT solutions at </a:t>
            </a:r>
            <a:r>
              <a:rPr lang="en-US" dirty="0" smtClean="0"/>
              <a:t>Penn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8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apezoid 16"/>
          <p:cNvSpPr/>
          <p:nvPr/>
        </p:nvSpPr>
        <p:spPr>
          <a:xfrm>
            <a:off x="0" y="3886200"/>
            <a:ext cx="6477000" cy="2057400"/>
          </a:xfrm>
          <a:prstGeom prst="trapezoid">
            <a:avLst/>
          </a:prstGeom>
          <a:gradFill>
            <a:gsLst>
              <a:gs pos="0">
                <a:schemeClr val="bg1"/>
              </a:gs>
              <a:gs pos="67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3330817" y="1295400"/>
            <a:ext cx="5660783" cy="2471492"/>
          </a:xfrm>
          <a:gradFill flip="none" rotWithShape="1">
            <a:gsLst>
              <a:gs pos="0">
                <a:schemeClr val="bg1"/>
              </a:gs>
              <a:gs pos="67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2160000" scaled="0"/>
            <a:tileRect/>
          </a:gradFill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smtClean="0"/>
              <a:t>Criteria</a:t>
            </a:r>
          </a:p>
          <a:p>
            <a:pPr lvl="1"/>
            <a:r>
              <a:rPr lang="en-US" sz="1800" dirty="0" smtClean="0"/>
              <a:t>How well understood is the technology?</a:t>
            </a:r>
          </a:p>
          <a:p>
            <a:pPr lvl="1"/>
            <a:r>
              <a:rPr lang="en-US" sz="1800" dirty="0" smtClean="0"/>
              <a:t>How strategic/impactful is the decision?</a:t>
            </a:r>
          </a:p>
          <a:p>
            <a:pPr lvl="1"/>
            <a:r>
              <a:rPr lang="en-US" sz="1800" dirty="0" smtClean="0"/>
              <a:t>How urgent is the need?</a:t>
            </a:r>
          </a:p>
          <a:p>
            <a:pPr lvl="1"/>
            <a:r>
              <a:rPr lang="en-US" sz="1800" dirty="0" smtClean="0"/>
              <a:t>How broad is interest/appeal?</a:t>
            </a:r>
          </a:p>
          <a:p>
            <a:pPr lvl="1"/>
            <a:r>
              <a:rPr lang="en-US" sz="1800" dirty="0" smtClean="0"/>
              <a:t>How ready is the community?</a:t>
            </a:r>
          </a:p>
          <a:p>
            <a:pPr lvl="1"/>
            <a:r>
              <a:rPr lang="en-US" sz="1800" dirty="0" smtClean="0"/>
              <a:t>Is ISC positioned in this space?</a:t>
            </a:r>
          </a:p>
          <a:p>
            <a:pPr lvl="1"/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85800" y="1600200"/>
            <a:ext cx="1703472" cy="1143000"/>
            <a:chOff x="1510333" y="4234995"/>
            <a:chExt cx="2392017" cy="1600200"/>
          </a:xfrm>
        </p:grpSpPr>
        <p:sp>
          <p:nvSpPr>
            <p:cNvPr id="28" name="Cloud 27"/>
            <p:cNvSpPr/>
            <p:nvPr/>
          </p:nvSpPr>
          <p:spPr>
            <a:xfrm>
              <a:off x="1510333" y="4234995"/>
              <a:ext cx="2392017" cy="16002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7776" y="4706565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6343" y="517220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994" y="4897217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233" y="456280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633" y="525372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6341" y="505790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831" y="4735389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2043" y="4651238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Flowchart: Decision 9"/>
          <p:cNvSpPr/>
          <p:nvPr/>
        </p:nvSpPr>
        <p:spPr>
          <a:xfrm>
            <a:off x="2981604" y="1903156"/>
            <a:ext cx="523596" cy="445273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7064" y="4038600"/>
            <a:ext cx="1981200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Architecture </a:t>
            </a:r>
            <a:r>
              <a:rPr lang="en-US" dirty="0"/>
              <a:t>Working Group</a:t>
            </a:r>
          </a:p>
          <a:p>
            <a:pPr algn="ctr"/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04800" y="5057029"/>
            <a:ext cx="1597563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Market Analysis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5099" y="1066800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Emerging Solutions </a:t>
            </a:r>
            <a:br>
              <a:rPr lang="en-US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Registry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362200" y="5068956"/>
            <a:ext cx="1597563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Project / Consultation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3499899" y="4046551"/>
            <a:ext cx="1763108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Common Solutions Group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4409092" y="5068956"/>
            <a:ext cx="1763108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Local Evaluation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512768" y="2100322"/>
            <a:ext cx="369022" cy="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38400" y="1658779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Idea</a:t>
            </a:r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243402" y="2491150"/>
            <a:ext cx="0" cy="1275742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74714" y="2698134"/>
            <a:ext cx="8018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Categorize</a:t>
            </a:r>
            <a:br>
              <a:rPr lang="en-US" sz="1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  <a:br>
              <a:rPr lang="en-US" sz="1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Proceed</a:t>
            </a:r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apezoid 16"/>
          <p:cNvSpPr/>
          <p:nvPr/>
        </p:nvSpPr>
        <p:spPr>
          <a:xfrm>
            <a:off x="0" y="3886200"/>
            <a:ext cx="6477000" cy="2057400"/>
          </a:xfrm>
          <a:prstGeom prst="trapezoid">
            <a:avLst/>
          </a:prstGeom>
          <a:gradFill>
            <a:gsLst>
              <a:gs pos="0">
                <a:schemeClr val="bg1"/>
              </a:gs>
              <a:gs pos="67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3330817" y="1295400"/>
            <a:ext cx="5660783" cy="2471492"/>
          </a:xfrm>
          <a:gradFill flip="none" rotWithShape="1">
            <a:gsLst>
              <a:gs pos="0">
                <a:schemeClr val="bg1"/>
              </a:gs>
              <a:gs pos="67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2160000" scaled="0"/>
            <a:tileRect/>
          </a:gradFill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smtClean="0"/>
              <a:t>Criteria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How well understood is the technology?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How strategic/impactful is the decision?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How urgent is the need?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How broad is interest/appeal?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How ready is the community?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Is ISC positioned in this space?</a:t>
            </a:r>
          </a:p>
          <a:p>
            <a:pPr lvl="1"/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– Examples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85800" y="1600200"/>
            <a:ext cx="1703472" cy="1143000"/>
            <a:chOff x="1510333" y="4234995"/>
            <a:chExt cx="2392017" cy="1600200"/>
          </a:xfrm>
        </p:grpSpPr>
        <p:sp>
          <p:nvSpPr>
            <p:cNvPr id="28" name="Cloud 27"/>
            <p:cNvSpPr/>
            <p:nvPr/>
          </p:nvSpPr>
          <p:spPr>
            <a:xfrm>
              <a:off x="1510333" y="4234995"/>
              <a:ext cx="2392017" cy="16002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7776" y="4706565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6343" y="517220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994" y="4897217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233" y="456280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633" y="525372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6341" y="505790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831" y="4735389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2043" y="4651238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Flowchart: Decision 9"/>
          <p:cNvSpPr/>
          <p:nvPr/>
        </p:nvSpPr>
        <p:spPr>
          <a:xfrm>
            <a:off x="2981604" y="1903156"/>
            <a:ext cx="523596" cy="445273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7064" y="4038600"/>
            <a:ext cx="1981200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Architecture </a:t>
            </a:r>
            <a:r>
              <a:rPr lang="en-US" dirty="0"/>
              <a:t>Working Group</a:t>
            </a:r>
          </a:p>
          <a:p>
            <a:pPr algn="ctr"/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04800" y="5057029"/>
            <a:ext cx="1597563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Market Analysis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5099" y="1066800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Emerging Solutions </a:t>
            </a:r>
            <a:br>
              <a:rPr lang="en-US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Registry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362200" y="5068956"/>
            <a:ext cx="1597563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/>
              <a:t>Project / Consultation</a:t>
            </a:r>
          </a:p>
          <a:p>
            <a:pPr algn="ctr"/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3499899" y="4046551"/>
            <a:ext cx="1763108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Common Solutions Group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4409092" y="5068956"/>
            <a:ext cx="1763108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Local Evaluation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512768" y="2100322"/>
            <a:ext cx="369022" cy="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38400" y="1658779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Idea</a:t>
            </a:r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9439" y="1158852"/>
            <a:ext cx="1827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Gen Business Continuity</a:t>
            </a:r>
            <a:endParaRPr lang="en-US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385391" y="2417197"/>
            <a:ext cx="890076" cy="1550503"/>
          </a:xfrm>
          <a:custGeom>
            <a:avLst/>
            <a:gdLst>
              <a:gd name="connsiteX0" fmla="*/ 691764 w 729286"/>
              <a:gd name="connsiteY0" fmla="*/ 0 h 1447137"/>
              <a:gd name="connsiteX1" fmla="*/ 652007 w 729286"/>
              <a:gd name="connsiteY1" fmla="*/ 636104 h 1447137"/>
              <a:gd name="connsiteX2" fmla="*/ 0 w 729286"/>
              <a:gd name="connsiteY2" fmla="*/ 1447137 h 1447137"/>
              <a:gd name="connsiteX0" fmla="*/ 842839 w 890076"/>
              <a:gd name="connsiteY0" fmla="*/ 0 h 1550503"/>
              <a:gd name="connsiteX1" fmla="*/ 803082 w 890076"/>
              <a:gd name="connsiteY1" fmla="*/ 636104 h 1550503"/>
              <a:gd name="connsiteX2" fmla="*/ 0 w 890076"/>
              <a:gd name="connsiteY2" fmla="*/ 1550503 h 155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076" h="1550503">
                <a:moveTo>
                  <a:pt x="842839" y="0"/>
                </a:moveTo>
                <a:cubicBezTo>
                  <a:pt x="880607" y="197457"/>
                  <a:pt x="943555" y="377687"/>
                  <a:pt x="803082" y="636104"/>
                </a:cubicBezTo>
                <a:cubicBezTo>
                  <a:pt x="662609" y="894521"/>
                  <a:pt x="268356" y="1265581"/>
                  <a:pt x="0" y="1550503"/>
                </a:cubicBezTo>
              </a:path>
            </a:pathLst>
          </a:custGeom>
          <a:noFill/>
          <a:ln w="127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66154" y="2544417"/>
            <a:ext cx="518590" cy="1304014"/>
          </a:xfrm>
          <a:custGeom>
            <a:avLst/>
            <a:gdLst>
              <a:gd name="connsiteX0" fmla="*/ 518590 w 518590"/>
              <a:gd name="connsiteY0" fmla="*/ 1304014 h 1304014"/>
              <a:gd name="connsiteX1" fmla="*/ 41512 w 518590"/>
              <a:gd name="connsiteY1" fmla="*/ 691764 h 1304014"/>
              <a:gd name="connsiteX2" fmla="*/ 25609 w 518590"/>
              <a:gd name="connsiteY2" fmla="*/ 0 h 130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590" h="1304014">
                <a:moveTo>
                  <a:pt x="518590" y="1304014"/>
                </a:moveTo>
                <a:cubicBezTo>
                  <a:pt x="321132" y="1106557"/>
                  <a:pt x="123675" y="909100"/>
                  <a:pt x="41512" y="691764"/>
                </a:cubicBezTo>
                <a:cubicBezTo>
                  <a:pt x="-40651" y="474428"/>
                  <a:pt x="24284" y="124570"/>
                  <a:pt x="25609" y="0"/>
                </a:cubicBezTo>
              </a:path>
            </a:pathLst>
          </a:custGeom>
          <a:noFill/>
          <a:ln w="127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38200" y="2756069"/>
            <a:ext cx="1245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 strategic </a:t>
            </a:r>
            <a:br>
              <a:rPr lang="en-US" sz="1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</a:p>
          <a:p>
            <a:r>
              <a:rPr lang="en-US" sz="1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and return </a:t>
            </a:r>
            <a:br>
              <a:rPr lang="en-US" sz="1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registry</a:t>
            </a:r>
          </a:p>
          <a:p>
            <a:endParaRPr lang="en-US" sz="1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 – Architecture Working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344641" cy="50291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Prioritized by core team</a:t>
            </a:r>
          </a:p>
          <a:p>
            <a:pPr lvl="2"/>
            <a:r>
              <a:rPr lang="en-US" sz="1600" dirty="0" smtClean="0"/>
              <a:t>Based on regular surveys of Common Solutions </a:t>
            </a:r>
            <a:r>
              <a:rPr lang="en-US" sz="1600" smtClean="0"/>
              <a:t>Group and</a:t>
            </a:r>
            <a:br>
              <a:rPr lang="en-US" sz="1600" smtClean="0"/>
            </a:br>
            <a:r>
              <a:rPr lang="en-US" sz="1600" smtClean="0"/>
              <a:t>IT Roundtable </a:t>
            </a:r>
            <a:r>
              <a:rPr lang="en-US" sz="1600" dirty="0" smtClean="0"/>
              <a:t>members</a:t>
            </a:r>
          </a:p>
          <a:p>
            <a:pPr lvl="1"/>
            <a:r>
              <a:rPr lang="en-US" dirty="0" smtClean="0"/>
              <a:t>Monitored by IT Roundtable</a:t>
            </a:r>
          </a:p>
          <a:p>
            <a:r>
              <a:rPr lang="en-US" dirty="0" smtClean="0"/>
              <a:t>Form full </a:t>
            </a:r>
            <a:r>
              <a:rPr lang="en-US" dirty="0"/>
              <a:t>working group</a:t>
            </a:r>
          </a:p>
          <a:p>
            <a:pPr lvl="1"/>
            <a:r>
              <a:rPr lang="en-US" dirty="0"/>
              <a:t>Initial meeting to discuss</a:t>
            </a:r>
          </a:p>
          <a:p>
            <a:pPr lvl="1"/>
            <a:r>
              <a:rPr lang="en-US" dirty="0"/>
              <a:t>Spin off project team</a:t>
            </a:r>
          </a:p>
          <a:p>
            <a:pPr lvl="2"/>
            <a:r>
              <a:rPr lang="en-US" dirty="0"/>
              <a:t>Produce deliverables</a:t>
            </a:r>
          </a:p>
          <a:p>
            <a:pPr lvl="1"/>
            <a:r>
              <a:rPr lang="en-US" dirty="0"/>
              <a:t>Meet as needed to review findings</a:t>
            </a:r>
          </a:p>
          <a:p>
            <a:endParaRPr lang="en-U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4151279" y="1941059"/>
            <a:ext cx="1703472" cy="1143000"/>
            <a:chOff x="1510333" y="4234995"/>
            <a:chExt cx="2392017" cy="1600200"/>
          </a:xfrm>
        </p:grpSpPr>
        <p:sp>
          <p:nvSpPr>
            <p:cNvPr id="4" name="Cloud 3"/>
            <p:cNvSpPr/>
            <p:nvPr/>
          </p:nvSpPr>
          <p:spPr>
            <a:xfrm>
              <a:off x="1510333" y="4234995"/>
              <a:ext cx="2392017" cy="16002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7776" y="4706565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6343" y="517220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994" y="4897217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233" y="456280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633" y="525372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6341" y="505790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831" y="4735389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2043" y="4651238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1" name="Picture 3" descr="C:\Users\bwh\AppData\Local\Microsoft\Windows\Temporary Internet Files\Content.IE5\RM88Q1PA\thinking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835" y="2832009"/>
            <a:ext cx="738808" cy="45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V="1">
            <a:off x="5992467" y="2692134"/>
            <a:ext cx="1337779" cy="1964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70806" y="2743782"/>
            <a:ext cx="118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43171"/>
                </a:solidFill>
                <a:latin typeface="Arial" pitchFamily="34" charset="0"/>
                <a:cs typeface="Arial" pitchFamily="34" charset="0"/>
              </a:rPr>
              <a:t>Prioritize</a:t>
            </a:r>
            <a:endParaRPr lang="en-US" sz="800" dirty="0"/>
          </a:p>
        </p:txBody>
      </p:sp>
      <p:pic>
        <p:nvPicPr>
          <p:cNvPr id="26" name="Picture 2" descr="http://www.antelec.es/wp-content/uploads/2014/06/tea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832" y="4435182"/>
            <a:ext cx="1600200" cy="15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://puppetlabs.com/wp-content/uploads/2012/12/collaborate_automat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366" y="4557405"/>
            <a:ext cx="1593635" cy="108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reeform 27"/>
          <p:cNvSpPr/>
          <p:nvPr/>
        </p:nvSpPr>
        <p:spPr>
          <a:xfrm flipH="1">
            <a:off x="5896725" y="4597816"/>
            <a:ext cx="1312949" cy="355184"/>
          </a:xfrm>
          <a:custGeom>
            <a:avLst/>
            <a:gdLst>
              <a:gd name="connsiteX0" fmla="*/ 0 w 2083241"/>
              <a:gd name="connsiteY0" fmla="*/ 661260 h 661260"/>
              <a:gd name="connsiteX1" fmla="*/ 930302 w 2083241"/>
              <a:gd name="connsiteY1" fmla="*/ 1302 h 661260"/>
              <a:gd name="connsiteX2" fmla="*/ 2083241 w 2083241"/>
              <a:gd name="connsiteY2" fmla="*/ 526088 h 6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3241" h="661260">
                <a:moveTo>
                  <a:pt x="0" y="661260"/>
                </a:moveTo>
                <a:cubicBezTo>
                  <a:pt x="291547" y="342545"/>
                  <a:pt x="583095" y="23831"/>
                  <a:pt x="930302" y="1302"/>
                </a:cubicBezTo>
                <a:cubicBezTo>
                  <a:pt x="1277509" y="-21227"/>
                  <a:pt x="1680375" y="252430"/>
                  <a:pt x="2083241" y="526088"/>
                </a:cubicBezTo>
              </a:path>
            </a:pathLst>
          </a:custGeom>
          <a:noFill/>
          <a:ln w="127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19800" y="5788223"/>
            <a:ext cx="1059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Report back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 flipV="1">
            <a:off x="5896725" y="5257800"/>
            <a:ext cx="1312949" cy="355184"/>
          </a:xfrm>
          <a:custGeom>
            <a:avLst/>
            <a:gdLst>
              <a:gd name="connsiteX0" fmla="*/ 0 w 2083241"/>
              <a:gd name="connsiteY0" fmla="*/ 661260 h 661260"/>
              <a:gd name="connsiteX1" fmla="*/ 930302 w 2083241"/>
              <a:gd name="connsiteY1" fmla="*/ 1302 h 661260"/>
              <a:gd name="connsiteX2" fmla="*/ 2083241 w 2083241"/>
              <a:gd name="connsiteY2" fmla="*/ 526088 h 66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3241" h="661260">
                <a:moveTo>
                  <a:pt x="0" y="661260"/>
                </a:moveTo>
                <a:cubicBezTo>
                  <a:pt x="291547" y="342545"/>
                  <a:pt x="583095" y="23831"/>
                  <a:pt x="930302" y="1302"/>
                </a:cubicBezTo>
                <a:cubicBezTo>
                  <a:pt x="1277509" y="-21227"/>
                  <a:pt x="1680375" y="252430"/>
                  <a:pt x="2083241" y="526088"/>
                </a:cubicBezTo>
              </a:path>
            </a:pathLst>
          </a:custGeom>
          <a:noFill/>
          <a:ln w="127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016441" y="4648200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Spin off </a:t>
            </a:r>
            <a:br>
              <a:rPr lang="en-US" sz="1400" dirty="0" smtClean="0">
                <a:solidFill>
                  <a:schemeClr val="tx2"/>
                </a:solidFill>
              </a:rPr>
            </a:br>
            <a:r>
              <a:rPr lang="en-US" sz="1400" dirty="0" smtClean="0">
                <a:solidFill>
                  <a:schemeClr val="tx2"/>
                </a:solidFill>
              </a:rPr>
              <a:t>project team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67835" y="7123713"/>
            <a:ext cx="1132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Project Team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73678" y="3505200"/>
            <a:ext cx="7713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Form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working</a:t>
            </a:r>
            <a:br>
              <a:rPr lang="en-US" sz="1400" dirty="0" smtClean="0">
                <a:solidFill>
                  <a:schemeClr val="tx2"/>
                </a:solidFill>
              </a:rPr>
            </a:br>
            <a:r>
              <a:rPr lang="en-US" sz="1400" dirty="0" smtClean="0">
                <a:solidFill>
                  <a:schemeClr val="tx2"/>
                </a:solidFill>
              </a:rPr>
              <a:t>groups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34" name="Straight Arrow Connector 33"/>
          <p:cNvCxnSpPr>
            <a:endCxn id="26" idx="0"/>
          </p:cNvCxnSpPr>
          <p:nvPr/>
        </p:nvCxnSpPr>
        <p:spPr>
          <a:xfrm>
            <a:off x="7992728" y="3432764"/>
            <a:ext cx="6204" cy="1002418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mages.clipartpanda.com/subcommittee-clipart-Committee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843" y="1295400"/>
            <a:ext cx="1847669" cy="122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859378" y="25085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85978" y="2275154"/>
            <a:ext cx="1344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43171"/>
                </a:solidFill>
                <a:latin typeface="Arial" pitchFamily="34" charset="0"/>
                <a:cs typeface="Arial" pitchFamily="34" charset="0"/>
              </a:rPr>
              <a:t>CSG and core team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9766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– Working Group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419600" cy="4906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Core Team</a:t>
            </a:r>
          </a:p>
          <a:p>
            <a:pPr lvl="1"/>
            <a:r>
              <a:rPr lang="en-US" sz="1400" dirty="0" smtClean="0"/>
              <a:t>ISC Co-lead (Emerging Solutions)</a:t>
            </a:r>
          </a:p>
          <a:p>
            <a:pPr lvl="1"/>
            <a:r>
              <a:rPr lang="en-US" sz="1400" dirty="0" smtClean="0"/>
              <a:t>Client Co-lead (TBD)</a:t>
            </a:r>
          </a:p>
          <a:p>
            <a:r>
              <a:rPr lang="en-US" sz="2000" dirty="0" smtClean="0"/>
              <a:t>Working groups</a:t>
            </a:r>
          </a:p>
          <a:p>
            <a:pPr lvl="1"/>
            <a:r>
              <a:rPr lang="en-US" sz="1800" dirty="0" smtClean="0"/>
              <a:t>Subject </a:t>
            </a:r>
            <a:r>
              <a:rPr lang="en-US" sz="1800" dirty="0"/>
              <a:t>matter experts </a:t>
            </a:r>
          </a:p>
          <a:p>
            <a:pPr lvl="2"/>
            <a:r>
              <a:rPr lang="en-US" sz="1400" dirty="0" smtClean="0"/>
              <a:t>Application architects</a:t>
            </a:r>
          </a:p>
          <a:p>
            <a:pPr lvl="2"/>
            <a:r>
              <a:rPr lang="en-US" sz="1400" dirty="0" smtClean="0"/>
              <a:t>Network architects</a:t>
            </a:r>
          </a:p>
          <a:p>
            <a:pPr lvl="2"/>
            <a:r>
              <a:rPr lang="en-US" sz="1400" dirty="0" smtClean="0"/>
              <a:t>System architects</a:t>
            </a:r>
          </a:p>
          <a:p>
            <a:pPr lvl="2"/>
            <a:r>
              <a:rPr lang="en-US" sz="1400" dirty="0" smtClean="0"/>
              <a:t>Virtualization architects</a:t>
            </a:r>
          </a:p>
          <a:p>
            <a:pPr lvl="2"/>
            <a:r>
              <a:rPr lang="en-US" sz="1400" dirty="0" smtClean="0"/>
              <a:t>Storage architects</a:t>
            </a:r>
          </a:p>
          <a:p>
            <a:pPr lvl="2"/>
            <a:r>
              <a:rPr lang="en-US" sz="1400" dirty="0" smtClean="0"/>
              <a:t>Database administrators</a:t>
            </a:r>
          </a:p>
          <a:p>
            <a:pPr lvl="2"/>
            <a:r>
              <a:rPr lang="en-US" sz="1400" dirty="0" smtClean="0"/>
              <a:t>Security specialists</a:t>
            </a:r>
          </a:p>
          <a:p>
            <a:pPr lvl="2"/>
            <a:r>
              <a:rPr lang="en-US" sz="1400" dirty="0" smtClean="0"/>
              <a:t>Financial management</a:t>
            </a:r>
          </a:p>
          <a:p>
            <a:pPr lvl="2"/>
            <a:r>
              <a:rPr lang="en-US" sz="1400" dirty="0" smtClean="0"/>
              <a:t>Business Analysts and Representatives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48200" y="1219200"/>
            <a:ext cx="42672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…. </a:t>
            </a:r>
            <a:r>
              <a:rPr lang="en-US" sz="1800" dirty="0" err="1" smtClean="0"/>
              <a:t>Matrixed</a:t>
            </a:r>
            <a:r>
              <a:rPr lang="en-US" sz="1800" dirty="0" smtClean="0"/>
              <a:t> from</a:t>
            </a:r>
          </a:p>
          <a:p>
            <a:pPr lvl="1"/>
            <a:r>
              <a:rPr lang="en-US" sz="1400" dirty="0" smtClean="0"/>
              <a:t>Business </a:t>
            </a:r>
            <a:r>
              <a:rPr lang="en-US" sz="1400" dirty="0"/>
              <a:t>Services</a:t>
            </a:r>
          </a:p>
          <a:p>
            <a:pPr lvl="1"/>
            <a:r>
              <a:rPr lang="en-US" sz="1400" dirty="0" smtClean="0"/>
              <a:t>Dental</a:t>
            </a:r>
          </a:p>
          <a:p>
            <a:pPr lvl="1"/>
            <a:r>
              <a:rPr lang="en-US" sz="1400" dirty="0" smtClean="0"/>
              <a:t>Division of Finance</a:t>
            </a:r>
            <a:endParaRPr lang="en-US" sz="1400" dirty="0"/>
          </a:p>
          <a:p>
            <a:pPr lvl="1"/>
            <a:r>
              <a:rPr lang="en-US" sz="1400" dirty="0"/>
              <a:t>Human </a:t>
            </a:r>
            <a:r>
              <a:rPr lang="en-US" sz="1400" dirty="0" smtClean="0"/>
              <a:t>Resources</a:t>
            </a:r>
          </a:p>
          <a:p>
            <a:pPr lvl="1"/>
            <a:r>
              <a:rPr lang="en-US" sz="1400" dirty="0" smtClean="0"/>
              <a:t>Graduate School of Education</a:t>
            </a:r>
          </a:p>
          <a:p>
            <a:pPr lvl="1"/>
            <a:r>
              <a:rPr lang="en-US" sz="1400" dirty="0" smtClean="0"/>
              <a:t>ISC </a:t>
            </a:r>
            <a:r>
              <a:rPr lang="en-US" sz="1400" dirty="0"/>
              <a:t>Functional Areas</a:t>
            </a:r>
          </a:p>
          <a:p>
            <a:pPr lvl="1"/>
            <a:r>
              <a:rPr lang="en-US" sz="1400" dirty="0" smtClean="0"/>
              <a:t>Law</a:t>
            </a:r>
            <a:endParaRPr lang="en-US" sz="1400" dirty="0"/>
          </a:p>
          <a:p>
            <a:pPr lvl="1"/>
            <a:r>
              <a:rPr lang="en-US" sz="1400" dirty="0"/>
              <a:t>Nursing</a:t>
            </a:r>
          </a:p>
          <a:p>
            <a:pPr lvl="1"/>
            <a:r>
              <a:rPr lang="en-US" sz="1400" dirty="0" smtClean="0"/>
              <a:t>PMACS</a:t>
            </a:r>
            <a:endParaRPr lang="en-US" sz="1400" dirty="0"/>
          </a:p>
          <a:p>
            <a:pPr lvl="1"/>
            <a:r>
              <a:rPr lang="en-US" sz="1400" dirty="0" smtClean="0"/>
              <a:t>SAS</a:t>
            </a:r>
          </a:p>
          <a:p>
            <a:pPr lvl="1"/>
            <a:r>
              <a:rPr lang="en-US" sz="1400" dirty="0" smtClean="0"/>
              <a:t>SEAS</a:t>
            </a:r>
          </a:p>
          <a:p>
            <a:pPr lvl="1"/>
            <a:r>
              <a:rPr lang="en-US" sz="1400" dirty="0" smtClean="0"/>
              <a:t>School of Veterinary Medicine</a:t>
            </a:r>
          </a:p>
          <a:p>
            <a:pPr lvl="1"/>
            <a:r>
              <a:rPr lang="en-US" sz="1400" dirty="0" smtClean="0"/>
              <a:t>Wharton</a:t>
            </a:r>
          </a:p>
          <a:p>
            <a:pPr lvl="1"/>
            <a:r>
              <a:rPr lang="en-US" sz="1400" dirty="0"/>
              <a:t>Other Schools &amp; Centers as needed</a:t>
            </a:r>
            <a:endParaRPr lang="en-US" sz="1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5989638"/>
            <a:ext cx="8382000" cy="944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Campus collaboration for IT staff becomes a cultural norm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921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Governance</a:t>
            </a:r>
            <a:endParaRPr lang="en-US" dirty="0"/>
          </a:p>
        </p:txBody>
      </p:sp>
      <p:sp>
        <p:nvSpPr>
          <p:cNvPr id="7" name="Flowchart: Display 6"/>
          <p:cNvSpPr/>
          <p:nvPr/>
        </p:nvSpPr>
        <p:spPr>
          <a:xfrm>
            <a:off x="3321320" y="3512622"/>
            <a:ext cx="2307955" cy="61264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Tech Arch Working Group</a:t>
            </a:r>
            <a:endParaRPr lang="en-US" sz="1600" dirty="0"/>
          </a:p>
        </p:txBody>
      </p:sp>
      <p:sp>
        <p:nvSpPr>
          <p:cNvPr id="8" name="Flowchart: Alternate Process 7"/>
          <p:cNvSpPr/>
          <p:nvPr/>
        </p:nvSpPr>
        <p:spPr>
          <a:xfrm flipH="1">
            <a:off x="61048" y="3949751"/>
            <a:ext cx="2148752" cy="4602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ISC Functional Areas </a:t>
            </a:r>
            <a:endParaRPr lang="en-US" dirty="0"/>
          </a:p>
        </p:txBody>
      </p:sp>
      <p:sp>
        <p:nvSpPr>
          <p:cNvPr id="9" name="Flowchart: Alternate Process 8"/>
          <p:cNvSpPr/>
          <p:nvPr/>
        </p:nvSpPr>
        <p:spPr>
          <a:xfrm flipH="1">
            <a:off x="61048" y="3194515"/>
            <a:ext cx="2148752" cy="4602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Schools  and Centers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2326050" y="3695563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Participate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 flipH="1">
            <a:off x="2209800" y="4109917"/>
            <a:ext cx="12343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Representation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Add to agenda</a:t>
            </a:r>
          </a:p>
          <a:p>
            <a:endParaRPr lang="en-US" sz="1100" dirty="0"/>
          </a:p>
        </p:txBody>
      </p:sp>
      <p:sp>
        <p:nvSpPr>
          <p:cNvPr id="10" name="Left Arrow 9"/>
          <p:cNvSpPr/>
          <p:nvPr/>
        </p:nvSpPr>
        <p:spPr>
          <a:xfrm flipH="1">
            <a:off x="2289900" y="3519061"/>
            <a:ext cx="962888" cy="612648"/>
          </a:xfrm>
          <a:prstGeom prst="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Terminator 10"/>
          <p:cNvSpPr/>
          <p:nvPr/>
        </p:nvSpPr>
        <p:spPr>
          <a:xfrm flipH="1">
            <a:off x="3409950" y="1460932"/>
            <a:ext cx="2133600" cy="6096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Governance Committee*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76750" y="2153258"/>
            <a:ext cx="0" cy="1275742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flipH="1">
            <a:off x="5974660" y="3687794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Deliver</a:t>
            </a:r>
            <a:endParaRPr lang="en-US" sz="1100" dirty="0"/>
          </a:p>
        </p:txBody>
      </p:sp>
      <p:sp>
        <p:nvSpPr>
          <p:cNvPr id="42" name="Left Arrow 41"/>
          <p:cNvSpPr/>
          <p:nvPr/>
        </p:nvSpPr>
        <p:spPr>
          <a:xfrm flipH="1">
            <a:off x="5715000" y="3520044"/>
            <a:ext cx="1168972" cy="612648"/>
          </a:xfrm>
          <a:prstGeom prst="lef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/>
          <p:cNvSpPr/>
          <p:nvPr/>
        </p:nvSpPr>
        <p:spPr>
          <a:xfrm>
            <a:off x="6943725" y="2089582"/>
            <a:ext cx="2095241" cy="3925567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Technical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recommendations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Best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practices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Draft RFP language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Draft contact language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Project proposals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3686175" y="2620504"/>
            <a:ext cx="866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High Level </a:t>
            </a:r>
            <a:br>
              <a:rPr lang="en-US" sz="1100" dirty="0" smtClean="0"/>
            </a:br>
            <a:r>
              <a:rPr lang="en-US" sz="1100" dirty="0" smtClean="0"/>
              <a:t>Direction</a:t>
            </a:r>
            <a:endParaRPr lang="en-US" sz="1100" dirty="0"/>
          </a:p>
        </p:txBody>
      </p:sp>
      <p:sp>
        <p:nvSpPr>
          <p:cNvPr id="5" name="Freeform 4"/>
          <p:cNvSpPr/>
          <p:nvPr/>
        </p:nvSpPr>
        <p:spPr>
          <a:xfrm flipH="1">
            <a:off x="5635049" y="1729044"/>
            <a:ext cx="1208266" cy="704084"/>
          </a:xfrm>
          <a:custGeom>
            <a:avLst/>
            <a:gdLst>
              <a:gd name="connsiteX0" fmla="*/ 0 w 763325"/>
              <a:gd name="connsiteY0" fmla="*/ 688902 h 688902"/>
              <a:gd name="connsiteX1" fmla="*/ 326003 w 763325"/>
              <a:gd name="connsiteY1" fmla="*/ 100506 h 688902"/>
              <a:gd name="connsiteX2" fmla="*/ 763325 w 763325"/>
              <a:gd name="connsiteY2" fmla="*/ 5090 h 688902"/>
              <a:gd name="connsiteX0" fmla="*/ 0 w 922351"/>
              <a:gd name="connsiteY0" fmla="*/ 688902 h 688902"/>
              <a:gd name="connsiteX1" fmla="*/ 326003 w 922351"/>
              <a:gd name="connsiteY1" fmla="*/ 100506 h 688902"/>
              <a:gd name="connsiteX2" fmla="*/ 922351 w 922351"/>
              <a:gd name="connsiteY2" fmla="*/ 5090 h 688902"/>
              <a:gd name="connsiteX0" fmla="*/ 0 w 1017766"/>
              <a:gd name="connsiteY0" fmla="*/ 695596 h 695596"/>
              <a:gd name="connsiteX1" fmla="*/ 326003 w 1017766"/>
              <a:gd name="connsiteY1" fmla="*/ 107200 h 695596"/>
              <a:gd name="connsiteX2" fmla="*/ 1017766 w 1017766"/>
              <a:gd name="connsiteY2" fmla="*/ 3833 h 695596"/>
              <a:gd name="connsiteX0" fmla="*/ 0 w 1208266"/>
              <a:gd name="connsiteY0" fmla="*/ 704084 h 704084"/>
              <a:gd name="connsiteX1" fmla="*/ 326003 w 1208266"/>
              <a:gd name="connsiteY1" fmla="*/ 115688 h 704084"/>
              <a:gd name="connsiteX2" fmla="*/ 1208266 w 1208266"/>
              <a:gd name="connsiteY2" fmla="*/ 2796 h 70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8266" h="704084">
                <a:moveTo>
                  <a:pt x="0" y="704084"/>
                </a:moveTo>
                <a:cubicBezTo>
                  <a:pt x="99391" y="466870"/>
                  <a:pt x="172278" y="229657"/>
                  <a:pt x="326003" y="115688"/>
                </a:cubicBezTo>
                <a:cubicBezTo>
                  <a:pt x="479728" y="1719"/>
                  <a:pt x="1053215" y="-6481"/>
                  <a:pt x="1208266" y="2796"/>
                </a:cubicBezTo>
              </a:path>
            </a:pathLst>
          </a:custGeom>
          <a:noFill/>
          <a:ln w="127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flipH="1">
            <a:off x="5431587" y="4131709"/>
            <a:ext cx="153118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Spin-off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Reference resources</a:t>
            </a:r>
          </a:p>
          <a:p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 flipH="1">
            <a:off x="5860036" y="1338127"/>
            <a:ext cx="866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Review and endorse</a:t>
            </a:r>
            <a:endParaRPr lang="en-US" sz="1100" dirty="0"/>
          </a:p>
        </p:txBody>
      </p:sp>
      <p:pic>
        <p:nvPicPr>
          <p:cNvPr id="4098" name="Picture 2" descr="https://cdn2.iconfinder.com/data/icons/flat-database/512/database_access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9471" y="1260063"/>
            <a:ext cx="985073" cy="98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H="1">
            <a:off x="1957388" y="1752599"/>
            <a:ext cx="1295400" cy="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2171700" y="1321712"/>
            <a:ext cx="866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Make available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61048" y="6142107"/>
            <a:ext cx="38795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* Eventually to be replaced by a body designated by this committee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1956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Spin off projects</a:t>
            </a:r>
          </a:p>
          <a:p>
            <a:pPr lvl="1"/>
            <a:r>
              <a:rPr lang="en-US" dirty="0" smtClean="0"/>
              <a:t>Follow ISC standardized Agile-PMAP methodology</a:t>
            </a:r>
          </a:p>
          <a:p>
            <a:pPr lvl="1"/>
            <a:r>
              <a:rPr lang="en-US" dirty="0" smtClean="0"/>
              <a:t>Use a consistent evaluation methodology	</a:t>
            </a:r>
          </a:p>
          <a:p>
            <a:pPr lvl="2"/>
            <a:r>
              <a:rPr lang="en-US" dirty="0" smtClean="0"/>
              <a:t>Must be formalized across ISC and CSG</a:t>
            </a:r>
          </a:p>
          <a:p>
            <a:pPr lvl="2"/>
            <a:r>
              <a:rPr lang="en-US" dirty="0" smtClean="0"/>
              <a:t>Based on </a:t>
            </a:r>
            <a:r>
              <a:rPr lang="en-US" dirty="0" err="1" smtClean="0"/>
              <a:t>ButtonUP</a:t>
            </a:r>
            <a:r>
              <a:rPr lang="en-US" dirty="0" smtClean="0"/>
              <a:t> and CSG experiences</a:t>
            </a:r>
          </a:p>
          <a:p>
            <a:endParaRPr lang="en-US" dirty="0" smtClean="0"/>
          </a:p>
          <a:p>
            <a:r>
              <a:rPr lang="en-US" dirty="0" smtClean="0"/>
              <a:t>Deliverable always a document</a:t>
            </a:r>
          </a:p>
          <a:p>
            <a:pPr lvl="1"/>
            <a:r>
              <a:rPr lang="en-US" dirty="0" smtClean="0"/>
              <a:t>ISC functional areas independently responsible for implementing systems and services</a:t>
            </a:r>
          </a:p>
          <a:p>
            <a:pPr lvl="1"/>
            <a:r>
              <a:rPr lang="en-US" dirty="0" smtClean="0"/>
              <a:t>Templates and past deliverables available on ISC website</a:t>
            </a:r>
          </a:p>
          <a:p>
            <a:pPr lvl="2"/>
            <a:r>
              <a:rPr lang="en-US" dirty="0"/>
              <a:t>Technology recommendations</a:t>
            </a:r>
          </a:p>
          <a:p>
            <a:pPr lvl="2"/>
            <a:r>
              <a:rPr lang="en-US" dirty="0"/>
              <a:t>Best practice recommendations</a:t>
            </a:r>
          </a:p>
          <a:p>
            <a:pPr lvl="2"/>
            <a:r>
              <a:rPr lang="en-US" dirty="0" smtClean="0"/>
              <a:t>Draft RFP language</a:t>
            </a:r>
            <a:endParaRPr lang="en-US" dirty="0"/>
          </a:p>
          <a:p>
            <a:pPr lvl="2"/>
            <a:r>
              <a:rPr lang="en-US" dirty="0" smtClean="0"/>
              <a:t>Draft Contract language</a:t>
            </a:r>
            <a:endParaRPr lang="en-US" dirty="0"/>
          </a:p>
          <a:p>
            <a:pPr lvl="2"/>
            <a:r>
              <a:rPr lang="en-US" dirty="0" smtClean="0"/>
              <a:t>Project proposals</a:t>
            </a:r>
          </a:p>
        </p:txBody>
      </p:sp>
    </p:spTree>
    <p:extLst>
      <p:ext uri="{BB962C8B-B14F-4D97-AF65-F5344CB8AC3E}">
        <p14:creationId xmlns:p14="http://schemas.microsoft.com/office/powerpoint/2010/main" val="192568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pic>
        <p:nvPicPr>
          <p:cNvPr id="1026" name="Picture 2" descr="http://www.clipartbest.com/cliparts/9T4/X5r/9T4X5rETE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19200"/>
            <a:ext cx="48006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81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4906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Examples, criteria and process exploration to support further discussion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80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– Decision Framework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554953"/>
              </p:ext>
            </p:extLst>
          </p:nvPr>
        </p:nvGraphicFramePr>
        <p:xfrm>
          <a:off x="152400" y="1219200"/>
          <a:ext cx="87630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447800"/>
                <a:gridCol w="1447800"/>
                <a:gridCol w="990600"/>
                <a:gridCol w="1435100"/>
                <a:gridCol w="14605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Solutions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/ Consultation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Evaluation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How well understood is the technology?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2"/>
                          </a:solidFill>
                        </a:rPr>
                        <a:t>Medium</a:t>
                      </a:r>
                      <a:r>
                        <a:rPr lang="en-US" sz="1400" dirty="0" smtClean="0"/>
                        <a:t> to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How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strategic/impactful is the decision?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2"/>
                          </a:solidFill>
                        </a:rPr>
                        <a:t>Medium</a:t>
                      </a:r>
                      <a:endParaRPr 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2"/>
                          </a:solidFill>
                        </a:rPr>
                        <a:t>Unknown</a:t>
                      </a:r>
                      <a:endParaRPr 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Low </a:t>
                      </a:r>
                      <a:r>
                        <a:rPr lang="en-US" sz="1400" baseline="0" dirty="0" smtClean="0"/>
                        <a:t>to </a:t>
                      </a:r>
                      <a:r>
                        <a:rPr lang="en-US" sz="1400" b="1" dirty="0" smtClean="0">
                          <a:solidFill>
                            <a:schemeClr val="accent2"/>
                          </a:solidFill>
                        </a:rPr>
                        <a:t>Medium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How urgent is the need?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r>
                        <a:rPr lang="en-US" sz="1400" dirty="0" smtClean="0"/>
                        <a:t> to </a:t>
                      </a:r>
                      <a:r>
                        <a:rPr lang="en-US" sz="1400" b="1" dirty="0" smtClean="0">
                          <a:solidFill>
                            <a:schemeClr val="accent2"/>
                          </a:solidFill>
                        </a:rPr>
                        <a:t>Medium</a:t>
                      </a:r>
                      <a:endParaRPr 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2"/>
                          </a:solidFill>
                        </a:rPr>
                        <a:t>Medium</a:t>
                      </a: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400" baseline="0" dirty="0" smtClean="0"/>
                        <a:t>to 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2"/>
                          </a:solidFill>
                        </a:rPr>
                        <a:t>Medium</a:t>
                      </a:r>
                      <a:r>
                        <a:rPr lang="en-US" sz="1400" dirty="0" smtClean="0"/>
                        <a:t> to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How broad is the interest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/appeal?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2"/>
                          </a:solidFill>
                        </a:rPr>
                        <a:t>Unknown</a:t>
                      </a:r>
                      <a:endParaRPr 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Low </a:t>
                      </a:r>
                      <a:r>
                        <a:rPr lang="en-US" sz="1400" baseline="0" dirty="0" smtClean="0"/>
                        <a:t>to </a:t>
                      </a:r>
                      <a:r>
                        <a:rPr lang="en-US" sz="1400" b="1" dirty="0" smtClean="0">
                          <a:solidFill>
                            <a:schemeClr val="accent2"/>
                          </a:solidFill>
                        </a:rPr>
                        <a:t>Medium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How ready is the community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2"/>
                          </a:solidFill>
                        </a:rPr>
                        <a:t>Medium</a:t>
                      </a: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400" baseline="0" dirty="0" smtClean="0"/>
                        <a:t>to 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2"/>
                          </a:solidFill>
                        </a:rPr>
                        <a:t>Medium</a:t>
                      </a:r>
                      <a:r>
                        <a:rPr lang="en-US" sz="1400" dirty="0" smtClean="0"/>
                        <a:t> to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Is ISC positioned in this space?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2"/>
                          </a:solidFill>
                        </a:rPr>
                        <a:t>Unknown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aseline="0" dirty="0" smtClean="0"/>
                        <a:t>to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aseline="0" dirty="0" smtClean="0"/>
                        <a:t>to </a:t>
                      </a:r>
                      <a:r>
                        <a:rPr lang="en-US" sz="1400" b="1" dirty="0" smtClean="0">
                          <a:solidFill>
                            <a:schemeClr val="accent2"/>
                          </a:solidFill>
                        </a:rPr>
                        <a:t>Unknown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2"/>
                          </a:solidFill>
                        </a:rPr>
                        <a:t>Unknown</a:t>
                      </a:r>
                      <a:endParaRPr 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6096000"/>
            <a:ext cx="8763000" cy="258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accent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Scoring criteria and classifications will be published transparently on the Emerging Solutions website.</a:t>
            </a:r>
            <a:endParaRPr lang="en-US" sz="1600" dirty="0" smtClean="0"/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3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apezoid 16"/>
          <p:cNvSpPr/>
          <p:nvPr/>
        </p:nvSpPr>
        <p:spPr>
          <a:xfrm>
            <a:off x="0" y="3886200"/>
            <a:ext cx="6477000" cy="2057400"/>
          </a:xfrm>
          <a:prstGeom prst="trapezoid">
            <a:avLst/>
          </a:prstGeom>
          <a:gradFill>
            <a:gsLst>
              <a:gs pos="0">
                <a:schemeClr val="bg1"/>
              </a:gs>
              <a:gs pos="67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3330817" y="1295400"/>
            <a:ext cx="5660783" cy="2471492"/>
          </a:xfrm>
          <a:gradFill flip="none" rotWithShape="1">
            <a:gsLst>
              <a:gs pos="0">
                <a:schemeClr val="bg1"/>
              </a:gs>
              <a:gs pos="67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2160000" scaled="0"/>
            <a:tileRect/>
          </a:gradFill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smtClean="0"/>
              <a:t>Criteria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How well understood is the technology?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How strategic/impactful is the decision?</a:t>
            </a:r>
          </a:p>
          <a:p>
            <a:pPr lvl="1"/>
            <a:r>
              <a:rPr lang="en-US" sz="1800" dirty="0" smtClean="0">
                <a:solidFill>
                  <a:srgbClr val="FFC000"/>
                </a:solidFill>
              </a:rPr>
              <a:t>How urgent is the need?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How broad is interest/appeal?</a:t>
            </a:r>
          </a:p>
          <a:p>
            <a:pPr lvl="1"/>
            <a:r>
              <a:rPr lang="en-US" sz="1800" dirty="0" smtClean="0">
                <a:solidFill>
                  <a:srgbClr val="FFC000"/>
                </a:solidFill>
              </a:rPr>
              <a:t>How ready is the community?</a:t>
            </a:r>
          </a:p>
          <a:p>
            <a:pPr lvl="1"/>
            <a:r>
              <a:rPr lang="en-US" sz="1800" dirty="0" smtClean="0">
                <a:solidFill>
                  <a:srgbClr val="FFC000"/>
                </a:solidFill>
              </a:rPr>
              <a:t>Is ISC positioned in this space?</a:t>
            </a:r>
          </a:p>
          <a:p>
            <a:pPr lvl="1"/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– Examples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85800" y="1600200"/>
            <a:ext cx="1703472" cy="1143000"/>
            <a:chOff x="1510333" y="4234995"/>
            <a:chExt cx="2392017" cy="1600200"/>
          </a:xfrm>
        </p:grpSpPr>
        <p:sp>
          <p:nvSpPr>
            <p:cNvPr id="28" name="Cloud 27"/>
            <p:cNvSpPr/>
            <p:nvPr/>
          </p:nvSpPr>
          <p:spPr>
            <a:xfrm>
              <a:off x="1510333" y="4234995"/>
              <a:ext cx="2392017" cy="16002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7776" y="4706565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6343" y="517220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994" y="4897217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233" y="456280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633" y="525372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6341" y="505790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831" y="4735389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2043" y="4651238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Flowchart: Decision 9"/>
          <p:cNvSpPr/>
          <p:nvPr/>
        </p:nvSpPr>
        <p:spPr>
          <a:xfrm>
            <a:off x="2981604" y="1903156"/>
            <a:ext cx="523596" cy="445273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7064" y="4038600"/>
            <a:ext cx="1981200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Architecture </a:t>
            </a:r>
            <a:r>
              <a:rPr lang="en-US" dirty="0"/>
              <a:t>Working Group</a:t>
            </a:r>
          </a:p>
          <a:p>
            <a:pPr algn="ctr"/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04800" y="5057029"/>
            <a:ext cx="1597563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Market Analysis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5099" y="1066800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Emerging Solutions </a:t>
            </a:r>
            <a:br>
              <a:rPr lang="en-US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Registry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362200" y="5068956"/>
            <a:ext cx="1597563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/>
              <a:t>Project / Consultation</a:t>
            </a:r>
          </a:p>
          <a:p>
            <a:pPr algn="ctr"/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3499899" y="4046551"/>
            <a:ext cx="1763108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Common Solutions Group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4409092" y="5068956"/>
            <a:ext cx="1763108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Local Evaluation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512768" y="2100322"/>
            <a:ext cx="369022" cy="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38400" y="1658779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Idea</a:t>
            </a:r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9439" y="1158852"/>
            <a:ext cx="1827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Password Managers</a:t>
            </a:r>
            <a:endParaRPr lang="en-US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218214" y="2480807"/>
            <a:ext cx="765389" cy="1518699"/>
          </a:xfrm>
          <a:custGeom>
            <a:avLst/>
            <a:gdLst>
              <a:gd name="connsiteX0" fmla="*/ 10016 w 765389"/>
              <a:gd name="connsiteY0" fmla="*/ 0 h 1518699"/>
              <a:gd name="connsiteX1" fmla="*/ 105431 w 765389"/>
              <a:gd name="connsiteY1" fmla="*/ 1105231 h 1518699"/>
              <a:gd name="connsiteX2" fmla="*/ 765389 w 765389"/>
              <a:gd name="connsiteY2" fmla="*/ 1518699 h 151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5389" h="1518699">
                <a:moveTo>
                  <a:pt x="10016" y="0"/>
                </a:moveTo>
                <a:cubicBezTo>
                  <a:pt x="-5225" y="426057"/>
                  <a:pt x="-20465" y="852114"/>
                  <a:pt x="105431" y="1105231"/>
                </a:cubicBezTo>
                <a:cubicBezTo>
                  <a:pt x="231327" y="1358348"/>
                  <a:pt x="659372" y="1452438"/>
                  <a:pt x="765389" y="1518699"/>
                </a:cubicBezTo>
              </a:path>
            </a:pathLst>
          </a:custGeom>
          <a:noFill/>
          <a:ln w="127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xplosion 1 3"/>
          <p:cNvSpPr/>
          <p:nvPr/>
        </p:nvSpPr>
        <p:spPr>
          <a:xfrm>
            <a:off x="6324600" y="4046551"/>
            <a:ext cx="2743200" cy="2201849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 a contract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5359179" y="4333461"/>
            <a:ext cx="1280160" cy="389614"/>
          </a:xfrm>
          <a:custGeom>
            <a:avLst/>
            <a:gdLst>
              <a:gd name="connsiteX0" fmla="*/ 0 w 1280160"/>
              <a:gd name="connsiteY0" fmla="*/ 0 h 389614"/>
              <a:gd name="connsiteX1" fmla="*/ 604299 w 1280160"/>
              <a:gd name="connsiteY1" fmla="*/ 262393 h 389614"/>
              <a:gd name="connsiteX2" fmla="*/ 1280160 w 1280160"/>
              <a:gd name="connsiteY2" fmla="*/ 389614 h 38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160" h="389614">
                <a:moveTo>
                  <a:pt x="0" y="0"/>
                </a:moveTo>
                <a:cubicBezTo>
                  <a:pt x="195469" y="98728"/>
                  <a:pt x="390939" y="197457"/>
                  <a:pt x="604299" y="262393"/>
                </a:cubicBezTo>
                <a:cubicBezTo>
                  <a:pt x="817659" y="327329"/>
                  <a:pt x="1048909" y="358471"/>
                  <a:pt x="1280160" y="389614"/>
                </a:cubicBezTo>
              </a:path>
            </a:pathLst>
          </a:custGeom>
          <a:noFill/>
          <a:ln w="127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5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Collaboration with </a:t>
            </a:r>
            <a:r>
              <a:rPr lang="en-US" sz="2400" dirty="0"/>
              <a:t>the Penn community </a:t>
            </a:r>
            <a:r>
              <a:rPr lang="en-US" sz="2400" dirty="0" smtClean="0"/>
              <a:t>to </a:t>
            </a:r>
            <a:r>
              <a:rPr lang="en-US" sz="2400" dirty="0"/>
              <a:t>increase the </a:t>
            </a:r>
            <a:r>
              <a:rPr lang="en-US" sz="2400" dirty="0" smtClean="0"/>
              <a:t>efficiency </a:t>
            </a:r>
            <a:r>
              <a:rPr lang="en-US" sz="2400" dirty="0"/>
              <a:t>and performance of </a:t>
            </a:r>
            <a:r>
              <a:rPr lang="en-US" sz="2400" dirty="0" smtClean="0"/>
              <a:t>Penn’s IT </a:t>
            </a:r>
            <a:r>
              <a:rPr lang="en-US" sz="2400" dirty="0"/>
              <a:t>services </a:t>
            </a:r>
            <a:endParaRPr lang="en-US" sz="2400" dirty="0" smtClean="0"/>
          </a:p>
          <a:p>
            <a:pPr lvl="1"/>
            <a:r>
              <a:rPr lang="en-US" dirty="0" smtClean="0"/>
              <a:t>Evaluate new IT solutions</a:t>
            </a:r>
          </a:p>
          <a:p>
            <a:pPr lvl="1"/>
            <a:r>
              <a:rPr lang="en-US" dirty="0" smtClean="0"/>
              <a:t>Technology tracking and market analysis</a:t>
            </a:r>
          </a:p>
          <a:p>
            <a:pPr lvl="1"/>
            <a:r>
              <a:rPr lang="en-US" dirty="0" smtClean="0"/>
              <a:t>Standards, best practices, and technical consulting</a:t>
            </a:r>
          </a:p>
          <a:p>
            <a:pPr lvl="1"/>
            <a:r>
              <a:rPr lang="en-US" dirty="0"/>
              <a:t>Architectural coordination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90600" y="3810000"/>
            <a:ext cx="3429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9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apezoid 16"/>
          <p:cNvSpPr/>
          <p:nvPr/>
        </p:nvSpPr>
        <p:spPr>
          <a:xfrm>
            <a:off x="0" y="3886200"/>
            <a:ext cx="6477000" cy="2057400"/>
          </a:xfrm>
          <a:prstGeom prst="trapezoid">
            <a:avLst/>
          </a:prstGeom>
          <a:gradFill>
            <a:gsLst>
              <a:gs pos="0">
                <a:schemeClr val="bg1"/>
              </a:gs>
              <a:gs pos="67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3330817" y="1295400"/>
            <a:ext cx="5660783" cy="2471492"/>
          </a:xfrm>
          <a:gradFill flip="none" rotWithShape="1">
            <a:gsLst>
              <a:gs pos="0">
                <a:schemeClr val="bg1"/>
              </a:gs>
              <a:gs pos="67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2160000" scaled="0"/>
            <a:tileRect/>
          </a:gradFill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smtClean="0"/>
              <a:t>Criteria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How well understood is the technology?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How strategic/impactful is the decision?</a:t>
            </a:r>
          </a:p>
          <a:p>
            <a:pPr lvl="1"/>
            <a:r>
              <a:rPr lang="en-US" sz="1800" dirty="0" smtClean="0">
                <a:solidFill>
                  <a:schemeClr val="accent4"/>
                </a:solidFill>
              </a:rPr>
              <a:t>How urgent is the need?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How broad is interest/appeal?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How ready is the community?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Is ISC positioned in this space?</a:t>
            </a:r>
          </a:p>
          <a:p>
            <a:pPr lvl="1"/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– Examples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85800" y="1600200"/>
            <a:ext cx="1703472" cy="1143000"/>
            <a:chOff x="1510333" y="4234995"/>
            <a:chExt cx="2392017" cy="1600200"/>
          </a:xfrm>
        </p:grpSpPr>
        <p:sp>
          <p:nvSpPr>
            <p:cNvPr id="28" name="Cloud 27"/>
            <p:cNvSpPr/>
            <p:nvPr/>
          </p:nvSpPr>
          <p:spPr>
            <a:xfrm>
              <a:off x="1510333" y="4234995"/>
              <a:ext cx="2392017" cy="16002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7776" y="4706565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6343" y="517220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994" y="4897217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233" y="456280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633" y="525372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6341" y="505790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831" y="4735389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2043" y="4651238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Flowchart: Decision 9"/>
          <p:cNvSpPr/>
          <p:nvPr/>
        </p:nvSpPr>
        <p:spPr>
          <a:xfrm>
            <a:off x="2981604" y="1903156"/>
            <a:ext cx="523596" cy="445273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04800" y="5057029"/>
            <a:ext cx="1597563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Market Analysis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5099" y="1066800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Emerging Solutions </a:t>
            </a:r>
            <a:br>
              <a:rPr lang="en-US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Registry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362200" y="5068956"/>
            <a:ext cx="1597563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/ Consultation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499899" y="4046551"/>
            <a:ext cx="1763108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Common Solutions Group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4409092" y="5068956"/>
            <a:ext cx="1763108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Local Evaluation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512768" y="2100322"/>
            <a:ext cx="369022" cy="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38400" y="1658779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Idea</a:t>
            </a:r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9439" y="1158852"/>
            <a:ext cx="1827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Laptops for Travel</a:t>
            </a:r>
            <a:endParaRPr lang="en-US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542553" y="2464904"/>
            <a:ext cx="1757319" cy="2520564"/>
          </a:xfrm>
          <a:custGeom>
            <a:avLst/>
            <a:gdLst>
              <a:gd name="connsiteX0" fmla="*/ 1717482 w 1717482"/>
              <a:gd name="connsiteY0" fmla="*/ 0 h 2520564"/>
              <a:gd name="connsiteX1" fmla="*/ 1431235 w 1717482"/>
              <a:gd name="connsiteY1" fmla="*/ 1168842 h 2520564"/>
              <a:gd name="connsiteX2" fmla="*/ 0 w 1717482"/>
              <a:gd name="connsiteY2" fmla="*/ 2520564 h 2520564"/>
              <a:gd name="connsiteX0" fmla="*/ 1717482 w 1757319"/>
              <a:gd name="connsiteY0" fmla="*/ 0 h 2520564"/>
              <a:gd name="connsiteX1" fmla="*/ 1582310 w 1757319"/>
              <a:gd name="connsiteY1" fmla="*/ 2162755 h 2520564"/>
              <a:gd name="connsiteX2" fmla="*/ 0 w 1757319"/>
              <a:gd name="connsiteY2" fmla="*/ 2520564 h 252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7319" h="2520564">
                <a:moveTo>
                  <a:pt x="1717482" y="0"/>
                </a:moveTo>
                <a:cubicBezTo>
                  <a:pt x="1717482" y="374374"/>
                  <a:pt x="1868557" y="1742661"/>
                  <a:pt x="1582310" y="2162755"/>
                </a:cubicBezTo>
                <a:cubicBezTo>
                  <a:pt x="1296063" y="2582849"/>
                  <a:pt x="221311" y="2305879"/>
                  <a:pt x="0" y="2520564"/>
                </a:cubicBezTo>
              </a:path>
            </a:pathLst>
          </a:custGeom>
          <a:noFill/>
          <a:ln w="127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7064" y="4038600"/>
            <a:ext cx="1981200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Architecture </a:t>
            </a:r>
            <a:r>
              <a:rPr lang="en-US" dirty="0"/>
              <a:t>Working Group</a:t>
            </a:r>
          </a:p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615749" y="2560320"/>
            <a:ext cx="250943" cy="2425148"/>
          </a:xfrm>
          <a:custGeom>
            <a:avLst/>
            <a:gdLst>
              <a:gd name="connsiteX0" fmla="*/ 250943 w 250943"/>
              <a:gd name="connsiteY0" fmla="*/ 2425148 h 2425148"/>
              <a:gd name="connsiteX1" fmla="*/ 4453 w 250943"/>
              <a:gd name="connsiteY1" fmla="*/ 1113183 h 2425148"/>
              <a:gd name="connsiteX2" fmla="*/ 115771 w 250943"/>
              <a:gd name="connsiteY2" fmla="*/ 0 h 242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943" h="2425148">
                <a:moveTo>
                  <a:pt x="250943" y="2425148"/>
                </a:moveTo>
                <a:cubicBezTo>
                  <a:pt x="138962" y="1971261"/>
                  <a:pt x="26982" y="1517374"/>
                  <a:pt x="4453" y="1113183"/>
                </a:cubicBezTo>
                <a:cubicBezTo>
                  <a:pt x="-18076" y="708992"/>
                  <a:pt x="48847" y="354496"/>
                  <a:pt x="115771" y="0"/>
                </a:cubicBezTo>
              </a:path>
            </a:pathLst>
          </a:custGeom>
          <a:noFill/>
          <a:ln w="127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09600" y="2946737"/>
            <a:ext cx="1245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 strategic </a:t>
            </a:r>
            <a:br>
              <a:rPr lang="en-US" sz="1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</a:p>
          <a:p>
            <a:r>
              <a:rPr lang="en-US" sz="1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and return </a:t>
            </a:r>
            <a:br>
              <a:rPr lang="en-US" sz="1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registry</a:t>
            </a:r>
          </a:p>
          <a:p>
            <a:endParaRPr lang="en-US" sz="1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46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apezoid 16"/>
          <p:cNvSpPr/>
          <p:nvPr/>
        </p:nvSpPr>
        <p:spPr>
          <a:xfrm>
            <a:off x="0" y="3886200"/>
            <a:ext cx="6477000" cy="2057400"/>
          </a:xfrm>
          <a:prstGeom prst="trapezoid">
            <a:avLst/>
          </a:prstGeom>
          <a:gradFill>
            <a:gsLst>
              <a:gs pos="0">
                <a:schemeClr val="bg1"/>
              </a:gs>
              <a:gs pos="67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3330817" y="1295400"/>
            <a:ext cx="5660783" cy="2471492"/>
          </a:xfrm>
          <a:gradFill flip="none" rotWithShape="1">
            <a:gsLst>
              <a:gs pos="0">
                <a:schemeClr val="bg1"/>
              </a:gs>
              <a:gs pos="67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2160000" scaled="0"/>
            <a:tileRect/>
          </a:gradFill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smtClean="0"/>
              <a:t>Criteria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How well understood is the technology?</a:t>
            </a:r>
          </a:p>
          <a:p>
            <a:pPr lvl="1"/>
            <a:r>
              <a:rPr lang="en-US" sz="1800" dirty="0" smtClean="0">
                <a:solidFill>
                  <a:schemeClr val="accent4"/>
                </a:solidFill>
              </a:rPr>
              <a:t>How strategic/impactful is the decision?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How urgent is the need?</a:t>
            </a:r>
          </a:p>
          <a:p>
            <a:pPr lvl="1"/>
            <a:r>
              <a:rPr lang="en-US" sz="1800" dirty="0" smtClean="0">
                <a:solidFill>
                  <a:schemeClr val="accent4"/>
                </a:solidFill>
              </a:rPr>
              <a:t>How broad is interest/appeal?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How ready is the community?</a:t>
            </a:r>
          </a:p>
          <a:p>
            <a:pPr lvl="1"/>
            <a:r>
              <a:rPr lang="en-US" sz="1800" dirty="0" smtClean="0">
                <a:solidFill>
                  <a:schemeClr val="accent4"/>
                </a:solidFill>
              </a:rPr>
              <a:t>Is ISC positioned in this space?</a:t>
            </a:r>
          </a:p>
          <a:p>
            <a:pPr lvl="1"/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– Examples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85800" y="1600200"/>
            <a:ext cx="1703472" cy="1143000"/>
            <a:chOff x="1510333" y="4234995"/>
            <a:chExt cx="2392017" cy="1600200"/>
          </a:xfrm>
        </p:grpSpPr>
        <p:sp>
          <p:nvSpPr>
            <p:cNvPr id="28" name="Cloud 27"/>
            <p:cNvSpPr/>
            <p:nvPr/>
          </p:nvSpPr>
          <p:spPr>
            <a:xfrm>
              <a:off x="1510333" y="4234995"/>
              <a:ext cx="2392017" cy="16002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7776" y="4706565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6343" y="517220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994" y="4897217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233" y="456280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633" y="525372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6341" y="505790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831" y="4735389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2043" y="4651238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Flowchart: Decision 9"/>
          <p:cNvSpPr/>
          <p:nvPr/>
        </p:nvSpPr>
        <p:spPr>
          <a:xfrm>
            <a:off x="2981604" y="1903156"/>
            <a:ext cx="523596" cy="445273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7064" y="4038600"/>
            <a:ext cx="1981200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Architecture </a:t>
            </a:r>
            <a:r>
              <a:rPr lang="en-US" dirty="0"/>
              <a:t>Working Group</a:t>
            </a:r>
          </a:p>
          <a:p>
            <a:pPr algn="ctr"/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04800" y="5057029"/>
            <a:ext cx="1597563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Market Analysis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5099" y="1066800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Emerging Solutions </a:t>
            </a:r>
            <a:br>
              <a:rPr lang="en-US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Registry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362200" y="5068956"/>
            <a:ext cx="1597563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/>
              <a:t>Project / Consultation</a:t>
            </a:r>
          </a:p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4409092" y="5068956"/>
            <a:ext cx="1763108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Local Evaluation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512768" y="2100322"/>
            <a:ext cx="369022" cy="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38400" y="1658779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Idea</a:t>
            </a:r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9439" y="1158852"/>
            <a:ext cx="182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 Printers</a:t>
            </a:r>
            <a:endParaRPr lang="en-US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xplosion 1 3"/>
          <p:cNvSpPr/>
          <p:nvPr/>
        </p:nvSpPr>
        <p:spPr>
          <a:xfrm>
            <a:off x="6324600" y="4046551"/>
            <a:ext cx="2743200" cy="2201849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 a contract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3175368" y="2464904"/>
            <a:ext cx="1873710" cy="2552369"/>
          </a:xfrm>
          <a:custGeom>
            <a:avLst/>
            <a:gdLst>
              <a:gd name="connsiteX0" fmla="*/ 0 w 1820848"/>
              <a:gd name="connsiteY0" fmla="*/ 0 h 2552369"/>
              <a:gd name="connsiteX1" fmla="*/ 381662 w 1820848"/>
              <a:gd name="connsiteY1" fmla="*/ 1367625 h 2552369"/>
              <a:gd name="connsiteX2" fmla="*/ 1820848 w 1820848"/>
              <a:gd name="connsiteY2" fmla="*/ 2552369 h 2552369"/>
              <a:gd name="connsiteX0" fmla="*/ 52862 w 1873710"/>
              <a:gd name="connsiteY0" fmla="*/ 0 h 2552369"/>
              <a:gd name="connsiteX1" fmla="*/ 156228 w 1873710"/>
              <a:gd name="connsiteY1" fmla="*/ 2194561 h 2552369"/>
              <a:gd name="connsiteX2" fmla="*/ 1873710 w 1873710"/>
              <a:gd name="connsiteY2" fmla="*/ 2552369 h 255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3710" h="2552369">
                <a:moveTo>
                  <a:pt x="52862" y="0"/>
                </a:moveTo>
                <a:cubicBezTo>
                  <a:pt x="91955" y="471115"/>
                  <a:pt x="-147247" y="1769166"/>
                  <a:pt x="156228" y="2194561"/>
                </a:cubicBezTo>
                <a:cubicBezTo>
                  <a:pt x="459703" y="2619956"/>
                  <a:pt x="1305854" y="2172694"/>
                  <a:pt x="1873710" y="2552369"/>
                </a:cubicBezTo>
              </a:path>
            </a:pathLst>
          </a:custGeom>
          <a:noFill/>
          <a:ln w="127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3499899" y="4046551"/>
            <a:ext cx="1763108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Common Solutions Group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5462546" y="5701085"/>
            <a:ext cx="1677725" cy="309068"/>
          </a:xfrm>
          <a:custGeom>
            <a:avLst/>
            <a:gdLst>
              <a:gd name="connsiteX0" fmla="*/ 0 w 1677725"/>
              <a:gd name="connsiteY0" fmla="*/ 0 h 309068"/>
              <a:gd name="connsiteX1" fmla="*/ 747423 w 1677725"/>
              <a:gd name="connsiteY1" fmla="*/ 286247 h 309068"/>
              <a:gd name="connsiteX2" fmla="*/ 1677725 w 1677725"/>
              <a:gd name="connsiteY2" fmla="*/ 270345 h 309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7725" h="309068">
                <a:moveTo>
                  <a:pt x="0" y="0"/>
                </a:moveTo>
                <a:cubicBezTo>
                  <a:pt x="233901" y="120595"/>
                  <a:pt x="467802" y="241190"/>
                  <a:pt x="747423" y="286247"/>
                </a:cubicBezTo>
                <a:cubicBezTo>
                  <a:pt x="1027044" y="331305"/>
                  <a:pt x="1352384" y="300825"/>
                  <a:pt x="1677725" y="270345"/>
                </a:cubicBezTo>
              </a:path>
            </a:pathLst>
          </a:custGeom>
          <a:noFill/>
          <a:ln w="127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apezoid 16"/>
          <p:cNvSpPr/>
          <p:nvPr/>
        </p:nvSpPr>
        <p:spPr>
          <a:xfrm>
            <a:off x="0" y="3886200"/>
            <a:ext cx="6477000" cy="2057400"/>
          </a:xfrm>
          <a:prstGeom prst="trapezoid">
            <a:avLst/>
          </a:prstGeom>
          <a:gradFill>
            <a:gsLst>
              <a:gs pos="0">
                <a:schemeClr val="bg1"/>
              </a:gs>
              <a:gs pos="67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3330817" y="1295400"/>
            <a:ext cx="5660783" cy="2471492"/>
          </a:xfrm>
          <a:gradFill flip="none" rotWithShape="1">
            <a:gsLst>
              <a:gs pos="0">
                <a:schemeClr val="bg1"/>
              </a:gs>
              <a:gs pos="67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2160000" scaled="0"/>
            <a:tileRect/>
          </a:gradFill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smtClean="0"/>
              <a:t>Criteria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How well understood is the technology?</a:t>
            </a:r>
          </a:p>
          <a:p>
            <a:pPr lvl="1"/>
            <a:r>
              <a:rPr lang="en-US" sz="1800" dirty="0" smtClean="0">
                <a:solidFill>
                  <a:schemeClr val="accent4"/>
                </a:solidFill>
              </a:rPr>
              <a:t>How strategic/impactful is the decision?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How urgent is the need?</a:t>
            </a:r>
          </a:p>
          <a:p>
            <a:pPr lvl="1"/>
            <a:r>
              <a:rPr lang="en-US" sz="1800" dirty="0" smtClean="0">
                <a:solidFill>
                  <a:schemeClr val="accent4"/>
                </a:solidFill>
              </a:rPr>
              <a:t>How broad is interest/appeal?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How ready is the community?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Is ISC positioned in this space?</a:t>
            </a:r>
          </a:p>
          <a:p>
            <a:pPr lvl="1"/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– Examples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85800" y="1600200"/>
            <a:ext cx="1703472" cy="1143000"/>
            <a:chOff x="1510333" y="4234995"/>
            <a:chExt cx="2392017" cy="1600200"/>
          </a:xfrm>
        </p:grpSpPr>
        <p:sp>
          <p:nvSpPr>
            <p:cNvPr id="28" name="Cloud 27"/>
            <p:cNvSpPr/>
            <p:nvPr/>
          </p:nvSpPr>
          <p:spPr>
            <a:xfrm>
              <a:off x="1510333" y="4234995"/>
              <a:ext cx="2392017" cy="16002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7776" y="4706565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6343" y="517220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994" y="4897217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233" y="456280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633" y="525372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6341" y="505790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831" y="4735389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2043" y="4651238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Flowchart: Decision 9"/>
          <p:cNvSpPr/>
          <p:nvPr/>
        </p:nvSpPr>
        <p:spPr>
          <a:xfrm>
            <a:off x="2981604" y="1903156"/>
            <a:ext cx="523596" cy="445273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7064" y="4038600"/>
            <a:ext cx="1981200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Architecture </a:t>
            </a:r>
            <a:r>
              <a:rPr lang="en-US" dirty="0"/>
              <a:t>Working Group</a:t>
            </a:r>
          </a:p>
          <a:p>
            <a:pPr algn="ctr"/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04800" y="5057029"/>
            <a:ext cx="1597563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Market Analysis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5099" y="1066800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Emerging Solutions </a:t>
            </a:r>
            <a:br>
              <a:rPr lang="en-US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Registry</a:t>
            </a: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362200" y="5068956"/>
            <a:ext cx="1597563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/>
              <a:t>Project / Consultation</a:t>
            </a:r>
          </a:p>
          <a:p>
            <a:pPr algn="ctr"/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3499899" y="4046551"/>
            <a:ext cx="1763108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Common Solutions Group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4409092" y="5068956"/>
            <a:ext cx="1763108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Local Evaluation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512768" y="2100322"/>
            <a:ext cx="369022" cy="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38400" y="1658779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Idea</a:t>
            </a:r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9439" y="1158852"/>
            <a:ext cx="1827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 Management</a:t>
            </a:r>
            <a:endParaRPr lang="en-US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xplosion 1 3"/>
          <p:cNvSpPr/>
          <p:nvPr/>
        </p:nvSpPr>
        <p:spPr>
          <a:xfrm>
            <a:off x="6324600" y="4046551"/>
            <a:ext cx="2743200" cy="2201849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 a project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3244132" y="2441050"/>
            <a:ext cx="7951" cy="2544418"/>
          </a:xfrm>
          <a:custGeom>
            <a:avLst/>
            <a:gdLst>
              <a:gd name="connsiteX0" fmla="*/ 0 w 7951"/>
              <a:gd name="connsiteY0" fmla="*/ 0 h 2544418"/>
              <a:gd name="connsiteX1" fmla="*/ 7951 w 7951"/>
              <a:gd name="connsiteY1" fmla="*/ 2544418 h 25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1" h="2544418">
                <a:moveTo>
                  <a:pt x="0" y="0"/>
                </a:moveTo>
                <a:cubicBezTo>
                  <a:pt x="2650" y="848139"/>
                  <a:pt x="5300" y="1696278"/>
                  <a:pt x="7951" y="2544418"/>
                </a:cubicBezTo>
              </a:path>
            </a:pathLst>
          </a:custGeom>
          <a:noFill/>
          <a:ln w="127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315694" y="5716988"/>
            <a:ext cx="3856383" cy="341906"/>
          </a:xfrm>
          <a:custGeom>
            <a:avLst/>
            <a:gdLst>
              <a:gd name="connsiteX0" fmla="*/ 0 w 3856383"/>
              <a:gd name="connsiteY0" fmla="*/ 0 h 341906"/>
              <a:gd name="connsiteX1" fmla="*/ 644056 w 3856383"/>
              <a:gd name="connsiteY1" fmla="*/ 278295 h 341906"/>
              <a:gd name="connsiteX2" fmla="*/ 3856383 w 3856383"/>
              <a:gd name="connsiteY2" fmla="*/ 341906 h 34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383" h="341906">
                <a:moveTo>
                  <a:pt x="0" y="0"/>
                </a:moveTo>
                <a:cubicBezTo>
                  <a:pt x="663" y="110655"/>
                  <a:pt x="1326" y="221311"/>
                  <a:pt x="644056" y="278295"/>
                </a:cubicBezTo>
                <a:cubicBezTo>
                  <a:pt x="1286786" y="335279"/>
                  <a:pt x="2571584" y="338592"/>
                  <a:pt x="3856383" y="341906"/>
                </a:cubicBezTo>
              </a:path>
            </a:pathLst>
          </a:custGeom>
          <a:noFill/>
          <a:ln w="127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Emerging Solutions – Big Picture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41593651"/>
              </p:ext>
            </p:extLst>
          </p:nvPr>
        </p:nvGraphicFramePr>
        <p:xfrm>
          <a:off x="381000" y="1828800"/>
          <a:ext cx="6477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152400" y="1219201"/>
            <a:ext cx="87630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ISC’s collaborative flow for emerging solution delivery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6101301"/>
            <a:ext cx="3884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* Evaluations could be led by CSG, ISC, or individual schools/centers</a:t>
            </a:r>
            <a:endParaRPr lang="en-US" sz="10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497" y="2286000"/>
            <a:ext cx="129325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09453" y="5410201"/>
            <a:ext cx="97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Technology tracking roadmap</a:t>
            </a:r>
            <a:endParaRPr lang="en-US" sz="1200" dirty="0"/>
          </a:p>
        </p:txBody>
      </p:sp>
      <p:sp>
        <p:nvSpPr>
          <p:cNvPr id="4" name="Freeform 3"/>
          <p:cNvSpPr/>
          <p:nvPr/>
        </p:nvSpPr>
        <p:spPr>
          <a:xfrm>
            <a:off x="6965343" y="2113367"/>
            <a:ext cx="477078" cy="208414"/>
          </a:xfrm>
          <a:custGeom>
            <a:avLst/>
            <a:gdLst>
              <a:gd name="connsiteX0" fmla="*/ 0 w 477078"/>
              <a:gd name="connsiteY0" fmla="*/ 49388 h 208414"/>
              <a:gd name="connsiteX1" fmla="*/ 310100 w 477078"/>
              <a:gd name="connsiteY1" fmla="*/ 9631 h 208414"/>
              <a:gd name="connsiteX2" fmla="*/ 477078 w 477078"/>
              <a:gd name="connsiteY2" fmla="*/ 208414 h 20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078" h="208414">
                <a:moveTo>
                  <a:pt x="0" y="49388"/>
                </a:moveTo>
                <a:cubicBezTo>
                  <a:pt x="115293" y="16257"/>
                  <a:pt x="230587" y="-16873"/>
                  <a:pt x="310100" y="9631"/>
                </a:cubicBezTo>
                <a:cubicBezTo>
                  <a:pt x="389613" y="36135"/>
                  <a:pt x="433345" y="122274"/>
                  <a:pt x="477078" y="208414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flipH="1" flipV="1">
            <a:off x="6965343" y="2265767"/>
            <a:ext cx="477078" cy="208414"/>
          </a:xfrm>
          <a:custGeom>
            <a:avLst/>
            <a:gdLst>
              <a:gd name="connsiteX0" fmla="*/ 0 w 477078"/>
              <a:gd name="connsiteY0" fmla="*/ 49388 h 208414"/>
              <a:gd name="connsiteX1" fmla="*/ 310100 w 477078"/>
              <a:gd name="connsiteY1" fmla="*/ 9631 h 208414"/>
              <a:gd name="connsiteX2" fmla="*/ 477078 w 477078"/>
              <a:gd name="connsiteY2" fmla="*/ 208414 h 20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078" h="208414">
                <a:moveTo>
                  <a:pt x="0" y="49388"/>
                </a:moveTo>
                <a:cubicBezTo>
                  <a:pt x="115293" y="16257"/>
                  <a:pt x="230587" y="-16873"/>
                  <a:pt x="310100" y="9631"/>
                </a:cubicBezTo>
                <a:cubicBezTo>
                  <a:pt x="389613" y="36135"/>
                  <a:pt x="433345" y="122274"/>
                  <a:pt x="477078" y="208414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965343" y="3124200"/>
            <a:ext cx="477078" cy="208414"/>
          </a:xfrm>
          <a:custGeom>
            <a:avLst/>
            <a:gdLst>
              <a:gd name="connsiteX0" fmla="*/ 0 w 477078"/>
              <a:gd name="connsiteY0" fmla="*/ 49388 h 208414"/>
              <a:gd name="connsiteX1" fmla="*/ 310100 w 477078"/>
              <a:gd name="connsiteY1" fmla="*/ 9631 h 208414"/>
              <a:gd name="connsiteX2" fmla="*/ 477078 w 477078"/>
              <a:gd name="connsiteY2" fmla="*/ 208414 h 20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078" h="208414">
                <a:moveTo>
                  <a:pt x="0" y="49388"/>
                </a:moveTo>
                <a:cubicBezTo>
                  <a:pt x="115293" y="16257"/>
                  <a:pt x="230587" y="-16873"/>
                  <a:pt x="310100" y="9631"/>
                </a:cubicBezTo>
                <a:cubicBezTo>
                  <a:pt x="389613" y="36135"/>
                  <a:pt x="433345" y="122274"/>
                  <a:pt x="477078" y="208414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 flipV="1">
            <a:off x="6965343" y="3276600"/>
            <a:ext cx="477078" cy="208414"/>
          </a:xfrm>
          <a:custGeom>
            <a:avLst/>
            <a:gdLst>
              <a:gd name="connsiteX0" fmla="*/ 0 w 477078"/>
              <a:gd name="connsiteY0" fmla="*/ 49388 h 208414"/>
              <a:gd name="connsiteX1" fmla="*/ 310100 w 477078"/>
              <a:gd name="connsiteY1" fmla="*/ 9631 h 208414"/>
              <a:gd name="connsiteX2" fmla="*/ 477078 w 477078"/>
              <a:gd name="connsiteY2" fmla="*/ 208414 h 20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078" h="208414">
                <a:moveTo>
                  <a:pt x="0" y="49388"/>
                </a:moveTo>
                <a:cubicBezTo>
                  <a:pt x="115293" y="16257"/>
                  <a:pt x="230587" y="-16873"/>
                  <a:pt x="310100" y="9631"/>
                </a:cubicBezTo>
                <a:cubicBezTo>
                  <a:pt x="389613" y="36135"/>
                  <a:pt x="433345" y="122274"/>
                  <a:pt x="477078" y="208414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965343" y="4114800"/>
            <a:ext cx="477078" cy="208414"/>
          </a:xfrm>
          <a:custGeom>
            <a:avLst/>
            <a:gdLst>
              <a:gd name="connsiteX0" fmla="*/ 0 w 477078"/>
              <a:gd name="connsiteY0" fmla="*/ 49388 h 208414"/>
              <a:gd name="connsiteX1" fmla="*/ 310100 w 477078"/>
              <a:gd name="connsiteY1" fmla="*/ 9631 h 208414"/>
              <a:gd name="connsiteX2" fmla="*/ 477078 w 477078"/>
              <a:gd name="connsiteY2" fmla="*/ 208414 h 20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078" h="208414">
                <a:moveTo>
                  <a:pt x="0" y="49388"/>
                </a:moveTo>
                <a:cubicBezTo>
                  <a:pt x="115293" y="16257"/>
                  <a:pt x="230587" y="-16873"/>
                  <a:pt x="310100" y="9631"/>
                </a:cubicBezTo>
                <a:cubicBezTo>
                  <a:pt x="389613" y="36135"/>
                  <a:pt x="433345" y="122274"/>
                  <a:pt x="477078" y="208414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 flipV="1">
            <a:off x="6965343" y="4267200"/>
            <a:ext cx="477078" cy="208414"/>
          </a:xfrm>
          <a:custGeom>
            <a:avLst/>
            <a:gdLst>
              <a:gd name="connsiteX0" fmla="*/ 0 w 477078"/>
              <a:gd name="connsiteY0" fmla="*/ 49388 h 208414"/>
              <a:gd name="connsiteX1" fmla="*/ 310100 w 477078"/>
              <a:gd name="connsiteY1" fmla="*/ 9631 h 208414"/>
              <a:gd name="connsiteX2" fmla="*/ 477078 w 477078"/>
              <a:gd name="connsiteY2" fmla="*/ 208414 h 20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078" h="208414">
                <a:moveTo>
                  <a:pt x="0" y="49388"/>
                </a:moveTo>
                <a:cubicBezTo>
                  <a:pt x="115293" y="16257"/>
                  <a:pt x="230587" y="-16873"/>
                  <a:pt x="310100" y="9631"/>
                </a:cubicBezTo>
                <a:cubicBezTo>
                  <a:pt x="389613" y="36135"/>
                  <a:pt x="433345" y="122274"/>
                  <a:pt x="477078" y="208414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949441" y="5077393"/>
            <a:ext cx="477078" cy="208414"/>
          </a:xfrm>
          <a:custGeom>
            <a:avLst/>
            <a:gdLst>
              <a:gd name="connsiteX0" fmla="*/ 0 w 477078"/>
              <a:gd name="connsiteY0" fmla="*/ 49388 h 208414"/>
              <a:gd name="connsiteX1" fmla="*/ 310100 w 477078"/>
              <a:gd name="connsiteY1" fmla="*/ 9631 h 208414"/>
              <a:gd name="connsiteX2" fmla="*/ 477078 w 477078"/>
              <a:gd name="connsiteY2" fmla="*/ 208414 h 20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078" h="208414">
                <a:moveTo>
                  <a:pt x="0" y="49388"/>
                </a:moveTo>
                <a:cubicBezTo>
                  <a:pt x="115293" y="16257"/>
                  <a:pt x="230587" y="-16873"/>
                  <a:pt x="310100" y="9631"/>
                </a:cubicBezTo>
                <a:cubicBezTo>
                  <a:pt x="389613" y="36135"/>
                  <a:pt x="433345" y="122274"/>
                  <a:pt x="477078" y="208414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flipH="1" flipV="1">
            <a:off x="6949441" y="5229793"/>
            <a:ext cx="477078" cy="208414"/>
          </a:xfrm>
          <a:custGeom>
            <a:avLst/>
            <a:gdLst>
              <a:gd name="connsiteX0" fmla="*/ 0 w 477078"/>
              <a:gd name="connsiteY0" fmla="*/ 49388 h 208414"/>
              <a:gd name="connsiteX1" fmla="*/ 310100 w 477078"/>
              <a:gd name="connsiteY1" fmla="*/ 9631 h 208414"/>
              <a:gd name="connsiteX2" fmla="*/ 477078 w 477078"/>
              <a:gd name="connsiteY2" fmla="*/ 208414 h 20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078" h="208414">
                <a:moveTo>
                  <a:pt x="0" y="49388"/>
                </a:moveTo>
                <a:cubicBezTo>
                  <a:pt x="115293" y="16257"/>
                  <a:pt x="230587" y="-16873"/>
                  <a:pt x="310100" y="9631"/>
                </a:cubicBezTo>
                <a:cubicBezTo>
                  <a:pt x="389613" y="36135"/>
                  <a:pt x="433345" y="122274"/>
                  <a:pt x="477078" y="208414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8600" y="3162300"/>
            <a:ext cx="1143000" cy="7239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2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Problems at Penn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Currently for ISC</a:t>
            </a:r>
          </a:p>
          <a:p>
            <a:pPr lvl="1"/>
            <a:r>
              <a:rPr lang="en-US" dirty="0" smtClean="0"/>
              <a:t>Initiatives difficult to plan</a:t>
            </a:r>
          </a:p>
          <a:p>
            <a:pPr lvl="1"/>
            <a:r>
              <a:rPr lang="en-US" dirty="0" smtClean="0"/>
              <a:t>Lack of holistic vision</a:t>
            </a:r>
          </a:p>
          <a:p>
            <a:pPr lvl="1"/>
            <a:r>
              <a:rPr lang="en-US" dirty="0" smtClean="0"/>
              <a:t>Direction rarely coordinated or communicated ISC-wide</a:t>
            </a:r>
          </a:p>
          <a:p>
            <a:pPr lvl="2"/>
            <a:r>
              <a:rPr lang="en-US" dirty="0" smtClean="0"/>
              <a:t>Incompatible choices</a:t>
            </a:r>
          </a:p>
          <a:p>
            <a:pPr lvl="2"/>
            <a:r>
              <a:rPr lang="en-US" dirty="0" smtClean="0"/>
              <a:t>Surprises</a:t>
            </a:r>
          </a:p>
          <a:p>
            <a:pPr lvl="2"/>
            <a:r>
              <a:rPr lang="en-US" dirty="0" smtClean="0"/>
              <a:t>Inefficiency and duplication</a:t>
            </a:r>
          </a:p>
          <a:p>
            <a:endParaRPr lang="en-US" sz="2000" dirty="0" smtClean="0"/>
          </a:p>
          <a:p>
            <a:r>
              <a:rPr lang="en-US" sz="2000" dirty="0" smtClean="0"/>
              <a:t>Leads to</a:t>
            </a:r>
          </a:p>
          <a:p>
            <a:pPr lvl="1"/>
            <a:r>
              <a:rPr lang="en-US" sz="1800" dirty="0" smtClean="0"/>
              <a:t>Application integration challenges</a:t>
            </a:r>
          </a:p>
          <a:p>
            <a:pPr lvl="1"/>
            <a:r>
              <a:rPr lang="en-US" sz="1800" dirty="0" smtClean="0"/>
              <a:t>Unsustainable support specialization</a:t>
            </a:r>
          </a:p>
          <a:p>
            <a:pPr lvl="1"/>
            <a:endParaRPr lang="en-US" sz="1800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C:\Users\bwh\Documents\bwh\Box Sync\Private\Emerging Solutions\Architectural Council\rowi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86161"/>
            <a:ext cx="3581400" cy="246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Problems at Penn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Currently for our partners</a:t>
            </a:r>
          </a:p>
          <a:p>
            <a:pPr lvl="1"/>
            <a:r>
              <a:rPr lang="en-US" dirty="0" smtClean="0"/>
              <a:t>Many isolated views of the technology horizon</a:t>
            </a:r>
          </a:p>
          <a:p>
            <a:pPr lvl="1"/>
            <a:r>
              <a:rPr lang="en-US" dirty="0" smtClean="0"/>
              <a:t>ISC seems opaque until funding discussion</a:t>
            </a:r>
          </a:p>
          <a:p>
            <a:pPr lvl="1"/>
            <a:r>
              <a:rPr lang="en-US" dirty="0" smtClean="0"/>
              <a:t>Short </a:t>
            </a:r>
            <a:r>
              <a:rPr lang="en-US" dirty="0"/>
              <a:t>term solution may not match long term </a:t>
            </a:r>
            <a:r>
              <a:rPr lang="en-US" dirty="0" smtClean="0"/>
              <a:t>vision</a:t>
            </a:r>
          </a:p>
          <a:p>
            <a:pPr lvl="1"/>
            <a:r>
              <a:rPr lang="en-US" dirty="0" smtClean="0"/>
              <a:t>IT Resources diverted from “differentiators” to commodities</a:t>
            </a:r>
          </a:p>
          <a:p>
            <a:endParaRPr lang="en-US" sz="2000" dirty="0" smtClean="0"/>
          </a:p>
          <a:p>
            <a:r>
              <a:rPr lang="en-US" sz="2000" dirty="0" smtClean="0"/>
              <a:t>Leads to</a:t>
            </a:r>
          </a:p>
          <a:p>
            <a:pPr lvl="1"/>
            <a:r>
              <a:rPr lang="en-US" sz="1800" dirty="0" smtClean="0"/>
              <a:t>Inefficient / duplicative solutions </a:t>
            </a:r>
            <a:endParaRPr lang="en-US" sz="1800" dirty="0"/>
          </a:p>
          <a:p>
            <a:pPr lvl="2"/>
            <a:r>
              <a:rPr lang="en-US" sz="1400" dirty="0" smtClean="0"/>
              <a:t>Email</a:t>
            </a:r>
          </a:p>
          <a:p>
            <a:pPr lvl="1"/>
            <a:r>
              <a:rPr lang="en-US" sz="1800" dirty="0" smtClean="0"/>
              <a:t>Vendor divide and conquer </a:t>
            </a:r>
          </a:p>
          <a:p>
            <a:pPr lvl="2"/>
            <a:r>
              <a:rPr lang="en-US" sz="1400" dirty="0" smtClean="0"/>
              <a:t>Imaging</a:t>
            </a:r>
          </a:p>
          <a:p>
            <a:pPr lvl="2"/>
            <a:r>
              <a:rPr lang="en-US" sz="1400" dirty="0" smtClean="0"/>
              <a:t>Virtualization</a:t>
            </a:r>
          </a:p>
          <a:p>
            <a:pPr lvl="2"/>
            <a:r>
              <a:rPr lang="en-US" sz="1400" dirty="0" err="1" smtClean="0"/>
              <a:t>RedHat</a:t>
            </a:r>
            <a:endParaRPr lang="en-US" sz="1400" dirty="0" smtClean="0"/>
          </a:p>
          <a:p>
            <a:pPr lvl="2"/>
            <a:r>
              <a:rPr lang="en-US" sz="1400" dirty="0" err="1" smtClean="0"/>
              <a:t>IaaS</a:t>
            </a:r>
            <a:endParaRPr lang="en-US" sz="1400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1" name="Picture 3" descr="C:\Users\bwh\Documents\bwh\Box Sync\Private\Emerging Solutions\Architectural Council\isolated horizon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3543300"/>
            <a:ext cx="4381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3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Technical Architecture Working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Mission</a:t>
            </a:r>
          </a:p>
          <a:p>
            <a:pPr lvl="1"/>
            <a:r>
              <a:rPr lang="en-US" dirty="0" smtClean="0"/>
              <a:t>Increase the </a:t>
            </a:r>
            <a:r>
              <a:rPr lang="en-US" dirty="0"/>
              <a:t>consistency and transparency of IT solutions at Penn by providing </a:t>
            </a:r>
            <a:r>
              <a:rPr lang="en-US" dirty="0" smtClean="0"/>
              <a:t>collaboration for </a:t>
            </a:r>
            <a:r>
              <a:rPr lang="en-US" dirty="0"/>
              <a:t>long-term architectural </a:t>
            </a:r>
            <a:r>
              <a:rPr lang="en-US" dirty="0" smtClean="0"/>
              <a:t>planning.</a:t>
            </a:r>
          </a:p>
          <a:p>
            <a:pPr lvl="1"/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Be </a:t>
            </a:r>
            <a:r>
              <a:rPr lang="en-US" sz="2000" dirty="0"/>
              <a:t>transparent and </a:t>
            </a:r>
            <a:r>
              <a:rPr lang="en-US" sz="2000" dirty="0" smtClean="0"/>
              <a:t>participatory</a:t>
            </a:r>
            <a:endParaRPr lang="en-US" sz="2000" dirty="0"/>
          </a:p>
          <a:p>
            <a:r>
              <a:rPr lang="en-US" sz="2000" dirty="0"/>
              <a:t>Make collaboration </a:t>
            </a:r>
            <a:r>
              <a:rPr lang="en-US" sz="2000" dirty="0" smtClean="0"/>
              <a:t>a </a:t>
            </a:r>
            <a:r>
              <a:rPr lang="en-US" sz="2000" dirty="0"/>
              <a:t>cultural norm</a:t>
            </a:r>
          </a:p>
          <a:p>
            <a:pPr lvl="1"/>
            <a:r>
              <a:rPr lang="en-US" sz="1800" dirty="0"/>
              <a:t>Within ISC and across the campus</a:t>
            </a:r>
          </a:p>
          <a:p>
            <a:r>
              <a:rPr lang="en-US" sz="2000" dirty="0"/>
              <a:t>Be responsive and keep it simple</a:t>
            </a:r>
          </a:p>
          <a:p>
            <a:r>
              <a:rPr lang="en-US" sz="2000" dirty="0"/>
              <a:t>Provide concrete deliverables</a:t>
            </a:r>
          </a:p>
          <a:p>
            <a:pPr lvl="1"/>
            <a:r>
              <a:rPr lang="en-US" sz="1800" dirty="0"/>
              <a:t>But not implementations!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 descr="C:\Users\bwh\Documents\bwh\Box Sync\Private\Emerging Solutions\Architectural Council\group horizon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704" y="3886200"/>
            <a:ext cx="4496901" cy="22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35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and impactful technologies, processes, or interactions</a:t>
            </a:r>
          </a:p>
          <a:p>
            <a:pPr lvl="1"/>
            <a:r>
              <a:rPr lang="en-US" sz="2000" dirty="0" smtClean="0"/>
              <a:t>Anticipation of future needs and trends</a:t>
            </a:r>
          </a:p>
          <a:p>
            <a:pPr lvl="1"/>
            <a:r>
              <a:rPr lang="en-US" sz="2000" dirty="0" smtClean="0"/>
              <a:t>Support transformational projects</a:t>
            </a:r>
          </a:p>
          <a:p>
            <a:pPr lvl="1"/>
            <a:r>
              <a:rPr lang="en-US" sz="2000" dirty="0" smtClean="0"/>
              <a:t>Help respond to client requests</a:t>
            </a:r>
          </a:p>
          <a:p>
            <a:r>
              <a:rPr lang="en-US" dirty="0"/>
              <a:t>Campus Solution consistency</a:t>
            </a:r>
          </a:p>
          <a:p>
            <a:pPr lvl="1"/>
            <a:r>
              <a:rPr lang="en-US" sz="2000" dirty="0"/>
              <a:t>Strategic recommendations on solution and service</a:t>
            </a:r>
          </a:p>
          <a:p>
            <a:pPr lvl="2"/>
            <a:r>
              <a:rPr lang="en-US" sz="1800" dirty="0"/>
              <a:t>Adoption</a:t>
            </a:r>
          </a:p>
          <a:p>
            <a:pPr lvl="2"/>
            <a:r>
              <a:rPr lang="en-US" sz="1800" dirty="0"/>
              <a:t>Consolidation</a:t>
            </a:r>
          </a:p>
          <a:p>
            <a:pPr lvl="2"/>
            <a:r>
              <a:rPr lang="en-US" sz="1800" dirty="0"/>
              <a:t>Retirement</a:t>
            </a:r>
          </a:p>
          <a:p>
            <a:pPr lvl="1"/>
            <a:r>
              <a:rPr lang="en-US" sz="2000" dirty="0"/>
              <a:t>Alignment with forthcoming </a:t>
            </a:r>
            <a:r>
              <a:rPr lang="en-US" sz="2000" dirty="0" smtClean="0"/>
              <a:t>solutions</a:t>
            </a:r>
          </a:p>
          <a:p>
            <a:pPr lvl="1"/>
            <a:r>
              <a:rPr lang="en-US" sz="2000" dirty="0" smtClean="0"/>
              <a:t>Provide groundwork for future evaluations</a:t>
            </a:r>
            <a:endParaRPr lang="en-US" sz="2000" dirty="0"/>
          </a:p>
          <a:p>
            <a:pPr lvl="1"/>
            <a:r>
              <a:rPr lang="en-US" sz="2000" dirty="0"/>
              <a:t>Proactively identify areas for (re)evaluation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478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Vetted documents with broad input</a:t>
            </a:r>
          </a:p>
          <a:p>
            <a:pPr lvl="1"/>
            <a:r>
              <a:rPr lang="en-US" dirty="0" smtClean="0"/>
              <a:t>Technology </a:t>
            </a:r>
            <a:r>
              <a:rPr lang="en-US" dirty="0"/>
              <a:t>recommendations</a:t>
            </a:r>
          </a:p>
          <a:p>
            <a:pPr lvl="1"/>
            <a:r>
              <a:rPr lang="en-US" dirty="0"/>
              <a:t>Best practice recommendations</a:t>
            </a:r>
          </a:p>
          <a:p>
            <a:pPr lvl="1"/>
            <a:r>
              <a:rPr lang="en-US" dirty="0"/>
              <a:t>Draft RFP </a:t>
            </a:r>
            <a:r>
              <a:rPr lang="en-US" dirty="0" smtClean="0"/>
              <a:t>language</a:t>
            </a:r>
            <a:endParaRPr lang="en-US" dirty="0"/>
          </a:p>
          <a:p>
            <a:pPr lvl="1"/>
            <a:r>
              <a:rPr lang="en-US" dirty="0"/>
              <a:t>Draft Contract </a:t>
            </a:r>
            <a:r>
              <a:rPr lang="en-US" dirty="0" smtClean="0"/>
              <a:t>language</a:t>
            </a:r>
            <a:endParaRPr lang="en-US" dirty="0"/>
          </a:p>
          <a:p>
            <a:pPr lvl="1"/>
            <a:r>
              <a:rPr lang="en-US" dirty="0"/>
              <a:t>Project proposals</a:t>
            </a:r>
          </a:p>
          <a:p>
            <a:endParaRPr lang="en-US" dirty="0" smtClean="0"/>
          </a:p>
          <a:p>
            <a:r>
              <a:rPr lang="en-US" sz="2000" dirty="0" smtClean="0"/>
              <a:t>Supports and feeds into evaluation process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76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>
            <a:off x="2514600" y="4238170"/>
            <a:ext cx="914400" cy="521846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- Ideation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1"/>
            <a:ext cx="8763000" cy="236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Agenda items </a:t>
            </a:r>
          </a:p>
          <a:p>
            <a:pPr lvl="1"/>
            <a:r>
              <a:rPr lang="en-US" sz="2000" dirty="0" smtClean="0"/>
              <a:t>Raised by schools and centers</a:t>
            </a:r>
          </a:p>
          <a:p>
            <a:pPr lvl="1"/>
            <a:r>
              <a:rPr lang="en-US" sz="2000" dirty="0" smtClean="0"/>
              <a:t>Raised by ISC</a:t>
            </a:r>
          </a:p>
          <a:p>
            <a:pPr lvl="1"/>
            <a:r>
              <a:rPr lang="en-US" sz="2000" dirty="0" smtClean="0"/>
              <a:t>Proactively added by Emerging Solutions</a:t>
            </a:r>
          </a:p>
          <a:p>
            <a:pPr lvl="1"/>
            <a:r>
              <a:rPr lang="en-US" sz="2000" dirty="0" smtClean="0"/>
              <a:t>Guidance from IT Roundtable</a:t>
            </a:r>
          </a:p>
          <a:p>
            <a:pPr lvl="1"/>
            <a:r>
              <a:rPr lang="en-US" sz="2000" dirty="0" smtClean="0"/>
              <a:t>Raised during regular technology tracking reviews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31" name="Picture 7" descr="C:\Users\bwh\Documents\bwh\Box Sync\Private\Emerging Solutions\Architectural Council\logos\wharton-school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17" y="5389881"/>
            <a:ext cx="1220986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wh\Documents\bwh\Box Sync\Private\Emerging Solutions\Architectural Council\logos\dent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93" y="4653525"/>
            <a:ext cx="1092200" cy="46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bwh\Documents\bwh\Box Sync\Private\Emerging Solutions\Architectural Council\logos\pso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43" y="3733541"/>
            <a:ext cx="1107153" cy="80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bwh\Documents\bwh\Box Sync\Private\Emerging Solutions\Architectural Council\logos\sa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737" y="3520620"/>
            <a:ext cx="933798" cy="7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bwh\Documents\bwh\Box Sync\Private\Emerging Solutions\Architectural Council\logos\frankli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34562"/>
            <a:ext cx="685800" cy="91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bwh\Documents\bwh\Box Sync\Private\Emerging Solutions\Architectural Council\logos\isc bs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936" y="5029200"/>
            <a:ext cx="1295400" cy="94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2209800" y="5345123"/>
            <a:ext cx="1219200" cy="446078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853519" y="5000625"/>
            <a:ext cx="1499281" cy="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943600" y="3962400"/>
            <a:ext cx="1221336" cy="463205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791200" y="5263599"/>
            <a:ext cx="1295400" cy="527602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943600" y="4920699"/>
            <a:ext cx="381000" cy="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Picture 17" descr="C:\Users\bwh\AppData\Local\Microsoft\Windows\Temporary Internet Files\Content.IE5\SYFKBE9B\om-idea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965" y="5666712"/>
            <a:ext cx="497835" cy="6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/>
          <p:cNvCxnSpPr/>
          <p:nvPr/>
        </p:nvCxnSpPr>
        <p:spPr>
          <a:xfrm flipH="1" flipV="1">
            <a:off x="5492148" y="5527400"/>
            <a:ext cx="451452" cy="541477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510948" y="4097794"/>
            <a:ext cx="2392017" cy="1600200"/>
            <a:chOff x="3276600" y="4579013"/>
            <a:chExt cx="2392017" cy="1600200"/>
          </a:xfrm>
        </p:grpSpPr>
        <p:sp>
          <p:nvSpPr>
            <p:cNvPr id="4" name="Cloud 3"/>
            <p:cNvSpPr/>
            <p:nvPr/>
          </p:nvSpPr>
          <p:spPr>
            <a:xfrm>
              <a:off x="3276600" y="4579013"/>
              <a:ext cx="2392017" cy="16002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9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4043" y="505058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2610" y="5516218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261" y="5241235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0" y="4906824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900" y="5597742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2608" y="5401918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9098" y="5079407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5" descr="C:\Users\bwh\AppData\Local\Microsoft\Windows\Temporary Internet Files\Content.IE5\LQQC3OOT\idea[1]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62000" contrast="7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8310" y="499525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357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nnMichel">
  <a:themeElements>
    <a:clrScheme name="Custom 2">
      <a:dk1>
        <a:sysClr val="windowText" lastClr="000000"/>
      </a:dk1>
      <a:lt1>
        <a:sysClr val="window" lastClr="FFFFFF"/>
      </a:lt1>
      <a:dk2>
        <a:srgbClr val="143171"/>
      </a:dk2>
      <a:lt2>
        <a:srgbClr val="EEECE1"/>
      </a:lt2>
      <a:accent1>
        <a:srgbClr val="819CD2"/>
      </a:accent1>
      <a:accent2>
        <a:srgbClr val="F2C100"/>
      </a:accent2>
      <a:accent3>
        <a:srgbClr val="950018"/>
      </a:accent3>
      <a:accent4>
        <a:srgbClr val="E20808"/>
      </a:accent4>
      <a:accent5>
        <a:srgbClr val="022571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PennMichel</Template>
  <TotalTime>21352</TotalTime>
  <Words>1053</Words>
  <Application>Microsoft Office PowerPoint</Application>
  <PresentationFormat>On-screen Show (4:3)</PresentationFormat>
  <Paragraphs>364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PennMichel</vt:lpstr>
      <vt:lpstr>Emerging Solutions:  Architecture Coordination Process</vt:lpstr>
      <vt:lpstr>Emerging Solutions</vt:lpstr>
      <vt:lpstr>Emerging Solutions – Big Picture</vt:lpstr>
      <vt:lpstr>Architecture Problems at Penn</vt:lpstr>
      <vt:lpstr>Architecture Problems at Penn</vt:lpstr>
      <vt:lpstr>Technical Architecture Working Group</vt:lpstr>
      <vt:lpstr>Scope</vt:lpstr>
      <vt:lpstr>Deliverables</vt:lpstr>
      <vt:lpstr>Process - Ideation</vt:lpstr>
      <vt:lpstr>Process</vt:lpstr>
      <vt:lpstr>Process – Examples</vt:lpstr>
      <vt:lpstr>Process – Architecture Working Groups</vt:lpstr>
      <vt:lpstr>Process – Working Group Formation</vt:lpstr>
      <vt:lpstr>Governance</vt:lpstr>
      <vt:lpstr>Logistics</vt:lpstr>
      <vt:lpstr>Questions &amp; Discussion</vt:lpstr>
      <vt:lpstr>Appendix</vt:lpstr>
      <vt:lpstr>Process – Decision Framework</vt:lpstr>
      <vt:lpstr>Process – Examples</vt:lpstr>
      <vt:lpstr>Process – Examples</vt:lpstr>
      <vt:lpstr>Process – Examples</vt:lpstr>
      <vt:lpstr>Process – Examples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Coordination</dc:title>
  <dc:subject>Cloud</dc:subject>
  <dc:creator>bwh@isc.upenn.edu</dc:creator>
  <cp:keywords>Architecture</cp:keywords>
  <cp:lastModifiedBy>Bryan Hopkins</cp:lastModifiedBy>
  <cp:revision>323</cp:revision>
  <cp:lastPrinted>2015-02-10T13:04:34Z</cp:lastPrinted>
  <dcterms:created xsi:type="dcterms:W3CDTF">2012-04-23T16:07:39Z</dcterms:created>
  <dcterms:modified xsi:type="dcterms:W3CDTF">2015-08-17T13:31:55Z</dcterms:modified>
</cp:coreProperties>
</file>