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1"/>
  </p:sldMasterIdLst>
  <p:notesMasterIdLst>
    <p:notesMasterId r:id="rId10"/>
  </p:notesMasterIdLst>
  <p:handoutMasterIdLst>
    <p:handoutMasterId r:id="rId11"/>
  </p:handoutMasterIdLst>
  <p:sldIdLst>
    <p:sldId id="265" r:id="rId2"/>
    <p:sldId id="266" r:id="rId3"/>
    <p:sldId id="267" r:id="rId4"/>
    <p:sldId id="268" r:id="rId5"/>
    <p:sldId id="269" r:id="rId6"/>
    <p:sldId id="270"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77128" autoAdjust="0"/>
  </p:normalViewPr>
  <p:slideViewPr>
    <p:cSldViewPr snapToGrid="0" showGuides="1">
      <p:cViewPr varScale="1">
        <p:scale>
          <a:sx n="78" d="100"/>
          <a:sy n="78" d="100"/>
        </p:scale>
        <p:origin x="904" y="60"/>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11/7/16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11/7/16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1645304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who is this guy standing in front of you to give</a:t>
            </a:r>
            <a:r>
              <a:rPr lang="en-US" baseline="0" dirty="0" smtClean="0"/>
              <a:t> DevOps relationship advice?</a:t>
            </a:r>
          </a:p>
          <a:p>
            <a:endParaRPr lang="en-US" dirty="0" smtClean="0"/>
          </a:p>
          <a:p>
            <a:r>
              <a:rPr lang="en-US" dirty="0" smtClean="0"/>
              <a:t>Hi,</a:t>
            </a:r>
            <a:r>
              <a:rPr lang="en-US" baseline="0" dirty="0" smtClean="0"/>
              <a:t> I’m Bryan Hopkins from the University of Pennsylvania.  I’m the team lead for the application delivery side of our cloud team.</a:t>
            </a:r>
          </a:p>
          <a:p>
            <a:endParaRPr lang="en-US" baseline="0" dirty="0" smtClean="0"/>
          </a:p>
          <a:p>
            <a:r>
              <a:rPr lang="en-US" baseline="0" dirty="0" smtClean="0"/>
              <a:t>My first IT job was as a </a:t>
            </a:r>
            <a:r>
              <a:rPr lang="en-US" baseline="0" dirty="0" err="1" smtClean="0"/>
              <a:t>Coldfusion</a:t>
            </a:r>
            <a:r>
              <a:rPr lang="en-US" baseline="0" dirty="0" smtClean="0"/>
              <a:t> 4 developer at an e-commerce chop shop, and from there have worn hats as a Java developer, frameworks architect, and infrastructure team lead. So while Dev and Ops are very much separate at Penn traditionally, I’ve been on both sides.</a:t>
            </a:r>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2485792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am I here? Like</a:t>
            </a:r>
            <a:r>
              <a:rPr lang="en-US" baseline="0" dirty="0" smtClean="0"/>
              <a:t> you, we’re trying to do things differently, and better.  </a:t>
            </a:r>
          </a:p>
          <a:p>
            <a:endParaRPr lang="en-US" baseline="0" dirty="0" smtClean="0"/>
          </a:p>
          <a:p>
            <a:r>
              <a:rPr lang="en-US" baseline="0" dirty="0" smtClean="0"/>
              <a:t>Penn’s central IT group kicked off a Cloud First program this summer with the goal of doing all the standard good things.  </a:t>
            </a:r>
            <a:endParaRPr lang="en-US" baseline="0" dirty="0" smtClean="0"/>
          </a:p>
          <a:p>
            <a:endParaRPr lang="en-US" baseline="0" dirty="0" smtClean="0"/>
          </a:p>
          <a:p>
            <a:r>
              <a:rPr lang="en-US" baseline="0" dirty="0" smtClean="0"/>
              <a:t>Most importantly for us, that includes a culture shift away from custom platforms and development framework special snowflakes and reacquainting ourselves with modern architectures.  </a:t>
            </a:r>
          </a:p>
          <a:p>
            <a:endParaRPr lang="en-US" baseline="0" dirty="0" smtClean="0"/>
          </a:p>
          <a:p>
            <a:r>
              <a:rPr lang="en-US" baseline="0" dirty="0" smtClean="0"/>
              <a:t>In doing so, part of what we hope to accomplish is for the developers and the platforms team to feel more like one big team who speak each other’s languages.  </a:t>
            </a:r>
          </a:p>
          <a:p>
            <a:endParaRPr lang="en-US" baseline="0" dirty="0" smtClean="0"/>
          </a:p>
          <a:p>
            <a:r>
              <a:rPr lang="en-US" baseline="0" dirty="0" smtClean="0"/>
              <a:t>Rather than 2 different made-up languages … that you can’t even google translate badly.</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288492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three pieces of advice from what we’ve learned so far…</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280830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clear try-and-scrap phase.  </a:t>
            </a:r>
          </a:p>
          <a:p>
            <a:endParaRPr lang="en-US" dirty="0" smtClean="0"/>
          </a:p>
          <a:p>
            <a:r>
              <a:rPr lang="en-US" dirty="0" smtClean="0"/>
              <a:t>We’ve changed directions on</a:t>
            </a:r>
            <a:r>
              <a:rPr lang="en-US" baseline="0" dirty="0" smtClean="0"/>
              <a:t> each other a number of times, and if we hadn’t been super up front about that from the get-go it would’ve been awful, especially if we’d been under pressure to deliver production systems without any experimentation or pilots.</a:t>
            </a:r>
          </a:p>
          <a:p>
            <a:endParaRPr lang="en-US" baseline="0" dirty="0" smtClean="0"/>
          </a:p>
          <a:p>
            <a:r>
              <a:rPr lang="en-US" baseline="0" dirty="0" smtClean="0"/>
              <a:t>From the dev side, we changed databases a few times, which makes your life as a DBA just wonderful.  </a:t>
            </a:r>
          </a:p>
          <a:p>
            <a:endParaRPr lang="en-US" baseline="0" dirty="0" smtClean="0"/>
          </a:p>
          <a:p>
            <a:r>
              <a:rPr lang="en-US" baseline="0" dirty="0" smtClean="0"/>
              <a:t>We’re </a:t>
            </a:r>
            <a:r>
              <a:rPr lang="en-US" baseline="0" dirty="0" smtClean="0"/>
              <a:t>still feeling our way around the IAM tool space, and the platforms team changed our entire container load balancing strategy a few times.  </a:t>
            </a:r>
          </a:p>
          <a:p>
            <a:endParaRPr lang="en-US" baseline="0" dirty="0" smtClean="0"/>
          </a:p>
          <a:p>
            <a:r>
              <a:rPr lang="en-US" baseline="0" dirty="0" smtClean="0"/>
              <a:t>But everyone was okay with it.  On the dev side, we’ve gone from stressing about every detail and library on the application server to just worrying about code.  </a:t>
            </a:r>
          </a:p>
          <a:p>
            <a:endParaRPr lang="en-US" baseline="0" dirty="0" smtClean="0"/>
          </a:p>
          <a:p>
            <a:r>
              <a:rPr lang="en-US" baseline="0" dirty="0" smtClean="0"/>
              <a:t>Where and how it runs is a question to just take a deep breath and let go of.</a:t>
            </a:r>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186825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mash two</a:t>
            </a:r>
            <a:r>
              <a:rPr lang="en-US" baseline="0" dirty="0" smtClean="0"/>
              <a:t> words together to invent a new word like DevOps, you’re going to have interests collide.  </a:t>
            </a:r>
          </a:p>
          <a:p>
            <a:endParaRPr lang="en-US" baseline="0" dirty="0" smtClean="0"/>
          </a:p>
          <a:p>
            <a:r>
              <a:rPr lang="en-US" baseline="0" dirty="0" smtClean="0"/>
              <a:t>If everything’s automated, you need some scripts.  Who writes those?  </a:t>
            </a:r>
          </a:p>
          <a:p>
            <a:endParaRPr lang="en-US" baseline="0" dirty="0" smtClean="0"/>
          </a:p>
          <a:p>
            <a:r>
              <a:rPr lang="en-US" baseline="0" dirty="0" smtClean="0"/>
              <a:t>If you want your build to go down different paths based on automated testing, who does what?</a:t>
            </a:r>
          </a:p>
          <a:p>
            <a:endParaRPr lang="en-US" baseline="0" dirty="0" smtClean="0"/>
          </a:p>
          <a:p>
            <a:r>
              <a:rPr lang="en-US" baseline="0" dirty="0" smtClean="0"/>
              <a:t>Jenkins and the CI pipeline is a huge conjunction of interests. Having flexible personalities that like to learn and collaborate makes that collision a strength rather than a crime scene.</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2399807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most importantly, let go of notions of perfection.</a:t>
            </a:r>
            <a:r>
              <a:rPr lang="en-US" baseline="0" dirty="0" smtClean="0"/>
              <a:t>  </a:t>
            </a:r>
          </a:p>
          <a:p>
            <a:endParaRPr lang="en-US" baseline="0" dirty="0" smtClean="0"/>
          </a:p>
          <a:p>
            <a:r>
              <a:rPr lang="en-US" baseline="0" dirty="0" smtClean="0"/>
              <a:t>We got ourselves into our custom special snowflake hole by trying to be perfect. </a:t>
            </a:r>
          </a:p>
          <a:p>
            <a:endParaRPr lang="en-US" baseline="0" dirty="0" smtClean="0"/>
          </a:p>
          <a:p>
            <a:r>
              <a:rPr lang="en-US" baseline="0" dirty="0" smtClean="0"/>
              <a:t>It’s been a tremendous boon give each other the benefit of the doubt that using something off the shelf buys us a lot of intangibles even if we have to hold our noses initially or step out of our comfort zones.  </a:t>
            </a:r>
          </a:p>
          <a:p>
            <a:endParaRPr lang="en-US" baseline="0" dirty="0" smtClean="0"/>
          </a:p>
          <a:p>
            <a:r>
              <a:rPr lang="en-US" baseline="0" dirty="0" smtClean="0"/>
              <a:t>Our UI authentication is coming from a node module in the application code instead of our traditional apache plugin.  We went several months without the ability to view application logs without help.  These things were uncomfortable for everyone, but we made it work and its helped us </a:t>
            </a:r>
            <a:r>
              <a:rPr lang="en-US" baseline="0" smtClean="0"/>
              <a:t>trust each other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7</a:t>
            </a:fld>
            <a:endParaRPr lang="en-US"/>
          </a:p>
        </p:txBody>
      </p:sp>
    </p:spTree>
    <p:extLst>
      <p:ext uri="{BB962C8B-B14F-4D97-AF65-F5344CB8AC3E}">
        <p14:creationId xmlns:p14="http://schemas.microsoft.com/office/powerpoint/2010/main" val="146347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with that, thank you! And a big</a:t>
            </a:r>
            <a:r>
              <a:rPr lang="en-US" baseline="0" dirty="0" smtClean="0"/>
              <a:t> thank you to Tiffany Hanulec, my platforms team counterpart.  Just like our cloud first program, everything in this presentation was a joint effort in dorkiness.</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8</a:t>
            </a:fld>
            <a:endParaRPr lang="en-US"/>
          </a:p>
        </p:txBody>
      </p:sp>
    </p:spTree>
    <p:extLst>
      <p:ext uri="{BB962C8B-B14F-4D97-AF65-F5344CB8AC3E}">
        <p14:creationId xmlns:p14="http://schemas.microsoft.com/office/powerpoint/2010/main" val="62137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11/8/16 &amp; 11/9/16</a:t>
            </a:r>
          </a:p>
        </p:txBody>
      </p:sp>
      <p:sp>
        <p:nvSpPr>
          <p:cNvPr id="5" name="Footer Placeholder 4"/>
          <p:cNvSpPr>
            <a:spLocks noGrp="1"/>
          </p:cNvSpPr>
          <p:nvPr>
            <p:ph type="ftr" sz="quarter" idx="11"/>
          </p:nvPr>
        </p:nvSpPr>
        <p:spPr/>
        <p:txBody>
          <a:bodyPr/>
          <a:lstStyle/>
          <a:p>
            <a:r>
              <a:rPr lang="en-US"/>
              <a:t>Cloud Forum @ Cornell Nov 8 &amp; 9, 2016</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73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11/8/16 &amp; 11/9/16</a:t>
            </a:r>
          </a:p>
        </p:txBody>
      </p:sp>
      <p:sp>
        <p:nvSpPr>
          <p:cNvPr id="5" name="Footer Placeholder 4"/>
          <p:cNvSpPr>
            <a:spLocks noGrp="1"/>
          </p:cNvSpPr>
          <p:nvPr>
            <p:ph type="ftr" sz="quarter" idx="11"/>
          </p:nvPr>
        </p:nvSpPr>
        <p:spPr/>
        <p:txBody>
          <a:bodyPr/>
          <a:lstStyle/>
          <a:p>
            <a:r>
              <a:rPr lang="en-US"/>
              <a:t>Cloud Forum @ Cornell Nov 8 &amp; 9, 2016</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964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11/8/16 &amp; 11/9/16</a:t>
            </a:r>
          </a:p>
        </p:txBody>
      </p:sp>
      <p:sp>
        <p:nvSpPr>
          <p:cNvPr id="5" name="Footer Placeholder 4"/>
          <p:cNvSpPr>
            <a:spLocks noGrp="1"/>
          </p:cNvSpPr>
          <p:nvPr>
            <p:ph type="ftr" sz="quarter" idx="11"/>
          </p:nvPr>
        </p:nvSpPr>
        <p:spPr/>
        <p:txBody>
          <a:bodyPr/>
          <a:lstStyle/>
          <a:p>
            <a:r>
              <a:rPr lang="en-US"/>
              <a:t>Cloud Forum @ Cornell Nov 8 &amp; 9, 2016</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90426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11/8/16 &amp; 11/9/16</a:t>
            </a:r>
          </a:p>
        </p:txBody>
      </p:sp>
      <p:sp>
        <p:nvSpPr>
          <p:cNvPr id="6" name="Footer Placeholder 5"/>
          <p:cNvSpPr>
            <a:spLocks noGrp="1"/>
          </p:cNvSpPr>
          <p:nvPr>
            <p:ph type="ftr" sz="quarter" idx="11"/>
          </p:nvPr>
        </p:nvSpPr>
        <p:spPr/>
        <p:txBody>
          <a:bodyPr/>
          <a:lstStyle/>
          <a:p>
            <a:r>
              <a:rPr lang="en-US"/>
              <a:t>Cloud Forum @ Cornell Nov 8 &amp; 9, 2016</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11/8/16 &amp; 11/9/16</a:t>
            </a:r>
          </a:p>
        </p:txBody>
      </p:sp>
      <p:sp>
        <p:nvSpPr>
          <p:cNvPr id="5" name="Footer Placeholder 4"/>
          <p:cNvSpPr>
            <a:spLocks noGrp="1"/>
          </p:cNvSpPr>
          <p:nvPr>
            <p:ph type="ftr" sz="quarter" idx="11"/>
          </p:nvPr>
        </p:nvSpPr>
        <p:spPr/>
        <p:txBody>
          <a:bodyPr/>
          <a:lstStyle/>
          <a:p>
            <a:r>
              <a:rPr lang="en-US"/>
              <a:t>Cloud Forum @ Cornell Nov 8 &amp; 9, 2016</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74449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11/8/16 &amp; 11/9/16</a:t>
            </a:r>
          </a:p>
        </p:txBody>
      </p:sp>
      <p:sp>
        <p:nvSpPr>
          <p:cNvPr id="5" name="Footer Placeholder 4"/>
          <p:cNvSpPr>
            <a:spLocks noGrp="1"/>
          </p:cNvSpPr>
          <p:nvPr>
            <p:ph type="ftr" sz="quarter" idx="11"/>
          </p:nvPr>
        </p:nvSpPr>
        <p:spPr/>
        <p:txBody>
          <a:bodyPr/>
          <a:lstStyle/>
          <a:p>
            <a:r>
              <a:rPr lang="en-US"/>
              <a:t>Cloud Forum @ Cornell Nov 8 &amp; 9, 2016</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0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11/8/16 &amp; 11/9/16</a:t>
            </a:r>
          </a:p>
        </p:txBody>
      </p:sp>
      <p:sp>
        <p:nvSpPr>
          <p:cNvPr id="6" name="Footer Placeholder 5"/>
          <p:cNvSpPr>
            <a:spLocks noGrp="1"/>
          </p:cNvSpPr>
          <p:nvPr>
            <p:ph type="ftr" sz="quarter" idx="11"/>
          </p:nvPr>
        </p:nvSpPr>
        <p:spPr/>
        <p:txBody>
          <a:bodyPr/>
          <a:lstStyle/>
          <a:p>
            <a:r>
              <a:rPr lang="en-US"/>
              <a:t>Cloud Forum @ Cornell Nov 8 &amp; 9, 2016</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1925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11/8/16 &amp; 11/9/16</a:t>
            </a:r>
          </a:p>
        </p:txBody>
      </p:sp>
      <p:sp>
        <p:nvSpPr>
          <p:cNvPr id="8" name="Footer Placeholder 7"/>
          <p:cNvSpPr>
            <a:spLocks noGrp="1"/>
          </p:cNvSpPr>
          <p:nvPr>
            <p:ph type="ftr" sz="quarter" idx="11"/>
          </p:nvPr>
        </p:nvSpPr>
        <p:spPr/>
        <p:txBody>
          <a:bodyPr/>
          <a:lstStyle/>
          <a:p>
            <a:r>
              <a:rPr lang="en-US"/>
              <a:t>Cloud Forum @ Cornell Nov 8 &amp; 9, 2016</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83830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11/8/16 &amp; 11/9/16</a:t>
            </a:r>
          </a:p>
        </p:txBody>
      </p:sp>
      <p:sp>
        <p:nvSpPr>
          <p:cNvPr id="4" name="Footer Placeholder 3"/>
          <p:cNvSpPr>
            <a:spLocks noGrp="1"/>
          </p:cNvSpPr>
          <p:nvPr>
            <p:ph type="ftr" sz="quarter" idx="11"/>
          </p:nvPr>
        </p:nvSpPr>
        <p:spPr/>
        <p:txBody>
          <a:bodyPr/>
          <a:lstStyle/>
          <a:p>
            <a:r>
              <a:rPr lang="en-US"/>
              <a:t>Cloud Forum @ Cornell Nov 8 &amp; 9, 2016</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8520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11/8/16 &amp; 11/9/16</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Cloud Forum @ Cornell Nov 8 &amp; 9, 2016</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03454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11/8/16 &amp; 11/9/16</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Cloud Forum @ Cornell Nov 8 &amp; 9, 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B7BAC7-FE87-40F6-AA24-4F4685D1B022}" type="slidenum">
              <a:rPr lang="en-US" smtClean="0"/>
              <a:t>‹#›</a:t>
            </a:fld>
            <a:endParaRPr lang="en-US"/>
          </a:p>
        </p:txBody>
      </p:sp>
    </p:spTree>
    <p:extLst>
      <p:ext uri="{BB962C8B-B14F-4D97-AF65-F5344CB8AC3E}">
        <p14:creationId xmlns:p14="http://schemas.microsoft.com/office/powerpoint/2010/main" val="17719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11/8/16 &amp; 11/9/16</a:t>
            </a:r>
          </a:p>
        </p:txBody>
      </p:sp>
      <p:sp>
        <p:nvSpPr>
          <p:cNvPr id="6" name="Footer Placeholder 5"/>
          <p:cNvSpPr>
            <a:spLocks noGrp="1"/>
          </p:cNvSpPr>
          <p:nvPr>
            <p:ph type="ftr" sz="quarter" idx="11"/>
          </p:nvPr>
        </p:nvSpPr>
        <p:spPr/>
        <p:txBody>
          <a:bodyPr/>
          <a:lstStyle/>
          <a:p>
            <a:r>
              <a:rPr lang="en-US"/>
              <a:t>Cloud Forum @ Cornell Nov 8 &amp; 9, 2016</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77095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3389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92875"/>
            <a:ext cx="2472271" cy="365125"/>
          </a:xfrm>
          <a:prstGeom prst="rect">
            <a:avLst/>
          </a:prstGeom>
        </p:spPr>
        <p:txBody>
          <a:bodyPr vert="horz" lIns="91440" tIns="45720" rIns="91440" bIns="45720" rtlCol="0" anchor="ctr"/>
          <a:lstStyle>
            <a:lvl1pPr algn="l">
              <a:defRPr sz="1200" baseline="0">
                <a:solidFill>
                  <a:srgbClr val="FFFFFF"/>
                </a:solidFill>
              </a:defRPr>
            </a:lvl1pPr>
          </a:lstStyle>
          <a:p>
            <a:r>
              <a:rPr lang="en-US" dirty="0"/>
              <a:t>11/8/16 &amp; 11/9/16</a:t>
            </a:r>
          </a:p>
        </p:txBody>
      </p:sp>
      <p:sp>
        <p:nvSpPr>
          <p:cNvPr id="5" name="Footer Placeholder 4"/>
          <p:cNvSpPr>
            <a:spLocks noGrp="1"/>
          </p:cNvSpPr>
          <p:nvPr>
            <p:ph type="ftr" sz="quarter" idx="3"/>
          </p:nvPr>
        </p:nvSpPr>
        <p:spPr>
          <a:xfrm>
            <a:off x="3686185" y="649287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en-US" dirty="0"/>
              <a:t>Cloud Forum @ Cornell Nov 8 &amp; 9, 2016</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baseline="0">
                <a:solidFill>
                  <a:srgbClr val="FFFFFF"/>
                </a:solidFill>
              </a:defRPr>
            </a:lvl1pPr>
          </a:lstStyle>
          <a:p>
            <a:fld id="{71B7BAC7-FE87-40F6-AA24-4F4685D1B02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482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Art of Letting Go</a:t>
            </a:r>
          </a:p>
        </p:txBody>
      </p:sp>
      <p:sp>
        <p:nvSpPr>
          <p:cNvPr id="3" name="Subtitle 2"/>
          <p:cNvSpPr>
            <a:spLocks noGrp="1"/>
          </p:cNvSpPr>
          <p:nvPr>
            <p:ph type="subTitle" idx="1"/>
          </p:nvPr>
        </p:nvSpPr>
        <p:spPr/>
        <p:txBody>
          <a:bodyPr/>
          <a:lstStyle/>
          <a:p>
            <a:r>
              <a:rPr lang="en-US" dirty="0"/>
              <a:t>Relationship Advice for Dev and Ops in the </a:t>
            </a:r>
            <a:r>
              <a:rPr lang="en-US" dirty="0" smtClean="0"/>
              <a:t>Cloud</a:t>
            </a:r>
            <a:endParaRPr lang="en-US" dirty="0"/>
          </a:p>
        </p:txBody>
      </p:sp>
      <p:sp>
        <p:nvSpPr>
          <p:cNvPr id="5" name="Date Placeholder 4"/>
          <p:cNvSpPr>
            <a:spLocks noGrp="1"/>
          </p:cNvSpPr>
          <p:nvPr>
            <p:ph type="dt" sz="half" idx="10"/>
          </p:nvPr>
        </p:nvSpPr>
        <p:spPr/>
        <p:txBody>
          <a:bodyPr/>
          <a:lstStyle/>
          <a:p>
            <a:r>
              <a:rPr lang="en-US"/>
              <a:t>11/8/16 &amp; 11/9/16</a:t>
            </a:r>
          </a:p>
        </p:txBody>
      </p:sp>
      <p:sp>
        <p:nvSpPr>
          <p:cNvPr id="4" name="Footer Placeholder 3"/>
          <p:cNvSpPr>
            <a:spLocks noGrp="1"/>
          </p:cNvSpPr>
          <p:nvPr>
            <p:ph type="ftr" sz="quarter" idx="11"/>
          </p:nvPr>
        </p:nvSpPr>
        <p:spPr/>
        <p:txBody>
          <a:bodyPr/>
          <a:lstStyle/>
          <a:p>
            <a:r>
              <a:rPr lang="en-US"/>
              <a:t>Cloud Forum @ Cornell Nov 8 &amp; 9, 2016</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Who is this guy?</a:t>
            </a:r>
          </a:p>
        </p:txBody>
      </p:sp>
      <p:sp>
        <p:nvSpPr>
          <p:cNvPr id="14" name="Content Placeholder 13"/>
          <p:cNvSpPr>
            <a:spLocks noGrp="1"/>
          </p:cNvSpPr>
          <p:nvPr>
            <p:ph idx="1"/>
          </p:nvPr>
        </p:nvSpPr>
        <p:spPr/>
        <p:txBody>
          <a:bodyPr/>
          <a:lstStyle/>
          <a:p>
            <a:pPr lvl="0"/>
            <a:r>
              <a:rPr lang="en-US" dirty="0"/>
              <a:t>Bryan Hopkins – University of Pennsylvania</a:t>
            </a:r>
          </a:p>
          <a:p>
            <a:pPr lvl="1"/>
            <a:r>
              <a:rPr lang="en-US" dirty="0"/>
              <a:t>Lead for Penn’s App Dev Cloud First team</a:t>
            </a:r>
          </a:p>
          <a:p>
            <a:pPr lvl="2"/>
            <a:r>
              <a:rPr lang="en-US" dirty="0"/>
              <a:t>Past Lives:</a:t>
            </a:r>
          </a:p>
          <a:p>
            <a:pPr lvl="3"/>
            <a:r>
              <a:rPr lang="en-US" dirty="0"/>
              <a:t>Cold Fusion developer (</a:t>
            </a:r>
            <a:r>
              <a:rPr lang="en-US" dirty="0" err="1"/>
              <a:t>ewww</a:t>
            </a:r>
            <a:r>
              <a:rPr lang="en-US" dirty="0"/>
              <a:t>)</a:t>
            </a:r>
          </a:p>
          <a:p>
            <a:pPr lvl="3"/>
            <a:r>
              <a:rPr lang="en-US" dirty="0"/>
              <a:t>Java developer</a:t>
            </a:r>
          </a:p>
          <a:p>
            <a:pPr lvl="3"/>
            <a:r>
              <a:rPr lang="en-US" dirty="0"/>
              <a:t>Architect on our frameworks team</a:t>
            </a:r>
          </a:p>
          <a:p>
            <a:pPr lvl="3"/>
            <a:r>
              <a:rPr lang="en-US" dirty="0"/>
              <a:t>Infrastructure team lead for our initial Banner implementation</a:t>
            </a:r>
          </a:p>
          <a:p>
            <a:pPr lvl="2"/>
            <a:r>
              <a:rPr lang="en-US" dirty="0"/>
              <a:t>Uses too much animation in presentations</a:t>
            </a:r>
          </a:p>
          <a:p>
            <a:pPr lvl="2"/>
            <a:r>
              <a:rPr lang="en-US" dirty="0"/>
              <a:t>Believes in keeping it simple </a:t>
            </a:r>
          </a:p>
        </p:txBody>
      </p:sp>
      <p:sp>
        <p:nvSpPr>
          <p:cNvPr id="3" name="Date Placeholder 2"/>
          <p:cNvSpPr>
            <a:spLocks noGrp="1"/>
          </p:cNvSpPr>
          <p:nvPr>
            <p:ph type="dt" sz="half" idx="10"/>
          </p:nvPr>
        </p:nvSpPr>
        <p:spPr/>
        <p:txBody>
          <a:bodyPr/>
          <a:lstStyle/>
          <a:p>
            <a:r>
              <a:rPr lang="en-US"/>
              <a:t>11/8/16 &amp; 11/9/16</a:t>
            </a:r>
          </a:p>
        </p:txBody>
      </p:sp>
      <p:sp>
        <p:nvSpPr>
          <p:cNvPr id="2" name="Footer Placeholder 1"/>
          <p:cNvSpPr>
            <a:spLocks noGrp="1"/>
          </p:cNvSpPr>
          <p:nvPr>
            <p:ph type="ftr" sz="quarter" idx="11"/>
          </p:nvPr>
        </p:nvSpPr>
        <p:spPr/>
        <p:txBody>
          <a:bodyPr/>
          <a:lstStyle/>
          <a:p>
            <a:r>
              <a:rPr lang="en-US"/>
              <a:t>Cloud Forum @ Cornell Nov 8 &amp; 9, 2016</a:t>
            </a:r>
          </a:p>
        </p:txBody>
      </p:sp>
      <p:pic>
        <p:nvPicPr>
          <p:cNvPr id="2050" name="Picture 2" descr="Image result for dr. ph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544" y="1737360"/>
            <a:ext cx="5334000" cy="310515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8508989" y="3009014"/>
            <a:ext cx="1562111" cy="625670"/>
            <a:chOff x="8508989" y="3009014"/>
            <a:chExt cx="1562111" cy="625670"/>
          </a:xfrm>
        </p:grpSpPr>
        <p:sp>
          <p:nvSpPr>
            <p:cNvPr id="6" name="Oval 5"/>
            <p:cNvSpPr/>
            <p:nvPr/>
          </p:nvSpPr>
          <p:spPr>
            <a:xfrm>
              <a:off x="8644271" y="3009014"/>
              <a:ext cx="414670" cy="4465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264504" y="3188117"/>
              <a:ext cx="414670" cy="4465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10" idx="2"/>
            </p:cNvCxnSpPr>
            <p:nvPr/>
          </p:nvCxnSpPr>
          <p:spPr>
            <a:xfrm>
              <a:off x="9058941" y="3289935"/>
              <a:ext cx="205563" cy="121466"/>
            </a:xfrm>
            <a:prstGeom prst="line">
              <a:avLst/>
            </a:prstGeom>
            <a:ln w="1047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9679174" y="3188117"/>
              <a:ext cx="391926" cy="314276"/>
            </a:xfrm>
            <a:prstGeom prst="line">
              <a:avLst/>
            </a:prstGeom>
            <a:ln w="1047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2"/>
            </p:cNvCxnSpPr>
            <p:nvPr/>
          </p:nvCxnSpPr>
          <p:spPr>
            <a:xfrm flipH="1" flipV="1">
              <a:off x="8508989" y="3009014"/>
              <a:ext cx="135282" cy="223284"/>
            </a:xfrm>
            <a:prstGeom prst="line">
              <a:avLst/>
            </a:prstGeom>
            <a:ln w="1047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972205" y="1815085"/>
            <a:ext cx="2403804" cy="959544"/>
            <a:chOff x="7972205" y="1815085"/>
            <a:chExt cx="2403804" cy="959544"/>
          </a:xfrm>
        </p:grpSpPr>
        <p:sp>
          <p:nvSpPr>
            <p:cNvPr id="21" name="Flowchart: Delay 20"/>
            <p:cNvSpPr/>
            <p:nvPr/>
          </p:nvSpPr>
          <p:spPr>
            <a:xfrm flipH="1">
              <a:off x="7972205" y="1815085"/>
              <a:ext cx="1917406" cy="546056"/>
            </a:xfrm>
            <a:prstGeom prst="flowChartDelay">
              <a:avLst/>
            </a:prstGeom>
            <a:solidFill>
              <a:srgbClr val="66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elay 22"/>
            <p:cNvSpPr/>
            <p:nvPr/>
          </p:nvSpPr>
          <p:spPr>
            <a:xfrm rot="16200000" flipH="1">
              <a:off x="9683943" y="2082564"/>
              <a:ext cx="838075" cy="546056"/>
            </a:xfrm>
            <a:prstGeom prst="flowChartDelay">
              <a:avLst/>
            </a:prstGeom>
            <a:solidFill>
              <a:srgbClr val="66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7192301" y="1737360"/>
            <a:ext cx="4194567" cy="3317719"/>
            <a:chOff x="7192301" y="1737360"/>
            <a:chExt cx="4194567" cy="3317719"/>
          </a:xfrm>
        </p:grpSpPr>
        <p:cxnSp>
          <p:nvCxnSpPr>
            <p:cNvPr id="5" name="Straight Connector 4"/>
            <p:cNvCxnSpPr/>
            <p:nvPr/>
          </p:nvCxnSpPr>
          <p:spPr>
            <a:xfrm>
              <a:off x="7332453" y="1845734"/>
              <a:ext cx="4054415" cy="3209345"/>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192301" y="1737360"/>
              <a:ext cx="4034789" cy="3317719"/>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1313" y="1214216"/>
            <a:ext cx="3056764" cy="4151437"/>
          </a:xfrm>
          <a:prstGeom prst="rect">
            <a:avLst/>
          </a:prstGeom>
        </p:spPr>
      </p:pic>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749"/>
                                          </p:stCondLst>
                                        </p:cTn>
                                        <p:tgtEl>
                                          <p:spTgt spid="20"/>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500"/>
                                  </p:stCondLst>
                                  <p:childTnLst>
                                    <p:set>
                                      <p:cBhvr>
                                        <p:cTn id="9" dur="1" fill="hold">
                                          <p:stCondLst>
                                            <p:cond delay="999"/>
                                          </p:stCondLst>
                                        </p:cTn>
                                        <p:tgtEl>
                                          <p:spTgt spid="22"/>
                                        </p:tgtEl>
                                        <p:attrNameLst>
                                          <p:attrName>style.visibility</p:attrName>
                                        </p:attrNameLst>
                                      </p:cBhvr>
                                      <p:to>
                                        <p:strVal val="visible"/>
                                      </p:to>
                                    </p:set>
                                  </p:childTnLst>
                                </p:cTn>
                              </p:par>
                            </p:childTnLst>
                          </p:cTn>
                        </p:par>
                        <p:par>
                          <p:cTn id="10" fill="hold">
                            <p:stCondLst>
                              <p:cond delay="2250"/>
                            </p:stCondLst>
                            <p:childTnLst>
                              <p:par>
                                <p:cTn id="11" presetID="6" presetClass="entr" presetSubtype="16" fill="hold" nodeType="afterEffect">
                                  <p:stCondLst>
                                    <p:cond delay="100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2000"/>
                                        <p:tgtEl>
                                          <p:spTgt spid="15"/>
                                        </p:tgtEl>
                                      </p:cBhvr>
                                    </p:animEffect>
                                  </p:childTnLst>
                                </p:cTn>
                              </p:par>
                            </p:childTnLst>
                          </p:cTn>
                        </p:par>
                        <p:par>
                          <p:cTn id="14" fill="hold">
                            <p:stCondLst>
                              <p:cond delay="5250"/>
                            </p:stCondLst>
                            <p:childTnLst>
                              <p:par>
                                <p:cTn id="15" presetID="2" presetClass="entr" presetSubtype="4" fill="hold" nodeType="afterEffect">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Penn up to?</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a:t> “Yeah, they’ve got one of those ‘Cloud First Programs’”</a:t>
            </a:r>
            <a:br>
              <a:rPr lang="en-US" dirty="0"/>
            </a:br>
            <a:r>
              <a:rPr lang="en-US" dirty="0"/>
              <a:t>		- Our AWS TAM</a:t>
            </a:r>
          </a:p>
          <a:p>
            <a:pPr lvl="1">
              <a:buFont typeface="Courier New" panose="02070309020205020404" pitchFamily="49" charset="0"/>
              <a:buChar char="o"/>
            </a:pPr>
            <a:r>
              <a:rPr lang="en-US" dirty="0"/>
              <a:t> </a:t>
            </a:r>
            <a:r>
              <a:rPr lang="en-US" strike="sngStrike" dirty="0">
                <a:solidFill>
                  <a:srgbClr val="FF0000"/>
                </a:solidFill>
              </a:rPr>
              <a:t>Homegrown frameworks</a:t>
            </a:r>
            <a:r>
              <a:rPr lang="en-US" dirty="0"/>
              <a:t> Off the shelf frameworks</a:t>
            </a:r>
          </a:p>
          <a:p>
            <a:pPr lvl="1">
              <a:buFont typeface="Courier New" panose="02070309020205020404" pitchFamily="49" charset="0"/>
              <a:buChar char="o"/>
            </a:pPr>
            <a:r>
              <a:rPr lang="en-US" dirty="0"/>
              <a:t> </a:t>
            </a:r>
            <a:r>
              <a:rPr lang="en-US" strike="sngStrike" dirty="0">
                <a:solidFill>
                  <a:srgbClr val="FF0000"/>
                </a:solidFill>
              </a:rPr>
              <a:t>Complex waterfall projects</a:t>
            </a:r>
            <a:r>
              <a:rPr lang="en-US" dirty="0"/>
              <a:t> Simplicity and Agility</a:t>
            </a:r>
          </a:p>
          <a:p>
            <a:pPr lvl="1">
              <a:buFont typeface="Courier New" panose="02070309020205020404" pitchFamily="49" charset="0"/>
              <a:buChar char="o"/>
            </a:pPr>
            <a:r>
              <a:rPr lang="en-US" dirty="0"/>
              <a:t> </a:t>
            </a:r>
            <a:r>
              <a:rPr lang="en-US" strike="sngStrike" dirty="0">
                <a:solidFill>
                  <a:srgbClr val="FF0000"/>
                </a:solidFill>
              </a:rPr>
              <a:t>Monoliths</a:t>
            </a:r>
            <a:r>
              <a:rPr lang="en-US" dirty="0"/>
              <a:t> Integrations and composed apps</a:t>
            </a:r>
          </a:p>
          <a:p>
            <a:pPr lvl="1">
              <a:buFont typeface="Courier New" panose="02070309020205020404" pitchFamily="49" charset="0"/>
              <a:buChar char="o"/>
            </a:pPr>
            <a:r>
              <a:rPr lang="en-US" dirty="0"/>
              <a:t> </a:t>
            </a:r>
            <a:r>
              <a:rPr lang="en-US" strike="sngStrike" dirty="0">
                <a:solidFill>
                  <a:srgbClr val="FF0000"/>
                </a:solidFill>
              </a:rPr>
              <a:t>Homegrown platforms</a:t>
            </a:r>
            <a:r>
              <a:rPr lang="en-US" dirty="0"/>
              <a:t> Built for the cloud</a:t>
            </a:r>
          </a:p>
          <a:p>
            <a:pPr lvl="1">
              <a:buFont typeface="Courier New" panose="02070309020205020404" pitchFamily="49" charset="0"/>
              <a:buChar char="o"/>
            </a:pPr>
            <a:r>
              <a:rPr lang="en-US" dirty="0"/>
              <a:t> </a:t>
            </a:r>
            <a:r>
              <a:rPr lang="en-US" strike="sngStrike" dirty="0">
                <a:solidFill>
                  <a:srgbClr val="FF0000"/>
                </a:solidFill>
              </a:rPr>
              <a:t>Something Tiffany hates</a:t>
            </a:r>
            <a:r>
              <a:rPr lang="en-US" dirty="0"/>
              <a:t> Something Tiffany likes</a:t>
            </a:r>
          </a:p>
          <a:p>
            <a:pPr lvl="1">
              <a:buFont typeface="Courier New" panose="02070309020205020404" pitchFamily="49" charset="0"/>
              <a:buChar char="o"/>
            </a:pPr>
            <a:r>
              <a:rPr lang="en-US" dirty="0"/>
              <a:t> </a:t>
            </a:r>
            <a:r>
              <a:rPr lang="en-US" strike="sngStrike" dirty="0">
                <a:solidFill>
                  <a:srgbClr val="FF0000"/>
                </a:solidFill>
              </a:rPr>
              <a:t>Developers and Platforms teams “collaborate” through tickets</a:t>
            </a:r>
            <a:r>
              <a:rPr lang="en-US" strike="sngStrike" dirty="0"/>
              <a:t/>
            </a:r>
            <a:br>
              <a:rPr lang="en-US" strike="sngStrike" dirty="0"/>
            </a:br>
            <a:r>
              <a:rPr lang="en-US" dirty="0"/>
              <a:t> Developers and Platforms teams play off each other’s strengths</a:t>
            </a:r>
          </a:p>
          <a:p>
            <a:pPr lvl="1">
              <a:buFont typeface="Courier New" panose="02070309020205020404" pitchFamily="49" charset="0"/>
              <a:buChar char="o"/>
            </a:pPr>
            <a:r>
              <a:rPr lang="en-US" dirty="0"/>
              <a:t> Use less animations in slides. (See?)</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
        <p:nvSpPr>
          <p:cNvPr id="4" name="Date Placeholder 3"/>
          <p:cNvSpPr>
            <a:spLocks noGrp="1"/>
          </p:cNvSpPr>
          <p:nvPr>
            <p:ph type="dt" sz="half" idx="10"/>
          </p:nvPr>
        </p:nvSpPr>
        <p:spPr/>
        <p:txBody>
          <a:bodyPr/>
          <a:lstStyle/>
          <a:p>
            <a:r>
              <a:rPr lang="en-US"/>
              <a:t>11/8/16 &amp; 11/9/16</a:t>
            </a:r>
          </a:p>
        </p:txBody>
      </p:sp>
      <p:sp>
        <p:nvSpPr>
          <p:cNvPr id="5" name="Footer Placeholder 4"/>
          <p:cNvSpPr>
            <a:spLocks noGrp="1"/>
          </p:cNvSpPr>
          <p:nvPr>
            <p:ph type="ftr" sz="quarter" idx="11"/>
          </p:nvPr>
        </p:nvSpPr>
        <p:spPr/>
        <p:txBody>
          <a:bodyPr/>
          <a:lstStyle/>
          <a:p>
            <a:r>
              <a:rPr lang="en-US"/>
              <a:t>Cloud Forum @ Cornell Nov 8 &amp; 9, 2016</a:t>
            </a:r>
          </a:p>
        </p:txBody>
      </p:sp>
      <p:pic>
        <p:nvPicPr>
          <p:cNvPr id="1026" name="Picture 2" descr="https://grade-eval-angular.pennshift.pennpoc.com/assets/images/shield-logotype-whitebkgd-RGB-4k-e9f59ed6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5961" y="2217208"/>
            <a:ext cx="3569719" cy="11641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8901" y="561841"/>
            <a:ext cx="5423786" cy="359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5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11/8/16 &amp; 11/9/16</a:t>
            </a:r>
          </a:p>
        </p:txBody>
      </p:sp>
      <p:sp>
        <p:nvSpPr>
          <p:cNvPr id="5" name="Footer Placeholder 4"/>
          <p:cNvSpPr>
            <a:spLocks noGrp="1"/>
          </p:cNvSpPr>
          <p:nvPr>
            <p:ph type="ftr" sz="quarter" idx="11"/>
          </p:nvPr>
        </p:nvSpPr>
        <p:spPr/>
        <p:txBody>
          <a:bodyPr/>
          <a:lstStyle/>
          <a:p>
            <a:r>
              <a:rPr lang="en-US"/>
              <a:t>Cloud Forum @ Cornell Nov 8 &amp; 9, 2016</a:t>
            </a:r>
          </a:p>
        </p:txBody>
      </p:sp>
      <p:sp>
        <p:nvSpPr>
          <p:cNvPr id="6" name="Title 12"/>
          <p:cNvSpPr txBox="1">
            <a:spLocks/>
          </p:cNvSpPr>
          <p:nvPr/>
        </p:nvSpPr>
        <p:spPr>
          <a:xfrm>
            <a:off x="2057400" y="2820253"/>
            <a:ext cx="8172450" cy="7611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Three things we’ve learned so far</a:t>
            </a:r>
          </a:p>
        </p:txBody>
      </p:sp>
    </p:spTree>
    <p:extLst>
      <p:ext uri="{BB962C8B-B14F-4D97-AF65-F5344CB8AC3E}">
        <p14:creationId xmlns:p14="http://schemas.microsoft.com/office/powerpoint/2010/main" val="173482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“I’m altering the deal, pray I don’t alter it any further”</a:t>
            </a:r>
          </a:p>
        </p:txBody>
      </p:sp>
      <p:sp>
        <p:nvSpPr>
          <p:cNvPr id="5" name="Content Placeholder 4"/>
          <p:cNvSpPr>
            <a:spLocks noGrp="1"/>
          </p:cNvSpPr>
          <p:nvPr>
            <p:ph idx="1"/>
          </p:nvPr>
        </p:nvSpPr>
        <p:spPr/>
        <p:txBody>
          <a:bodyPr>
            <a:normAutofit fontScale="92500" lnSpcReduction="20000"/>
          </a:bodyPr>
          <a:lstStyle/>
          <a:p>
            <a:pPr>
              <a:buFont typeface="Courier New" panose="02070309020205020404" pitchFamily="49" charset="0"/>
              <a:buChar char="o"/>
            </a:pPr>
            <a:r>
              <a:rPr lang="en-US" dirty="0"/>
              <a:t>  </a:t>
            </a:r>
            <a:r>
              <a:rPr lang="en-US" u="sng" dirty="0"/>
              <a:t>Have a clear try-and-scrap </a:t>
            </a:r>
            <a:r>
              <a:rPr lang="en-US" u="sng" dirty="0" smtClean="0"/>
              <a:t>phase</a:t>
            </a:r>
            <a:endParaRPr lang="en-US" u="sng" dirty="0"/>
          </a:p>
          <a:p>
            <a:pPr>
              <a:buFont typeface="Courier New" panose="02070309020205020404" pitchFamily="49" charset="0"/>
              <a:buChar char="o"/>
            </a:pPr>
            <a:r>
              <a:rPr lang="en-US" dirty="0"/>
              <a:t>  Both sides will give up on things</a:t>
            </a:r>
          </a:p>
          <a:p>
            <a:pPr>
              <a:buFont typeface="Courier New" panose="02070309020205020404" pitchFamily="49" charset="0"/>
              <a:buChar char="o"/>
            </a:pPr>
            <a:r>
              <a:rPr lang="en-US" dirty="0"/>
              <a:t>  This can be frustrating </a:t>
            </a:r>
            <a:r>
              <a:rPr lang="en-US" dirty="0" smtClean="0"/>
              <a:t>otherwise</a:t>
            </a:r>
            <a:endParaRPr lang="en-US" dirty="0"/>
          </a:p>
          <a:p>
            <a:pPr>
              <a:buFont typeface="Courier New" panose="02070309020205020404" pitchFamily="49" charset="0"/>
              <a:buChar char="o"/>
            </a:pPr>
            <a:r>
              <a:rPr lang="en-US" dirty="0"/>
              <a:t>  Encourage and make room for change</a:t>
            </a:r>
          </a:p>
          <a:p>
            <a:pPr>
              <a:buFont typeface="Courier New" panose="02070309020205020404" pitchFamily="49" charset="0"/>
              <a:buChar char="o"/>
            </a:pPr>
            <a:r>
              <a:rPr lang="en-US" dirty="0"/>
              <a:t>  Some Penn examples:</a:t>
            </a:r>
          </a:p>
          <a:p>
            <a:pPr lvl="1">
              <a:buFont typeface="Courier New" panose="02070309020205020404" pitchFamily="49" charset="0"/>
              <a:buChar char="o"/>
            </a:pPr>
            <a:r>
              <a:rPr lang="en-US" dirty="0"/>
              <a:t> </a:t>
            </a:r>
            <a:r>
              <a:rPr lang="en-US" strike="sngStrike" dirty="0" err="1">
                <a:solidFill>
                  <a:srgbClr val="FF0000"/>
                </a:solidFill>
              </a:rPr>
              <a:t>BitBucket</a:t>
            </a:r>
            <a:r>
              <a:rPr lang="en-US" dirty="0">
                <a:solidFill>
                  <a:srgbClr val="FF0000"/>
                </a:solidFill>
              </a:rPr>
              <a:t> </a:t>
            </a:r>
            <a:r>
              <a:rPr lang="en-US" dirty="0" err="1"/>
              <a:t>Gitlab</a:t>
            </a:r>
            <a:endParaRPr lang="en-US" dirty="0"/>
          </a:p>
          <a:p>
            <a:pPr lvl="1">
              <a:buFont typeface="Courier New" panose="02070309020205020404" pitchFamily="49" charset="0"/>
              <a:buChar char="o"/>
            </a:pPr>
            <a:r>
              <a:rPr lang="en-US" dirty="0"/>
              <a:t> </a:t>
            </a:r>
            <a:r>
              <a:rPr lang="en-US" strike="sngStrike" dirty="0">
                <a:solidFill>
                  <a:srgbClr val="FF0000"/>
                </a:solidFill>
              </a:rPr>
              <a:t>Bamboo</a:t>
            </a:r>
            <a:r>
              <a:rPr lang="en-US" dirty="0"/>
              <a:t> Jenkins</a:t>
            </a:r>
          </a:p>
          <a:p>
            <a:pPr lvl="1">
              <a:buFont typeface="Courier New" panose="02070309020205020404" pitchFamily="49" charset="0"/>
              <a:buChar char="o"/>
            </a:pPr>
            <a:r>
              <a:rPr lang="en-US" dirty="0"/>
              <a:t> </a:t>
            </a:r>
            <a:r>
              <a:rPr lang="en-US" strike="sngStrike" dirty="0" err="1">
                <a:solidFill>
                  <a:srgbClr val="FF0000"/>
                </a:solidFill>
              </a:rPr>
              <a:t>OpenShift</a:t>
            </a:r>
            <a:r>
              <a:rPr lang="en-US" dirty="0"/>
              <a:t> AWS ECS</a:t>
            </a:r>
          </a:p>
          <a:p>
            <a:pPr lvl="1">
              <a:buFont typeface="Courier New" panose="02070309020205020404" pitchFamily="49" charset="0"/>
              <a:buChar char="o"/>
            </a:pPr>
            <a:r>
              <a:rPr lang="en-US" dirty="0"/>
              <a:t> </a:t>
            </a:r>
            <a:r>
              <a:rPr lang="en-US" strike="sngStrike" dirty="0">
                <a:solidFill>
                  <a:srgbClr val="FF0000"/>
                </a:solidFill>
              </a:rPr>
              <a:t>OpenStack</a:t>
            </a:r>
            <a:r>
              <a:rPr lang="en-US" dirty="0">
                <a:solidFill>
                  <a:schemeClr val="tx1"/>
                </a:solidFill>
              </a:rPr>
              <a:t> Cloud Formation</a:t>
            </a:r>
            <a:endParaRPr lang="en-US" strike="sngStrike" dirty="0">
              <a:solidFill>
                <a:srgbClr val="FF0000"/>
              </a:solidFill>
            </a:endParaRPr>
          </a:p>
          <a:p>
            <a:pPr lvl="1">
              <a:buFont typeface="Courier New" panose="02070309020205020404" pitchFamily="49" charset="0"/>
              <a:buChar char="o"/>
            </a:pPr>
            <a:r>
              <a:rPr lang="en-US" dirty="0"/>
              <a:t> </a:t>
            </a:r>
            <a:r>
              <a:rPr lang="en-US" strike="sngStrike" dirty="0">
                <a:solidFill>
                  <a:srgbClr val="FF0000"/>
                </a:solidFill>
              </a:rPr>
              <a:t>MongoDB</a:t>
            </a:r>
            <a:r>
              <a:rPr lang="en-US" dirty="0"/>
              <a:t> PostgreSQL</a:t>
            </a:r>
          </a:p>
          <a:p>
            <a:pPr lvl="1">
              <a:buFont typeface="Courier New" panose="02070309020205020404" pitchFamily="49" charset="0"/>
              <a:buChar char="o"/>
            </a:pPr>
            <a:r>
              <a:rPr lang="en-US" dirty="0"/>
              <a:t> </a:t>
            </a:r>
            <a:r>
              <a:rPr lang="en-US" strike="sngStrike" dirty="0">
                <a:solidFill>
                  <a:srgbClr val="FF0000"/>
                </a:solidFill>
              </a:rPr>
              <a:t>Aurora</a:t>
            </a:r>
          </a:p>
          <a:p>
            <a:pPr lvl="1">
              <a:buFont typeface="Courier New" panose="02070309020205020404" pitchFamily="49" charset="0"/>
              <a:buChar char="o"/>
            </a:pPr>
            <a:r>
              <a:rPr lang="en-US" dirty="0"/>
              <a:t> </a:t>
            </a:r>
            <a:r>
              <a:rPr lang="en-US" strike="sngStrike" dirty="0" err="1">
                <a:solidFill>
                  <a:srgbClr val="FF0000"/>
                </a:solidFill>
              </a:rPr>
              <a:t>Cognito</a:t>
            </a:r>
            <a:r>
              <a:rPr lang="en-US" dirty="0"/>
              <a:t> IAM Roles</a:t>
            </a:r>
          </a:p>
          <a:p>
            <a:pPr>
              <a:buFont typeface="Courier New" panose="02070309020205020404" pitchFamily="49" charset="0"/>
              <a:buChar char="o"/>
            </a:pPr>
            <a:r>
              <a:rPr lang="en-US" dirty="0"/>
              <a:t>  This doesn’t mean any of these are bad, and won’t be revisited!</a:t>
            </a:r>
          </a:p>
        </p:txBody>
      </p:sp>
      <p:sp>
        <p:nvSpPr>
          <p:cNvPr id="2" name="Date Placeholder 1"/>
          <p:cNvSpPr>
            <a:spLocks noGrp="1"/>
          </p:cNvSpPr>
          <p:nvPr>
            <p:ph type="dt" sz="half" idx="10"/>
          </p:nvPr>
        </p:nvSpPr>
        <p:spPr/>
        <p:txBody>
          <a:bodyPr/>
          <a:lstStyle/>
          <a:p>
            <a:r>
              <a:rPr lang="en-US"/>
              <a:t>11/8/16 &amp; 11/9/16</a:t>
            </a:r>
          </a:p>
        </p:txBody>
      </p:sp>
      <p:sp>
        <p:nvSpPr>
          <p:cNvPr id="3" name="Footer Placeholder 2"/>
          <p:cNvSpPr>
            <a:spLocks noGrp="1"/>
          </p:cNvSpPr>
          <p:nvPr>
            <p:ph type="ftr" sz="quarter" idx="11"/>
          </p:nvPr>
        </p:nvSpPr>
        <p:spPr/>
        <p:txBody>
          <a:bodyPr/>
          <a:lstStyle/>
          <a:p>
            <a:r>
              <a:rPr lang="en-US"/>
              <a:t>Cloud Forum @ Cornell Nov 8 &amp; 9, 2016</a:t>
            </a:r>
          </a:p>
        </p:txBody>
      </p:sp>
      <p:pic>
        <p:nvPicPr>
          <p:cNvPr id="6" name="Picture 5"/>
          <p:cNvPicPr>
            <a:picLocks noChangeAspect="1"/>
          </p:cNvPicPr>
          <p:nvPr/>
        </p:nvPicPr>
        <p:blipFill>
          <a:blip r:embed="rId3"/>
          <a:stretch>
            <a:fillRect/>
          </a:stretch>
        </p:blipFill>
        <p:spPr>
          <a:xfrm>
            <a:off x="7025278" y="1845734"/>
            <a:ext cx="4173490" cy="2497666"/>
          </a:xfrm>
          <a:prstGeom prst="rect">
            <a:avLst/>
          </a:prstGeom>
        </p:spPr>
      </p:pic>
    </p:spTree>
    <p:extLst>
      <p:ext uri="{BB962C8B-B14F-4D97-AF65-F5344CB8AC3E}">
        <p14:creationId xmlns:p14="http://schemas.microsoft.com/office/powerpoint/2010/main" val="29127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“Take evasive action!”</a:t>
            </a:r>
          </a:p>
        </p:txBody>
      </p:sp>
      <p:sp>
        <p:nvSpPr>
          <p:cNvPr id="5" name="Content Placeholder 4"/>
          <p:cNvSpPr>
            <a:spLocks noGrp="1"/>
          </p:cNvSpPr>
          <p:nvPr>
            <p:ph idx="1"/>
          </p:nvPr>
        </p:nvSpPr>
        <p:spPr>
          <a:xfrm>
            <a:off x="1097280" y="1845734"/>
            <a:ext cx="6122670" cy="4023360"/>
          </a:xfrm>
        </p:spPr>
        <p:txBody>
          <a:bodyPr>
            <a:normAutofit/>
          </a:bodyPr>
          <a:lstStyle/>
          <a:p>
            <a:pPr>
              <a:buFont typeface="Courier New" panose="02070309020205020404" pitchFamily="49" charset="0"/>
              <a:buChar char="o"/>
            </a:pPr>
            <a:r>
              <a:rPr lang="en-US" dirty="0"/>
              <a:t>  </a:t>
            </a:r>
            <a:r>
              <a:rPr lang="en-US" u="sng" dirty="0"/>
              <a:t>Accept </a:t>
            </a:r>
            <a:r>
              <a:rPr lang="en-US" u="sng" dirty="0" smtClean="0"/>
              <a:t>that </a:t>
            </a:r>
            <a:r>
              <a:rPr lang="en-US" u="sng" dirty="0"/>
              <a:t>interests will collide</a:t>
            </a:r>
          </a:p>
          <a:p>
            <a:pPr>
              <a:buFont typeface="Courier New" panose="02070309020205020404" pitchFamily="49" charset="0"/>
              <a:buChar char="o"/>
            </a:pPr>
            <a:r>
              <a:rPr lang="en-US" dirty="0"/>
              <a:t>  </a:t>
            </a:r>
            <a:r>
              <a:rPr lang="en-US" dirty="0" smtClean="0"/>
              <a:t>Development team </a:t>
            </a:r>
            <a:r>
              <a:rPr lang="en-US" dirty="0"/>
              <a:t>can help with platform scripts</a:t>
            </a:r>
          </a:p>
          <a:p>
            <a:pPr>
              <a:buFont typeface="Courier New" panose="02070309020205020404" pitchFamily="49" charset="0"/>
              <a:buChar char="o"/>
            </a:pPr>
            <a:r>
              <a:rPr lang="en-US" dirty="0"/>
              <a:t>  Platforms team can help with build and test automation  </a:t>
            </a:r>
          </a:p>
          <a:p>
            <a:pPr>
              <a:buFont typeface="Courier New" panose="02070309020205020404" pitchFamily="49" charset="0"/>
              <a:buChar char="o"/>
            </a:pPr>
            <a:r>
              <a:rPr lang="en-US" dirty="0"/>
              <a:t>  Everyone is invested in the CI pipeline</a:t>
            </a:r>
          </a:p>
          <a:p>
            <a:pPr>
              <a:buFont typeface="Courier New" panose="02070309020205020404" pitchFamily="49" charset="0"/>
              <a:buChar char="o"/>
            </a:pPr>
            <a:r>
              <a:rPr lang="en-US" dirty="0"/>
              <a:t>  Bring together personalities that like to </a:t>
            </a:r>
            <a:r>
              <a:rPr lang="en-US" dirty="0" smtClean="0"/>
              <a:t>learn</a:t>
            </a:r>
          </a:p>
          <a:p>
            <a:pPr>
              <a:buFont typeface="Courier New" panose="02070309020205020404" pitchFamily="49" charset="0"/>
              <a:buChar char="o"/>
            </a:pPr>
            <a:r>
              <a:rPr lang="en-US" dirty="0" smtClean="0"/>
              <a:t>  Reward </a:t>
            </a:r>
            <a:r>
              <a:rPr lang="en-US" dirty="0"/>
              <a:t>sharing and asking for help</a:t>
            </a:r>
          </a:p>
          <a:p>
            <a:pPr>
              <a:buFont typeface="Courier New" panose="02070309020205020404" pitchFamily="49" charset="0"/>
              <a:buChar char="o"/>
            </a:pPr>
            <a:r>
              <a:rPr lang="en-US" dirty="0"/>
              <a:t>  Some Penn Examples</a:t>
            </a:r>
          </a:p>
          <a:p>
            <a:pPr lvl="1">
              <a:buFont typeface="Courier New" panose="02070309020205020404" pitchFamily="49" charset="0"/>
              <a:buChar char="o"/>
            </a:pPr>
            <a:r>
              <a:rPr lang="en-US" dirty="0"/>
              <a:t>  Jenkins!</a:t>
            </a:r>
          </a:p>
          <a:p>
            <a:pPr lvl="1">
              <a:buFont typeface="Courier New" panose="02070309020205020404" pitchFamily="49" charset="0"/>
              <a:buChar char="o"/>
            </a:pPr>
            <a:r>
              <a:rPr lang="en-US" dirty="0"/>
              <a:t>  Load balancing</a:t>
            </a:r>
          </a:p>
          <a:p>
            <a:pPr lvl="1">
              <a:buFont typeface="Courier New" panose="02070309020205020404" pitchFamily="49" charset="0"/>
              <a:buChar char="o"/>
            </a:pPr>
            <a:r>
              <a:rPr lang="en-US" dirty="0"/>
              <a:t>  IAM</a:t>
            </a:r>
          </a:p>
        </p:txBody>
      </p:sp>
      <p:sp>
        <p:nvSpPr>
          <p:cNvPr id="2" name="Date Placeholder 1"/>
          <p:cNvSpPr>
            <a:spLocks noGrp="1"/>
          </p:cNvSpPr>
          <p:nvPr>
            <p:ph type="dt" sz="half" idx="10"/>
          </p:nvPr>
        </p:nvSpPr>
        <p:spPr/>
        <p:txBody>
          <a:bodyPr/>
          <a:lstStyle/>
          <a:p>
            <a:r>
              <a:rPr lang="en-US"/>
              <a:t>11/8/16 &amp; 11/9/16</a:t>
            </a:r>
          </a:p>
        </p:txBody>
      </p:sp>
      <p:sp>
        <p:nvSpPr>
          <p:cNvPr id="3" name="Footer Placeholder 2"/>
          <p:cNvSpPr>
            <a:spLocks noGrp="1"/>
          </p:cNvSpPr>
          <p:nvPr>
            <p:ph type="ftr" sz="quarter" idx="11"/>
          </p:nvPr>
        </p:nvSpPr>
        <p:spPr/>
        <p:txBody>
          <a:bodyPr/>
          <a:lstStyle/>
          <a:p>
            <a:r>
              <a:rPr lang="en-US"/>
              <a:t>Cloud Forum @ Cornell Nov 8 &amp; 9, 2016</a:t>
            </a:r>
          </a:p>
        </p:txBody>
      </p:sp>
      <p:pic>
        <p:nvPicPr>
          <p:cNvPr id="7" name="Picture 6"/>
          <p:cNvPicPr>
            <a:picLocks noChangeAspect="1"/>
          </p:cNvPicPr>
          <p:nvPr/>
        </p:nvPicPr>
        <p:blipFill>
          <a:blip r:embed="rId3"/>
          <a:stretch>
            <a:fillRect/>
          </a:stretch>
        </p:blipFill>
        <p:spPr>
          <a:xfrm>
            <a:off x="7317690" y="1845734"/>
            <a:ext cx="4664760" cy="2809875"/>
          </a:xfrm>
          <a:prstGeom prst="rect">
            <a:avLst/>
          </a:prstGeom>
        </p:spPr>
      </p:pic>
    </p:spTree>
    <p:extLst>
      <p:ext uri="{BB962C8B-B14F-4D97-AF65-F5344CB8AC3E}">
        <p14:creationId xmlns:p14="http://schemas.microsoft.com/office/powerpoint/2010/main" val="243283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“This may smell bad kid, but it’ll keep you warm”</a:t>
            </a:r>
            <a:endParaRPr lang="en-US" dirty="0"/>
          </a:p>
        </p:txBody>
      </p:sp>
      <p:sp>
        <p:nvSpPr>
          <p:cNvPr id="3" name="Content Placeholder 2"/>
          <p:cNvSpPr>
            <a:spLocks noGrp="1"/>
          </p:cNvSpPr>
          <p:nvPr>
            <p:ph idx="1"/>
          </p:nvPr>
        </p:nvSpPr>
        <p:spPr>
          <a:xfrm>
            <a:off x="1097280" y="1845734"/>
            <a:ext cx="5522594" cy="4023360"/>
          </a:xfrm>
        </p:spPr>
        <p:txBody>
          <a:bodyPr/>
          <a:lstStyle/>
          <a:p>
            <a:pPr>
              <a:buFont typeface="Courier New" panose="02070309020205020404" pitchFamily="49" charset="0"/>
              <a:buChar char="o"/>
            </a:pPr>
            <a:r>
              <a:rPr lang="en-US" dirty="0"/>
              <a:t>  </a:t>
            </a:r>
            <a:r>
              <a:rPr lang="en-US" u="sng" dirty="0"/>
              <a:t>Let go of notions of perfection and clean lines</a:t>
            </a:r>
          </a:p>
          <a:p>
            <a:pPr>
              <a:buFont typeface="Courier New" panose="02070309020205020404" pitchFamily="49" charset="0"/>
              <a:buChar char="o"/>
            </a:pPr>
            <a:r>
              <a:rPr lang="en-US" dirty="0"/>
              <a:t>  </a:t>
            </a:r>
            <a:r>
              <a:rPr lang="en-US" dirty="0" smtClean="0"/>
              <a:t>No really.  For everyone.</a:t>
            </a:r>
            <a:endParaRPr lang="en-US" dirty="0"/>
          </a:p>
          <a:p>
            <a:pPr>
              <a:buFont typeface="Courier New" panose="02070309020205020404" pitchFamily="49" charset="0"/>
              <a:buChar char="o"/>
            </a:pPr>
            <a:r>
              <a:rPr lang="en-US" dirty="0"/>
              <a:t>  Off-the-shelf means you get what’s … on the shelf</a:t>
            </a:r>
          </a:p>
          <a:p>
            <a:pPr>
              <a:buFont typeface="Courier New" panose="02070309020205020404" pitchFamily="49" charset="0"/>
              <a:buChar char="o"/>
            </a:pPr>
            <a:r>
              <a:rPr lang="en-US" dirty="0"/>
              <a:t>  If you can make it work, use </a:t>
            </a:r>
            <a:r>
              <a:rPr lang="en-US" dirty="0" smtClean="0"/>
              <a:t>it </a:t>
            </a:r>
            <a:r>
              <a:rPr lang="en-US" dirty="0"/>
              <a:t>and iterate </a:t>
            </a:r>
            <a:r>
              <a:rPr lang="en-US" dirty="0" smtClean="0"/>
              <a:t>later… </a:t>
            </a:r>
            <a:r>
              <a:rPr lang="en-US" dirty="0"/>
              <a:t>	</a:t>
            </a:r>
            <a:r>
              <a:rPr lang="en-US" i="1" dirty="0"/>
              <a:t>and give others the same leeway!</a:t>
            </a:r>
          </a:p>
          <a:p>
            <a:pPr>
              <a:buFont typeface="Courier New" panose="02070309020205020404" pitchFamily="49" charset="0"/>
              <a:buChar char="o"/>
            </a:pPr>
            <a:r>
              <a:rPr lang="en-US" i="1" dirty="0"/>
              <a:t>  </a:t>
            </a:r>
            <a:r>
              <a:rPr lang="en-US" dirty="0"/>
              <a:t>Some Penn examples</a:t>
            </a:r>
          </a:p>
          <a:p>
            <a:pPr lvl="1">
              <a:buFont typeface="Courier New" panose="02070309020205020404" pitchFamily="49" charset="0"/>
              <a:buChar char="o"/>
            </a:pPr>
            <a:r>
              <a:rPr lang="en-US" i="1" dirty="0"/>
              <a:t>  </a:t>
            </a:r>
            <a:r>
              <a:rPr lang="en-US" dirty="0"/>
              <a:t>Who troubleshoots an authentication problem?</a:t>
            </a:r>
          </a:p>
          <a:p>
            <a:pPr lvl="1">
              <a:buFont typeface="Courier New" panose="02070309020205020404" pitchFamily="49" charset="0"/>
              <a:buChar char="o"/>
            </a:pPr>
            <a:r>
              <a:rPr lang="en-US" i="1" dirty="0"/>
              <a:t>  </a:t>
            </a:r>
            <a:r>
              <a:rPr lang="en-US" dirty="0"/>
              <a:t>Who owns how application logging works?</a:t>
            </a:r>
          </a:p>
          <a:p>
            <a:pPr lvl="1">
              <a:buFont typeface="Courier New" panose="02070309020205020404" pitchFamily="49" charset="0"/>
              <a:buChar char="o"/>
            </a:pPr>
            <a:r>
              <a:rPr lang="en-US" i="1" dirty="0"/>
              <a:t>  </a:t>
            </a:r>
            <a:r>
              <a:rPr lang="en-US" dirty="0"/>
              <a:t>When is it time to invest in automating a process?</a:t>
            </a:r>
          </a:p>
        </p:txBody>
      </p:sp>
      <p:sp>
        <p:nvSpPr>
          <p:cNvPr id="4" name="Date Placeholder 3"/>
          <p:cNvSpPr>
            <a:spLocks noGrp="1"/>
          </p:cNvSpPr>
          <p:nvPr>
            <p:ph type="dt" sz="half" idx="10"/>
          </p:nvPr>
        </p:nvSpPr>
        <p:spPr/>
        <p:txBody>
          <a:bodyPr/>
          <a:lstStyle/>
          <a:p>
            <a:r>
              <a:rPr lang="en-US"/>
              <a:t>11/8/16 &amp; 11/9/16</a:t>
            </a:r>
          </a:p>
        </p:txBody>
      </p:sp>
      <p:sp>
        <p:nvSpPr>
          <p:cNvPr id="5" name="Footer Placeholder 4"/>
          <p:cNvSpPr>
            <a:spLocks noGrp="1"/>
          </p:cNvSpPr>
          <p:nvPr>
            <p:ph type="ftr" sz="quarter" idx="11"/>
          </p:nvPr>
        </p:nvSpPr>
        <p:spPr/>
        <p:txBody>
          <a:bodyPr/>
          <a:lstStyle/>
          <a:p>
            <a:r>
              <a:rPr lang="en-US"/>
              <a:t>Cloud Forum @ Cornell Nov 8 &amp; 9, 2016</a:t>
            </a:r>
          </a:p>
        </p:txBody>
      </p:sp>
      <p:pic>
        <p:nvPicPr>
          <p:cNvPr id="6" name="Picture 5"/>
          <p:cNvPicPr>
            <a:picLocks noChangeAspect="1"/>
          </p:cNvPicPr>
          <p:nvPr/>
        </p:nvPicPr>
        <p:blipFill>
          <a:blip r:embed="rId3"/>
          <a:stretch>
            <a:fillRect/>
          </a:stretch>
        </p:blipFill>
        <p:spPr>
          <a:xfrm>
            <a:off x="6619874" y="1845735"/>
            <a:ext cx="4535805" cy="3077868"/>
          </a:xfrm>
          <a:prstGeom prst="rect">
            <a:avLst/>
          </a:prstGeom>
        </p:spPr>
      </p:pic>
    </p:spTree>
    <p:extLst>
      <p:ext uri="{BB962C8B-B14F-4D97-AF65-F5344CB8AC3E}">
        <p14:creationId xmlns:p14="http://schemas.microsoft.com/office/powerpoint/2010/main" val="251096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11/8/16 &amp; 11/9/16</a:t>
            </a:r>
          </a:p>
        </p:txBody>
      </p:sp>
      <p:sp>
        <p:nvSpPr>
          <p:cNvPr id="5" name="Footer Placeholder 4"/>
          <p:cNvSpPr>
            <a:spLocks noGrp="1"/>
          </p:cNvSpPr>
          <p:nvPr>
            <p:ph type="ftr" sz="quarter" idx="11"/>
          </p:nvPr>
        </p:nvSpPr>
        <p:spPr/>
        <p:txBody>
          <a:bodyPr/>
          <a:lstStyle/>
          <a:p>
            <a:r>
              <a:rPr lang="en-US"/>
              <a:t>Cloud Forum @ Cornell Nov 8 &amp; 9, 2016</a:t>
            </a:r>
          </a:p>
        </p:txBody>
      </p:sp>
      <p:sp>
        <p:nvSpPr>
          <p:cNvPr id="6" name="Title 12"/>
          <p:cNvSpPr txBox="1">
            <a:spLocks/>
          </p:cNvSpPr>
          <p:nvPr/>
        </p:nvSpPr>
        <p:spPr>
          <a:xfrm>
            <a:off x="2057400" y="2820253"/>
            <a:ext cx="8172450" cy="7611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Thank You!</a:t>
            </a:r>
          </a:p>
        </p:txBody>
      </p:sp>
      <p:sp>
        <p:nvSpPr>
          <p:cNvPr id="7" name="Title 12"/>
          <p:cNvSpPr txBox="1">
            <a:spLocks/>
          </p:cNvSpPr>
          <p:nvPr/>
        </p:nvSpPr>
        <p:spPr>
          <a:xfrm>
            <a:off x="2011362" y="5077498"/>
            <a:ext cx="8172450" cy="76114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dirty="0"/>
              <a:t>And especially to Tiffany Hanulec (Platforms team lead) for helping with our nerdy metaphors!</a:t>
            </a:r>
          </a:p>
        </p:txBody>
      </p:sp>
    </p:spTree>
    <p:extLst>
      <p:ext uri="{BB962C8B-B14F-4D97-AF65-F5344CB8AC3E}">
        <p14:creationId xmlns:p14="http://schemas.microsoft.com/office/powerpoint/2010/main" val="150082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1045</Words>
  <Application>Microsoft Macintosh PowerPoint</Application>
  <PresentationFormat>Widescreen</PresentationFormat>
  <Paragraphs>121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Courier New</vt:lpstr>
      <vt:lpstr>Calibri Light</vt:lpstr>
      <vt:lpstr>Retrospect</vt:lpstr>
      <vt:lpstr>The Art of Letting Go</vt:lpstr>
      <vt:lpstr>Who is this guy?</vt:lpstr>
      <vt:lpstr>What’s Penn up to?</vt:lpstr>
      <vt:lpstr>PowerPoint Presentation</vt:lpstr>
      <vt:lpstr>“I’m altering the deal, pray I don’t alter it any further”</vt:lpstr>
      <vt:lpstr>“Take evasive action!”</vt:lpstr>
      <vt:lpstr>“This may smell bad kid, but it’ll keep you warm”</vt:lpstr>
      <vt:lpstr>PowerPoint Presentation</vt:lpstr>
    </vt:vector>
  </TitlesOfParts>
  <Manager/>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2</cp:revision>
  <dcterms:created xsi:type="dcterms:W3CDTF">2015-09-14T14:46:47Z</dcterms:created>
  <dcterms:modified xsi:type="dcterms:W3CDTF">2016-11-08T04:00:40Z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