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98" r:id="rId3"/>
    <p:sldId id="399" r:id="rId4"/>
    <p:sldId id="434" r:id="rId5"/>
    <p:sldId id="328" r:id="rId6"/>
    <p:sldId id="396" r:id="rId7"/>
    <p:sldId id="359" r:id="rId8"/>
    <p:sldId id="435" r:id="rId9"/>
    <p:sldId id="436" r:id="rId10"/>
    <p:sldId id="43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6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7BCC3-227A-4F59-ACB2-142684C4447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AEEBA-20E9-43FC-AA15-2A1AC7310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6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who is this guy standing in front of you to give</a:t>
            </a:r>
            <a:r>
              <a:rPr lang="en-US" baseline="0" dirty="0"/>
              <a:t> DevOps relationship advice?</a:t>
            </a:r>
          </a:p>
          <a:p>
            <a:endParaRPr lang="en-US" dirty="0"/>
          </a:p>
          <a:p>
            <a:r>
              <a:rPr lang="en-US" dirty="0"/>
              <a:t>Hi,</a:t>
            </a:r>
            <a:r>
              <a:rPr lang="en-US" baseline="0" dirty="0"/>
              <a:t> I’m Bryan Hopkins from the University of Pennsylvania.  I’m the team lead for the application delivery side of our cloud team.</a:t>
            </a:r>
          </a:p>
          <a:p>
            <a:endParaRPr lang="en-US" baseline="0" dirty="0"/>
          </a:p>
          <a:p>
            <a:r>
              <a:rPr lang="en-US" baseline="0" dirty="0"/>
              <a:t>My first IT job was as a </a:t>
            </a:r>
            <a:r>
              <a:rPr lang="en-US" baseline="0" dirty="0" err="1"/>
              <a:t>Coldfusion</a:t>
            </a:r>
            <a:r>
              <a:rPr lang="en-US" baseline="0" dirty="0"/>
              <a:t> 4 developer at an e-commerce chop shop, and from there have worn hats as a Java developer, frameworks architect, and infrastructure team lead. So while Dev and Ops are very much separate at Penn traditionally, I’ve been on both sides.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29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4955" y="271298"/>
            <a:ext cx="5067300" cy="3771900"/>
          </a:xfrm>
          <a:prstGeom prst="rect">
            <a:avLst/>
          </a:prstGeom>
        </p:spPr>
      </p:pic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1058917" y="3528738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1058863" y="4854575"/>
            <a:ext cx="10515600" cy="107315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528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1169488" y="365125"/>
            <a:ext cx="617332" cy="76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02111984F565}" type="slidenum">
              <a:rPr lang="en-US" sz="2800" smtClean="0">
                <a:solidFill>
                  <a:srgbClr val="C00000"/>
                </a:solidFill>
                <a:latin typeface="Century Gothic" panose="020B0502020202020204" pitchFamily="34" charset="0"/>
              </a:rPr>
              <a:pPr/>
              <a:t>‹#›</a:t>
            </a:fld>
            <a:endParaRPr 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92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1169488" y="365125"/>
            <a:ext cx="617332" cy="76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02111984F565}" type="slidenum">
              <a:rPr lang="en-US" sz="2800" smtClean="0">
                <a:solidFill>
                  <a:srgbClr val="C00000"/>
                </a:solidFill>
                <a:latin typeface="Century Gothic" panose="020B0502020202020204" pitchFamily="34" charset="0"/>
              </a:rPr>
              <a:pPr/>
              <a:t>‹#›</a:t>
            </a:fld>
            <a:endParaRPr 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21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7525" indent="-517525">
              <a:buFont typeface="Wingdings" panose="05000000000000000000" pitchFamily="2" charset="2"/>
              <a:buChar char="q"/>
              <a:defRPr>
                <a:latin typeface="Century Gothic" panose="020B0502020202020204" pitchFamily="34" charset="0"/>
              </a:defRPr>
            </a:lvl1pPr>
            <a:lvl2pPr marL="914400" indent="-457200">
              <a:buFont typeface="Wingdings" panose="05000000000000000000" pitchFamily="2" charset="2"/>
              <a:buChar char="Ø"/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169488" y="365125"/>
            <a:ext cx="617332" cy="76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02111984F565}" type="slidenum">
              <a:rPr lang="en-US" sz="2800" smtClean="0">
                <a:solidFill>
                  <a:srgbClr val="C00000"/>
                </a:solidFill>
                <a:latin typeface="Century Gothic" panose="020B0502020202020204" pitchFamily="34" charset="0"/>
              </a:rPr>
              <a:pPr/>
              <a:t>‹#›</a:t>
            </a:fld>
            <a:endParaRPr 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81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000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461963" indent="-461963">
              <a:buFont typeface="Wingdings" panose="05000000000000000000" pitchFamily="2" charset="2"/>
              <a:buChar char="q"/>
              <a:defRPr>
                <a:latin typeface="Century Gothic" panose="020B0502020202020204" pitchFamily="34" charset="0"/>
              </a:defRPr>
            </a:lvl1pPr>
            <a:lvl2pPr marL="914400" indent="-457200">
              <a:buFont typeface="Wingdings" panose="05000000000000000000" pitchFamily="2" charset="2"/>
              <a:buChar char="Ø"/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461963" indent="-461963">
              <a:buFont typeface="Wingdings" panose="05000000000000000000" pitchFamily="2" charset="2"/>
              <a:buChar char="q"/>
              <a:defRPr>
                <a:latin typeface="Century Gothic" panose="020B0502020202020204" pitchFamily="34" charset="0"/>
              </a:defRPr>
            </a:lvl1pPr>
            <a:lvl2pPr marL="914400" indent="-457200">
              <a:buFont typeface="Wingdings" panose="05000000000000000000" pitchFamily="2" charset="2"/>
              <a:buChar char="Ø"/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169488" y="365125"/>
            <a:ext cx="617332" cy="76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02111984F565}" type="slidenum">
              <a:rPr lang="en-US" sz="2800" smtClean="0">
                <a:solidFill>
                  <a:srgbClr val="C00000"/>
                </a:solidFill>
                <a:latin typeface="Century Gothic" panose="020B0502020202020204" pitchFamily="34" charset="0"/>
              </a:rPr>
              <a:pPr/>
              <a:t>‹#›</a:t>
            </a:fld>
            <a:endParaRPr 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13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1169488" y="365125"/>
            <a:ext cx="617332" cy="76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02111984F565}" type="slidenum">
              <a:rPr lang="en-US" sz="2800" smtClean="0">
                <a:solidFill>
                  <a:srgbClr val="C00000"/>
                </a:solidFill>
                <a:latin typeface="Century Gothic" panose="020B0502020202020204" pitchFamily="34" charset="0"/>
              </a:rPr>
              <a:pPr/>
              <a:t>‹#›</a:t>
            </a:fld>
            <a:endParaRPr 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00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169488" y="365125"/>
            <a:ext cx="617332" cy="76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02111984F565}" type="slidenum">
              <a:rPr lang="en-US" sz="2800" smtClean="0">
                <a:solidFill>
                  <a:srgbClr val="C00000"/>
                </a:solidFill>
                <a:latin typeface="Century Gothic" panose="020B0502020202020204" pitchFamily="34" charset="0"/>
              </a:rPr>
              <a:pPr/>
              <a:t>‹#›</a:t>
            </a:fld>
            <a:endParaRPr 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88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169488" y="365125"/>
            <a:ext cx="617332" cy="76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02111984F565}" type="slidenum">
              <a:rPr lang="en-US" sz="2800" smtClean="0">
                <a:solidFill>
                  <a:srgbClr val="C00000"/>
                </a:solidFill>
                <a:latin typeface="Century Gothic" panose="020B0502020202020204" pitchFamily="34" charset="0"/>
              </a:rPr>
              <a:pPr/>
              <a:t>‹#›</a:t>
            </a:fld>
            <a:endParaRPr 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59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Century Gothic" panose="020B0502020202020204" pitchFamily="34" charset="0"/>
              </a:defRPr>
            </a:lvl1pPr>
            <a:lvl2pPr>
              <a:defRPr sz="2800">
                <a:latin typeface="Century Gothic" panose="020B0502020202020204" pitchFamily="34" charset="0"/>
              </a:defRPr>
            </a:lvl2pPr>
            <a:lvl3pPr>
              <a:defRPr sz="2400">
                <a:latin typeface="Century Gothic" panose="020B0502020202020204" pitchFamily="34" charset="0"/>
              </a:defRPr>
            </a:lvl3pPr>
            <a:lvl4pPr>
              <a:defRPr sz="2000">
                <a:latin typeface="Century Gothic" panose="020B0502020202020204" pitchFamily="34" charset="0"/>
              </a:defRPr>
            </a:lvl4pPr>
            <a:lvl5pPr>
              <a:defRPr sz="2000">
                <a:latin typeface="Century Gothic" panose="020B0502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169488" y="365125"/>
            <a:ext cx="617332" cy="76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02111984F565}" type="slidenum">
              <a:rPr lang="en-US" sz="2800" smtClean="0">
                <a:solidFill>
                  <a:srgbClr val="C00000"/>
                </a:solidFill>
                <a:latin typeface="Century Gothic" panose="020B0502020202020204" pitchFamily="34" charset="0"/>
              </a:rPr>
              <a:pPr/>
              <a:t>‹#›</a:t>
            </a:fld>
            <a:endParaRPr 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88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169488" y="365125"/>
            <a:ext cx="617332" cy="76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02111984F565}" type="slidenum">
              <a:rPr lang="en-US" sz="2800" smtClean="0">
                <a:solidFill>
                  <a:srgbClr val="C00000"/>
                </a:solidFill>
                <a:latin typeface="Century Gothic" panose="020B0502020202020204" pitchFamily="34" charset="0"/>
              </a:rPr>
              <a:pPr/>
              <a:t>‹#›</a:t>
            </a:fld>
            <a:endParaRPr 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52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1"/>
          <a:stretch/>
        </p:blipFill>
        <p:spPr>
          <a:xfrm>
            <a:off x="11004180" y="5976337"/>
            <a:ext cx="947949" cy="76002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263" y="6429774"/>
            <a:ext cx="2821204" cy="492137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0" y="6605558"/>
            <a:ext cx="2573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aseline="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University </a:t>
            </a:r>
            <a:r>
              <a:rPr lang="en-US" sz="1100" baseline="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of Pennsylvania </a:t>
            </a:r>
            <a:r>
              <a:rPr lang="en-US" sz="1100" baseline="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ISC: Cloud First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600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c.upenn.edu/cloud-development-architecture-roadma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4.png"/><Relationship Id="rId7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Fences Make Good Neighbors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58863" y="4854574"/>
            <a:ext cx="10515600" cy="151972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Experiences </a:t>
            </a:r>
            <a:r>
              <a:rPr lang="en-US" dirty="0"/>
              <a:t>in Hybrid Cloud </a:t>
            </a:r>
            <a:r>
              <a:rPr lang="en-US" dirty="0" smtClean="0"/>
              <a:t>Integration – Lightning Round</a:t>
            </a:r>
            <a:endParaRPr lang="en-US" dirty="0"/>
          </a:p>
          <a:p>
            <a:r>
              <a:rPr lang="en-US" dirty="0" smtClean="0"/>
              <a:t>November 16, 2017</a:t>
            </a:r>
          </a:p>
          <a:p>
            <a:r>
              <a:rPr lang="en-US" sz="1800" dirty="0" smtClean="0"/>
              <a:t>Bryan Hopkins</a:t>
            </a:r>
          </a:p>
          <a:p>
            <a:r>
              <a:rPr lang="en-US" sz="1800" dirty="0" smtClean="0"/>
              <a:t>University of Pennsylvania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0924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Key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3785"/>
            <a:ext cx="7609321" cy="45331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Cloud First is not Cloud Only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Hybrid Integrations can vary based on</a:t>
            </a:r>
          </a:p>
          <a:p>
            <a:pPr lvl="1"/>
            <a:r>
              <a:rPr lang="en-US" dirty="0" smtClean="0"/>
              <a:t>Architecture of the product</a:t>
            </a:r>
          </a:p>
          <a:p>
            <a:pPr lvl="1"/>
            <a:r>
              <a:rPr lang="en-US" dirty="0" smtClean="0"/>
              <a:t>Use case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Cloud First transformation</a:t>
            </a:r>
          </a:p>
          <a:p>
            <a:pPr lvl="1"/>
            <a:r>
              <a:rPr lang="en-US" dirty="0" smtClean="0"/>
              <a:t>A lot less scary when it’s </a:t>
            </a:r>
            <a:r>
              <a:rPr lang="en-US" u="sng" dirty="0" smtClean="0"/>
              <a:t>supporting</a:t>
            </a:r>
            <a:r>
              <a:rPr lang="en-US" dirty="0" smtClean="0"/>
              <a:t> some on </a:t>
            </a:r>
            <a:r>
              <a:rPr lang="en-US" dirty="0" err="1" smtClean="0"/>
              <a:t>prem</a:t>
            </a:r>
            <a:r>
              <a:rPr lang="en-US" dirty="0" smtClean="0"/>
              <a:t> workloads too!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Image result for clock animated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521" y="1643785"/>
            <a:ext cx="342900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55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599" y="1112397"/>
            <a:ext cx="3193413" cy="4151437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guy?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825625"/>
            <a:ext cx="7458836" cy="435133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Bryan Hopkins – University of Pennsylvania</a:t>
            </a:r>
          </a:p>
          <a:p>
            <a:pPr lvl="1"/>
            <a:r>
              <a:rPr lang="en-US" dirty="0" smtClean="0"/>
              <a:t>App Dev Lead </a:t>
            </a:r>
            <a:r>
              <a:rPr lang="en-US" dirty="0"/>
              <a:t>for Penn’s </a:t>
            </a:r>
            <a:r>
              <a:rPr lang="en-US" dirty="0" smtClean="0"/>
              <a:t>Cloud </a:t>
            </a:r>
            <a:r>
              <a:rPr lang="en-US" dirty="0"/>
              <a:t>First team</a:t>
            </a:r>
          </a:p>
          <a:p>
            <a:pPr lvl="2"/>
            <a:r>
              <a:rPr lang="en-US" dirty="0"/>
              <a:t>Past Lives:</a:t>
            </a:r>
          </a:p>
          <a:p>
            <a:pPr lvl="3"/>
            <a:r>
              <a:rPr lang="en-US" dirty="0"/>
              <a:t>Cold Fusion developer (</a:t>
            </a:r>
            <a:r>
              <a:rPr lang="en-US" dirty="0" err="1"/>
              <a:t>ewww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Java developer</a:t>
            </a:r>
          </a:p>
          <a:p>
            <a:pPr lvl="3"/>
            <a:r>
              <a:rPr lang="en-US" dirty="0"/>
              <a:t>Architect on our frameworks team</a:t>
            </a:r>
          </a:p>
          <a:p>
            <a:pPr lvl="3"/>
            <a:r>
              <a:rPr lang="en-US" dirty="0"/>
              <a:t>Infrastructure team lead for our initial Banner </a:t>
            </a:r>
            <a:r>
              <a:rPr lang="en-US" dirty="0" smtClean="0"/>
              <a:t>implementation</a:t>
            </a:r>
          </a:p>
          <a:p>
            <a:pPr lvl="3"/>
            <a:r>
              <a:rPr lang="en-US" dirty="0" smtClean="0"/>
              <a:t>Technology Coordination lead for campus initiatives</a:t>
            </a:r>
            <a:endParaRPr lang="en-US" dirty="0"/>
          </a:p>
          <a:p>
            <a:pPr lvl="2"/>
            <a:r>
              <a:rPr lang="en-US" dirty="0"/>
              <a:t>Keep it </a:t>
            </a:r>
            <a:r>
              <a:rPr lang="en-US" dirty="0" smtClean="0"/>
              <a:t>simple, with the support team in mind</a:t>
            </a:r>
            <a:endParaRPr lang="en-US" dirty="0"/>
          </a:p>
          <a:p>
            <a:pPr lvl="2"/>
            <a:r>
              <a:rPr lang="en-US" dirty="0" smtClean="0"/>
              <a:t>“The State Department within the SWAT Team”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036" y="1112398"/>
            <a:ext cx="3056764" cy="4151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67609" y="848139"/>
            <a:ext cx="10054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 smtClean="0">
                <a:solidFill>
                  <a:srgbClr val="C00000"/>
                </a:solidFill>
              </a:rPr>
              <a:t>?</a:t>
            </a:r>
            <a:endParaRPr lang="en-US" sz="13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12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Core </a:t>
            </a:r>
            <a:r>
              <a:rPr lang="en-US" dirty="0" smtClean="0"/>
              <a:t>Cloud First Team In </a:t>
            </a:r>
            <a:r>
              <a:rPr lang="en-US" dirty="0" err="1" smtClean="0"/>
              <a:t>Abesntia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i="1" dirty="0"/>
              <a:t>Not everyone is speaking, but this is </a:t>
            </a:r>
            <a:r>
              <a:rPr lang="en-US" b="1" i="1" u="sng" dirty="0"/>
              <a:t>everyone’s</a:t>
            </a:r>
            <a:r>
              <a:rPr lang="en-US" b="1" i="1" dirty="0"/>
              <a:t> work</a:t>
            </a:r>
            <a:br>
              <a:rPr lang="en-US" b="1" i="1" dirty="0"/>
            </a:br>
            <a:endParaRPr lang="en-US" b="1" i="1" dirty="0"/>
          </a:p>
          <a:p>
            <a:r>
              <a:rPr lang="en-US" dirty="0" smtClean="0"/>
              <a:t>Tim </a:t>
            </a:r>
            <a:r>
              <a:rPr lang="en-US" dirty="0"/>
              <a:t>Bouffard, Application Architect</a:t>
            </a:r>
          </a:p>
          <a:p>
            <a:r>
              <a:rPr lang="en-US" dirty="0"/>
              <a:t>Sam Donnelly, </a:t>
            </a:r>
            <a:r>
              <a:rPr lang="en-US" dirty="0" smtClean="0"/>
              <a:t>Senior </a:t>
            </a:r>
            <a:r>
              <a:rPr lang="en-US" dirty="0"/>
              <a:t>Application Developer</a:t>
            </a:r>
          </a:p>
          <a:p>
            <a:r>
              <a:rPr lang="en-US" dirty="0"/>
              <a:t>Justin Ettore, Systems Architect</a:t>
            </a:r>
          </a:p>
          <a:p>
            <a:r>
              <a:rPr lang="en-US" dirty="0"/>
              <a:t>Dane Fetterman, IT </a:t>
            </a:r>
            <a:r>
              <a:rPr lang="en-US" dirty="0" smtClean="0"/>
              <a:t>Architect</a:t>
            </a:r>
          </a:p>
          <a:p>
            <a:r>
              <a:rPr lang="en-US" dirty="0" smtClean="0"/>
              <a:t>Tiffany Hanulec, IT Technical Director</a:t>
            </a:r>
          </a:p>
          <a:p>
            <a:r>
              <a:rPr lang="en-US" dirty="0" smtClean="0"/>
              <a:t>Janet Lind, IT Director</a:t>
            </a:r>
            <a:endParaRPr lang="en-US" dirty="0"/>
          </a:p>
          <a:p>
            <a:r>
              <a:rPr lang="en-US" dirty="0"/>
              <a:t>Anome Mammes, </a:t>
            </a:r>
            <a:r>
              <a:rPr lang="en-US" dirty="0" smtClean="0"/>
              <a:t>Senior </a:t>
            </a:r>
            <a:r>
              <a:rPr lang="en-US" dirty="0"/>
              <a:t>Application Developer</a:t>
            </a:r>
          </a:p>
          <a:p>
            <a:r>
              <a:rPr lang="en-US" dirty="0"/>
              <a:t>Lisa McBriar, </a:t>
            </a:r>
            <a:r>
              <a:rPr lang="en-US" dirty="0" smtClean="0"/>
              <a:t>Senior </a:t>
            </a:r>
            <a:r>
              <a:rPr lang="en-US" dirty="0"/>
              <a:t>Business Systems Analyst</a:t>
            </a:r>
          </a:p>
          <a:p>
            <a:r>
              <a:rPr lang="en-US" dirty="0"/>
              <a:t>Matt Schleindl, Application </a:t>
            </a:r>
            <a:r>
              <a:rPr lang="en-US" dirty="0" smtClean="0"/>
              <a:t>Architect</a:t>
            </a:r>
          </a:p>
          <a:p>
            <a:r>
              <a:rPr lang="en-US" dirty="0" smtClean="0"/>
              <a:t>Eric Snyder, Senior IT Manager</a:t>
            </a:r>
            <a:endParaRPr lang="en-US" dirty="0"/>
          </a:p>
          <a:p>
            <a:r>
              <a:rPr lang="en-US" dirty="0"/>
              <a:t>Namitha Venkatesh, Senior IT </a:t>
            </a:r>
            <a:r>
              <a:rPr lang="en-US" dirty="0" smtClean="0"/>
              <a:t>Manager</a:t>
            </a:r>
          </a:p>
          <a:p>
            <a:r>
              <a:rPr lang="en-US" dirty="0" smtClean="0"/>
              <a:t>Mathias Wegner, Network Engineer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4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56"/>
          <p:cNvSpPr>
            <a:spLocks noGrp="1"/>
          </p:cNvSpPr>
          <p:nvPr>
            <p:ph idx="1"/>
          </p:nvPr>
        </p:nvSpPr>
        <p:spPr>
          <a:xfrm>
            <a:off x="873527" y="867508"/>
            <a:ext cx="10427520" cy="508747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What Does “Cloud Native” mean to us?</a:t>
            </a:r>
            <a:endParaRPr lang="en-US" sz="4000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1026" name="Picture 2" descr="Image result for penn is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412" y="4055165"/>
            <a:ext cx="2571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50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409" y="0"/>
            <a:ext cx="8513613" cy="639417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076606" y="6209508"/>
            <a:ext cx="7421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www.isc.upenn.edu/cloud-development-architecture-roadmap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9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56"/>
          <p:cNvSpPr>
            <a:spLocks noGrp="1"/>
          </p:cNvSpPr>
          <p:nvPr>
            <p:ph idx="1"/>
          </p:nvPr>
        </p:nvSpPr>
        <p:spPr>
          <a:xfrm>
            <a:off x="873527" y="867508"/>
            <a:ext cx="10427520" cy="508747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Those bottom pieces remain pretty important!</a:t>
            </a:r>
            <a:endParaRPr lang="en-US" dirty="0"/>
          </a:p>
        </p:txBody>
      </p:sp>
      <p:pic>
        <p:nvPicPr>
          <p:cNvPr id="1026" name="Picture 2" descr="Image result for trollface emo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695" y="4320209"/>
            <a:ext cx="1113183" cy="111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19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row: Right 4">
            <a:extLst>
              <a:ext uri="{FF2B5EF4-FFF2-40B4-BE49-F238E27FC236}">
                <a16:creationId xmlns:a16="http://schemas.microsoft.com/office/drawing/2014/main" xmlns="" id="{B787997A-0AF3-444C-9A6C-B5DDB185C94E}"/>
              </a:ext>
            </a:extLst>
          </p:cNvPr>
          <p:cNvSpPr/>
          <p:nvPr/>
        </p:nvSpPr>
        <p:spPr>
          <a:xfrm flipH="1">
            <a:off x="7356187" y="5345211"/>
            <a:ext cx="2141635" cy="39858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4EFDAF76-9D61-43EC-A628-ED1735510191}"/>
              </a:ext>
            </a:extLst>
          </p:cNvPr>
          <p:cNvCxnSpPr/>
          <p:nvPr/>
        </p:nvCxnSpPr>
        <p:spPr>
          <a:xfrm>
            <a:off x="9497824" y="1889468"/>
            <a:ext cx="0" cy="4264291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B787997A-0AF3-444C-9A6C-B5DDB185C94E}"/>
              </a:ext>
            </a:extLst>
          </p:cNvPr>
          <p:cNvSpPr/>
          <p:nvPr/>
        </p:nvSpPr>
        <p:spPr>
          <a:xfrm>
            <a:off x="7912531" y="5345211"/>
            <a:ext cx="2637861" cy="39858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1: Online Giving Portal</a:t>
            </a:r>
            <a:endParaRPr lang="en-US" dirty="0"/>
          </a:p>
        </p:txBody>
      </p:sp>
      <p:sp>
        <p:nvSpPr>
          <p:cNvPr id="57" name="Content Placeholder 56"/>
          <p:cNvSpPr>
            <a:spLocks noGrp="1"/>
          </p:cNvSpPr>
          <p:nvPr>
            <p:ph idx="1"/>
          </p:nvPr>
        </p:nvSpPr>
        <p:spPr>
          <a:xfrm>
            <a:off x="873526" y="1603640"/>
            <a:ext cx="5339110" cy="487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Data ETL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PostgreSQL RDS</a:t>
            </a:r>
          </a:p>
          <a:p>
            <a:pPr lvl="1"/>
            <a:r>
              <a:rPr lang="en-US" dirty="0" smtClean="0"/>
              <a:t>Fundraising metadata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S3 / </a:t>
            </a:r>
            <a:r>
              <a:rPr lang="en-US" dirty="0" err="1" smtClean="0"/>
              <a:t>Cloudfront</a:t>
            </a:r>
            <a:endParaRPr lang="en-US" dirty="0" smtClean="0"/>
          </a:p>
          <a:p>
            <a:pPr lvl="1"/>
            <a:r>
              <a:rPr lang="en-US" dirty="0" smtClean="0"/>
              <a:t>PeopleSoft-managed images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Oracle on </a:t>
            </a:r>
            <a:r>
              <a:rPr lang="en-US" dirty="0" err="1" smtClean="0"/>
              <a:t>Prem</a:t>
            </a:r>
            <a:endParaRPr lang="en-US" dirty="0" smtClean="0"/>
          </a:p>
          <a:p>
            <a:pPr lvl="1"/>
            <a:r>
              <a:rPr lang="en-US" dirty="0" smtClean="0"/>
              <a:t>Transactions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All with </a:t>
            </a:r>
            <a:r>
              <a:rPr lang="en-US" dirty="0" err="1" smtClean="0"/>
              <a:t>Talend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Configuration not code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Near real-time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11" name="Picture 4" descr="https://pixabay.com/static/uploads/photo/2013/07/12/15/22/database-149760_960_720.png">
            <a:extLst>
              <a:ext uri="{FF2B5EF4-FFF2-40B4-BE49-F238E27FC236}">
                <a16:creationId xmlns:a16="http://schemas.microsoft.com/office/drawing/2014/main" xmlns="" id="{31A021E8-8268-4D49-BF3F-265294B64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749" y="5162611"/>
            <a:ext cx="1413219" cy="78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4" descr="http://www.englishdesignus.com/wp-content/themes/englishdesignus/images/blue-gear.png">
            <a:extLst>
              <a:ext uri="{FF2B5EF4-FFF2-40B4-BE49-F238E27FC236}">
                <a16:creationId xmlns:a16="http://schemas.microsoft.com/office/drawing/2014/main" xmlns="" id="{C1374E26-7DD6-4021-B55D-75D926010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099" y="4142085"/>
            <a:ext cx="618870" cy="61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xmlns="" id="{1528D443-0A2C-45E5-823C-95AB72D48C0C}"/>
              </a:ext>
            </a:extLst>
          </p:cNvPr>
          <p:cNvCxnSpPr/>
          <p:nvPr/>
        </p:nvCxnSpPr>
        <p:spPr>
          <a:xfrm>
            <a:off x="6399841" y="4753520"/>
            <a:ext cx="0" cy="32731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4" descr="http://www.englishdesignus.com/wp-content/themes/englishdesignus/images/blue-gear.png">
            <a:extLst>
              <a:ext uri="{FF2B5EF4-FFF2-40B4-BE49-F238E27FC236}">
                <a16:creationId xmlns:a16="http://schemas.microsoft.com/office/drawing/2014/main" xmlns="" id="{53547B64-B566-4BC6-BE7E-B89EF64C7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098" y="4142670"/>
            <a:ext cx="618870" cy="61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xmlns="" id="{2F31FA70-5E32-4EFD-974E-12A1A5BC555E}"/>
              </a:ext>
            </a:extLst>
          </p:cNvPr>
          <p:cNvCxnSpPr/>
          <p:nvPr/>
        </p:nvCxnSpPr>
        <p:spPr>
          <a:xfrm>
            <a:off x="7153840" y="4754105"/>
            <a:ext cx="0" cy="32731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4" descr="http://www.englishdesignus.com/wp-content/themes/englishdesignus/images/blue-gear.png">
            <a:extLst>
              <a:ext uri="{FF2B5EF4-FFF2-40B4-BE49-F238E27FC236}">
                <a16:creationId xmlns:a16="http://schemas.microsoft.com/office/drawing/2014/main" xmlns="" id="{0A89BEB5-18BC-44C5-8549-07EA79051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789" y="4142670"/>
            <a:ext cx="618870" cy="61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xmlns="" id="{6FEB0A23-6F84-4536-B774-911950E22438}"/>
              </a:ext>
            </a:extLst>
          </p:cNvPr>
          <p:cNvCxnSpPr/>
          <p:nvPr/>
        </p:nvCxnSpPr>
        <p:spPr>
          <a:xfrm>
            <a:off x="7912531" y="4754105"/>
            <a:ext cx="0" cy="32731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4" descr="https://pixabay.com/static/uploads/photo/2013/07/12/15/22/database-149760_960_720.png">
            <a:extLst>
              <a:ext uri="{FF2B5EF4-FFF2-40B4-BE49-F238E27FC236}">
                <a16:creationId xmlns:a16="http://schemas.microsoft.com/office/drawing/2014/main" xmlns="" id="{CF2E1886-6DB0-44F4-8395-084506D3F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400" y="5162610"/>
            <a:ext cx="650262" cy="78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xmlns="" id="{BB2232D0-4016-4F56-810A-4735951E05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571"/>
          <a:stretch/>
        </p:blipFill>
        <p:spPr>
          <a:xfrm>
            <a:off x="6761358" y="3013558"/>
            <a:ext cx="794349" cy="842363"/>
          </a:xfrm>
          <a:prstGeom prst="rect">
            <a:avLst/>
          </a:prstGeom>
        </p:spPr>
      </p:pic>
      <p:pic>
        <p:nvPicPr>
          <p:cNvPr id="127" name="Picture 4" descr="https://pixabay.com/static/uploads/photo/2013/07/12/15/22/database-149760_960_720.png">
            <a:extLst>
              <a:ext uri="{FF2B5EF4-FFF2-40B4-BE49-F238E27FC236}">
                <a16:creationId xmlns:a16="http://schemas.microsoft.com/office/drawing/2014/main" xmlns="" id="{1C653F9B-430A-48BF-A7F4-C642805EE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392" y="5162610"/>
            <a:ext cx="1413219" cy="78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05A51FA-E2CF-4F7F-9112-80921420B1D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19" b="16974"/>
          <a:stretch/>
        </p:blipFill>
        <p:spPr>
          <a:xfrm>
            <a:off x="9086366" y="5462775"/>
            <a:ext cx="822915" cy="1857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11623C8-FD4F-4422-A966-8D03BD6DB37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788" y="5544503"/>
            <a:ext cx="1101969" cy="11019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D2214AC-F9CE-48B1-A3EA-F555C232992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993" y="5926395"/>
            <a:ext cx="471844" cy="471844"/>
          </a:xfrm>
          <a:prstGeom prst="rect">
            <a:avLst/>
          </a:prstGeom>
        </p:spPr>
      </p:pic>
      <p:pic>
        <p:nvPicPr>
          <p:cNvPr id="128" name="Picture 10" descr="http://publicdomainvectors.org/photos/foreignobject.png">
            <a:extLst>
              <a:ext uri="{FF2B5EF4-FFF2-40B4-BE49-F238E27FC236}">
                <a16:creationId xmlns:a16="http://schemas.microsoft.com/office/drawing/2014/main" xmlns="" id="{0EB4A5CE-BCBD-4DF6-983D-13E83D1E3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921" y="1784933"/>
            <a:ext cx="688206" cy="6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28" descr="https://conceptdraw.com/a1722c3/p4/preview/640/pict--laptop-computer-computers---vector-stencils-library.png--diagram-flowchart-example.png">
            <a:extLst>
              <a:ext uri="{FF2B5EF4-FFF2-40B4-BE49-F238E27FC236}">
                <a16:creationId xmlns:a16="http://schemas.microsoft.com/office/drawing/2014/main" xmlns="" id="{5F78A78B-0703-4D11-8E3D-318889728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561" y="1706868"/>
            <a:ext cx="1092558" cy="93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4" descr="http://cdn.grid.fotosearch.com/CSP/CSP992/k13301274.jpg">
            <a:extLst>
              <a:ext uri="{FF2B5EF4-FFF2-40B4-BE49-F238E27FC236}">
                <a16:creationId xmlns:a16="http://schemas.microsoft.com/office/drawing/2014/main" xmlns="" id="{C3A2A8D4-2E2F-4E4B-9B00-C0AA2DBC9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971936" y="1787890"/>
            <a:ext cx="918615" cy="68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0923A7EE-AB7B-4A1A-B406-07C5CE88E6EF}"/>
              </a:ext>
            </a:extLst>
          </p:cNvPr>
          <p:cNvSpPr txBox="1"/>
          <p:nvPr/>
        </p:nvSpPr>
        <p:spPr>
          <a:xfrm>
            <a:off x="6005671" y="3817830"/>
            <a:ext cx="788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Donate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8D8CD8AA-7F2C-4F9D-8CDD-284423C451C6}"/>
              </a:ext>
            </a:extLst>
          </p:cNvPr>
          <p:cNvSpPr txBox="1"/>
          <p:nvPr/>
        </p:nvSpPr>
        <p:spPr>
          <a:xfrm>
            <a:off x="6766323" y="3817830"/>
            <a:ext cx="788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Pledge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84551896-E569-442C-ADC0-A47932DA75BF}"/>
              </a:ext>
            </a:extLst>
          </p:cNvPr>
          <p:cNvSpPr txBox="1"/>
          <p:nvPr/>
        </p:nvSpPr>
        <p:spPr>
          <a:xfrm>
            <a:off x="7356188" y="3829288"/>
            <a:ext cx="1126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Volunteer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82D5F4C1-A23F-4BCC-829F-2E34F9E0D7E9}"/>
              </a:ext>
            </a:extLst>
          </p:cNvPr>
          <p:cNvSpPr txBox="1"/>
          <p:nvPr/>
        </p:nvSpPr>
        <p:spPr>
          <a:xfrm>
            <a:off x="10439029" y="4355061"/>
            <a:ext cx="1652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PeopleSoft, </a:t>
            </a:r>
            <a:br>
              <a:rPr lang="en-US" sz="1600" dirty="0" smtClean="0"/>
            </a:br>
            <a:r>
              <a:rPr lang="en-US" sz="1600" dirty="0" smtClean="0"/>
              <a:t>Data Warehouse</a:t>
            </a:r>
            <a:endParaRPr lang="en-US" sz="1600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xmlns="" id="{2A038E9F-C4A7-429B-803E-CB40160369E6}"/>
              </a:ext>
            </a:extLst>
          </p:cNvPr>
          <p:cNvCxnSpPr>
            <a:cxnSpLocks/>
          </p:cNvCxnSpPr>
          <p:nvPr/>
        </p:nvCxnSpPr>
        <p:spPr>
          <a:xfrm>
            <a:off x="6145024" y="2588343"/>
            <a:ext cx="568945" cy="51776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xmlns="" id="{96E23FDA-2303-498C-B797-DB47224204F3}"/>
              </a:ext>
            </a:extLst>
          </p:cNvPr>
          <p:cNvCxnSpPr/>
          <p:nvPr/>
        </p:nvCxnSpPr>
        <p:spPr>
          <a:xfrm>
            <a:off x="7169125" y="2642371"/>
            <a:ext cx="0" cy="32731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xmlns="" id="{6DA3B07B-2DEA-494F-BD98-3E925D0E9739}"/>
              </a:ext>
            </a:extLst>
          </p:cNvPr>
          <p:cNvCxnSpPr>
            <a:cxnSpLocks/>
          </p:cNvCxnSpPr>
          <p:nvPr/>
        </p:nvCxnSpPr>
        <p:spPr>
          <a:xfrm flipV="1">
            <a:off x="7657714" y="2676622"/>
            <a:ext cx="514327" cy="42760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2D5F4C1-A23F-4BCC-829F-2E34F9E0D7E9}"/>
              </a:ext>
            </a:extLst>
          </p:cNvPr>
          <p:cNvSpPr txBox="1"/>
          <p:nvPr/>
        </p:nvSpPr>
        <p:spPr>
          <a:xfrm>
            <a:off x="6528410" y="5982370"/>
            <a:ext cx="126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DAR Services</a:t>
            </a:r>
            <a:endParaRPr 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82D5F4C1-A23F-4BCC-829F-2E34F9E0D7E9}"/>
              </a:ext>
            </a:extLst>
          </p:cNvPr>
          <p:cNvSpPr txBox="1"/>
          <p:nvPr/>
        </p:nvSpPr>
        <p:spPr>
          <a:xfrm>
            <a:off x="6528410" y="1496703"/>
            <a:ext cx="126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DAR Apps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00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4EFDAF76-9D61-43EC-A628-ED1735510191}"/>
              </a:ext>
            </a:extLst>
          </p:cNvPr>
          <p:cNvCxnSpPr/>
          <p:nvPr/>
        </p:nvCxnSpPr>
        <p:spPr>
          <a:xfrm>
            <a:off x="7084070" y="3817830"/>
            <a:ext cx="3833316" cy="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2: Service Ordering</a:t>
            </a:r>
            <a:endParaRPr lang="en-US" dirty="0"/>
          </a:p>
        </p:txBody>
      </p:sp>
      <p:sp>
        <p:nvSpPr>
          <p:cNvPr id="57" name="Content Placeholder 56"/>
          <p:cNvSpPr>
            <a:spLocks noGrp="1"/>
          </p:cNvSpPr>
          <p:nvPr>
            <p:ph idx="1"/>
          </p:nvPr>
        </p:nvSpPr>
        <p:spPr>
          <a:xfrm>
            <a:off x="847592" y="1529031"/>
            <a:ext cx="593221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VDI and Backup service requests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On </a:t>
            </a:r>
            <a:r>
              <a:rPr lang="en-US" dirty="0" err="1" smtClean="0"/>
              <a:t>Prem</a:t>
            </a:r>
            <a:r>
              <a:rPr lang="en-US" dirty="0" smtClean="0"/>
              <a:t> PowerShell</a:t>
            </a:r>
          </a:p>
          <a:p>
            <a:pPr lvl="1"/>
            <a:r>
              <a:rPr lang="en-US" dirty="0" smtClean="0"/>
              <a:t>Add users to AD Groups</a:t>
            </a:r>
          </a:p>
          <a:p>
            <a:pPr lvl="1"/>
            <a:r>
              <a:rPr lang="en-US" dirty="0" smtClean="0"/>
              <a:t>Provision services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AWS SQS Message Bus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Configuration not code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JSON Metadata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Easy to swap out VDI solutions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11623C8-FD4F-4422-A966-8D03BD6DB3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931" y="2934631"/>
            <a:ext cx="1101969" cy="11019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D2214AC-F9CE-48B1-A3EA-F555C23299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994" y="3940644"/>
            <a:ext cx="471844" cy="471844"/>
          </a:xfrm>
          <a:prstGeom prst="rect">
            <a:avLst/>
          </a:prstGeom>
        </p:spPr>
      </p:pic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xmlns="" id="{2A038E9F-C4A7-429B-803E-CB40160369E6}"/>
              </a:ext>
            </a:extLst>
          </p:cNvPr>
          <p:cNvCxnSpPr>
            <a:cxnSpLocks/>
          </p:cNvCxnSpPr>
          <p:nvPr/>
        </p:nvCxnSpPr>
        <p:spPr>
          <a:xfrm flipH="1">
            <a:off x="8034337" y="2445216"/>
            <a:ext cx="2293" cy="65900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2D5F4C1-A23F-4BCC-829F-2E34F9E0D7E9}"/>
              </a:ext>
            </a:extLst>
          </p:cNvPr>
          <p:cNvSpPr txBox="1"/>
          <p:nvPr/>
        </p:nvSpPr>
        <p:spPr>
          <a:xfrm>
            <a:off x="7084070" y="2504421"/>
            <a:ext cx="939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User Requests</a:t>
            </a:r>
            <a:endParaRPr lang="en-US" sz="1600" dirty="0"/>
          </a:p>
        </p:txBody>
      </p:sp>
      <p:pic>
        <p:nvPicPr>
          <p:cNvPr id="2052" name="Picture 4" descr="Queue, Copy, App, sqs, Services, Amazo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655" y="286013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Queue, Copy, App, sqs, Services, Amazo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247" y="285715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aws lambda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478" y="1479752"/>
            <a:ext cx="965464" cy="96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2A038E9F-C4A7-429B-803E-CB40160369E6}"/>
              </a:ext>
            </a:extLst>
          </p:cNvPr>
          <p:cNvCxnSpPr>
            <a:cxnSpLocks/>
          </p:cNvCxnSpPr>
          <p:nvPr/>
        </p:nvCxnSpPr>
        <p:spPr>
          <a:xfrm flipH="1">
            <a:off x="9581221" y="2494495"/>
            <a:ext cx="2293" cy="65900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82D5F4C1-A23F-4BCC-829F-2E34F9E0D7E9}"/>
              </a:ext>
            </a:extLst>
          </p:cNvPr>
          <p:cNvSpPr txBox="1"/>
          <p:nvPr/>
        </p:nvSpPr>
        <p:spPr>
          <a:xfrm>
            <a:off x="9707569" y="2629096"/>
            <a:ext cx="1123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Resolution</a:t>
            </a:r>
            <a:endParaRPr lang="en-US" sz="1600" dirty="0"/>
          </a:p>
        </p:txBody>
      </p:sp>
      <p:pic>
        <p:nvPicPr>
          <p:cNvPr id="40" name="Picture 8" descr="Image result for aws lambda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362" y="1529031"/>
            <a:ext cx="965464" cy="96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powershell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691" y="4472825"/>
            <a:ext cx="818327" cy="81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2A038E9F-C4A7-429B-803E-CB40160369E6}"/>
              </a:ext>
            </a:extLst>
          </p:cNvPr>
          <p:cNvCxnSpPr>
            <a:cxnSpLocks/>
          </p:cNvCxnSpPr>
          <p:nvPr/>
        </p:nvCxnSpPr>
        <p:spPr>
          <a:xfrm>
            <a:off x="8095422" y="3945242"/>
            <a:ext cx="328146" cy="53691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2A038E9F-C4A7-429B-803E-CB40160369E6}"/>
              </a:ext>
            </a:extLst>
          </p:cNvPr>
          <p:cNvCxnSpPr>
            <a:cxnSpLocks/>
          </p:cNvCxnSpPr>
          <p:nvPr/>
        </p:nvCxnSpPr>
        <p:spPr>
          <a:xfrm flipH="1">
            <a:off x="9131726" y="3940644"/>
            <a:ext cx="343583" cy="54999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0" name="Picture 12" descr="Image result for active directory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543" y="5213800"/>
            <a:ext cx="942170" cy="94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windows serve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958" y="5293487"/>
            <a:ext cx="951611" cy="86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22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4EFDAF76-9D61-43EC-A628-ED1735510191}"/>
              </a:ext>
            </a:extLst>
          </p:cNvPr>
          <p:cNvCxnSpPr/>
          <p:nvPr/>
        </p:nvCxnSpPr>
        <p:spPr>
          <a:xfrm>
            <a:off x="7084070" y="3603083"/>
            <a:ext cx="3833316" cy="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3: Device Registration</a:t>
            </a:r>
            <a:endParaRPr lang="en-US" dirty="0"/>
          </a:p>
        </p:txBody>
      </p:sp>
      <p:sp>
        <p:nvSpPr>
          <p:cNvPr id="57" name="Content Placeholder 56"/>
          <p:cNvSpPr>
            <a:spLocks noGrp="1"/>
          </p:cNvSpPr>
          <p:nvPr>
            <p:ph idx="1"/>
          </p:nvPr>
        </p:nvSpPr>
        <p:spPr>
          <a:xfrm>
            <a:off x="847592" y="1529030"/>
            <a:ext cx="5932213" cy="48371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Internet of Things Network Registration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On </a:t>
            </a:r>
            <a:r>
              <a:rPr lang="en-US" dirty="0" err="1" smtClean="0"/>
              <a:t>Prem</a:t>
            </a:r>
            <a:r>
              <a:rPr lang="en-US" dirty="0" smtClean="0"/>
              <a:t> </a:t>
            </a:r>
            <a:r>
              <a:rPr lang="en-US" dirty="0" err="1" smtClean="0"/>
              <a:t>PacketFence</a:t>
            </a:r>
            <a:r>
              <a:rPr lang="en-US" dirty="0" smtClean="0"/>
              <a:t> Infrastructure</a:t>
            </a:r>
          </a:p>
          <a:p>
            <a:pPr lvl="1"/>
            <a:r>
              <a:rPr lang="en-US" dirty="0" smtClean="0"/>
              <a:t>Register Devices</a:t>
            </a:r>
          </a:p>
          <a:p>
            <a:pPr lvl="1"/>
            <a:r>
              <a:rPr lang="en-US" dirty="0" smtClean="0"/>
              <a:t>Manage Permissions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RESTful API Calls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API Key protection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Mobile App in the Cloud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Network managed on </a:t>
            </a:r>
            <a:r>
              <a:rPr lang="en-US" dirty="0" err="1" smtClean="0"/>
              <a:t>Prem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11623C8-FD4F-4422-A966-8D03BD6DB3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565" y="2665371"/>
            <a:ext cx="1101969" cy="11019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D2214AC-F9CE-48B1-A3EA-F555C23299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628" y="3855086"/>
            <a:ext cx="471844" cy="471844"/>
          </a:xfrm>
          <a:prstGeom prst="rect">
            <a:avLst/>
          </a:prstGeom>
        </p:spPr>
      </p:pic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xmlns="" id="{2A038E9F-C4A7-429B-803E-CB40160369E6}"/>
              </a:ext>
            </a:extLst>
          </p:cNvPr>
          <p:cNvCxnSpPr>
            <a:cxnSpLocks/>
            <a:stCxn id="2056" idx="2"/>
          </p:cNvCxnSpPr>
          <p:nvPr/>
        </p:nvCxnSpPr>
        <p:spPr>
          <a:xfrm>
            <a:off x="8844692" y="2504421"/>
            <a:ext cx="0" cy="142387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2D5F4C1-A23F-4BCC-829F-2E34F9E0D7E9}"/>
              </a:ext>
            </a:extLst>
          </p:cNvPr>
          <p:cNvSpPr txBox="1"/>
          <p:nvPr/>
        </p:nvSpPr>
        <p:spPr>
          <a:xfrm>
            <a:off x="7577083" y="2894297"/>
            <a:ext cx="1324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Registrations</a:t>
            </a:r>
            <a:endParaRPr lang="en-US" sz="1600" dirty="0"/>
          </a:p>
        </p:txBody>
      </p:sp>
      <p:pic>
        <p:nvPicPr>
          <p:cNvPr id="2056" name="Picture 8" descr="Image result for aws lambda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960" y="1538957"/>
            <a:ext cx="965464" cy="96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Packetfenc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524" y="4032200"/>
            <a:ext cx="1054336" cy="105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linux server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849" y="5190445"/>
            <a:ext cx="986006" cy="98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wireless access point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899" y="5190445"/>
            <a:ext cx="914748" cy="98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Image result for api key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384" y="2943926"/>
            <a:ext cx="412476" cy="21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19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15092</TotalTime>
  <Words>375</Words>
  <Application>Microsoft Office PowerPoint</Application>
  <PresentationFormat>Widescreen</PresentationFormat>
  <Paragraphs>89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Candara</vt:lpstr>
      <vt:lpstr>Century Gothic</vt:lpstr>
      <vt:lpstr>Wingdings</vt:lpstr>
      <vt:lpstr>Office Theme</vt:lpstr>
      <vt:lpstr>Good Fences Make Good Neighbors</vt:lpstr>
      <vt:lpstr>Who is this guy?</vt:lpstr>
      <vt:lpstr>Core Cloud First Team In Abesntia</vt:lpstr>
      <vt:lpstr>PowerPoint Presentation</vt:lpstr>
      <vt:lpstr>PowerPoint Presentation</vt:lpstr>
      <vt:lpstr>PowerPoint Presentation</vt:lpstr>
      <vt:lpstr>Case Study 1: Online Giving Portal</vt:lpstr>
      <vt:lpstr>Case Study 2: Service Ordering</vt:lpstr>
      <vt:lpstr>Case Study 3: Device Registration</vt:lpstr>
      <vt:lpstr>Key Takeaways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Hopkins</dc:creator>
  <cp:lastModifiedBy>Bryan W. Hopkins</cp:lastModifiedBy>
  <cp:revision>531</cp:revision>
  <dcterms:created xsi:type="dcterms:W3CDTF">2016-11-27T19:11:29Z</dcterms:created>
  <dcterms:modified xsi:type="dcterms:W3CDTF">2017-11-10T14:02:12Z</dcterms:modified>
</cp:coreProperties>
</file>