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</p:sldMasterIdLst>
  <p:notesMasterIdLst>
    <p:notesMasterId r:id="rId13"/>
  </p:notesMasterIdLst>
  <p:sldIdLst>
    <p:sldId id="256" r:id="rId2"/>
    <p:sldId id="264" r:id="rId3"/>
    <p:sldId id="283" r:id="rId4"/>
    <p:sldId id="294" r:id="rId5"/>
    <p:sldId id="298" r:id="rId6"/>
    <p:sldId id="295" r:id="rId7"/>
    <p:sldId id="296" r:id="rId8"/>
    <p:sldId id="297" r:id="rId9"/>
    <p:sldId id="292" r:id="rId10"/>
    <p:sldId id="293" r:id="rId11"/>
    <p:sldId id="28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nchalaiah Gajana" initials="PG" lastIdx="1" clrIdx="0">
    <p:extLst>
      <p:ext uri="{19B8F6BF-5375-455C-9EA6-DF929625EA0E}">
        <p15:presenceInfo xmlns:p15="http://schemas.microsoft.com/office/powerpoint/2012/main" userId="S-1-5-21-266749940-1637964444-929701000-34831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A0C04-2110-4E18-88D3-93862588E99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83AF4-4F45-45B4-98BF-A3E95815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23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83AF4-4F45-45B4-98BF-A3E958151B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76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83AF4-4F45-45B4-98BF-A3E958151B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63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83AF4-4F45-45B4-98BF-A3E958151B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61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83AF4-4F45-45B4-98BF-A3E958151B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86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83AF4-4F45-45B4-98BF-A3E958151B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74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83AF4-4F45-45B4-98BF-A3E958151B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71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83AF4-4F45-45B4-98BF-A3E958151B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32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83AF4-4F45-45B4-98BF-A3E958151B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50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83AF4-4F45-45B4-98BF-A3E958151B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56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8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998" y="1014294"/>
            <a:ext cx="8121600" cy="3133754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" y="4247807"/>
            <a:ext cx="8121600" cy="1620808"/>
          </a:xfr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EDA9-7063-4FB0-9A46-D86EE30E4FA0}" type="datetime1">
              <a:rPr lang="fi-FI" smtClean="0"/>
              <a:t>6.8.2019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8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ackground image 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8824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Click here and Insert &gt; Pictures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000" y="1014294"/>
            <a:ext cx="8121600" cy="3133754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>
                <a:solidFill>
                  <a:srgbClr val="FF8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0000" y="6098117"/>
            <a:ext cx="375589" cy="288000"/>
          </a:xfrm>
        </p:spPr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5950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rcel Fram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61" y="6170400"/>
            <a:ext cx="1182663" cy="558000"/>
          </a:xfrm>
          <a:prstGeom prst="rect">
            <a:avLst/>
          </a:prstGeom>
        </p:spPr>
      </p:pic>
      <p:sp>
        <p:nvSpPr>
          <p:cNvPr id="9" name="t_confidentiality"/>
          <p:cNvSpPr/>
          <p:nvPr/>
        </p:nvSpPr>
        <p:spPr>
          <a:xfrm>
            <a:off x="2455497" y="6482916"/>
            <a:ext cx="311403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noProof="0" dirty="0">
                <a:solidFill>
                  <a:schemeClr val="tx2"/>
                </a:solidFill>
              </a:rPr>
              <a:t>Internal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[Company]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0000" y="1123200"/>
            <a:ext cx="7761600" cy="4244400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527050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rcel Fram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_confidentiality"/>
          <p:cNvSpPr/>
          <p:nvPr/>
        </p:nvSpPr>
        <p:spPr>
          <a:xfrm>
            <a:off x="2455497" y="6482916"/>
            <a:ext cx="311403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noProof="0" dirty="0">
                <a:solidFill>
                  <a:schemeClr val="tx2"/>
                </a:solidFill>
              </a:rPr>
              <a:t>Internal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[Company]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0000" y="1123200"/>
            <a:ext cx="7761600" cy="4244400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60" y="6170400"/>
            <a:ext cx="1182665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3860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rgbClr val="FF8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25469"/>
            <a:ext cx="8121600" cy="3041651"/>
          </a:xfrm>
        </p:spPr>
        <p:txBody>
          <a:bodyPr anchor="t"/>
          <a:lstStyle>
            <a:lvl1pPr algn="ctr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756131"/>
            <a:ext cx="8121600" cy="1120794"/>
          </a:xfrm>
        </p:spPr>
        <p:txBody>
          <a:bodyPr anchor="t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0840FB-1957-4F2D-AD7B-5077F95FEEF4}" type="datetime1">
              <a:rPr lang="fi-FI" smtClean="0"/>
              <a:t>6.8.2019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[Company]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EBD774-2DBD-4AB4-B22D-3257C9B89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11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88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here and Insert &gt; Pictures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460198"/>
            <a:ext cx="3943350" cy="5021439"/>
          </a:xfrm>
          <a:solidFill>
            <a:schemeClr val="tx2"/>
          </a:solidFill>
        </p:spPr>
        <p:txBody>
          <a:bodyPr lIns="432000" tIns="288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4289" y="1825623"/>
            <a:ext cx="3228453" cy="34113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4229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1049338" y="1738313"/>
            <a:ext cx="7010400" cy="36131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2903598515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screen Medi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[Company]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0" y="4906"/>
            <a:ext cx="9144000" cy="685309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3104478546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8177"/>
            <a:ext cx="3886200" cy="401346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1906" y="1468177"/>
            <a:ext cx="3886200" cy="401346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87F5-D0E2-4D0F-8059-CCBF5C6C20A7}" type="datetime1">
              <a:rPr lang="fi-FI" smtClean="0"/>
              <a:t>6.8.2019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3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y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8177"/>
            <a:ext cx="3886200" cy="401346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1906" y="1468177"/>
            <a:ext cx="3886200" cy="401346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90605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68800"/>
            <a:ext cx="3868340" cy="360000"/>
          </a:xfrm>
        </p:spPr>
        <p:txBody>
          <a:bodyPr anchor="b"/>
          <a:lstStyle>
            <a:lvl1pPr marL="0" indent="0">
              <a:buNone/>
              <a:defRPr sz="2100" b="1" spc="-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48365"/>
            <a:ext cx="3868340" cy="363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3591" y="1468800"/>
            <a:ext cx="3887391" cy="360000"/>
          </a:xfrm>
        </p:spPr>
        <p:txBody>
          <a:bodyPr anchor="b"/>
          <a:lstStyle>
            <a:lvl1pPr marL="0" indent="0">
              <a:buNone/>
              <a:defRPr sz="2100" b="1" spc="-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3591" y="1848365"/>
            <a:ext cx="3887391" cy="363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47A4-4EAD-4DB1-A200-351DE628DDAE}" type="datetime1">
              <a:rPr lang="fi-FI" smtClean="0"/>
              <a:t>6.8.2019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2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6.8.2019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86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461" y="1468177"/>
            <a:ext cx="3924000" cy="4032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0889" y="1534761"/>
            <a:ext cx="3924000" cy="39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296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88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here and Insert &gt; Pictures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300" y="5146029"/>
            <a:ext cx="7772400" cy="360000"/>
          </a:xfrm>
        </p:spPr>
        <p:txBody>
          <a:bodyPr anchor="t" anchorCtr="0"/>
          <a:lstStyle>
            <a:lvl1pPr algn="l">
              <a:lnSpc>
                <a:spcPts val="1400"/>
              </a:lnSpc>
              <a:defRPr sz="14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06521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30000" y="1524000"/>
            <a:ext cx="3951287" cy="21447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30000" y="3871383"/>
            <a:ext cx="1873250" cy="16144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2703867" y="3871383"/>
            <a:ext cx="1873250" cy="16144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3591" y="1427236"/>
            <a:ext cx="3887391" cy="360000"/>
          </a:xfrm>
        </p:spPr>
        <p:txBody>
          <a:bodyPr anchor="b"/>
          <a:lstStyle>
            <a:lvl1pPr marL="0" indent="0">
              <a:buNone/>
              <a:defRPr sz="2100" b="1" spc="-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3591" y="1848365"/>
            <a:ext cx="3887391" cy="363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567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28650" y="1529488"/>
            <a:ext cx="3942000" cy="39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4798397" y="1529487"/>
            <a:ext cx="3942000" cy="39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66977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22300" y="1529488"/>
            <a:ext cx="3942000" cy="14784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22299" y="3266916"/>
            <a:ext cx="3942000" cy="22246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4804498" y="1529487"/>
            <a:ext cx="3942000" cy="39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71268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5897" y="1488960"/>
            <a:ext cx="3198281" cy="1184712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99" y="2844539"/>
            <a:ext cx="4585467" cy="2637099"/>
          </a:xfrm>
        </p:spPr>
        <p:txBody>
          <a:bodyPr/>
          <a:lstStyle>
            <a:lvl1pPr marL="0" indent="0">
              <a:buNone/>
              <a:defRPr sz="1600"/>
            </a:lvl1pPr>
            <a:lvl2pPr marL="223200" indent="0">
              <a:buNone/>
              <a:defRPr sz="1600"/>
            </a:lvl2pPr>
            <a:lvl3pPr marL="439200" indent="0">
              <a:buNone/>
              <a:defRPr sz="1600"/>
            </a:lvl3pPr>
            <a:lvl4pPr marL="658800" indent="0">
              <a:buNone/>
              <a:defRPr sz="1600"/>
            </a:lvl4pPr>
            <a:lvl5pPr marL="864000" indent="0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77" y="1578788"/>
            <a:ext cx="1085400" cy="972000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5497513" y="1520825"/>
            <a:ext cx="3251200" cy="39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42718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630000" y="1548000"/>
            <a:ext cx="1149350" cy="154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622300" y="3161419"/>
            <a:ext cx="1162050" cy="288000"/>
          </a:xfrm>
        </p:spPr>
        <p:txBody>
          <a:bodyPr/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900" cap="all" baseline="0"/>
            </a:lvl1pPr>
            <a:lvl2pPr marL="223200" indent="0">
              <a:buNone/>
              <a:defRPr sz="1200"/>
            </a:lvl2pPr>
            <a:lvl3pPr marL="439200" indent="0">
              <a:buNone/>
              <a:defRPr sz="1200"/>
            </a:lvl3pPr>
            <a:lvl4pPr marL="658800" indent="0">
              <a:buNone/>
              <a:defRPr sz="1200"/>
            </a:lvl4pPr>
            <a:lvl5pPr marL="864000" indent="0">
              <a:buNone/>
              <a:defRPr sz="1200"/>
            </a:lvl5pPr>
          </a:lstStyle>
          <a:p>
            <a:pPr lvl="0"/>
            <a:r>
              <a:rPr lang="en-US" dirty="0"/>
              <a:t>Name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2012889" y="1548000"/>
            <a:ext cx="1149350" cy="154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2016478" y="3161419"/>
            <a:ext cx="1162050" cy="288000"/>
          </a:xfrm>
        </p:spPr>
        <p:txBody>
          <a:bodyPr/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900" cap="all" baseline="0"/>
            </a:lvl1pPr>
            <a:lvl2pPr marL="223200" indent="0">
              <a:buNone/>
              <a:defRPr sz="1200"/>
            </a:lvl2pPr>
            <a:lvl3pPr marL="439200" indent="0">
              <a:buNone/>
              <a:defRPr sz="1200"/>
            </a:lvl3pPr>
            <a:lvl4pPr marL="658800" indent="0">
              <a:buNone/>
              <a:defRPr sz="1200"/>
            </a:lvl4pPr>
            <a:lvl5pPr marL="864000" indent="0">
              <a:buNone/>
              <a:defRPr sz="1200"/>
            </a:lvl5pPr>
          </a:lstStyle>
          <a:p>
            <a:pPr lvl="0"/>
            <a:r>
              <a:rPr lang="en-US" dirty="0"/>
              <a:t>Name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3395778" y="1548000"/>
            <a:ext cx="1149350" cy="154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3410656" y="3161419"/>
            <a:ext cx="1162050" cy="288000"/>
          </a:xfrm>
        </p:spPr>
        <p:txBody>
          <a:bodyPr/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900" cap="all" baseline="0"/>
            </a:lvl1pPr>
            <a:lvl2pPr marL="223200" indent="0">
              <a:buNone/>
              <a:defRPr sz="1200"/>
            </a:lvl2pPr>
            <a:lvl3pPr marL="439200" indent="0">
              <a:buNone/>
              <a:defRPr sz="1200"/>
            </a:lvl3pPr>
            <a:lvl4pPr marL="658800" indent="0">
              <a:buNone/>
              <a:defRPr sz="1200"/>
            </a:lvl4pPr>
            <a:lvl5pPr marL="864000" indent="0">
              <a:buNone/>
              <a:defRPr sz="1200"/>
            </a:lvl5pPr>
          </a:lstStyle>
          <a:p>
            <a:pPr lvl="0"/>
            <a:r>
              <a:rPr lang="en-US" dirty="0"/>
              <a:t>Name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4801245" y="1548000"/>
            <a:ext cx="1149350" cy="154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4804834" y="3161419"/>
            <a:ext cx="1162050" cy="288000"/>
          </a:xfrm>
        </p:spPr>
        <p:txBody>
          <a:bodyPr/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900" cap="all" baseline="0"/>
            </a:lvl1pPr>
            <a:lvl2pPr marL="223200" indent="0">
              <a:buNone/>
              <a:defRPr sz="1200"/>
            </a:lvl2pPr>
            <a:lvl3pPr marL="439200" indent="0">
              <a:buNone/>
              <a:defRPr sz="1200"/>
            </a:lvl3pPr>
            <a:lvl4pPr marL="658800" indent="0">
              <a:buNone/>
              <a:defRPr sz="1200"/>
            </a:lvl4pPr>
            <a:lvl5pPr marL="864000" indent="0">
              <a:buNone/>
              <a:defRPr sz="1200"/>
            </a:lvl5pPr>
          </a:lstStyle>
          <a:p>
            <a:pPr lvl="0"/>
            <a:r>
              <a:rPr lang="en-US" dirty="0"/>
              <a:t>Name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7" hasCustomPrompt="1"/>
          </p:nvPr>
        </p:nvSpPr>
        <p:spPr>
          <a:xfrm>
            <a:off x="6195423" y="1548000"/>
            <a:ext cx="1149350" cy="154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6199012" y="3161419"/>
            <a:ext cx="1162050" cy="288000"/>
          </a:xfrm>
        </p:spPr>
        <p:txBody>
          <a:bodyPr/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900" cap="all" baseline="0"/>
            </a:lvl1pPr>
            <a:lvl2pPr marL="223200" indent="0">
              <a:buNone/>
              <a:defRPr sz="1200"/>
            </a:lvl2pPr>
            <a:lvl3pPr marL="439200" indent="0">
              <a:buNone/>
              <a:defRPr sz="1200"/>
            </a:lvl3pPr>
            <a:lvl4pPr marL="658800" indent="0">
              <a:buNone/>
              <a:defRPr sz="1200"/>
            </a:lvl4pPr>
            <a:lvl5pPr marL="864000" indent="0">
              <a:buNone/>
              <a:defRPr sz="1200"/>
            </a:lvl5pPr>
          </a:lstStyle>
          <a:p>
            <a:pPr lvl="0"/>
            <a:r>
              <a:rPr lang="en-US" dirty="0"/>
              <a:t>Name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8" hasCustomPrompt="1"/>
          </p:nvPr>
        </p:nvSpPr>
        <p:spPr>
          <a:xfrm>
            <a:off x="7589601" y="1548000"/>
            <a:ext cx="1149350" cy="154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7593190" y="3161419"/>
            <a:ext cx="1162050" cy="288000"/>
          </a:xfrm>
        </p:spPr>
        <p:txBody>
          <a:bodyPr/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900" cap="all" baseline="0"/>
            </a:lvl1pPr>
            <a:lvl2pPr marL="223200" indent="0">
              <a:buNone/>
              <a:defRPr sz="1200"/>
            </a:lvl2pPr>
            <a:lvl3pPr marL="439200" indent="0">
              <a:buNone/>
              <a:defRPr sz="1200"/>
            </a:lvl3pPr>
            <a:lvl4pPr marL="658800" indent="0">
              <a:buNone/>
              <a:defRPr sz="1200"/>
            </a:lvl4pPr>
            <a:lvl5pPr marL="864000" indent="0">
              <a:buNone/>
              <a:defRPr sz="1200"/>
            </a:lvl5pPr>
          </a:lstStyle>
          <a:p>
            <a:pPr lvl="0"/>
            <a:r>
              <a:rPr lang="en-US" dirty="0"/>
              <a:t>Name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474000"/>
            <a:ext cx="3924000" cy="189388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6749" y="3474860"/>
            <a:ext cx="3924000" cy="189388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84213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1750-F639-460A-A6FB-D4303D0F180E}" type="datetime1">
              <a:rPr lang="fi-FI" smtClean="0"/>
              <a:t>6.8.2019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390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21C9-4A0B-435C-A12E-0FB38B46E50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1A3B-F727-4DBC-A5E1-2C50E226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116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Orange">
    <p:bg>
      <p:bgPr>
        <a:solidFill>
          <a:srgbClr val="FF8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[Company]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4861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[Company]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61" y="6170400"/>
            <a:ext cx="1182663" cy="558000"/>
          </a:xfrm>
          <a:prstGeom prst="rect">
            <a:avLst/>
          </a:prstGeom>
        </p:spPr>
      </p:pic>
      <p:sp>
        <p:nvSpPr>
          <p:cNvPr id="8" name="t_confidentiality"/>
          <p:cNvSpPr/>
          <p:nvPr/>
        </p:nvSpPr>
        <p:spPr>
          <a:xfrm>
            <a:off x="2455497" y="6482916"/>
            <a:ext cx="311403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noProof="0" dirty="0">
                <a:solidFill>
                  <a:schemeClr val="tx2"/>
                </a:solidFill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879479217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Light Wood">
    <p:bg>
      <p:bgPr>
        <a:solidFill>
          <a:srgbClr val="DAD7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[Company]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39524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etwork Grey">
    <p:bg>
      <p:bgPr>
        <a:solidFill>
          <a:srgbClr val="394A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394A58"/>
                </a:solidFill>
              </a:defRPr>
            </a:lvl1pPr>
          </a:lstStyle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394A58"/>
                </a:solidFill>
              </a:defRPr>
            </a:lvl1pPr>
          </a:lstStyle>
          <a:p>
            <a:r>
              <a:rPr lang="en-US"/>
              <a:t>[Company]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394A58"/>
                </a:solidFill>
              </a:defRPr>
            </a:lvl1pPr>
          </a:lstStyle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51549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juvampi arki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61" y="6170400"/>
            <a:ext cx="1182663" cy="558000"/>
          </a:xfrm>
          <a:prstGeom prst="rect">
            <a:avLst/>
          </a:prstGeom>
        </p:spPr>
      </p:pic>
      <p:sp>
        <p:nvSpPr>
          <p:cNvPr id="9" name="t_confidentiality"/>
          <p:cNvSpPr/>
          <p:nvPr/>
        </p:nvSpPr>
        <p:spPr>
          <a:xfrm>
            <a:off x="2455497" y="6482916"/>
            <a:ext cx="311403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noProof="0" dirty="0">
                <a:solidFill>
                  <a:schemeClr val="tx2"/>
                </a:solidFill>
              </a:rPr>
              <a:t>Internal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[Company]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32040"/>
      </p:ext>
    </p:extLst>
  </p:cSld>
  <p:clrMapOvr>
    <a:masterClrMapping/>
  </p:clrMapOvr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bg>
      <p:bgPr>
        <a:solidFill>
          <a:srgbClr val="FF8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881" y="1752501"/>
            <a:ext cx="5188461" cy="2448000"/>
          </a:xfrm>
          <a:prstGeom prst="rect">
            <a:avLst/>
          </a:prstGeom>
        </p:spPr>
      </p:pic>
      <p:sp>
        <p:nvSpPr>
          <p:cNvPr id="8" name="t_confidentiality"/>
          <p:cNvSpPr/>
          <p:nvPr/>
        </p:nvSpPr>
        <p:spPr>
          <a:xfrm>
            <a:off x="2455497" y="6482916"/>
            <a:ext cx="311403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noProof="0" dirty="0">
                <a:solidFill>
                  <a:schemeClr val="bg1"/>
                </a:solidFill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81847491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000" y="1014294"/>
            <a:ext cx="8121600" cy="3133754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" y="4247807"/>
            <a:ext cx="8121600" cy="1620808"/>
          </a:xfr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[Company]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61" y="6170400"/>
            <a:ext cx="1182663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0173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000" y="1014294"/>
            <a:ext cx="8121600" cy="3133754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" y="4247807"/>
            <a:ext cx="8121600" cy="1620808"/>
          </a:xfr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3578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image">
    <p:bg>
      <p:bgPr>
        <a:solidFill>
          <a:srgbClr val="FF8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000" y="1014294"/>
            <a:ext cx="4777378" cy="3133754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01" y="4247807"/>
            <a:ext cx="4799956" cy="1620808"/>
          </a:xfr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497513" y="1185863"/>
            <a:ext cx="3240087" cy="43005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6514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Background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000" y="1014294"/>
            <a:ext cx="8121600" cy="3133754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Format Background image and type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" y="4247807"/>
            <a:ext cx="8121600" cy="1620808"/>
          </a:xfr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60" y="6170400"/>
            <a:ext cx="1182665" cy="558000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_confidentiality"/>
          <p:cNvSpPr/>
          <p:nvPr/>
        </p:nvSpPr>
        <p:spPr>
          <a:xfrm>
            <a:off x="2455497" y="6482916"/>
            <a:ext cx="311403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noProof="0" dirty="0">
                <a:solidFill>
                  <a:schemeClr val="bg1"/>
                </a:solidFill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89528763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Background image 2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000" y="1014294"/>
            <a:ext cx="8121600" cy="3133754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Format Background image and type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" y="4247807"/>
            <a:ext cx="8121600" cy="1620808"/>
          </a:xfr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61" y="6170400"/>
            <a:ext cx="1182663" cy="558000"/>
          </a:xfrm>
          <a:prstGeom prst="rect">
            <a:avLst/>
          </a:prstGeom>
        </p:spPr>
      </p:pic>
      <p:sp>
        <p:nvSpPr>
          <p:cNvPr id="9" name="t_confidentiality"/>
          <p:cNvSpPr/>
          <p:nvPr/>
        </p:nvSpPr>
        <p:spPr>
          <a:xfrm>
            <a:off x="2455497" y="6482916"/>
            <a:ext cx="311403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noProof="0" dirty="0">
                <a:solidFill>
                  <a:schemeClr val="tx2"/>
                </a:solidFill>
              </a:rPr>
              <a:t>Internal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[Company]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798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ackground image 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892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here and Insert &gt; Pictures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000" y="1014294"/>
            <a:ext cx="8121600" cy="3133754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0000" y="6098117"/>
            <a:ext cx="375589" cy="288000"/>
          </a:xfrm>
        </p:spPr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4337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054469"/>
            <a:ext cx="9144000" cy="81000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3823"/>
            <a:ext cx="8120062" cy="10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49" y="1480472"/>
            <a:ext cx="8120063" cy="40011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2040" y="6454073"/>
            <a:ext cx="1368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1999" y="6283542"/>
            <a:ext cx="3510001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[Company]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300" y="6243591"/>
            <a:ext cx="375589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_confidentiality"/>
          <p:cNvSpPr/>
          <p:nvPr/>
        </p:nvSpPr>
        <p:spPr>
          <a:xfrm>
            <a:off x="2455497" y="6482916"/>
            <a:ext cx="311403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noProof="0" dirty="0">
                <a:solidFill>
                  <a:schemeClr val="bg1"/>
                </a:solidFill>
              </a:rPr>
              <a:t>Internal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60" y="6171464"/>
            <a:ext cx="1182665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7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0" r:id="rId12"/>
    <p:sldLayoutId id="2147484081" r:id="rId13"/>
    <p:sldLayoutId id="2147484082" r:id="rId14"/>
    <p:sldLayoutId id="2147484083" r:id="rId15"/>
    <p:sldLayoutId id="2147484084" r:id="rId16"/>
    <p:sldLayoutId id="2147484085" r:id="rId17"/>
    <p:sldLayoutId id="2147484086" r:id="rId18"/>
    <p:sldLayoutId id="2147484087" r:id="rId19"/>
    <p:sldLayoutId id="2147484088" r:id="rId20"/>
    <p:sldLayoutId id="2147484089" r:id="rId21"/>
    <p:sldLayoutId id="2147484090" r:id="rId22"/>
    <p:sldLayoutId id="2147484091" r:id="rId23"/>
    <p:sldLayoutId id="2147484092" r:id="rId24"/>
    <p:sldLayoutId id="2147484093" r:id="rId25"/>
    <p:sldLayoutId id="2147484094" r:id="rId26"/>
    <p:sldLayoutId id="2147484095" r:id="rId27"/>
    <p:sldLayoutId id="2147484096" r:id="rId28"/>
    <p:sldLayoutId id="2147484097" r:id="rId29"/>
    <p:sldLayoutId id="2147484098" r:id="rId30"/>
    <p:sldLayoutId id="2147484099" r:id="rId31"/>
    <p:sldLayoutId id="2147484100" r:id="rId32"/>
    <p:sldLayoutId id="2147484101" r:id="rId3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92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552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748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96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512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728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944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392">
          <p15:clr>
            <a:srgbClr val="F26B43"/>
          </p15:clr>
        </p15:guide>
        <p15:guide id="4" orient="horz" pos="2260">
          <p15:clr>
            <a:srgbClr val="F26B43"/>
          </p15:clr>
        </p15:guide>
        <p15:guide id="5" orient="horz" pos="278">
          <p15:clr>
            <a:srgbClr val="F26B43"/>
          </p15:clr>
        </p15:guide>
        <p15:guide id="6" orient="horz" pos="754">
          <p15:clr>
            <a:srgbClr val="F26B43"/>
          </p15:clr>
        </p15:guide>
        <p15:guide id="7" orient="horz" pos="958">
          <p15:clr>
            <a:srgbClr val="F26B43"/>
          </p15:clr>
        </p15:guide>
        <p15:guide id="8" pos="4127">
          <p15:clr>
            <a:srgbClr val="F26B43"/>
          </p15:clr>
        </p15:guide>
        <p15:guide id="9" orient="horz" pos="3453">
          <p15:clr>
            <a:srgbClr val="F26B43"/>
          </p15:clr>
        </p15:guide>
        <p15:guide id="10" orient="horz" pos="3702">
          <p15:clr>
            <a:srgbClr val="F26B43"/>
          </p15:clr>
        </p15:guide>
        <p15:guide id="11" orient="horz" pos="4052">
          <p15:clr>
            <a:srgbClr val="F26B43"/>
          </p15:clr>
        </p15:guide>
        <p15:guide id="12" pos="5511">
          <p15:clr>
            <a:srgbClr val="F26B43"/>
          </p15:clr>
        </p15:guide>
        <p15:guide id="13" orient="horz" pos="389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Open Text </a:t>
            </a:r>
            <a:br>
              <a:rPr lang="en-US" dirty="0">
                <a:latin typeface="Gill Sans MT" panose="020B0502020104020203" pitchFamily="34" charset="0"/>
              </a:rPr>
            </a:br>
            <a:r>
              <a:rPr lang="en-US" dirty="0">
                <a:latin typeface="Gill Sans MT" panose="020B0502020104020203" pitchFamily="34" charset="0"/>
              </a:rPr>
              <a:t>Reverse KT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Infosys 2019     </a:t>
            </a:r>
          </a:p>
          <a:p>
            <a:endParaRPr lang="en-US" dirty="0"/>
          </a:p>
          <a:p>
            <a:r>
              <a:rPr lang="en-US" dirty="0"/>
              <a:t>                                              </a:t>
            </a:r>
            <a:r>
              <a:rPr lang="en-US" dirty="0">
                <a:latin typeface="Gill Sans MT" panose="020B0502020104020203" pitchFamily="34" charset="0"/>
              </a:rPr>
              <a:t>8</a:t>
            </a:r>
            <a:r>
              <a:rPr lang="en-US" baseline="30000" dirty="0">
                <a:latin typeface="Gill Sans MT" panose="020B0502020104020203" pitchFamily="34" charset="0"/>
              </a:rPr>
              <a:t>th August, 2019 Thursday</a:t>
            </a:r>
            <a:r>
              <a:rPr lang="en-US" dirty="0"/>
              <a:t>                      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0C09-95E2-4E07-BBBA-3BD5FDAB7EA8}" type="datetime1">
              <a:rPr lang="fi-FI" smtClean="0"/>
              <a:t>6.8.2019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63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B1DA-6421-4D65-A5D1-91AEF646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3823"/>
            <a:ext cx="8120062" cy="649406"/>
          </a:xfrm>
        </p:spPr>
        <p:txBody>
          <a:bodyPr/>
          <a:lstStyle/>
          <a:p>
            <a:r>
              <a:rPr lang="fi-FI" dirty="0">
                <a:latin typeface="Gill Sans MT" panose="020B0502020104020203" pitchFamily="34" charset="0"/>
              </a:rPr>
              <a:t>Contact Details</a:t>
            </a:r>
            <a:br>
              <a:rPr lang="fi-FI" dirty="0"/>
            </a:b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EE081-BB68-46E9-9E88-7D0294C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6.8.2019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C3BA6-CC1A-4CEB-BD06-AA0F532C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1D9D2-33EA-417A-94CF-DDEA3725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4409789-9CBF-4B44-9CA8-018D7FC098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311012"/>
              </p:ext>
            </p:extLst>
          </p:nvPr>
        </p:nvGraphicFramePr>
        <p:xfrm>
          <a:off x="622300" y="993775"/>
          <a:ext cx="8126412" cy="2029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3206">
                  <a:extLst>
                    <a:ext uri="{9D8B030D-6E8A-4147-A177-3AD203B41FA5}">
                      <a16:colId xmlns:a16="http://schemas.microsoft.com/office/drawing/2014/main" val="248305329"/>
                    </a:ext>
                  </a:extLst>
                </a:gridCol>
                <a:gridCol w="4063206">
                  <a:extLst>
                    <a:ext uri="{9D8B030D-6E8A-4147-A177-3AD203B41FA5}">
                      <a16:colId xmlns:a16="http://schemas.microsoft.com/office/drawing/2014/main" val="3093543610"/>
                    </a:ext>
                  </a:extLst>
                </a:gridCol>
              </a:tblGrid>
              <a:tr h="676548">
                <a:tc>
                  <a:txBody>
                    <a:bodyPr/>
                    <a:lstStyle/>
                    <a:p>
                      <a:pPr lvl="0" algn="l"/>
                      <a:r>
                        <a:rPr lang="en-US" dirty="0">
                          <a:latin typeface="Gill Sans MT" panose="020B0502020104020203" pitchFamily="34" charset="0"/>
                        </a:rPr>
                        <a:t>Solution Manager’s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>
                          <a:latin typeface="Gill Sans MT" panose="020B0502020104020203" pitchFamily="34" charset="0"/>
                        </a:rPr>
                        <a:t>Name of the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4061"/>
                  </a:ext>
                </a:extLst>
              </a:tr>
              <a:tr h="676548">
                <a:tc>
                  <a:txBody>
                    <a:bodyPr/>
                    <a:lstStyle/>
                    <a:p>
                      <a:pPr lvl="0" algn="l"/>
                      <a:r>
                        <a:rPr lang="en-US" dirty="0">
                          <a:latin typeface="Gill Sans MT" panose="020B0502020104020203" pitchFamily="34" charset="0"/>
                        </a:rPr>
                        <a:t>SAP Archive Solution Manager - ECC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err="1">
                          <a:latin typeface="Gill Sans MT" panose="020B0502020104020203" pitchFamily="34" charset="0"/>
                        </a:rPr>
                        <a:t>Eija</a:t>
                      </a:r>
                      <a:r>
                        <a:rPr lang="en-US" dirty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dirty="0" err="1">
                          <a:latin typeface="Gill Sans MT" panose="020B0502020104020203" pitchFamily="34" charset="0"/>
                        </a:rPr>
                        <a:t>Hangasoja</a:t>
                      </a:r>
                      <a:endParaRPr lang="en-US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569456"/>
                  </a:ext>
                </a:extLst>
              </a:tr>
              <a:tr h="676548">
                <a:tc>
                  <a:txBody>
                    <a:bodyPr/>
                    <a:lstStyle/>
                    <a:p>
                      <a:pPr lvl="0" algn="l"/>
                      <a:r>
                        <a:rPr lang="en-US" dirty="0">
                          <a:latin typeface="Gill Sans MT" panose="020B0502020104020203" pitchFamily="34" charset="0"/>
                        </a:rPr>
                        <a:t>OpenText Solution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err="1">
                          <a:latin typeface="Gill Sans MT" panose="020B0502020104020203" pitchFamily="34" charset="0"/>
                        </a:rPr>
                        <a:t>Myntti</a:t>
                      </a:r>
                      <a:r>
                        <a:rPr lang="en-US" dirty="0">
                          <a:latin typeface="Gill Sans MT" panose="020B0502020104020203" pitchFamily="34" charset="0"/>
                        </a:rPr>
                        <a:t> Petri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26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596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C8486-8C40-45FC-BF0F-0DAA4207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6.8.2019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F46F3-2D8C-47CB-9D7D-55E0740F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45570-411A-4E54-9615-5DD2E2E2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11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3449DE-ECC9-444C-AB32-2701539BF9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sz="8000" dirty="0">
                <a:sym typeface="Wingdings" panose="05000000000000000000" pitchFamily="2" charset="2"/>
              </a:rPr>
              <a:t></a:t>
            </a:r>
            <a:endParaRPr lang="en-US" sz="8000" dirty="0"/>
          </a:p>
          <a:p>
            <a:pPr algn="ctr"/>
            <a:r>
              <a:rPr lang="en-US" sz="9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7187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B1DA-6421-4D65-A5D1-91AEF646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3823"/>
            <a:ext cx="8120062" cy="644319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875F-E3B3-452E-BFCD-0CAAD273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58673"/>
            <a:ext cx="8120063" cy="43229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i-FI" b="1" dirty="0">
                <a:latin typeface="Gill Sans MT" panose="020B0502020104020203" pitchFamily="34" charset="0"/>
              </a:rPr>
              <a:t> Application Overview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i-FI" b="1" dirty="0">
                <a:latin typeface="Gill Sans MT" panose="020B0502020104020203" pitchFamily="34" charset="0"/>
              </a:rPr>
              <a:t> Application Server Details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i-FI" b="1" dirty="0">
                <a:latin typeface="Gill Sans MT" panose="020B0502020104020203" pitchFamily="34" charset="0"/>
              </a:rPr>
              <a:t> Directory Structures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i-FI" b="1" dirty="0">
                <a:latin typeface="Gill Sans MT" panose="020B0502020104020203" pitchFamily="34" charset="0"/>
              </a:rPr>
              <a:t> Check the Certificates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i-FI" b="1" dirty="0">
                <a:latin typeface="Gill Sans MT" panose="020B0502020104020203" pitchFamily="34" charset="0"/>
              </a:rPr>
              <a:t> Common Issues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i-FI" b="1" dirty="0">
                <a:latin typeface="Gill Sans MT" panose="020B0502020104020203" pitchFamily="34" charset="0"/>
              </a:rPr>
              <a:t> Contact Details</a:t>
            </a:r>
          </a:p>
          <a:p>
            <a:pPr marL="0" indent="0">
              <a:buNone/>
            </a:pPr>
            <a:endParaRPr lang="fi-FI" b="1" dirty="0"/>
          </a:p>
          <a:p>
            <a:endParaRPr lang="fi-FI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EE081-BB68-46E9-9E88-7D0294C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6.8.2019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C3BA6-CC1A-4CEB-BD06-AA0F532C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1D9D2-33EA-417A-94CF-DDEA3725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2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B1DA-6421-4D65-A5D1-91AEF646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3823"/>
            <a:ext cx="8120062" cy="478875"/>
          </a:xfrm>
        </p:spPr>
        <p:txBody>
          <a:bodyPr/>
          <a:lstStyle/>
          <a:p>
            <a:r>
              <a:rPr lang="fi-FI" dirty="0">
                <a:latin typeface="Gill Sans MT" panose="020B0502020104020203" pitchFamily="34" charset="0"/>
              </a:rPr>
              <a:t> </a:t>
            </a:r>
            <a:r>
              <a:rPr lang="fi-FI" dirty="0">
                <a:latin typeface="Gill Sans MT" panose="020B0502020104020203" pitchFamily="34" charset="0"/>
                <a:cs typeface="Calibri" panose="020F0502020204030204" pitchFamily="34" charset="0"/>
              </a:rPr>
              <a:t>Application overview</a:t>
            </a:r>
            <a:br>
              <a:rPr lang="fi-FI" dirty="0"/>
            </a:b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875F-E3B3-452E-BFCD-0CAAD273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993229"/>
            <a:ext cx="8197235" cy="5079832"/>
          </a:xfrm>
        </p:spPr>
        <p:txBody>
          <a:bodyPr/>
          <a:lstStyle/>
          <a:p>
            <a:pPr marL="280988" indent="-280988">
              <a:buFont typeface="Wingdings" panose="05000000000000000000" pitchFamily="2" charset="2"/>
              <a:buChar char="Ø"/>
            </a:pPr>
            <a:r>
              <a:rPr lang="en-US" b="1" dirty="0">
                <a:latin typeface="Gill Sans MT" panose="020B0502020104020203" pitchFamily="34" charset="0"/>
              </a:rPr>
              <a:t>SAP</a:t>
            </a:r>
            <a:r>
              <a:rPr lang="en-US" dirty="0">
                <a:latin typeface="Gill Sans MT" panose="020B0502020104020203" pitchFamily="34" charset="0"/>
              </a:rPr>
              <a:t> Document Access by </a:t>
            </a:r>
            <a:r>
              <a:rPr lang="en-US" b="1" dirty="0">
                <a:latin typeface="Gill Sans MT" panose="020B0502020104020203" pitchFamily="34" charset="0"/>
              </a:rPr>
              <a:t>OpenText</a:t>
            </a:r>
            <a:r>
              <a:rPr lang="en-US" dirty="0">
                <a:latin typeface="Gill Sans MT" panose="020B0502020104020203" pitchFamily="34" charset="0"/>
              </a:rPr>
              <a:t>. </a:t>
            </a:r>
            <a:r>
              <a:rPr lang="en-US" b="1" dirty="0">
                <a:latin typeface="Gill Sans MT" panose="020B0502020104020203" pitchFamily="34" charset="0"/>
              </a:rPr>
              <a:t>SAP</a:t>
            </a:r>
            <a:r>
              <a:rPr lang="en-US" dirty="0">
                <a:latin typeface="Gill Sans MT" panose="020B0502020104020203" pitchFamily="34" charset="0"/>
              </a:rPr>
              <a:t> Document Access by </a:t>
            </a:r>
            <a:r>
              <a:rPr lang="en-US" b="1" dirty="0">
                <a:latin typeface="Gill Sans MT" panose="020B0502020104020203" pitchFamily="34" charset="0"/>
              </a:rPr>
              <a:t>OpenText</a:t>
            </a:r>
            <a:r>
              <a:rPr lang="en-US" dirty="0">
                <a:latin typeface="Gill Sans MT" panose="020B0502020104020203" pitchFamily="34" charset="0"/>
              </a:rPr>
              <a:t> extends the </a:t>
            </a:r>
            <a:r>
              <a:rPr lang="en-US" b="1" dirty="0">
                <a:latin typeface="Gill Sans MT" panose="020B0502020104020203" pitchFamily="34" charset="0"/>
              </a:rPr>
              <a:t>SAP</a:t>
            </a:r>
            <a:r>
              <a:rPr lang="en-US" dirty="0">
                <a:latin typeface="Gill Sans MT" panose="020B0502020104020203" pitchFamily="34" charset="0"/>
              </a:rPr>
              <a:t> document management capabilities. It allows easy and intuitive display of documents and data according to your business processes, across all used applications, using a secure central repository.</a:t>
            </a:r>
          </a:p>
          <a:p>
            <a:pPr marL="280988" indent="-280988">
              <a:buFont typeface="Wingdings" panose="05000000000000000000" pitchFamily="2" charset="2"/>
              <a:buChar char="Ø"/>
            </a:pPr>
            <a:r>
              <a:rPr lang="en-US" dirty="0">
                <a:latin typeface="Gill Sans MT" panose="020B0502020104020203" pitchFamily="34" charset="0"/>
              </a:rPr>
              <a:t> In year 2012 project Started to replace SAR with OpenText application.</a:t>
            </a:r>
          </a:p>
          <a:p>
            <a:pPr marL="280988" indent="-280988">
              <a:buFont typeface="Wingdings" panose="05000000000000000000" pitchFamily="2" charset="2"/>
              <a:buChar char="Ø"/>
            </a:pPr>
            <a:r>
              <a:rPr lang="en-US" dirty="0">
                <a:latin typeface="Gill Sans MT" panose="020B0502020104020203" pitchFamily="34" charset="0"/>
              </a:rPr>
              <a:t> Archiving process used in FICO, SD in SAP.</a:t>
            </a:r>
          </a:p>
          <a:p>
            <a:pPr marL="280988" indent="-280988">
              <a:buFont typeface="Wingdings" panose="05000000000000000000" pitchFamily="2" charset="2"/>
              <a:buChar char="Ø"/>
            </a:pP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Itella</a:t>
            </a:r>
            <a:r>
              <a:rPr lang="en-US" dirty="0">
                <a:latin typeface="Gill Sans MT" panose="020B0502020104020203" pitchFamily="34" charset="0"/>
              </a:rPr>
              <a:t> is using Data Archiving &amp; Print List Archiving for their day-to-day business.</a:t>
            </a:r>
          </a:p>
          <a:p>
            <a:pPr marL="280988" indent="-280988">
              <a:buFont typeface="Wingdings" panose="05000000000000000000" pitchFamily="2" charset="2"/>
              <a:buChar char="Ø"/>
            </a:pPr>
            <a:r>
              <a:rPr lang="en-US" dirty="0">
                <a:latin typeface="Gill Sans MT" panose="020B0502020104020203" pitchFamily="34" charset="0"/>
              </a:rPr>
              <a:t> In </a:t>
            </a:r>
            <a:r>
              <a:rPr lang="en-US" dirty="0" err="1">
                <a:latin typeface="Gill Sans MT" panose="020B0502020104020203" pitchFamily="34" charset="0"/>
              </a:rPr>
              <a:t>Itella</a:t>
            </a:r>
            <a:r>
              <a:rPr lang="en-US" dirty="0">
                <a:latin typeface="Gill Sans MT" panose="020B0502020104020203" pitchFamily="34" charset="0"/>
              </a:rPr>
              <a:t>, “Data Archiving” is done currently seven objects:- </a:t>
            </a:r>
          </a:p>
          <a:p>
            <a:pPr marL="1316038" indent="-342900">
              <a:buFont typeface="+mj-lt"/>
              <a:buAutoNum type="arabicPeriod"/>
            </a:pPr>
            <a:r>
              <a:rPr lang="en-US" sz="1400" dirty="0">
                <a:latin typeface="Gill Sans MT" panose="020B0502020104020203" pitchFamily="34" charset="0"/>
              </a:rPr>
              <a:t>COPA1_1000</a:t>
            </a:r>
          </a:p>
          <a:p>
            <a:pPr marL="1316038" indent="-342900">
              <a:buFont typeface="+mj-lt"/>
              <a:buAutoNum type="arabicPeriod"/>
            </a:pPr>
            <a:r>
              <a:rPr lang="en-US" sz="1400" dirty="0">
                <a:latin typeface="Gill Sans MT" panose="020B0502020104020203" pitchFamily="34" charset="0"/>
              </a:rPr>
              <a:t>SD_VBAK</a:t>
            </a:r>
          </a:p>
          <a:p>
            <a:pPr marL="1316038" indent="-342900">
              <a:buFont typeface="+mj-lt"/>
              <a:buAutoNum type="arabicPeriod"/>
            </a:pPr>
            <a:r>
              <a:rPr lang="en-US" sz="1400" dirty="0">
                <a:latin typeface="Gill Sans MT" panose="020B0502020104020203" pitchFamily="34" charset="0"/>
              </a:rPr>
              <a:t>SD_VBRK</a:t>
            </a:r>
          </a:p>
          <a:p>
            <a:pPr marL="1316038" indent="-342900">
              <a:buFont typeface="+mj-lt"/>
              <a:buAutoNum type="arabicPeriod"/>
            </a:pPr>
            <a:r>
              <a:rPr lang="en-US" sz="1400" dirty="0">
                <a:latin typeface="Gill Sans MT" panose="020B0502020104020203" pitchFamily="34" charset="0"/>
              </a:rPr>
              <a:t>FI_DOCUMNT</a:t>
            </a:r>
          </a:p>
          <a:p>
            <a:pPr marL="1316038" indent="-342900">
              <a:buFont typeface="+mj-lt"/>
              <a:buAutoNum type="arabicPeriod"/>
            </a:pPr>
            <a:r>
              <a:rPr lang="en-US" sz="1400" dirty="0">
                <a:latin typeface="Gill Sans MT" panose="020B0502020104020203" pitchFamily="34" charset="0"/>
              </a:rPr>
              <a:t>CO_ITEM</a:t>
            </a:r>
          </a:p>
          <a:p>
            <a:pPr marL="1316038" indent="-342900">
              <a:buFont typeface="+mj-lt"/>
              <a:buAutoNum type="arabicPeriod"/>
            </a:pPr>
            <a:r>
              <a:rPr lang="en-US" sz="1400" dirty="0">
                <a:latin typeface="Gill Sans MT" panose="020B0502020104020203" pitchFamily="34" charset="0"/>
              </a:rPr>
              <a:t>EC_PCA_ITM</a:t>
            </a:r>
          </a:p>
          <a:p>
            <a:pPr marL="1316038" indent="-342900">
              <a:buFont typeface="+mj-lt"/>
              <a:buAutoNum type="arabicPeriod"/>
            </a:pPr>
            <a:r>
              <a:rPr lang="en-US" sz="1400" dirty="0">
                <a:latin typeface="Gill Sans MT" panose="020B0502020104020203" pitchFamily="34" charset="0"/>
              </a:rPr>
              <a:t>IDOC</a:t>
            </a:r>
          </a:p>
          <a:p>
            <a:pPr marL="1316038" indent="-342900">
              <a:buFont typeface="+mj-lt"/>
              <a:buAutoNum type="arabicPeriod"/>
            </a:pPr>
            <a:endParaRPr lang="en-US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fi-FI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EE081-BB68-46E9-9E88-7D0294C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6.8.2019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C3BA6-CC1A-4CEB-BD06-AA0F532C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1D9D2-33EA-417A-94CF-DDEA3725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0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B1DA-6421-4D65-A5D1-91AEF646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3823"/>
            <a:ext cx="8120062" cy="478875"/>
          </a:xfrm>
        </p:spPr>
        <p:txBody>
          <a:bodyPr/>
          <a:lstStyle/>
          <a:p>
            <a:r>
              <a:rPr lang="fi-FI" dirty="0">
                <a:latin typeface="Gill Sans MT" panose="020B0502020104020203" pitchFamily="34" charset="0"/>
              </a:rPr>
              <a:t> </a:t>
            </a:r>
            <a:r>
              <a:rPr lang="fi-FI" dirty="0">
                <a:latin typeface="Gill Sans MT" panose="020B0502020104020203" pitchFamily="34" charset="0"/>
                <a:cs typeface="Calibri" panose="020F0502020204030204" pitchFamily="34" charset="0"/>
              </a:rPr>
              <a:t>Application overview</a:t>
            </a:r>
            <a:br>
              <a:rPr lang="fi-FI" dirty="0"/>
            </a:b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875F-E3B3-452E-BFCD-0CAAD273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993229"/>
            <a:ext cx="8197235" cy="5079832"/>
          </a:xfrm>
        </p:spPr>
        <p:txBody>
          <a:bodyPr/>
          <a:lstStyle/>
          <a:p>
            <a:pPr marL="457200" indent="-280988">
              <a:buFont typeface="Wingdings" panose="05000000000000000000" pitchFamily="2" charset="2"/>
              <a:buChar char="Ø"/>
            </a:pPr>
            <a:r>
              <a:rPr lang="en-US" b="1" dirty="0">
                <a:latin typeface="Gill Sans MT" panose="020B0502020104020203" pitchFamily="34" charset="0"/>
              </a:rPr>
              <a:t>Data Archiving </a:t>
            </a:r>
          </a:p>
          <a:p>
            <a:pPr marL="1090613" indent="104775">
              <a:buFont typeface="Wingdings" panose="05000000000000000000" pitchFamily="2" charset="2"/>
              <a:buChar char="v"/>
            </a:pPr>
            <a:r>
              <a:rPr lang="en-US" dirty="0">
                <a:latin typeface="Gill Sans MT" panose="020B0502020104020203" pitchFamily="34" charset="0"/>
              </a:rPr>
              <a:t>  Quality Archiving – RQ1(</a:t>
            </a:r>
            <a:r>
              <a:rPr lang="en-US" dirty="0" err="1">
                <a:latin typeface="Gill Sans MT" panose="020B0502020104020203" pitchFamily="34" charset="0"/>
              </a:rPr>
              <a:t>ServerID</a:t>
            </a:r>
            <a:r>
              <a:rPr lang="en-US" dirty="0">
                <a:latin typeface="Gill Sans MT" panose="020B0502020104020203" pitchFamily="34" charset="0"/>
              </a:rPr>
              <a:t> for Quality Archiving)</a:t>
            </a:r>
          </a:p>
          <a:p>
            <a:pPr marL="1090613" indent="104775">
              <a:buFont typeface="Wingdings" panose="05000000000000000000" pitchFamily="2" charset="2"/>
              <a:buChar char="v"/>
            </a:pPr>
            <a:r>
              <a:rPr lang="en-US" dirty="0">
                <a:latin typeface="Gill Sans MT" panose="020B0502020104020203" pitchFamily="34" charset="0"/>
              </a:rPr>
              <a:t>  Developing Archiving – RP1(</a:t>
            </a:r>
            <a:r>
              <a:rPr lang="en-US" dirty="0" err="1">
                <a:latin typeface="Gill Sans MT" panose="020B0502020104020203" pitchFamily="34" charset="0"/>
              </a:rPr>
              <a:t>ServerID</a:t>
            </a:r>
            <a:r>
              <a:rPr lang="en-US" dirty="0">
                <a:latin typeface="Gill Sans MT" panose="020B0502020104020203" pitchFamily="34" charset="0"/>
              </a:rPr>
              <a:t> for Production Archiving)</a:t>
            </a:r>
          </a:p>
          <a:p>
            <a:pPr marL="1090613" indent="0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marL="176212" indent="0">
              <a:buNone/>
            </a:pPr>
            <a:r>
              <a:rPr lang="fi-FI" b="1" dirty="0">
                <a:solidFill>
                  <a:srgbClr val="002060"/>
                </a:solidFill>
                <a:latin typeface="Gill Sans MT" panose="020B0502020104020203" pitchFamily="34" charset="0"/>
              </a:rPr>
              <a:t>How data is Going?</a:t>
            </a:r>
          </a:p>
          <a:p>
            <a:pPr marL="176212" indent="0">
              <a:buNone/>
            </a:pPr>
            <a:endParaRPr lang="fi-FI" b="1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176212" indent="0">
              <a:buNone/>
            </a:pPr>
            <a:r>
              <a:rPr lang="fi-FI" b="1" dirty="0">
                <a:solidFill>
                  <a:srgbClr val="002060"/>
                </a:solidFill>
                <a:latin typeface="Gill Sans MT" panose="020B0502020104020203" pitchFamily="34" charset="0"/>
              </a:rPr>
              <a:t> </a:t>
            </a:r>
          </a:p>
          <a:p>
            <a:pPr marL="176212" indent="0">
              <a:buNone/>
            </a:pPr>
            <a:endParaRPr lang="fi-FI" b="1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461962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Gill Sans MT" panose="020B0502020104020203" pitchFamily="34" charset="0"/>
              </a:rPr>
              <a:t>There is one transaction code for SAP system for checking the data.</a:t>
            </a:r>
          </a:p>
          <a:p>
            <a:pPr marL="1195388" indent="-104775">
              <a:buFont typeface="Wingdings" panose="05000000000000000000" pitchFamily="2" charset="2"/>
              <a:buChar char="v"/>
            </a:pPr>
            <a:r>
              <a:rPr lang="en-US" dirty="0">
                <a:latin typeface="Gill Sans MT" panose="020B0502020104020203" pitchFamily="34" charset="0"/>
              </a:rPr>
              <a:t>     </a:t>
            </a:r>
            <a:r>
              <a:rPr lang="en-US" dirty="0" err="1">
                <a:latin typeface="Gill Sans MT" panose="020B0502020104020203" pitchFamily="34" charset="0"/>
              </a:rPr>
              <a:t>Tcode</a:t>
            </a:r>
            <a:r>
              <a:rPr lang="en-US" dirty="0">
                <a:latin typeface="Gill Sans MT" panose="020B0502020104020203" pitchFamily="34" charset="0"/>
              </a:rPr>
              <a:t> – OAC0 (Transaction Code)</a:t>
            </a:r>
          </a:p>
          <a:p>
            <a:pPr marL="2109788" indent="-1019175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              (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With this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Tcode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, We have to open either RQ1 and RP1 server and there you will   get content repository data details)</a:t>
            </a:r>
          </a:p>
          <a:p>
            <a:pPr marL="176212" indent="0">
              <a:buNone/>
            </a:pP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EE081-BB68-46E9-9E88-7D0294C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6.8.2019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C3BA6-CC1A-4CEB-BD06-AA0F532C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1D9D2-33EA-417A-94CF-DDEA3725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54C7B6-A691-477F-93FF-F082A3D4CBA7}"/>
              </a:ext>
            </a:extLst>
          </p:cNvPr>
          <p:cNvSpPr/>
          <p:nvPr/>
        </p:nvSpPr>
        <p:spPr>
          <a:xfrm>
            <a:off x="5412603" y="3293030"/>
            <a:ext cx="1887793" cy="70792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Gill Sans MT" panose="020B0502020104020203" pitchFamily="34" charset="0"/>
              </a:rPr>
              <a:t>OpenText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1B926C-CD03-4307-9A93-D161D494B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801" y="3238177"/>
            <a:ext cx="1574695" cy="8176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703782-FD7F-49E4-AEF6-A1EAE81E3FA9}"/>
              </a:ext>
            </a:extLst>
          </p:cNvPr>
          <p:cNvCxnSpPr>
            <a:cxnSpLocks/>
          </p:cNvCxnSpPr>
          <p:nvPr/>
        </p:nvCxnSpPr>
        <p:spPr>
          <a:xfrm flipV="1">
            <a:off x="3067665" y="3646991"/>
            <a:ext cx="2072176" cy="1953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E7053C8-2B71-4A24-ACB7-F050E9B8993A}"/>
              </a:ext>
            </a:extLst>
          </p:cNvPr>
          <p:cNvSpPr/>
          <p:nvPr/>
        </p:nvSpPr>
        <p:spPr>
          <a:xfrm>
            <a:off x="3613356" y="3427091"/>
            <a:ext cx="1032387" cy="47887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SAP State</a:t>
            </a:r>
          </a:p>
        </p:txBody>
      </p:sp>
    </p:spTree>
    <p:extLst>
      <p:ext uri="{BB962C8B-B14F-4D97-AF65-F5344CB8AC3E}">
        <p14:creationId xmlns:p14="http://schemas.microsoft.com/office/powerpoint/2010/main" val="75739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B1DA-6421-4D65-A5D1-91AEF646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3824"/>
            <a:ext cx="8120062" cy="438924"/>
          </a:xfrm>
        </p:spPr>
        <p:txBody>
          <a:bodyPr/>
          <a:lstStyle/>
          <a:p>
            <a:r>
              <a:rPr lang="fi-FI" sz="2400" dirty="0">
                <a:latin typeface="Gill Sans MT" panose="020B0502020104020203" pitchFamily="34" charset="0"/>
              </a:rPr>
              <a:t> </a:t>
            </a:r>
            <a:r>
              <a:rPr lang="fi-FI" sz="2400" dirty="0">
                <a:latin typeface="Gill Sans MT" panose="020B0502020104020203" pitchFamily="34" charset="0"/>
                <a:cs typeface="Calibri" panose="020F0502020204030204" pitchFamily="34" charset="0"/>
              </a:rPr>
              <a:t>How to  Login and Check the Tcode?</a:t>
            </a:r>
            <a:br>
              <a:rPr lang="fi-FI" dirty="0"/>
            </a:b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875F-E3B3-452E-BFCD-0CAAD273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782748"/>
            <a:ext cx="8197235" cy="5290313"/>
          </a:xfrm>
        </p:spPr>
        <p:txBody>
          <a:bodyPr/>
          <a:lstStyle/>
          <a:p>
            <a:pPr marL="461962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Gill Sans MT" panose="020B0502020104020203" pitchFamily="34" charset="0"/>
              </a:rPr>
              <a:t> Connect the server(RDC)</a:t>
            </a:r>
          </a:p>
          <a:p>
            <a:pPr marL="176212" indent="0">
              <a:buNone/>
            </a:pP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EE081-BB68-46E9-9E88-7D0294C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6.8.2019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C3BA6-CC1A-4CEB-BD06-AA0F532C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1D9D2-33EA-417A-94CF-DDEA3725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1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B1DA-6421-4D65-A5D1-91AEF646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3823"/>
            <a:ext cx="8120062" cy="478875"/>
          </a:xfrm>
        </p:spPr>
        <p:txBody>
          <a:bodyPr/>
          <a:lstStyle/>
          <a:p>
            <a:r>
              <a:rPr lang="fi-FI" dirty="0">
                <a:latin typeface="Gill Sans MT" panose="020B0502020104020203" pitchFamily="34" charset="0"/>
              </a:rPr>
              <a:t> </a:t>
            </a:r>
            <a:r>
              <a:rPr lang="fi-FI" dirty="0">
                <a:latin typeface="Gill Sans MT" panose="020B0502020104020203" pitchFamily="34" charset="0"/>
                <a:cs typeface="Calibri" panose="020F0502020204030204" pitchFamily="34" charset="0"/>
              </a:rPr>
              <a:t>Application overview</a:t>
            </a:r>
            <a:br>
              <a:rPr lang="fi-FI" dirty="0"/>
            </a:b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875F-E3B3-452E-BFCD-0CAAD273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993229"/>
            <a:ext cx="8197235" cy="5079832"/>
          </a:xfrm>
        </p:spPr>
        <p:txBody>
          <a:bodyPr/>
          <a:lstStyle/>
          <a:p>
            <a:pPr marL="176212" indent="0">
              <a:buNone/>
            </a:pPr>
            <a:r>
              <a:rPr lang="en-US" b="1" dirty="0">
                <a:latin typeface="Gill Sans MT" panose="020B0502020104020203" pitchFamily="34" charset="0"/>
              </a:rPr>
              <a:t>Mapping of Content Repositories:</a:t>
            </a:r>
          </a:p>
          <a:p>
            <a:pPr marL="461962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Gill Sans MT" panose="020B0502020104020203" pitchFamily="34" charset="0"/>
              </a:rPr>
              <a:t> </a:t>
            </a:r>
            <a:r>
              <a:rPr lang="en-US" dirty="0">
                <a:latin typeface="Gill Sans MT" panose="020B0502020104020203" pitchFamily="34" charset="0"/>
              </a:rPr>
              <a:t>QUA Original Archives[ECC-RQ1] =&gt;T1, T2</a:t>
            </a:r>
          </a:p>
          <a:p>
            <a:pPr marL="461962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Gill Sans MT" panose="020B0502020104020203" pitchFamily="34" charset="0"/>
              </a:rPr>
              <a:t> PRD Original Archives[ECC-RP1]=&gt; D1</a:t>
            </a:r>
          </a:p>
          <a:p>
            <a:pPr marL="176212" indent="0">
              <a:buNone/>
            </a:pPr>
            <a:r>
              <a:rPr lang="en-US" b="1" dirty="0">
                <a:latin typeface="Gill Sans MT" panose="020B0502020104020203" pitchFamily="34" charset="0"/>
              </a:rPr>
              <a:t> </a:t>
            </a:r>
          </a:p>
          <a:p>
            <a:pPr marL="176212" indent="0">
              <a:buNone/>
            </a:pPr>
            <a:r>
              <a:rPr lang="en-US" b="1" dirty="0">
                <a:latin typeface="Gill Sans MT" panose="020B0502020104020203" pitchFamily="34" charset="0"/>
              </a:rPr>
              <a:t>Jobs Naming Convention:</a:t>
            </a:r>
          </a:p>
          <a:p>
            <a:pPr marL="1887538" indent="-339725">
              <a:buFont typeface="Wingdings" panose="05000000000000000000" pitchFamily="2" charset="2"/>
              <a:buChar char="v"/>
            </a:pPr>
            <a:r>
              <a:rPr lang="en-US" dirty="0">
                <a:latin typeface="Gill Sans MT" panose="020B0502020104020203" pitchFamily="34" charset="0"/>
              </a:rPr>
              <a:t>Starting with </a:t>
            </a:r>
            <a:r>
              <a:rPr lang="en-US" b="1" dirty="0">
                <a:latin typeface="Gill Sans MT" panose="020B0502020104020203" pitchFamily="34" charset="0"/>
              </a:rPr>
              <a:t>ARV*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EE081-BB68-46E9-9E88-7D0294C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6.8.2019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C3BA6-CC1A-4CEB-BD06-AA0F532C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1D9D2-33EA-417A-94CF-DDEA3725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B1DA-6421-4D65-A5D1-91AEF646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3823"/>
            <a:ext cx="8120062" cy="478875"/>
          </a:xfrm>
        </p:spPr>
        <p:txBody>
          <a:bodyPr/>
          <a:lstStyle/>
          <a:p>
            <a:r>
              <a:rPr lang="fi-FI" dirty="0">
                <a:latin typeface="Gill Sans MT" panose="020B0502020104020203" pitchFamily="34" charset="0"/>
              </a:rPr>
              <a:t>Application Server Details</a:t>
            </a:r>
            <a:br>
              <a:rPr lang="fi-FI" dirty="0"/>
            </a:b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875F-E3B3-452E-BFCD-0CAAD273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993229"/>
            <a:ext cx="8197235" cy="5079832"/>
          </a:xfrm>
        </p:spPr>
        <p:txBody>
          <a:bodyPr/>
          <a:lstStyle/>
          <a:p>
            <a:pPr marL="176212" indent="0">
              <a:buNone/>
            </a:pPr>
            <a:r>
              <a:rPr lang="en-US" b="1" u="sng" dirty="0">
                <a:solidFill>
                  <a:schemeClr val="accent1"/>
                </a:solidFill>
                <a:latin typeface="Gill Sans MT" panose="020B0502020104020203" pitchFamily="34" charset="0"/>
              </a:rPr>
              <a:t>OpenText Application Server details:</a:t>
            </a:r>
          </a:p>
          <a:p>
            <a:pPr marL="461962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Gill Sans MT" panose="020B0502020104020203" pitchFamily="34" charset="0"/>
              </a:rPr>
              <a:t> Quality:</a:t>
            </a:r>
          </a:p>
          <a:p>
            <a:pPr marL="461962" indent="-285750">
              <a:buFont typeface="Wingdings" panose="05000000000000000000" pitchFamily="2" charset="2"/>
              <a:buChar char="Ø"/>
            </a:pPr>
            <a:endParaRPr lang="en-US" b="1" dirty="0">
              <a:latin typeface="Gill Sans MT" panose="020B0502020104020203" pitchFamily="34" charset="0"/>
            </a:endParaRPr>
          </a:p>
          <a:p>
            <a:pPr marL="461962" indent="-285750">
              <a:buFont typeface="Wingdings" panose="05000000000000000000" pitchFamily="2" charset="2"/>
              <a:buChar char="Ø"/>
            </a:pPr>
            <a:endParaRPr lang="en-US" b="1" dirty="0">
              <a:latin typeface="Gill Sans MT" panose="020B0502020104020203" pitchFamily="34" charset="0"/>
            </a:endParaRPr>
          </a:p>
          <a:p>
            <a:pPr marL="461962" indent="-285750">
              <a:buFont typeface="Wingdings" panose="05000000000000000000" pitchFamily="2" charset="2"/>
              <a:buChar char="Ø"/>
            </a:pPr>
            <a:endParaRPr lang="en-US" b="1" dirty="0">
              <a:latin typeface="Gill Sans MT" panose="020B0502020104020203" pitchFamily="34" charset="0"/>
            </a:endParaRPr>
          </a:p>
          <a:p>
            <a:pPr marL="461962" indent="-285750">
              <a:buFont typeface="Wingdings" panose="05000000000000000000" pitchFamily="2" charset="2"/>
              <a:buChar char="Ø"/>
            </a:pPr>
            <a:endParaRPr lang="en-US" b="1" dirty="0">
              <a:latin typeface="Gill Sans MT" panose="020B0502020104020203" pitchFamily="34" charset="0"/>
            </a:endParaRPr>
          </a:p>
          <a:p>
            <a:pPr marL="461962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Gill Sans MT" panose="020B0502020104020203" pitchFamily="34" charset="0"/>
              </a:rPr>
              <a:t> Production:</a:t>
            </a:r>
          </a:p>
          <a:p>
            <a:pPr marL="176212" indent="0">
              <a:buNone/>
            </a:pPr>
            <a:endParaRPr lang="en-US" b="1" dirty="0">
              <a:latin typeface="Gill Sans MT" panose="020B0502020104020203" pitchFamily="34" charset="0"/>
            </a:endParaRPr>
          </a:p>
          <a:p>
            <a:pPr marL="176212" indent="0">
              <a:buNone/>
            </a:pP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EE081-BB68-46E9-9E88-7D0294C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6.8.2019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C3BA6-CC1A-4CEB-BD06-AA0F532C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1D9D2-33EA-417A-94CF-DDEA3725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B731518-D124-453E-A82D-51D45727E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920925"/>
              </p:ext>
            </p:extLst>
          </p:nvPr>
        </p:nvGraphicFramePr>
        <p:xfrm>
          <a:off x="810094" y="1795206"/>
          <a:ext cx="7711605" cy="1257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629">
                  <a:extLst>
                    <a:ext uri="{9D8B030D-6E8A-4147-A177-3AD203B41FA5}">
                      <a16:colId xmlns:a16="http://schemas.microsoft.com/office/drawing/2014/main" val="3923544973"/>
                    </a:ext>
                  </a:extLst>
                </a:gridCol>
                <a:gridCol w="3414441">
                  <a:extLst>
                    <a:ext uri="{9D8B030D-6E8A-4147-A177-3AD203B41FA5}">
                      <a16:colId xmlns:a16="http://schemas.microsoft.com/office/drawing/2014/main" val="2816347474"/>
                    </a:ext>
                  </a:extLst>
                </a:gridCol>
                <a:gridCol w="2570535">
                  <a:extLst>
                    <a:ext uri="{9D8B030D-6E8A-4147-A177-3AD203B41FA5}">
                      <a16:colId xmlns:a16="http://schemas.microsoft.com/office/drawing/2014/main" val="885909810"/>
                    </a:ext>
                  </a:extLst>
                </a:gridCol>
              </a:tblGrid>
              <a:tr h="419237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Server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Server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Server 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416366"/>
                  </a:ext>
                </a:extLst>
              </a:tr>
              <a:tr h="419237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sap-opentext-app-q1.posti.fi:8080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10.250.5.238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698417"/>
                  </a:ext>
                </a:extLst>
              </a:tr>
              <a:tr h="419237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co-opentext-db-tst.posti.fi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10.250.3.185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96064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BB08F71-FA62-4D62-8DC3-AF0FA49D7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992837"/>
              </p:ext>
            </p:extLst>
          </p:nvPr>
        </p:nvGraphicFramePr>
        <p:xfrm>
          <a:off x="865114" y="3854894"/>
          <a:ext cx="7711605" cy="1257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629">
                  <a:extLst>
                    <a:ext uri="{9D8B030D-6E8A-4147-A177-3AD203B41FA5}">
                      <a16:colId xmlns:a16="http://schemas.microsoft.com/office/drawing/2014/main" val="3923544973"/>
                    </a:ext>
                  </a:extLst>
                </a:gridCol>
                <a:gridCol w="3414441">
                  <a:extLst>
                    <a:ext uri="{9D8B030D-6E8A-4147-A177-3AD203B41FA5}">
                      <a16:colId xmlns:a16="http://schemas.microsoft.com/office/drawing/2014/main" val="2816347474"/>
                    </a:ext>
                  </a:extLst>
                </a:gridCol>
                <a:gridCol w="2570535">
                  <a:extLst>
                    <a:ext uri="{9D8B030D-6E8A-4147-A177-3AD203B41FA5}">
                      <a16:colId xmlns:a16="http://schemas.microsoft.com/office/drawing/2014/main" val="885909810"/>
                    </a:ext>
                  </a:extLst>
                </a:gridCol>
              </a:tblGrid>
              <a:tr h="419237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Server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Server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Server 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416366"/>
                  </a:ext>
                </a:extLst>
              </a:tr>
              <a:tr h="419237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sap-opentext-app-p1.posti.fi:8080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10.250.3.188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698417"/>
                  </a:ext>
                </a:extLst>
              </a:tr>
              <a:tr h="419237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co-opentext-db.posti.fi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10.250.3.185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960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17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B1DA-6421-4D65-A5D1-91AEF646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3823"/>
            <a:ext cx="8120062" cy="478875"/>
          </a:xfrm>
        </p:spPr>
        <p:txBody>
          <a:bodyPr/>
          <a:lstStyle/>
          <a:p>
            <a:r>
              <a:rPr lang="fi-FI" dirty="0">
                <a:latin typeface="Gill Sans MT" panose="020B0502020104020203" pitchFamily="34" charset="0"/>
              </a:rPr>
              <a:t>Directory Stuctures:</a:t>
            </a:r>
            <a:br>
              <a:rPr lang="fi-FI" dirty="0"/>
            </a:b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875F-E3B3-452E-BFCD-0CAAD273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993229"/>
            <a:ext cx="8197235" cy="5079832"/>
          </a:xfrm>
        </p:spPr>
        <p:txBody>
          <a:bodyPr/>
          <a:lstStyle/>
          <a:p>
            <a:pPr marL="176212" indent="0">
              <a:buNone/>
            </a:pPr>
            <a:r>
              <a:rPr lang="en-US" b="1" u="sng" dirty="0">
                <a:latin typeface="Gill Sans MT" panose="020B0502020104020203" pitchFamily="34" charset="0"/>
              </a:rPr>
              <a:t>OpenText important  Directory Structure details:</a:t>
            </a:r>
          </a:p>
          <a:p>
            <a:pPr marL="176212" indent="0">
              <a:buNone/>
            </a:pPr>
            <a:endParaRPr lang="en-US" b="1" u="sng" dirty="0">
              <a:latin typeface="Gill Sans MT" panose="020B0502020104020203" pitchFamily="34" charset="0"/>
            </a:endParaRPr>
          </a:p>
          <a:p>
            <a:pPr marL="176212" indent="0">
              <a:buNone/>
            </a:pPr>
            <a:endParaRPr lang="en-US" b="1" u="sng" dirty="0">
              <a:latin typeface="Gill Sans MT" panose="020B0502020104020203" pitchFamily="34" charset="0"/>
            </a:endParaRPr>
          </a:p>
          <a:p>
            <a:pPr marL="176212" indent="0">
              <a:buNone/>
            </a:pPr>
            <a:endParaRPr lang="en-US" b="1" u="sng" dirty="0">
              <a:latin typeface="Gill Sans MT" panose="020B0502020104020203" pitchFamily="34" charset="0"/>
            </a:endParaRPr>
          </a:p>
          <a:p>
            <a:pPr marL="176212" indent="0">
              <a:buNone/>
            </a:pPr>
            <a:endParaRPr lang="en-US" b="1" u="sng" dirty="0">
              <a:latin typeface="Gill Sans MT" panose="020B0502020104020203" pitchFamily="34" charset="0"/>
            </a:endParaRPr>
          </a:p>
          <a:p>
            <a:pPr marL="176212" indent="0">
              <a:buNone/>
            </a:pPr>
            <a:endParaRPr lang="en-US" b="1" u="sng" dirty="0">
              <a:latin typeface="Gill Sans MT" panose="020B0502020104020203" pitchFamily="34" charset="0"/>
            </a:endParaRPr>
          </a:p>
          <a:p>
            <a:pPr marL="176212" indent="0">
              <a:buNone/>
            </a:pPr>
            <a:endParaRPr lang="en-US" b="1" u="sng" dirty="0">
              <a:latin typeface="Gill Sans MT" panose="020B0502020104020203" pitchFamily="34" charset="0"/>
            </a:endParaRPr>
          </a:p>
          <a:p>
            <a:pPr marL="176212" indent="0">
              <a:buNone/>
            </a:pPr>
            <a:endParaRPr lang="en-US" b="1" dirty="0">
              <a:latin typeface="Gill Sans MT" panose="020B0502020104020203" pitchFamily="34" charset="0"/>
            </a:endParaRPr>
          </a:p>
          <a:p>
            <a:pPr marL="176212" indent="0">
              <a:buNone/>
            </a:pPr>
            <a:r>
              <a:rPr lang="en-US" b="1" u="sng" dirty="0">
                <a:latin typeface="Gill Sans MT" panose="020B0502020104020203" pitchFamily="34" charset="0"/>
              </a:rPr>
              <a:t>SAP Archiving Directory Structures details</a:t>
            </a:r>
            <a:r>
              <a:rPr lang="en-US" b="1" dirty="0">
                <a:solidFill>
                  <a:srgbClr val="002060"/>
                </a:solidFill>
                <a:latin typeface="Gill Sans MT" panose="020B0502020104020203" pitchFamily="34" charset="0"/>
              </a:rPr>
              <a:t>:[Tcode-OAC0]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EE081-BB68-46E9-9E88-7D0294C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6.8.2019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C3BA6-CC1A-4CEB-BD06-AA0F532C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1D9D2-33EA-417A-94CF-DDEA3725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757D50-F9AA-4489-9B95-98BEA5A32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489626"/>
              </p:ext>
            </p:extLst>
          </p:nvPr>
        </p:nvGraphicFramePr>
        <p:xfrm>
          <a:off x="779529" y="1455993"/>
          <a:ext cx="712560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160">
                  <a:extLst>
                    <a:ext uri="{9D8B030D-6E8A-4147-A177-3AD203B41FA5}">
                      <a16:colId xmlns:a16="http://schemas.microsoft.com/office/drawing/2014/main" val="2869107852"/>
                    </a:ext>
                  </a:extLst>
                </a:gridCol>
                <a:gridCol w="4554445">
                  <a:extLst>
                    <a:ext uri="{9D8B030D-6E8A-4147-A177-3AD203B41FA5}">
                      <a16:colId xmlns:a16="http://schemas.microsoft.com/office/drawing/2014/main" val="906392595"/>
                    </a:ext>
                  </a:extLst>
                </a:gridCol>
              </a:tblGrid>
              <a:tr h="36017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 Directory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065412"/>
                  </a:ext>
                </a:extLst>
              </a:tr>
              <a:tr h="36017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SPAWNERROOT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/data/</a:t>
                      </a:r>
                      <a:r>
                        <a:rPr lang="en-US" sz="1800" dirty="0" err="1">
                          <a:latin typeface="Gill Sans MT" panose="020B0502020104020203" pitchFamily="34" charset="0"/>
                        </a:rPr>
                        <a:t>opentext</a:t>
                      </a:r>
                      <a:r>
                        <a:rPr lang="en-US" sz="1800" dirty="0">
                          <a:latin typeface="Gill Sans MT" panose="020B0502020104020203" pitchFamily="34" charset="0"/>
                        </a:rPr>
                        <a:t>/LEA/</a:t>
                      </a:r>
                      <a:r>
                        <a:rPr lang="en-US" sz="1800" dirty="0" err="1">
                          <a:latin typeface="Gill Sans MT" panose="020B0502020104020203" pitchFamily="34" charset="0"/>
                        </a:rPr>
                        <a:t>ArchiveServer</a:t>
                      </a: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235793"/>
                  </a:ext>
                </a:extLst>
              </a:tr>
              <a:tr h="36017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BINROOT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Gill Sans MT" panose="020B0502020104020203" pitchFamily="34" charset="0"/>
                        </a:rPr>
                        <a:t>/data/</a:t>
                      </a:r>
                      <a:r>
                        <a:rPr lang="en-US" sz="1800" dirty="0" err="1">
                          <a:latin typeface="Gill Sans MT" panose="020B0502020104020203" pitchFamily="34" charset="0"/>
                        </a:rPr>
                        <a:t>opentext</a:t>
                      </a:r>
                      <a:r>
                        <a:rPr lang="en-US" sz="1800" dirty="0">
                          <a:latin typeface="Gill Sans MT" panose="020B0502020104020203" pitchFamily="34" charset="0"/>
                        </a:rPr>
                        <a:t>/LEA/</a:t>
                      </a:r>
                      <a:r>
                        <a:rPr lang="en-US" sz="1800" dirty="0" err="1">
                          <a:latin typeface="Gill Sans MT" panose="020B0502020104020203" pitchFamily="34" charset="0"/>
                        </a:rPr>
                        <a:t>ArchiveServer</a:t>
                      </a: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092303"/>
                  </a:ext>
                </a:extLst>
              </a:tr>
              <a:tr h="36017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CONFIGROOT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Gill Sans MT" panose="020B0502020104020203" pitchFamily="34" charset="0"/>
                        </a:rPr>
                        <a:t>/data/</a:t>
                      </a:r>
                      <a:r>
                        <a:rPr lang="en-US" sz="1800" dirty="0" err="1">
                          <a:latin typeface="Gill Sans MT" panose="020B0502020104020203" pitchFamily="34" charset="0"/>
                        </a:rPr>
                        <a:t>opentext</a:t>
                      </a:r>
                      <a:r>
                        <a:rPr lang="en-US" sz="1800" dirty="0">
                          <a:latin typeface="Gill Sans MT" panose="020B0502020104020203" pitchFamily="34" charset="0"/>
                        </a:rPr>
                        <a:t>/LEA/</a:t>
                      </a:r>
                      <a:r>
                        <a:rPr lang="en-US" sz="1800" dirty="0" err="1">
                          <a:latin typeface="Gill Sans MT" panose="020B0502020104020203" pitchFamily="34" charset="0"/>
                        </a:rPr>
                        <a:t>ArchiveServer</a:t>
                      </a: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274801"/>
                  </a:ext>
                </a:extLst>
              </a:tr>
              <a:tr h="36017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ECM_LOG_DIR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Gill Sans MT" panose="020B0502020104020203" pitchFamily="34" charset="0"/>
                        </a:rPr>
                        <a:t>/data/</a:t>
                      </a:r>
                      <a:r>
                        <a:rPr lang="en-US" sz="1800" dirty="0" err="1">
                          <a:latin typeface="Gill Sans MT" panose="020B0502020104020203" pitchFamily="34" charset="0"/>
                        </a:rPr>
                        <a:t>opentext</a:t>
                      </a:r>
                      <a:r>
                        <a:rPr lang="en-US" sz="1800" dirty="0">
                          <a:latin typeface="Gill Sans MT" panose="020B0502020104020203" pitchFamily="34" charset="0"/>
                        </a:rPr>
                        <a:t>/LEA/</a:t>
                      </a:r>
                      <a:r>
                        <a:rPr lang="en-US" sz="1800" dirty="0" err="1">
                          <a:latin typeface="Gill Sans MT" panose="020B0502020104020203" pitchFamily="34" charset="0"/>
                        </a:rPr>
                        <a:t>ArchiveServer</a:t>
                      </a:r>
                      <a:r>
                        <a:rPr lang="en-US" sz="1800" dirty="0">
                          <a:latin typeface="Gill Sans MT" panose="020B0502020104020203" pitchFamily="34" charset="0"/>
                        </a:rPr>
                        <a:t>/log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407560"/>
                  </a:ext>
                </a:extLst>
              </a:tr>
              <a:tr h="35523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JAVA_HOME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/</a:t>
                      </a:r>
                      <a:r>
                        <a:rPr lang="en-US" sz="1800" dirty="0" err="1">
                          <a:latin typeface="Gill Sans MT" panose="020B0502020104020203" pitchFamily="34" charset="0"/>
                        </a:rPr>
                        <a:t>usr</a:t>
                      </a:r>
                      <a:r>
                        <a:rPr lang="en-US" sz="1800" dirty="0">
                          <a:latin typeface="Gill Sans MT" panose="020B0502020104020203" pitchFamily="34" charset="0"/>
                        </a:rPr>
                        <a:t>/lib/</a:t>
                      </a:r>
                      <a:r>
                        <a:rPr lang="en-US" sz="1800" dirty="0" err="1">
                          <a:latin typeface="Gill Sans MT" panose="020B0502020104020203" pitchFamily="34" charset="0"/>
                        </a:rPr>
                        <a:t>jvm</a:t>
                      </a:r>
                      <a:r>
                        <a:rPr lang="en-US" sz="1800" dirty="0">
                          <a:latin typeface="Gill Sans MT" panose="020B0502020104020203" pitchFamily="34" charset="0"/>
                        </a:rPr>
                        <a:t>/jre1.8.0_181-amd64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935183"/>
                  </a:ext>
                </a:extLst>
              </a:tr>
              <a:tr h="35523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ORACLE_HOME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/opt/oracle/app/oracle/product/11g2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11074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A5B1098-780D-41F8-A1CD-558254C6A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259438"/>
              </p:ext>
            </p:extLst>
          </p:nvPr>
        </p:nvGraphicFramePr>
        <p:xfrm>
          <a:off x="810094" y="4700028"/>
          <a:ext cx="70950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5040">
                  <a:extLst>
                    <a:ext uri="{9D8B030D-6E8A-4147-A177-3AD203B41FA5}">
                      <a16:colId xmlns:a16="http://schemas.microsoft.com/office/drawing/2014/main" val="1611408955"/>
                    </a:ext>
                  </a:extLst>
                </a:gridCol>
              </a:tblGrid>
              <a:tr h="321118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658287"/>
                  </a:ext>
                </a:extLst>
              </a:tr>
              <a:tr h="321118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RQ1:Physical Path:/</a:t>
                      </a:r>
                      <a:r>
                        <a:rPr lang="en-US" dirty="0" err="1">
                          <a:latin typeface="Gill Sans MT" panose="020B0502020104020203" pitchFamily="34" charset="0"/>
                        </a:rPr>
                        <a:t>liittyma</a:t>
                      </a:r>
                      <a:r>
                        <a:rPr lang="en-US" dirty="0">
                          <a:latin typeface="Gill Sans MT" panose="020B0502020104020203" pitchFamily="34" charset="0"/>
                        </a:rPr>
                        <a:t>/RQ1/</a:t>
                      </a:r>
                      <a:r>
                        <a:rPr lang="en-US" dirty="0" err="1">
                          <a:latin typeface="Gill Sans MT" panose="020B0502020104020203" pitchFamily="34" charset="0"/>
                        </a:rPr>
                        <a:t>new_archive</a:t>
                      </a:r>
                      <a:r>
                        <a:rPr lang="en-US" dirty="0">
                          <a:latin typeface="Gill Sans MT" panose="020B0502020104020203" pitchFamily="34" charset="0"/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306702"/>
                  </a:ext>
                </a:extLst>
              </a:tr>
              <a:tr h="3211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ill Sans MT" panose="020B0502020104020203" pitchFamily="34" charset="0"/>
                        </a:rPr>
                        <a:t>RP1:Physical Path:/</a:t>
                      </a:r>
                      <a:r>
                        <a:rPr lang="en-US" dirty="0" err="1">
                          <a:latin typeface="Gill Sans MT" panose="020B0502020104020203" pitchFamily="34" charset="0"/>
                        </a:rPr>
                        <a:t>liittyma</a:t>
                      </a:r>
                      <a:r>
                        <a:rPr lang="en-US" dirty="0">
                          <a:latin typeface="Gill Sans MT" panose="020B0502020104020203" pitchFamily="34" charset="0"/>
                        </a:rPr>
                        <a:t>/RP1/</a:t>
                      </a:r>
                      <a:r>
                        <a:rPr lang="en-US" dirty="0" err="1">
                          <a:latin typeface="Gill Sans MT" panose="020B0502020104020203" pitchFamily="34" charset="0"/>
                        </a:rPr>
                        <a:t>new_archive</a:t>
                      </a:r>
                      <a:endParaRPr lang="en-US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929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443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B1DA-6421-4D65-A5D1-91AEF646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3823"/>
            <a:ext cx="8120062" cy="649406"/>
          </a:xfrm>
        </p:spPr>
        <p:txBody>
          <a:bodyPr/>
          <a:lstStyle/>
          <a:p>
            <a:r>
              <a:rPr lang="fi-FI" dirty="0">
                <a:latin typeface="Gill Sans MT" panose="020B0502020104020203" pitchFamily="34" charset="0"/>
              </a:rPr>
              <a:t>Common Issues</a:t>
            </a:r>
            <a:br>
              <a:rPr lang="fi-FI" dirty="0"/>
            </a:b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EE081-BB68-46E9-9E88-7D0294C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6.8.2019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C3BA6-CC1A-4CEB-BD06-AA0F532C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1D9D2-33EA-417A-94CF-DDEA3725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BC6021-A384-4D4F-A497-85B50C1C9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1" y="993229"/>
            <a:ext cx="8126412" cy="5079831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à"/>
            </a:pPr>
            <a:r>
              <a:rPr lang="en-US" dirty="0">
                <a:latin typeface="Gill Sans MT" panose="020B0502020104020203" pitchFamily="34" charset="0"/>
                <a:sym typeface="Wingdings" panose="05000000000000000000" pitchFamily="2" charset="2"/>
              </a:rPr>
              <a:t> Certificates Issue</a:t>
            </a:r>
          </a:p>
          <a:p>
            <a:pPr lvl="0">
              <a:buFont typeface="Wingdings" panose="05000000000000000000" pitchFamily="2" charset="2"/>
              <a:buChar char="à"/>
            </a:pPr>
            <a:r>
              <a:rPr lang="en-US" dirty="0">
                <a:latin typeface="Gill Sans MT" panose="020B0502020104020203" pitchFamily="34" charset="0"/>
                <a:sym typeface="Wingdings" panose="05000000000000000000" pitchFamily="2" charset="2"/>
              </a:rPr>
              <a:t> Server will struct</a:t>
            </a:r>
          </a:p>
        </p:txBody>
      </p:sp>
    </p:spTree>
    <p:extLst>
      <p:ext uri="{BB962C8B-B14F-4D97-AF65-F5344CB8AC3E}">
        <p14:creationId xmlns:p14="http://schemas.microsoft.com/office/powerpoint/2010/main" val="2728300749"/>
      </p:ext>
    </p:extLst>
  </p:cSld>
  <p:clrMapOvr>
    <a:masterClrMapping/>
  </p:clrMapOvr>
</p:sld>
</file>

<file path=ppt/theme/theme1.xml><?xml version="1.0" encoding="utf-8"?>
<a:theme xmlns:a="http://schemas.openxmlformats.org/drawingml/2006/main" name="Posti vaaka">
  <a:themeElements>
    <a:clrScheme name="Posti">
      <a:dk1>
        <a:srgbClr val="000000"/>
      </a:dk1>
      <a:lt1>
        <a:srgbClr val="FFFFFF"/>
      </a:lt1>
      <a:dk2>
        <a:srgbClr val="FF8000"/>
      </a:dk2>
      <a:lt2>
        <a:srgbClr val="D7DBDD"/>
      </a:lt2>
      <a:accent1>
        <a:srgbClr val="FF8000"/>
      </a:accent1>
      <a:accent2>
        <a:srgbClr val="394A58"/>
      </a:accent2>
      <a:accent3>
        <a:srgbClr val="0073CF"/>
      </a:accent3>
      <a:accent4>
        <a:srgbClr val="34B233"/>
      </a:accent4>
      <a:accent5>
        <a:srgbClr val="CB0044"/>
      </a:accent5>
      <a:accent6>
        <a:srgbClr val="DAD7CB"/>
      </a:accent6>
      <a:hlink>
        <a:srgbClr val="7DA0FF"/>
      </a:hlink>
      <a:folHlink>
        <a:srgbClr val="DAD7CB"/>
      </a:folHlink>
    </a:clrScheme>
    <a:fontScheme name="Posti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25400">
          <a:solidFill>
            <a:schemeClr val="bg1"/>
          </a:solidFill>
        </a:ln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sti vaaka.potx" id="{ED0C4966-A4F3-4487-B2E2-274DFDE7700D}" vid="{E799F3E2-DF82-4666-BCFA-3F3EE5C96A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Posti vaaka</Template>
  <TotalTime>13815</TotalTime>
  <Words>418</Words>
  <Application>Microsoft Office PowerPoint</Application>
  <PresentationFormat>On-screen Show (4:3)</PresentationFormat>
  <Paragraphs>157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Wingdings</vt:lpstr>
      <vt:lpstr>Posti vaaka</vt:lpstr>
      <vt:lpstr>Open Text  Reverse KT</vt:lpstr>
      <vt:lpstr>Agenda</vt:lpstr>
      <vt:lpstr> Application overview </vt:lpstr>
      <vt:lpstr> Application overview </vt:lpstr>
      <vt:lpstr> How to  Login and Check the Tcode? </vt:lpstr>
      <vt:lpstr> Application overview </vt:lpstr>
      <vt:lpstr>Application Server Details </vt:lpstr>
      <vt:lpstr>Directory Stuctures: </vt:lpstr>
      <vt:lpstr>Common Issues </vt:lpstr>
      <vt:lpstr>Contact Details </vt:lpstr>
      <vt:lpstr>PowerPoint Presentation</vt:lpstr>
    </vt:vector>
  </TitlesOfParts>
  <Company>Posti Group Oyj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Fenix Knowledge transfer</dc:title>
  <dc:creator>penchalaiah.gajana@infosys.com</dc:creator>
  <cp:lastModifiedBy>Penchalaiah Gajana</cp:lastModifiedBy>
  <cp:revision>549</cp:revision>
  <dcterms:created xsi:type="dcterms:W3CDTF">2019-06-28T05:23:17Z</dcterms:created>
  <dcterms:modified xsi:type="dcterms:W3CDTF">2019-08-06T15:21:12Z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penchalaiah.gajana@ad.infosys.com</vt:lpwstr>
  </property>
  <property fmtid="{D5CDD505-2E9C-101B-9397-08002B2CF9AE}" pid="5" name="MSIP_Label_be4b3411-284d-4d31-bd4f-bc13ef7f1fd6_SetDate">
    <vt:lpwstr>2019-07-04T14:28:14.7615475Z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Extended_MSFT_Method">
    <vt:lpwstr>Automatic</vt:lpwstr>
  </property>
  <property fmtid="{D5CDD505-2E9C-101B-9397-08002B2CF9AE}" pid="9" name="MSIP_Label_a0819fa7-4367-4500-ba88-dd630d977609_Enabled">
    <vt:lpwstr>True</vt:lpwstr>
  </property>
  <property fmtid="{D5CDD505-2E9C-101B-9397-08002B2CF9AE}" pid="10" name="MSIP_Label_a0819fa7-4367-4500-ba88-dd630d977609_SiteId">
    <vt:lpwstr>63ce7d59-2f3e-42cd-a8cc-be764cff5eb6</vt:lpwstr>
  </property>
  <property fmtid="{D5CDD505-2E9C-101B-9397-08002B2CF9AE}" pid="11" name="MSIP_Label_a0819fa7-4367-4500-ba88-dd630d977609_Owner">
    <vt:lpwstr>penchalaiah.gajana@ad.infosys.com</vt:lpwstr>
  </property>
  <property fmtid="{D5CDD505-2E9C-101B-9397-08002B2CF9AE}" pid="12" name="MSIP_Label_a0819fa7-4367-4500-ba88-dd630d977609_SetDate">
    <vt:lpwstr>2019-07-04T14:28:14.7615475Z</vt:lpwstr>
  </property>
  <property fmtid="{D5CDD505-2E9C-101B-9397-08002B2CF9AE}" pid="13" name="MSIP_Label_a0819fa7-4367-4500-ba88-dd630d977609_Name">
    <vt:lpwstr>Companywide usage</vt:lpwstr>
  </property>
  <property fmtid="{D5CDD505-2E9C-101B-9397-08002B2CF9AE}" pid="14" name="MSIP_Label_a0819fa7-4367-4500-ba88-dd630d977609_Application">
    <vt:lpwstr>Microsoft Azure Information Protection</vt:lpwstr>
  </property>
  <property fmtid="{D5CDD505-2E9C-101B-9397-08002B2CF9AE}" pid="15" name="MSIP_Label_a0819fa7-4367-4500-ba88-dd630d977609_Parent">
    <vt:lpwstr>be4b3411-284d-4d31-bd4f-bc13ef7f1fd6</vt:lpwstr>
  </property>
  <property fmtid="{D5CDD505-2E9C-101B-9397-08002B2CF9AE}" pid="16" name="MSIP_Label_a0819fa7-4367-4500-ba88-dd630d977609_Extended_MSFT_Method">
    <vt:lpwstr>Automatic</vt:lpwstr>
  </property>
  <property fmtid="{D5CDD505-2E9C-101B-9397-08002B2CF9AE}" pid="17" name="Sensitivity">
    <vt:lpwstr>Internal Companywide usage</vt:lpwstr>
  </property>
</Properties>
</file>