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1" d="100"/>
          <a:sy n="71"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50555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48216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535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57396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966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41404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371118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42649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09664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28015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32699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59335-FB4F-4331-9352-7B3ED92F8E74}" type="datetimeFigureOut">
              <a:rPr lang="en-US" smtClean="0"/>
              <a:t>2023-10-16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3883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59335-FB4F-4331-9352-7B3ED92F8E74}" type="datetimeFigureOut">
              <a:rPr lang="en-US" smtClean="0"/>
              <a:t>2023-10-16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6098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59335-FB4F-4331-9352-7B3ED92F8E74}" type="datetimeFigureOut">
              <a:rPr lang="en-US" smtClean="0"/>
              <a:t>2023-10-16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3040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6291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85513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659335-FB4F-4331-9352-7B3ED92F8E74}" type="datetimeFigureOut">
              <a:rPr lang="en-US" smtClean="0"/>
              <a:t>2023-10-16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60BC2C-A294-42D9-85ED-A3F301DF07F7}" type="slidenum">
              <a:rPr lang="en-US" smtClean="0"/>
              <a:t>‹#›</a:t>
            </a:fld>
            <a:endParaRPr lang="en-US"/>
          </a:p>
        </p:txBody>
      </p:sp>
    </p:spTree>
    <p:extLst>
      <p:ext uri="{BB962C8B-B14F-4D97-AF65-F5344CB8AC3E}">
        <p14:creationId xmlns:p14="http://schemas.microsoft.com/office/powerpoint/2010/main" val="390974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ennica/driedbeans/" TargetMode="External"/><Relationship Id="rId2" Type="http://schemas.openxmlformats.org/officeDocument/2006/relationships/hyperlink" Target="mailto:craig.pennington@colorado.edu" TargetMode="External"/><Relationship Id="rId1" Type="http://schemas.openxmlformats.org/officeDocument/2006/relationships/slideLayout" Target="../slideLayouts/slideLayout2.xml"/><Relationship Id="rId5" Type="http://schemas.openxmlformats.org/officeDocument/2006/relationships/hyperlink" Target="https://doi.org/10.1016/j.compag.2020.105507" TargetMode="External"/><Relationship Id="rId4" Type="http://schemas.openxmlformats.org/officeDocument/2006/relationships/hyperlink" Target="https://doi.org/10.24432/C50S4B"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semanticscholar.org/paper/e84c31138f2f261d15517d6b6bb8922c3fe597a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nnica/driedbea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CED0-D15D-92C1-DE7A-AC4A15045934}"/>
              </a:ext>
            </a:extLst>
          </p:cNvPr>
          <p:cNvSpPr>
            <a:spLocks noGrp="1"/>
          </p:cNvSpPr>
          <p:nvPr>
            <p:ph type="ctrTitle"/>
          </p:nvPr>
        </p:nvSpPr>
        <p:spPr/>
        <p:txBody>
          <a:bodyPr/>
          <a:lstStyle/>
          <a:p>
            <a:r>
              <a:rPr lang="en-US" dirty="0"/>
              <a:t>Dried Beans </a:t>
            </a:r>
            <a:r>
              <a:rPr lang="en-US" dirty="0" err="1"/>
              <a:t>Multiclassifiers</a:t>
            </a:r>
            <a:endParaRPr lang="en-US" dirty="0"/>
          </a:p>
        </p:txBody>
      </p:sp>
      <p:sp>
        <p:nvSpPr>
          <p:cNvPr id="3" name="Subtitle 2">
            <a:extLst>
              <a:ext uri="{FF2B5EF4-FFF2-40B4-BE49-F238E27FC236}">
                <a16:creationId xmlns:a16="http://schemas.microsoft.com/office/drawing/2014/main" id="{8DBCFB3C-09F8-590C-8FE1-978FA9467F9F}"/>
              </a:ext>
            </a:extLst>
          </p:cNvPr>
          <p:cNvSpPr>
            <a:spLocks noGrp="1"/>
          </p:cNvSpPr>
          <p:nvPr>
            <p:ph type="subTitle" idx="1"/>
          </p:nvPr>
        </p:nvSpPr>
        <p:spPr>
          <a:xfrm>
            <a:off x="2589213" y="4777379"/>
            <a:ext cx="8915399" cy="1811680"/>
          </a:xfrm>
        </p:spPr>
        <p:txBody>
          <a:bodyPr>
            <a:normAutofit/>
          </a:bodyPr>
          <a:lstStyle/>
          <a:p>
            <a:r>
              <a:rPr lang="en-US" dirty="0"/>
              <a:t>Craig Pennington</a:t>
            </a:r>
          </a:p>
          <a:p>
            <a:r>
              <a:rPr lang="en-US" dirty="0"/>
              <a:t>craig.pennington@colorado.edu</a:t>
            </a:r>
          </a:p>
          <a:p>
            <a:r>
              <a:rPr lang="en-US" dirty="0"/>
              <a:t>University of Colorado Boulder</a:t>
            </a:r>
          </a:p>
          <a:p>
            <a:r>
              <a:rPr lang="en-US" dirty="0"/>
              <a:t>Boulder, Colorado, USA</a:t>
            </a:r>
          </a:p>
          <a:p>
            <a:endParaRPr lang="en-US" dirty="0"/>
          </a:p>
        </p:txBody>
      </p:sp>
    </p:spTree>
    <p:extLst>
      <p:ext uri="{BB962C8B-B14F-4D97-AF65-F5344CB8AC3E}">
        <p14:creationId xmlns:p14="http://schemas.microsoft.com/office/powerpoint/2010/main" val="257187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71F1-93B1-E1DA-B1D6-9A96914CE052}"/>
              </a:ext>
            </a:extLst>
          </p:cNvPr>
          <p:cNvSpPr>
            <a:spLocks noGrp="1"/>
          </p:cNvSpPr>
          <p:nvPr>
            <p:ph type="title"/>
          </p:nvPr>
        </p:nvSpPr>
        <p:spPr/>
        <p:txBody>
          <a:bodyPr/>
          <a:lstStyle/>
          <a:p>
            <a:r>
              <a:rPr lang="en-US" dirty="0"/>
              <a:t>Accuracy by maximum depth</a:t>
            </a:r>
          </a:p>
        </p:txBody>
      </p:sp>
      <p:pic>
        <p:nvPicPr>
          <p:cNvPr id="10" name="Picture 9" descr="A graph of random forest accuracy versus maximum depth">
            <a:extLst>
              <a:ext uri="{FF2B5EF4-FFF2-40B4-BE49-F238E27FC236}">
                <a16:creationId xmlns:a16="http://schemas.microsoft.com/office/drawing/2014/main" id="{23ACEF10-6383-2DC8-4ECA-B1EE3DBD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488207"/>
            <a:ext cx="8226023" cy="4976337"/>
          </a:xfrm>
          <a:prstGeom prst="rect">
            <a:avLst/>
          </a:prstGeom>
        </p:spPr>
      </p:pic>
    </p:spTree>
    <p:extLst>
      <p:ext uri="{BB962C8B-B14F-4D97-AF65-F5344CB8AC3E}">
        <p14:creationId xmlns:p14="http://schemas.microsoft.com/office/powerpoint/2010/main" val="291035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9355-1D01-8540-B241-CF28AD6731DC}"/>
              </a:ext>
            </a:extLst>
          </p:cNvPr>
          <p:cNvSpPr>
            <a:spLocks noGrp="1"/>
          </p:cNvSpPr>
          <p:nvPr>
            <p:ph type="title"/>
          </p:nvPr>
        </p:nvSpPr>
        <p:spPr/>
        <p:txBody>
          <a:bodyPr/>
          <a:lstStyle/>
          <a:p>
            <a:r>
              <a:rPr lang="en-US" dirty="0"/>
              <a:t>Final Models</a:t>
            </a:r>
          </a:p>
        </p:txBody>
      </p:sp>
      <p:sp>
        <p:nvSpPr>
          <p:cNvPr id="3" name="Content Placeholder 2">
            <a:extLst>
              <a:ext uri="{FF2B5EF4-FFF2-40B4-BE49-F238E27FC236}">
                <a16:creationId xmlns:a16="http://schemas.microsoft.com/office/drawing/2014/main" id="{59B29AFF-8D9C-64CD-9E5D-7827F8089FCF}"/>
              </a:ext>
            </a:extLst>
          </p:cNvPr>
          <p:cNvSpPr>
            <a:spLocks noGrp="1"/>
          </p:cNvSpPr>
          <p:nvPr>
            <p:ph idx="1"/>
          </p:nvPr>
        </p:nvSpPr>
        <p:spPr/>
        <p:txBody>
          <a:bodyPr/>
          <a:lstStyle/>
          <a:p>
            <a:r>
              <a:rPr lang="en-US" dirty="0"/>
              <a:t>KNN: K=17</a:t>
            </a:r>
          </a:p>
          <a:p>
            <a:pPr lvl="1"/>
            <a:r>
              <a:rPr lang="en-US" sz="1600" dirty="0" err="1"/>
              <a:t>Koklu</a:t>
            </a:r>
            <a:r>
              <a:rPr lang="en-US" sz="1600" dirty="0"/>
              <a:t> and </a:t>
            </a:r>
            <a:r>
              <a:rPr lang="en-US" sz="1600" dirty="0" err="1"/>
              <a:t>Özkan</a:t>
            </a:r>
            <a:r>
              <a:rPr lang="en-US" sz="1600" dirty="0"/>
              <a:t> c</a:t>
            </a:r>
            <a:r>
              <a:rPr lang="en-US" dirty="0"/>
              <a:t>hose K=10 for their KNN model. I preferred an odd K to avoid ties. I chose 17 because it was where the test accuracy was closest to the train accuracy</a:t>
            </a:r>
          </a:p>
          <a:p>
            <a:r>
              <a:rPr lang="en-US" dirty="0"/>
              <a:t>Random Forest: Max Depth=9</a:t>
            </a:r>
          </a:p>
          <a:p>
            <a:pPr lvl="1"/>
            <a:r>
              <a:rPr lang="en-US" sz="1600" dirty="0" err="1"/>
              <a:t>Koklu</a:t>
            </a:r>
            <a:r>
              <a:rPr lang="en-US" sz="1600" dirty="0"/>
              <a:t> and </a:t>
            </a:r>
            <a:r>
              <a:rPr lang="en-US" sz="1600" dirty="0" err="1"/>
              <a:t>Özkan</a:t>
            </a:r>
            <a:r>
              <a:rPr lang="en-US" sz="1600" dirty="0"/>
              <a:t> did not </a:t>
            </a:r>
            <a:r>
              <a:rPr lang="en-US" dirty="0"/>
              <a:t>evaluate a Random Forest. In my evaluation, the test accuracy plateaued about here.</a:t>
            </a:r>
          </a:p>
          <a:p>
            <a:r>
              <a:rPr lang="en-US" dirty="0"/>
              <a:t>Feature selection</a:t>
            </a:r>
          </a:p>
          <a:p>
            <a:pPr lvl="1"/>
            <a:r>
              <a:rPr lang="en-US" dirty="0"/>
              <a:t>I did normalize the features for the KNN model. I ran out of time, but I would have liked to have done more exploration with these features.</a:t>
            </a:r>
          </a:p>
        </p:txBody>
      </p:sp>
    </p:spTree>
    <p:extLst>
      <p:ext uri="{BB962C8B-B14F-4D97-AF65-F5344CB8AC3E}">
        <p14:creationId xmlns:p14="http://schemas.microsoft.com/office/powerpoint/2010/main" val="42287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8273-A824-DED0-10C5-FF3B14820DB0}"/>
              </a:ext>
            </a:extLst>
          </p:cNvPr>
          <p:cNvSpPr>
            <a:spLocks noGrp="1"/>
          </p:cNvSpPr>
          <p:nvPr>
            <p:ph type="title"/>
          </p:nvPr>
        </p:nvSpPr>
        <p:spPr>
          <a:xfrm>
            <a:off x="2592925" y="624110"/>
            <a:ext cx="8911687" cy="922302"/>
          </a:xfrm>
        </p:spPr>
        <p:txBody>
          <a:bodyPr>
            <a:normAutofit/>
          </a:bodyPr>
          <a:lstStyle/>
          <a:p>
            <a:r>
              <a:rPr lang="en-US" dirty="0"/>
              <a:t>Accuracy of models by bean variety</a:t>
            </a:r>
            <a:br>
              <a:rPr lang="en-US" sz="1800" dirty="0"/>
            </a:br>
            <a:r>
              <a:rPr lang="en-US" sz="1800" dirty="0"/>
              <a:t>For the four models from the paper and the two from my project</a:t>
            </a:r>
          </a:p>
        </p:txBody>
      </p:sp>
      <p:pic>
        <p:nvPicPr>
          <p:cNvPr id="9" name="Picture 8" descr="A graph of different colored lines&#10;&#10;Description automatically generated">
            <a:extLst>
              <a:ext uri="{FF2B5EF4-FFF2-40B4-BE49-F238E27FC236}">
                <a16:creationId xmlns:a16="http://schemas.microsoft.com/office/drawing/2014/main" id="{37A4ACB7-CF00-E200-4E08-ABD9FA055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546412"/>
            <a:ext cx="6389710" cy="5018217"/>
          </a:xfrm>
          <a:prstGeom prst="rect">
            <a:avLst/>
          </a:prstGeom>
        </p:spPr>
      </p:pic>
    </p:spTree>
    <p:extLst>
      <p:ext uri="{BB962C8B-B14F-4D97-AF65-F5344CB8AC3E}">
        <p14:creationId xmlns:p14="http://schemas.microsoft.com/office/powerpoint/2010/main" val="39784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D3CB-4182-D6AE-D828-EC569339C2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00887C0-8BE7-936F-FA20-E756657AD65C}"/>
              </a:ext>
            </a:extLst>
          </p:cNvPr>
          <p:cNvSpPr>
            <a:spLocks noGrp="1"/>
          </p:cNvSpPr>
          <p:nvPr>
            <p:ph idx="1"/>
          </p:nvPr>
        </p:nvSpPr>
        <p:spPr/>
        <p:txBody>
          <a:bodyPr/>
          <a:lstStyle/>
          <a:p>
            <a:r>
              <a:rPr lang="en-US" dirty="0"/>
              <a:t>I thought that there looked like a lot of correlation between features from the heatmap, so I  thought that the random forest classifier, since it uses feature reduction, would do better than it did.</a:t>
            </a:r>
          </a:p>
          <a:p>
            <a:r>
              <a:rPr lang="en-US" dirty="0"/>
              <a:t>My two models performed consistently with the four models from the paper.</a:t>
            </a:r>
          </a:p>
          <a:p>
            <a:r>
              <a:rPr lang="en-US" dirty="0"/>
              <a:t>I used </a:t>
            </a:r>
            <a:r>
              <a:rPr lang="en-US" dirty="0" err="1"/>
              <a:t>test_train_split</a:t>
            </a:r>
            <a:r>
              <a:rPr lang="en-US" dirty="0"/>
              <a:t> rather than cross validation, so looking at their scores versus my scores are comparing apples to the specific apple variety that I had handy. I should have used cross validation as well.</a:t>
            </a:r>
          </a:p>
        </p:txBody>
      </p:sp>
    </p:spTree>
    <p:extLst>
      <p:ext uri="{BB962C8B-B14F-4D97-AF65-F5344CB8AC3E}">
        <p14:creationId xmlns:p14="http://schemas.microsoft.com/office/powerpoint/2010/main" val="197017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DB23-29CF-1894-BD8C-0A3FF41B60EA}"/>
              </a:ext>
            </a:extLst>
          </p:cNvPr>
          <p:cNvSpPr>
            <a:spLocks noGrp="1"/>
          </p:cNvSpPr>
          <p:nvPr>
            <p:ph type="title"/>
          </p:nvPr>
        </p:nvSpPr>
        <p:spPr/>
        <p:txBody>
          <a:bodyPr/>
          <a:lstStyle/>
          <a:p>
            <a:r>
              <a:rPr lang="en-US" dirty="0" err="1"/>
              <a:t>Refernces</a:t>
            </a:r>
            <a:endParaRPr lang="en-US" dirty="0"/>
          </a:p>
        </p:txBody>
      </p:sp>
      <p:sp>
        <p:nvSpPr>
          <p:cNvPr id="3" name="Content Placeholder 2">
            <a:extLst>
              <a:ext uri="{FF2B5EF4-FFF2-40B4-BE49-F238E27FC236}">
                <a16:creationId xmlns:a16="http://schemas.microsoft.com/office/drawing/2014/main" id="{4F76C9E4-1763-67D9-B44F-CA4AC24BB599}"/>
              </a:ext>
            </a:extLst>
          </p:cNvPr>
          <p:cNvSpPr>
            <a:spLocks noGrp="1"/>
          </p:cNvSpPr>
          <p:nvPr>
            <p:ph idx="1"/>
          </p:nvPr>
        </p:nvSpPr>
        <p:spPr/>
        <p:txBody>
          <a:bodyPr>
            <a:normAutofit/>
          </a:bodyPr>
          <a:lstStyle/>
          <a:p>
            <a:r>
              <a:rPr lang="en-US" dirty="0"/>
              <a:t>Email: </a:t>
            </a:r>
            <a:r>
              <a:rPr lang="en-US" dirty="0">
                <a:hlinkClick r:id="rId2"/>
              </a:rPr>
              <a:t>craig.pennington@colorado.edu</a:t>
            </a:r>
            <a:endParaRPr lang="en-US" dirty="0"/>
          </a:p>
          <a:p>
            <a:r>
              <a:rPr lang="en-US" dirty="0" err="1"/>
              <a:t>Github</a:t>
            </a:r>
            <a:r>
              <a:rPr lang="en-US" dirty="0"/>
              <a:t>: </a:t>
            </a:r>
            <a:r>
              <a:rPr lang="en-US" dirty="0">
                <a:hlinkClick r:id="rId3"/>
              </a:rPr>
              <a:t>https://github.com/pennica/driedbeans/</a:t>
            </a:r>
            <a:endParaRPr lang="en-US" dirty="0"/>
          </a:p>
          <a:p>
            <a:r>
              <a:rPr lang="en-US" dirty="0"/>
              <a:t>Dataset: Dry Bean Dataset. (2020). UCI Machine Learning Repository. </a:t>
            </a:r>
            <a:r>
              <a:rPr lang="en-US" dirty="0">
                <a:hlinkClick r:id="rId4"/>
              </a:rPr>
              <a:t>https://doi.org/10.24432/C50S4B</a:t>
            </a:r>
            <a:r>
              <a:rPr lang="en-US" dirty="0"/>
              <a:t>.</a:t>
            </a:r>
          </a:p>
          <a:p>
            <a:r>
              <a:rPr lang="en-US" dirty="0"/>
              <a:t>Reference Paper: Murat </a:t>
            </a:r>
            <a:r>
              <a:rPr lang="en-US" dirty="0" err="1"/>
              <a:t>Koklu</a:t>
            </a:r>
            <a:r>
              <a:rPr lang="en-US" dirty="0"/>
              <a:t>, </a:t>
            </a:r>
            <a:r>
              <a:rPr lang="en-US" dirty="0" err="1"/>
              <a:t>Ilker</a:t>
            </a:r>
            <a:r>
              <a:rPr lang="en-US" dirty="0"/>
              <a:t> Ali </a:t>
            </a:r>
            <a:r>
              <a:rPr lang="en-US" dirty="0" err="1"/>
              <a:t>Ozkan</a:t>
            </a:r>
            <a:r>
              <a:rPr lang="en-US" dirty="0"/>
              <a:t>, Multiclass classification of dry beans using computer vision and machine learning techniques, Computers and Electronics in </a:t>
            </a:r>
            <a:r>
              <a:rPr lang="en-US"/>
              <a:t>Agriculture, Volume 174, 2020, 105507, ISSN 0168-1699, </a:t>
            </a:r>
            <a:r>
              <a:rPr lang="en-US">
                <a:hlinkClick r:id="rId5"/>
              </a:rPr>
              <a:t>https</a:t>
            </a:r>
            <a:r>
              <a:rPr lang="en-US" dirty="0">
                <a:hlinkClick r:id="rId5"/>
              </a:rPr>
              <a:t>://doi.org/10.1016/j.compag.</a:t>
            </a:r>
            <a:r>
              <a:rPr lang="en-US">
                <a:hlinkClick r:id="rId5"/>
              </a:rPr>
              <a:t>2020.105507</a:t>
            </a:r>
            <a:r>
              <a:rPr lang="en-US"/>
              <a:t>.</a:t>
            </a:r>
          </a:p>
        </p:txBody>
      </p:sp>
    </p:spTree>
    <p:extLst>
      <p:ext uri="{BB962C8B-B14F-4D97-AF65-F5344CB8AC3E}">
        <p14:creationId xmlns:p14="http://schemas.microsoft.com/office/powerpoint/2010/main" val="277829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7EE8-A1E0-9CE9-6312-3D1089326A6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6936536-EC49-DC33-05EA-4D379A6BF8F0}"/>
              </a:ext>
            </a:extLst>
          </p:cNvPr>
          <p:cNvSpPr>
            <a:spLocks noGrp="1"/>
          </p:cNvSpPr>
          <p:nvPr>
            <p:ph idx="1"/>
          </p:nvPr>
        </p:nvSpPr>
        <p:spPr/>
        <p:txBody>
          <a:bodyPr/>
          <a:lstStyle/>
          <a:p>
            <a:r>
              <a:rPr lang="en-US" dirty="0"/>
              <a:t>Dry Bean Dataset. (2020). UCI Machine Learning Repository. https://doi.org/10.24432/C50S4B.</a:t>
            </a:r>
          </a:p>
          <a:p>
            <a:r>
              <a:rPr lang="en-US" dirty="0">
                <a:hlinkClick r:id="rId2"/>
              </a:rPr>
              <a:t>Multiclass classification of dry beans using computer vision and machine learning techniques</a:t>
            </a:r>
            <a:r>
              <a:rPr lang="en-US" dirty="0"/>
              <a:t> By M. </a:t>
            </a:r>
            <a:r>
              <a:rPr lang="en-US" dirty="0" err="1"/>
              <a:t>Koklu</a:t>
            </a:r>
            <a:r>
              <a:rPr lang="en-US" dirty="0"/>
              <a:t>, </a:t>
            </a:r>
            <a:r>
              <a:rPr lang="en-US" dirty="0" err="1"/>
              <a:t>Ilker</a:t>
            </a:r>
            <a:r>
              <a:rPr lang="en-US" dirty="0"/>
              <a:t> Ali </a:t>
            </a:r>
            <a:r>
              <a:rPr lang="en-US" dirty="0" err="1"/>
              <a:t>Özkan</a:t>
            </a:r>
            <a:r>
              <a:rPr lang="en-US" dirty="0"/>
              <a:t>. 2020Published in Computers and Electronics in Agriculture</a:t>
            </a:r>
          </a:p>
        </p:txBody>
      </p:sp>
    </p:spTree>
    <p:extLst>
      <p:ext uri="{BB962C8B-B14F-4D97-AF65-F5344CB8AC3E}">
        <p14:creationId xmlns:p14="http://schemas.microsoft.com/office/powerpoint/2010/main" val="132189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FA8A-7E9B-FACB-8208-1F18EE537D6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B93EA3-12F9-ABC8-52EB-EDEF929B7A0C}"/>
              </a:ext>
            </a:extLst>
          </p:cNvPr>
          <p:cNvSpPr>
            <a:spLocks noGrp="1"/>
          </p:cNvSpPr>
          <p:nvPr>
            <p:ph idx="1"/>
          </p:nvPr>
        </p:nvSpPr>
        <p:spPr>
          <a:xfrm>
            <a:off x="2589212" y="2133600"/>
            <a:ext cx="8915400" cy="4549588"/>
          </a:xfrm>
        </p:spPr>
        <p:txBody>
          <a:bodyPr>
            <a:noAutofit/>
          </a:bodyPr>
          <a:lstStyle/>
          <a:p>
            <a:pPr marL="0" indent="0">
              <a:buNone/>
            </a:pPr>
            <a:r>
              <a:rPr lang="en-US" sz="2400" dirty="0"/>
              <a:t>In 2020, </a:t>
            </a:r>
            <a:r>
              <a:rPr lang="en-US" sz="2400" dirty="0" err="1"/>
              <a:t>Koklu</a:t>
            </a:r>
            <a:r>
              <a:rPr lang="en-US" sz="2400" dirty="0"/>
              <a:t> and </a:t>
            </a:r>
            <a:r>
              <a:rPr lang="en-US" sz="2400" dirty="0" err="1"/>
              <a:t>Özkan</a:t>
            </a:r>
            <a:r>
              <a:rPr lang="en-US" sz="2400" dirty="0"/>
              <a:t> published the paper cited above describing the use of a machine vision setup to extract features from images of seven different varieties of dried beans, and the use of these features in building four classifier models. They then evaluated the accuracy of those models.</a:t>
            </a:r>
          </a:p>
          <a:p>
            <a:pPr marL="0" indent="0">
              <a:buNone/>
            </a:pPr>
            <a:r>
              <a:rPr lang="en-US" sz="2400" dirty="0"/>
              <a:t>In this project, I looked at the derived features dataset, and used it to build two additional models in order to compare my results to theirs.</a:t>
            </a:r>
          </a:p>
          <a:p>
            <a:pPr marL="0" indent="0">
              <a:buNone/>
            </a:pPr>
            <a:r>
              <a:rPr lang="en-US" sz="2400" dirty="0"/>
              <a:t>The source code for this project can be found at: </a:t>
            </a:r>
            <a:r>
              <a:rPr lang="en-US" sz="2400" dirty="0">
                <a:hlinkClick r:id="rId2"/>
              </a:rPr>
              <a:t>https://github.com/pennica/driedbeans/</a:t>
            </a:r>
            <a:endParaRPr lang="en-US" sz="2400" dirty="0"/>
          </a:p>
        </p:txBody>
      </p:sp>
    </p:spTree>
    <p:extLst>
      <p:ext uri="{BB962C8B-B14F-4D97-AF65-F5344CB8AC3E}">
        <p14:creationId xmlns:p14="http://schemas.microsoft.com/office/powerpoint/2010/main" val="173055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8225-5AFD-5675-19FE-999B4DEAC664}"/>
              </a:ext>
            </a:extLst>
          </p:cNvPr>
          <p:cNvSpPr>
            <a:spLocks noGrp="1"/>
          </p:cNvSpPr>
          <p:nvPr>
            <p:ph type="title"/>
          </p:nvPr>
        </p:nvSpPr>
        <p:spPr/>
        <p:txBody>
          <a:bodyPr/>
          <a:lstStyle/>
          <a:p>
            <a:r>
              <a:rPr lang="en-US" dirty="0"/>
              <a:t>Exploring the Data</a:t>
            </a:r>
          </a:p>
        </p:txBody>
      </p:sp>
      <p:sp>
        <p:nvSpPr>
          <p:cNvPr id="3" name="Text Placeholder 2">
            <a:extLst>
              <a:ext uri="{FF2B5EF4-FFF2-40B4-BE49-F238E27FC236}">
                <a16:creationId xmlns:a16="http://schemas.microsoft.com/office/drawing/2014/main" id="{1953A6B3-76A7-A740-4965-2C596EFB4E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154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14DE-5820-1F54-5BCA-D275E936D4CF}"/>
              </a:ext>
            </a:extLst>
          </p:cNvPr>
          <p:cNvSpPr>
            <a:spLocks noGrp="1"/>
          </p:cNvSpPr>
          <p:nvPr>
            <p:ph type="title"/>
          </p:nvPr>
        </p:nvSpPr>
        <p:spPr/>
        <p:txBody>
          <a:bodyPr/>
          <a:lstStyle/>
          <a:p>
            <a:r>
              <a:rPr lang="en-US" dirty="0"/>
              <a:t>Record counts by bean type</a:t>
            </a:r>
          </a:p>
        </p:txBody>
      </p:sp>
      <p:pic>
        <p:nvPicPr>
          <p:cNvPr id="4" name="Content Placeholder 3">
            <a:extLst>
              <a:ext uri="{FF2B5EF4-FFF2-40B4-BE49-F238E27FC236}">
                <a16:creationId xmlns:a16="http://schemas.microsoft.com/office/drawing/2014/main" id="{322D5361-6B2D-1BD2-1A2B-3C00FAD072AE}"/>
              </a:ext>
            </a:extLst>
          </p:cNvPr>
          <p:cNvPicPr>
            <a:picLocks noGrp="1" noChangeAspect="1"/>
          </p:cNvPicPr>
          <p:nvPr>
            <p:ph idx="1"/>
          </p:nvPr>
        </p:nvPicPr>
        <p:blipFill>
          <a:blip r:embed="rId2"/>
          <a:stretch>
            <a:fillRect/>
          </a:stretch>
        </p:blipFill>
        <p:spPr>
          <a:xfrm>
            <a:off x="2592925" y="1486353"/>
            <a:ext cx="5524616" cy="4914054"/>
          </a:xfrm>
          <a:prstGeom prst="rect">
            <a:avLst/>
          </a:prstGeom>
        </p:spPr>
      </p:pic>
    </p:spTree>
    <p:extLst>
      <p:ext uri="{BB962C8B-B14F-4D97-AF65-F5344CB8AC3E}">
        <p14:creationId xmlns:p14="http://schemas.microsoft.com/office/powerpoint/2010/main" val="389566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FE64-2F9C-AE7E-14AF-EA032BBB2F7D}"/>
              </a:ext>
            </a:extLst>
          </p:cNvPr>
          <p:cNvSpPr>
            <a:spLocks noGrp="1"/>
          </p:cNvSpPr>
          <p:nvPr>
            <p:ph type="title"/>
          </p:nvPr>
        </p:nvSpPr>
        <p:spPr/>
        <p:txBody>
          <a:bodyPr/>
          <a:lstStyle/>
          <a:p>
            <a:r>
              <a:rPr lang="en-US" dirty="0"/>
              <a:t>Correlation Heatmap</a:t>
            </a:r>
          </a:p>
        </p:txBody>
      </p:sp>
      <p:pic>
        <p:nvPicPr>
          <p:cNvPr id="4" name="Content Placeholder 3">
            <a:extLst>
              <a:ext uri="{FF2B5EF4-FFF2-40B4-BE49-F238E27FC236}">
                <a16:creationId xmlns:a16="http://schemas.microsoft.com/office/drawing/2014/main" id="{EAA2AB53-6408-378C-96D7-F2C6DDB3944B}"/>
              </a:ext>
            </a:extLst>
          </p:cNvPr>
          <p:cNvPicPr>
            <a:picLocks noGrp="1" noChangeAspect="1"/>
          </p:cNvPicPr>
          <p:nvPr>
            <p:ph idx="1"/>
          </p:nvPr>
        </p:nvPicPr>
        <p:blipFill>
          <a:blip r:embed="rId2"/>
          <a:stretch>
            <a:fillRect/>
          </a:stretch>
        </p:blipFill>
        <p:spPr>
          <a:xfrm>
            <a:off x="2592925" y="1496888"/>
            <a:ext cx="6185647" cy="5049508"/>
          </a:xfrm>
          <a:prstGeom prst="rect">
            <a:avLst/>
          </a:prstGeom>
        </p:spPr>
      </p:pic>
    </p:spTree>
    <p:extLst>
      <p:ext uri="{BB962C8B-B14F-4D97-AF65-F5344CB8AC3E}">
        <p14:creationId xmlns:p14="http://schemas.microsoft.com/office/powerpoint/2010/main" val="73136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FC7E-C825-F0BD-A1DD-385964BABEAB}"/>
              </a:ext>
            </a:extLst>
          </p:cNvPr>
          <p:cNvSpPr>
            <a:spLocks noGrp="1"/>
          </p:cNvSpPr>
          <p:nvPr>
            <p:ph type="title"/>
          </p:nvPr>
        </p:nvSpPr>
        <p:spPr/>
        <p:txBody>
          <a:bodyPr/>
          <a:lstStyle/>
          <a:p>
            <a:r>
              <a:rPr lang="en-US" dirty="0"/>
              <a:t>Building a model</a:t>
            </a:r>
          </a:p>
        </p:txBody>
      </p:sp>
      <p:sp>
        <p:nvSpPr>
          <p:cNvPr id="3" name="Text Placeholder 2">
            <a:extLst>
              <a:ext uri="{FF2B5EF4-FFF2-40B4-BE49-F238E27FC236}">
                <a16:creationId xmlns:a16="http://schemas.microsoft.com/office/drawing/2014/main" id="{1074075D-CE01-638E-DE5A-4C66625E0881}"/>
              </a:ext>
            </a:extLst>
          </p:cNvPr>
          <p:cNvSpPr>
            <a:spLocks noGrp="1"/>
          </p:cNvSpPr>
          <p:nvPr>
            <p:ph type="body" idx="1"/>
          </p:nvPr>
        </p:nvSpPr>
        <p:spPr/>
        <p:txBody>
          <a:bodyPr/>
          <a:lstStyle/>
          <a:p>
            <a:r>
              <a:rPr lang="en-US" dirty="0"/>
              <a:t>KNN</a:t>
            </a:r>
          </a:p>
        </p:txBody>
      </p:sp>
    </p:spTree>
    <p:extLst>
      <p:ext uri="{BB962C8B-B14F-4D97-AF65-F5344CB8AC3E}">
        <p14:creationId xmlns:p14="http://schemas.microsoft.com/office/powerpoint/2010/main" val="186670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EFB1-8000-AAF9-66FC-8D883A59F7AA}"/>
              </a:ext>
            </a:extLst>
          </p:cNvPr>
          <p:cNvSpPr>
            <a:spLocks noGrp="1"/>
          </p:cNvSpPr>
          <p:nvPr>
            <p:ph type="title"/>
          </p:nvPr>
        </p:nvSpPr>
        <p:spPr/>
        <p:txBody>
          <a:bodyPr/>
          <a:lstStyle/>
          <a:p>
            <a:r>
              <a:rPr lang="en-US" dirty="0"/>
              <a:t>Accuracy by number of neighbors</a:t>
            </a:r>
          </a:p>
        </p:txBody>
      </p:sp>
      <p:pic>
        <p:nvPicPr>
          <p:cNvPr id="8" name="Picture 7" descr="A graph of knn accuracy versus number of neighbors">
            <a:extLst>
              <a:ext uri="{FF2B5EF4-FFF2-40B4-BE49-F238E27FC236}">
                <a16:creationId xmlns:a16="http://schemas.microsoft.com/office/drawing/2014/main" id="{90079208-28B1-34A4-219F-B5B371FAD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465735"/>
            <a:ext cx="8206813" cy="4877785"/>
          </a:xfrm>
          <a:prstGeom prst="rect">
            <a:avLst/>
          </a:prstGeom>
        </p:spPr>
      </p:pic>
    </p:spTree>
    <p:extLst>
      <p:ext uri="{BB962C8B-B14F-4D97-AF65-F5344CB8AC3E}">
        <p14:creationId xmlns:p14="http://schemas.microsoft.com/office/powerpoint/2010/main" val="52854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FC7E-C825-F0BD-A1DD-385964BABEAB}"/>
              </a:ext>
            </a:extLst>
          </p:cNvPr>
          <p:cNvSpPr>
            <a:spLocks noGrp="1"/>
          </p:cNvSpPr>
          <p:nvPr>
            <p:ph type="title"/>
          </p:nvPr>
        </p:nvSpPr>
        <p:spPr/>
        <p:txBody>
          <a:bodyPr/>
          <a:lstStyle/>
          <a:p>
            <a:r>
              <a:rPr lang="en-US" dirty="0"/>
              <a:t>Building a model 2</a:t>
            </a:r>
          </a:p>
        </p:txBody>
      </p:sp>
      <p:sp>
        <p:nvSpPr>
          <p:cNvPr id="3" name="Text Placeholder 2">
            <a:extLst>
              <a:ext uri="{FF2B5EF4-FFF2-40B4-BE49-F238E27FC236}">
                <a16:creationId xmlns:a16="http://schemas.microsoft.com/office/drawing/2014/main" id="{1074075D-CE01-638E-DE5A-4C66625E0881}"/>
              </a:ext>
            </a:extLst>
          </p:cNvPr>
          <p:cNvSpPr>
            <a:spLocks noGrp="1"/>
          </p:cNvSpPr>
          <p:nvPr>
            <p:ph type="body" idx="1"/>
          </p:nvPr>
        </p:nvSpPr>
        <p:spPr/>
        <p:txBody>
          <a:bodyPr/>
          <a:lstStyle/>
          <a:p>
            <a:r>
              <a:rPr lang="en-US" dirty="0"/>
              <a:t>Random Forest</a:t>
            </a:r>
          </a:p>
        </p:txBody>
      </p:sp>
    </p:spTree>
    <p:extLst>
      <p:ext uri="{BB962C8B-B14F-4D97-AF65-F5344CB8AC3E}">
        <p14:creationId xmlns:p14="http://schemas.microsoft.com/office/powerpoint/2010/main" val="32751729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239</TotalTime>
  <Words>522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Dried Beans Multiclassifiers</vt:lpstr>
      <vt:lpstr>Dataset</vt:lpstr>
      <vt:lpstr>Introduction</vt:lpstr>
      <vt:lpstr>Exploring the Data</vt:lpstr>
      <vt:lpstr>Record counts by bean type</vt:lpstr>
      <vt:lpstr>Correlation Heatmap</vt:lpstr>
      <vt:lpstr>Building a model</vt:lpstr>
      <vt:lpstr>Accuracy by number of neighbors</vt:lpstr>
      <vt:lpstr>Building a model 2</vt:lpstr>
      <vt:lpstr>Accuracy by maximum depth</vt:lpstr>
      <vt:lpstr>Final Models</vt:lpstr>
      <vt:lpstr>Accuracy of models by bean variety For the four models from the paper and the two from my project</vt:lpstr>
      <vt:lpstr>Conclusions</vt:lpstr>
      <vt:lpstr>Refernces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Dried Beans Multiclassifiers</dc:title>
  <dc:creator>Pennington, Craig A</dc:creator>
  <cp:lastModifiedBy>Pennington, Craig A</cp:lastModifiedBy>
  <cp:revision>4</cp:revision>
  <dcterms:created xsi:type="dcterms:W3CDTF">2023-10-16T19:35:15Z</dcterms:created>
  <dcterms:modified xsi:type="dcterms:W3CDTF">2023-10-16T23:37:39Z</dcterms:modified>
</cp:coreProperties>
</file>