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276" r:id="rId3"/>
    <p:sldId id="277" r:id="rId4"/>
    <p:sldId id="257" r:id="rId5"/>
    <p:sldId id="283" r:id="rId6"/>
    <p:sldId id="284" r:id="rId7"/>
    <p:sldId id="271" r:id="rId8"/>
    <p:sldId id="285" r:id="rId9"/>
    <p:sldId id="258" r:id="rId10"/>
    <p:sldId id="281" r:id="rId11"/>
    <p:sldId id="282" r:id="rId12"/>
    <p:sldId id="278" r:id="rId13"/>
    <p:sldId id="265" r:id="rId14"/>
    <p:sldId id="290" r:id="rId15"/>
    <p:sldId id="288" r:id="rId16"/>
    <p:sldId id="286" r:id="rId17"/>
    <p:sldId id="287" r:id="rId18"/>
    <p:sldId id="289" r:id="rId19"/>
    <p:sldId id="266" r:id="rId20"/>
    <p:sldId id="296" r:id="rId21"/>
    <p:sldId id="297" r:id="rId22"/>
    <p:sldId id="298" r:id="rId23"/>
    <p:sldId id="299" r:id="rId24"/>
    <p:sldId id="300" r:id="rId25"/>
    <p:sldId id="301" r:id="rId26"/>
    <p:sldId id="291" r:id="rId27"/>
    <p:sldId id="292" r:id="rId28"/>
    <p:sldId id="293" r:id="rId29"/>
    <p:sldId id="294" r:id="rId30"/>
    <p:sldId id="295" r:id="rId31"/>
    <p:sldId id="267" r:id="rId32"/>
    <p:sldId id="279" r:id="rId33"/>
    <p:sldId id="270" r:id="rId34"/>
    <p:sldId id="272" r:id="rId35"/>
    <p:sldId id="274" r:id="rId36"/>
    <p:sldId id="302" r:id="rId37"/>
    <p:sldId id="303" r:id="rId38"/>
    <p:sldId id="304" r:id="rId39"/>
    <p:sldId id="305" r:id="rId40"/>
    <p:sldId id="306" r:id="rId41"/>
    <p:sldId id="275" r:id="rId42"/>
    <p:sldId id="280" r:id="rId43"/>
    <p:sldId id="269" r:id="rId44"/>
    <p:sldId id="261" r:id="rId45"/>
    <p:sldId id="263" r:id="rId46"/>
    <p:sldId id="26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6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86111"/>
  </p:normalViewPr>
  <p:slideViewPr>
    <p:cSldViewPr snapToGrid="0">
      <p:cViewPr varScale="1">
        <p:scale>
          <a:sx n="90" d="100"/>
          <a:sy n="90" d="100"/>
        </p:scale>
        <p:origin x="9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C007A-8477-FC4A-912F-A0CE56BAEEF7}" type="datetimeFigureOut">
              <a:rPr kumimoji="1" lang="zh-TW" altLang="en-US" smtClean="0"/>
              <a:t>2020/6/17</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BD332-F848-2846-892A-17C76D4F8629}" type="slidenum">
              <a:rPr kumimoji="1" lang="zh-TW" altLang="en-US" smtClean="0"/>
              <a:t>‹#›</a:t>
            </a:fld>
            <a:endParaRPr kumimoji="1" lang="zh-TW" altLang="en-US"/>
          </a:p>
        </p:txBody>
      </p:sp>
    </p:spTree>
    <p:extLst>
      <p:ext uri="{BB962C8B-B14F-4D97-AF65-F5344CB8AC3E}">
        <p14:creationId xmlns:p14="http://schemas.microsoft.com/office/powerpoint/2010/main" val="2434528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c2-52-87-157-212.compute-1.amazonaws.com/"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 altLang="zh-TW" dirty="0">
                <a:hlinkClick r:id="rId3"/>
              </a:rPr>
              <a:t>http://ec2-52-87-157-212.compute-1.amazonaws.com/</a:t>
            </a:r>
            <a:endParaRPr kumimoji="1" lang="zh-TW" altLang="en-US" dirty="0"/>
          </a:p>
        </p:txBody>
      </p:sp>
      <p:sp>
        <p:nvSpPr>
          <p:cNvPr id="4" name="投影片編號版面配置區 3"/>
          <p:cNvSpPr>
            <a:spLocks noGrp="1"/>
          </p:cNvSpPr>
          <p:nvPr>
            <p:ph type="sldNum" sz="quarter" idx="5"/>
          </p:nvPr>
        </p:nvSpPr>
        <p:spPr/>
        <p:txBody>
          <a:bodyPr/>
          <a:lstStyle/>
          <a:p>
            <a:fld id="{09FBD332-F848-2846-892A-17C76D4F8629}" type="slidenum">
              <a:rPr kumimoji="1" lang="zh-TW" altLang="en-US" smtClean="0"/>
              <a:t>45</a:t>
            </a:fld>
            <a:endParaRPr kumimoji="1" lang="zh-TW" altLang="en-US"/>
          </a:p>
        </p:txBody>
      </p:sp>
    </p:spTree>
    <p:extLst>
      <p:ext uri="{BB962C8B-B14F-4D97-AF65-F5344CB8AC3E}">
        <p14:creationId xmlns:p14="http://schemas.microsoft.com/office/powerpoint/2010/main" val="1666019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a:pPr/>
              <a:t>6/17/20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6/17/20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a:pPr/>
              <a:t>6/17/20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6/17/20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a:pPr/>
              <a:t>6/17/20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6/17/20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6/17/20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6/17/20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6/17/20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a:pPr/>
              <a:t>6/17/20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a:pPr/>
              <a:t>6/17/20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a:pPr/>
              <a:t>6/17/20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hyperlink" Target="https://trello.com/b/sVGChbne/%E7%8E%89%E5%B1%B1%E7%AC%AC%E4%B8%80%E9%A1%8C%EF%BC%8D%E5%8A%89%E5%93%81%E5%A6%A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ec2-52-87-157-212.compute-1.amazonaws.com/" TargetMode="External"/><Relationship Id="rId5" Type="http://schemas.openxmlformats.org/officeDocument/2006/relationships/hyperlink" Target="https://reurl.cc/E7vQQk" TargetMode="External"/><Relationship Id="rId4" Type="http://schemas.openxmlformats.org/officeDocument/2006/relationships/hyperlink" Target="https://reurl.cc/Mvozzv"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8B5027-4ECF-4B57-B81B-C74B61280780}"/>
              </a:ext>
            </a:extLst>
          </p:cNvPr>
          <p:cNvSpPr>
            <a:spLocks noGrp="1"/>
          </p:cNvSpPr>
          <p:nvPr>
            <p:ph type="ctrTitle"/>
          </p:nvPr>
        </p:nvSpPr>
        <p:spPr/>
        <p:txBody>
          <a:bodyPr/>
          <a:lstStyle/>
          <a:p>
            <a:r>
              <a:rPr lang="zh-TW" altLang="en-US"/>
              <a:t>第二次進度報告</a:t>
            </a:r>
          </a:p>
        </p:txBody>
      </p:sp>
      <p:sp>
        <p:nvSpPr>
          <p:cNvPr id="3" name="副標題 2">
            <a:extLst>
              <a:ext uri="{FF2B5EF4-FFF2-40B4-BE49-F238E27FC236}">
                <a16:creationId xmlns:a16="http://schemas.microsoft.com/office/drawing/2014/main" id="{9010BF85-DC27-4FED-BED7-5D024B977E88}"/>
              </a:ext>
            </a:extLst>
          </p:cNvPr>
          <p:cNvSpPr>
            <a:spLocks noGrp="1"/>
          </p:cNvSpPr>
          <p:nvPr>
            <p:ph type="subTitle" idx="1"/>
          </p:nvPr>
        </p:nvSpPr>
        <p:spPr>
          <a:xfrm>
            <a:off x="581194" y="2495445"/>
            <a:ext cx="10993546" cy="486294"/>
          </a:xfrm>
        </p:spPr>
        <p:txBody>
          <a:bodyPr>
            <a:normAutofit fontScale="92500" lnSpcReduction="20000"/>
          </a:bodyPr>
          <a:lstStyle/>
          <a:p>
            <a:r>
              <a:rPr lang="zh-TW" altLang="en-US" sz="3200">
                <a:latin typeface="Microsoft JhengHei" panose="020B0604030504040204" pitchFamily="34" charset="-120"/>
                <a:ea typeface="Microsoft JhengHei" panose="020B0604030504040204" pitchFamily="34" charset="-120"/>
              </a:rPr>
              <a:t>玉山證券</a:t>
            </a:r>
            <a:r>
              <a:rPr lang="en-US" altLang="zh-TW" sz="3200" dirty="0">
                <a:latin typeface="Microsoft JhengHei" panose="020B0604030504040204" pitchFamily="34" charset="-120"/>
                <a:ea typeface="Microsoft JhengHei" panose="020B0604030504040204" pitchFamily="34" charset="-120"/>
              </a:rPr>
              <a:t>-</a:t>
            </a:r>
            <a:r>
              <a:rPr lang="zh-TW" altLang="en-US" sz="3200">
                <a:latin typeface="Microsoft JhengHei" panose="020B0604030504040204" pitchFamily="34" charset="-120"/>
                <a:ea typeface="Microsoft JhengHei" panose="020B0604030504040204" pitchFamily="34" charset="-120"/>
              </a:rPr>
              <a:t>重大事件訊息揭露，對個股影響強度預測模型</a:t>
            </a:r>
          </a:p>
        </p:txBody>
      </p:sp>
      <p:sp>
        <p:nvSpPr>
          <p:cNvPr id="4" name="矩形 3">
            <a:extLst>
              <a:ext uri="{FF2B5EF4-FFF2-40B4-BE49-F238E27FC236}">
                <a16:creationId xmlns:a16="http://schemas.microsoft.com/office/drawing/2014/main" id="{BF657AB1-8D08-4720-B9C1-17ADDF34B9ED}"/>
              </a:ext>
            </a:extLst>
          </p:cNvPr>
          <p:cNvSpPr/>
          <p:nvPr/>
        </p:nvSpPr>
        <p:spPr>
          <a:xfrm>
            <a:off x="5950761" y="3198167"/>
            <a:ext cx="5484194" cy="461665"/>
          </a:xfrm>
          <a:prstGeom prst="rect">
            <a:avLst/>
          </a:prstGeom>
        </p:spPr>
        <p:txBody>
          <a:bodyPr wrap="none">
            <a:spAutoFit/>
          </a:bodyPr>
          <a:lstStyle/>
          <a:p>
            <a:r>
              <a:rPr lang="zh-TW" altLang="en-US" sz="2400">
                <a:solidFill>
                  <a:schemeClr val="bg1"/>
                </a:solidFill>
                <a:latin typeface="Microsoft JhengHei" panose="020B0604030504040204" pitchFamily="34" charset="-120"/>
                <a:ea typeface="Microsoft JhengHei" panose="020B0604030504040204" pitchFamily="34" charset="-120"/>
              </a:rPr>
              <a:t>組員</a:t>
            </a:r>
            <a:r>
              <a:rPr lang="en-US" altLang="zh-TW" sz="2400" dirty="0">
                <a:solidFill>
                  <a:schemeClr val="bg1"/>
                </a:solidFill>
                <a:latin typeface="Microsoft JhengHei" panose="020B0604030504040204" pitchFamily="34" charset="-120"/>
                <a:ea typeface="Microsoft JhengHei" panose="020B0604030504040204" pitchFamily="34" charset="-120"/>
              </a:rPr>
              <a:t>:</a:t>
            </a:r>
            <a:r>
              <a:rPr lang="zh-TW" altLang="en-US" sz="2400">
                <a:solidFill>
                  <a:schemeClr val="bg1"/>
                </a:solidFill>
                <a:latin typeface="Microsoft JhengHei" panose="020B0604030504040204" pitchFamily="34" charset="-120"/>
                <a:ea typeface="Microsoft JhengHei" panose="020B0604030504040204" pitchFamily="34" charset="-120"/>
              </a:rPr>
              <a:t>劉品妤，王昱達，楊廣元，呂明諺</a:t>
            </a:r>
          </a:p>
        </p:txBody>
      </p:sp>
    </p:spTree>
    <p:extLst>
      <p:ext uri="{BB962C8B-B14F-4D97-AF65-F5344CB8AC3E}">
        <p14:creationId xmlns:p14="http://schemas.microsoft.com/office/powerpoint/2010/main" val="783549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a:xfrm>
            <a:off x="581192" y="2117635"/>
            <a:ext cx="11029615" cy="1497507"/>
          </a:xfrm>
        </p:spPr>
        <p:txBody>
          <a:bodyPr/>
          <a:lstStyle/>
          <a:p>
            <a:r>
              <a:rPr lang="zh-TW" altLang="en-US"/>
              <a:t>新聞資料爬蟲</a:t>
            </a:r>
          </a:p>
        </p:txBody>
      </p:sp>
    </p:spTree>
    <p:extLst>
      <p:ext uri="{BB962C8B-B14F-4D97-AF65-F5344CB8AC3E}">
        <p14:creationId xmlns:p14="http://schemas.microsoft.com/office/powerpoint/2010/main" val="278306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p:txBody>
          <a:bodyPr/>
          <a:lstStyle/>
          <a:p>
            <a:r>
              <a:rPr lang="zh-CN" altLang="en-US">
                <a:latin typeface="Microsoft JhengHei" panose="020B0604030504040204" pitchFamily="34" charset="-120"/>
                <a:ea typeface="Microsoft JhengHei" panose="020B0604030504040204" pitchFamily="34" charset="-120"/>
              </a:rPr>
              <a:t>新聞資料</a:t>
            </a:r>
            <a:r>
              <a:rPr lang="zh-TW" altLang="en-US">
                <a:latin typeface="Microsoft JhengHei" panose="020B0604030504040204" pitchFamily="34" charset="-120"/>
                <a:ea typeface="Microsoft JhengHei" panose="020B0604030504040204" pitchFamily="34" charset="-120"/>
              </a:rPr>
              <a:t>爬蟲</a:t>
            </a:r>
          </a:p>
        </p:txBody>
      </p:sp>
      <p:sp>
        <p:nvSpPr>
          <p:cNvPr id="3" name="內容版面配置區 2">
            <a:extLst>
              <a:ext uri="{FF2B5EF4-FFF2-40B4-BE49-F238E27FC236}">
                <a16:creationId xmlns:a16="http://schemas.microsoft.com/office/drawing/2014/main" id="{CF87D053-2630-5542-9848-A9FB6D82735F}"/>
              </a:ext>
            </a:extLst>
          </p:cNvPr>
          <p:cNvSpPr>
            <a:spLocks noGrp="1"/>
          </p:cNvSpPr>
          <p:nvPr>
            <p:ph idx="1"/>
          </p:nvPr>
        </p:nvSpPr>
        <p:spPr>
          <a:xfrm>
            <a:off x="581192" y="2180496"/>
            <a:ext cx="3564088" cy="4147152"/>
          </a:xfrm>
        </p:spPr>
        <p:txBody>
          <a:bodyPr/>
          <a:lstStyle/>
          <a:p>
            <a:r>
              <a:rPr lang="zh-TW" altLang="en-US">
                <a:solidFill>
                  <a:schemeClr val="tx1"/>
                </a:solidFill>
              </a:rPr>
              <a:t>本組採用</a:t>
            </a:r>
            <a:r>
              <a:rPr lang="en-US" altLang="zh-TW">
                <a:solidFill>
                  <a:schemeClr val="tx1"/>
                </a:solidFill>
              </a:rPr>
              <a:t> pandas</a:t>
            </a:r>
            <a:r>
              <a:rPr lang="zh-TW" altLang="en-US">
                <a:solidFill>
                  <a:schemeClr val="tx1"/>
                </a:solidFill>
              </a:rPr>
              <a:t> 套件中的</a:t>
            </a:r>
            <a:r>
              <a:rPr lang="en-US" altLang="zh-TW" err="1">
                <a:solidFill>
                  <a:schemeClr val="tx1"/>
                </a:solidFill>
              </a:rPr>
              <a:t>read_html</a:t>
            </a:r>
            <a:r>
              <a:rPr lang="zh-TW" altLang="en-US">
                <a:solidFill>
                  <a:schemeClr val="tx1"/>
                </a:solidFill>
              </a:rPr>
              <a:t> 功能，對公開資訊觀測站的重大訊息主旨做爬蟲</a:t>
            </a:r>
            <a:endParaRPr lang="en-US" altLang="zh-TW">
              <a:solidFill>
                <a:schemeClr val="tx1"/>
              </a:solidFill>
            </a:endParaRPr>
          </a:p>
          <a:p>
            <a:r>
              <a:rPr lang="zh-TW" altLang="en-US">
                <a:solidFill>
                  <a:schemeClr val="tx1"/>
                </a:solidFill>
              </a:rPr>
              <a:t>設定成每</a:t>
            </a:r>
            <a:r>
              <a:rPr lang="en-US" altLang="zh-TW">
                <a:solidFill>
                  <a:schemeClr val="tx1"/>
                </a:solidFill>
              </a:rPr>
              <a:t>10</a:t>
            </a:r>
            <a:r>
              <a:rPr lang="zh-TW" altLang="en-US">
                <a:solidFill>
                  <a:schemeClr val="tx1"/>
                </a:solidFill>
              </a:rPr>
              <a:t>秒爬一次最新消息，將新增的新聞訊息加入資料庫，並丟入模型跑重要性評分與預期股價波動</a:t>
            </a:r>
          </a:p>
        </p:txBody>
      </p:sp>
      <p:pic>
        <p:nvPicPr>
          <p:cNvPr id="2" name="圖片 1">
            <a:extLst>
              <a:ext uri="{FF2B5EF4-FFF2-40B4-BE49-F238E27FC236}">
                <a16:creationId xmlns:a16="http://schemas.microsoft.com/office/drawing/2014/main" id="{64300FF7-4E93-7948-838E-9815DB1CCA15}"/>
              </a:ext>
            </a:extLst>
          </p:cNvPr>
          <p:cNvPicPr>
            <a:picLocks noChangeAspect="1"/>
          </p:cNvPicPr>
          <p:nvPr/>
        </p:nvPicPr>
        <p:blipFill>
          <a:blip r:embed="rId2"/>
          <a:stretch>
            <a:fillRect/>
          </a:stretch>
        </p:blipFill>
        <p:spPr>
          <a:xfrm>
            <a:off x="4279391" y="2048256"/>
            <a:ext cx="7546849" cy="4809744"/>
          </a:xfrm>
          <a:prstGeom prst="rect">
            <a:avLst/>
          </a:prstGeom>
        </p:spPr>
      </p:pic>
      <p:sp>
        <p:nvSpPr>
          <p:cNvPr id="5" name="矩形 4">
            <a:extLst>
              <a:ext uri="{FF2B5EF4-FFF2-40B4-BE49-F238E27FC236}">
                <a16:creationId xmlns:a16="http://schemas.microsoft.com/office/drawing/2014/main" id="{AC32B6F1-D168-C843-BF19-3702163C0BA2}"/>
              </a:ext>
            </a:extLst>
          </p:cNvPr>
          <p:cNvSpPr/>
          <p:nvPr/>
        </p:nvSpPr>
        <p:spPr>
          <a:xfrm>
            <a:off x="7485888" y="4754880"/>
            <a:ext cx="3779520" cy="19507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500641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a:xfrm>
            <a:off x="581192" y="2117635"/>
            <a:ext cx="11029615" cy="1497507"/>
          </a:xfrm>
        </p:spPr>
        <p:txBody>
          <a:bodyPr/>
          <a:lstStyle/>
          <a:p>
            <a:r>
              <a:rPr lang="zh-TW" altLang="en-US"/>
              <a:t>機器學習建模</a:t>
            </a:r>
          </a:p>
        </p:txBody>
      </p:sp>
    </p:spTree>
    <p:extLst>
      <p:ext uri="{BB962C8B-B14F-4D97-AF65-F5344CB8AC3E}">
        <p14:creationId xmlns:p14="http://schemas.microsoft.com/office/powerpoint/2010/main" val="125615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C6EE-CEE3-4745-823E-6FA870601404}"/>
              </a:ext>
            </a:extLst>
          </p:cNvPr>
          <p:cNvSpPr>
            <a:spLocks noGrp="1"/>
          </p:cNvSpPr>
          <p:nvPr>
            <p:ph type="title"/>
          </p:nvPr>
        </p:nvSpPr>
        <p:spPr/>
        <p:txBody>
          <a:bodyPr/>
          <a:lstStyle/>
          <a:p>
            <a:r>
              <a:rPr lang="zh-CN" altLang="en-US">
                <a:latin typeface="Microsoft JhengHei" panose="020B0604030504040204" pitchFamily="34" charset="-120"/>
                <a:ea typeface="Microsoft JhengHei" panose="020B0604030504040204" pitchFamily="34" charset="-120"/>
              </a:rPr>
              <a:t>模型建立</a:t>
            </a:r>
            <a:endParaRPr lang="en-US">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CA7B693-8850-094D-8A9C-56392684D80D}"/>
              </a:ext>
            </a:extLst>
          </p:cNvPr>
          <p:cNvSpPr>
            <a:spLocks noGrp="1"/>
          </p:cNvSpPr>
          <p:nvPr>
            <p:ph idx="1"/>
          </p:nvPr>
        </p:nvSpPr>
        <p:spPr/>
        <p:txBody>
          <a:bodyPr>
            <a:normAutofit/>
          </a:bodyPr>
          <a:lstStyle/>
          <a:p>
            <a:pPr marL="0" indent="0">
              <a:buNone/>
            </a:pPr>
            <a:r>
              <a:rPr lang="zh-CN" altLang="en-US" sz="2200">
                <a:solidFill>
                  <a:schemeClr val="tx1"/>
                </a:solidFill>
                <a:latin typeface="Microsoft JhengHei" panose="020B0604030504040204" pitchFamily="34" charset="-120"/>
                <a:ea typeface="Microsoft JhengHei" panose="020B0604030504040204" pitchFamily="34" charset="-120"/>
              </a:rPr>
              <a:t>利用長短期記憶模型（</a:t>
            </a:r>
            <a:r>
              <a:rPr lang="en-US" altLang="zh-CN" sz="2200">
                <a:solidFill>
                  <a:schemeClr val="tx1"/>
                </a:solidFill>
                <a:latin typeface="Microsoft JhengHei" panose="020B0604030504040204" pitchFamily="34" charset="-120"/>
                <a:ea typeface="Microsoft JhengHei" panose="020B0604030504040204" pitchFamily="34" charset="-120"/>
              </a:rPr>
              <a:t>LSTM</a:t>
            </a:r>
            <a:r>
              <a:rPr lang="zh-CN" altLang="en-US" sz="2200">
                <a:solidFill>
                  <a:schemeClr val="tx1"/>
                </a:solidFill>
                <a:latin typeface="Microsoft JhengHei" panose="020B0604030504040204" pitchFamily="34" charset="-120"/>
                <a:ea typeface="Microsoft JhengHei" panose="020B0604030504040204" pitchFamily="34" charset="-120"/>
              </a:rPr>
              <a:t>）建立：</a:t>
            </a:r>
            <a:endParaRPr lang="en-US" altLang="zh-TW" sz="2200">
              <a:solidFill>
                <a:schemeClr val="tx1"/>
              </a:solidFill>
              <a:latin typeface="Microsoft JhengHei" panose="020B0604030504040204" pitchFamily="34" charset="-120"/>
              <a:ea typeface="Microsoft JhengHei" panose="020B0604030504040204" pitchFamily="34" charset="-120"/>
            </a:endParaRPr>
          </a:p>
          <a:p>
            <a:pPr marL="342900" indent="-342900">
              <a:buAutoNum type="arabicPeriod"/>
            </a:pPr>
            <a:r>
              <a:rPr lang="zh-TW" altLang="en-US" sz="2200">
                <a:solidFill>
                  <a:schemeClr val="tx1"/>
                </a:solidFill>
                <a:latin typeface="Microsoft JhengHei" panose="020B0604030504040204" pitchFamily="34" charset="-120"/>
                <a:ea typeface="Microsoft JhengHei" panose="020B0604030504040204" pitchFamily="34" charset="-120"/>
              </a:rPr>
              <a:t>大事件類別分類器</a:t>
            </a:r>
            <a:endParaRPr lang="en-US" altLang="zh-TW" sz="2200">
              <a:solidFill>
                <a:schemeClr val="tx1"/>
              </a:solidFill>
              <a:latin typeface="Microsoft JhengHei" panose="020B0604030504040204" pitchFamily="34" charset="-120"/>
              <a:ea typeface="Microsoft JhengHei" panose="020B0604030504040204" pitchFamily="34" charset="-120"/>
            </a:endParaRPr>
          </a:p>
          <a:p>
            <a:pPr marL="342900" indent="-342900">
              <a:buAutoNum type="arabicPeriod"/>
            </a:pPr>
            <a:r>
              <a:rPr lang="zh-CN" altLang="en-US" sz="2200">
                <a:solidFill>
                  <a:schemeClr val="tx1"/>
                </a:solidFill>
                <a:latin typeface="Microsoft JhengHei" panose="020B0604030504040204" pitchFamily="34" charset="-120"/>
                <a:ea typeface="Microsoft JhengHei" panose="020B0604030504040204" pitchFamily="34" charset="-120"/>
              </a:rPr>
              <a:t>小事件類別分類器</a:t>
            </a:r>
            <a:endParaRPr lang="en-US" altLang="zh-CN" sz="2200">
              <a:solidFill>
                <a:schemeClr val="tx1"/>
              </a:solidFill>
              <a:latin typeface="Microsoft JhengHei" panose="020B0604030504040204" pitchFamily="34" charset="-120"/>
              <a:ea typeface="Microsoft JhengHei" panose="020B0604030504040204" pitchFamily="34" charset="-120"/>
            </a:endParaRPr>
          </a:p>
          <a:p>
            <a:pPr marL="342900" indent="-342900">
              <a:buAutoNum type="arabicPeriod"/>
            </a:pPr>
            <a:r>
              <a:rPr lang="zh-CN" altLang="en-US" sz="2200">
                <a:solidFill>
                  <a:schemeClr val="tx1"/>
                </a:solidFill>
                <a:latin typeface="Microsoft JhengHei" panose="020B0604030504040204" pitchFamily="34" charset="-120"/>
                <a:ea typeface="Microsoft JhengHei" panose="020B0604030504040204" pitchFamily="34" charset="-120"/>
              </a:rPr>
              <a:t>事件強度分類器</a:t>
            </a:r>
            <a:endParaRPr lang="en-US" altLang="zh-CN" sz="2200">
              <a:solidFill>
                <a:schemeClr val="tx1"/>
              </a:solidFill>
              <a:latin typeface="Microsoft JhengHei" panose="020B0604030504040204" pitchFamily="34" charset="-120"/>
              <a:ea typeface="Microsoft JhengHei" panose="020B0604030504040204" pitchFamily="34" charset="-120"/>
            </a:endParaRPr>
          </a:p>
          <a:p>
            <a:pPr marL="342900" indent="-342900">
              <a:buAutoNum type="arabicPeriod"/>
            </a:pPr>
            <a:r>
              <a:rPr lang="zh-CN" altLang="en-US" sz="2200">
                <a:solidFill>
                  <a:schemeClr val="tx1"/>
                </a:solidFill>
                <a:latin typeface="Microsoft JhengHei" panose="020B0604030504040204" pitchFamily="34" charset="-120"/>
                <a:ea typeface="Microsoft JhengHei" panose="020B0604030504040204" pitchFamily="34" charset="-120"/>
              </a:rPr>
              <a:t>股價異常報酬分類器</a:t>
            </a:r>
            <a:endParaRPr lang="en-US" altLang="zh-TW" sz="220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4248834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6C52-A65F-E449-9AB4-ECDD34219992}"/>
              </a:ext>
            </a:extLst>
          </p:cNvPr>
          <p:cNvSpPr>
            <a:spLocks noGrp="1"/>
          </p:cNvSpPr>
          <p:nvPr>
            <p:ph type="title"/>
          </p:nvPr>
        </p:nvSpPr>
        <p:spPr/>
        <p:txBody>
          <a:bodyPr/>
          <a:lstStyle/>
          <a:p>
            <a:r>
              <a:rPr lang="zh-CN" altLang="en-US">
                <a:latin typeface="Microsoft JhengHei" panose="020B0604030504040204" pitchFamily="34" charset="-120"/>
                <a:ea typeface="Microsoft JhengHei" panose="020B0604030504040204" pitchFamily="34" charset="-120"/>
              </a:rPr>
              <a:t>大事件分類器</a:t>
            </a:r>
            <a:endParaRPr lang="en-US">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904C925F-7AB5-A44A-8CE7-A058EB42C31C}"/>
              </a:ext>
            </a:extLst>
          </p:cNvPr>
          <p:cNvSpPr>
            <a:spLocks noGrp="1"/>
          </p:cNvSpPr>
          <p:nvPr>
            <p:ph idx="1"/>
          </p:nvPr>
        </p:nvSpPr>
        <p:spPr/>
        <p:txBody>
          <a:bodyPr/>
          <a:lstStyle/>
          <a:p>
            <a:pPr marL="0" indent="0">
              <a:buNone/>
            </a:pPr>
            <a:r>
              <a:rPr lang="zh-CN" altLang="en-US">
                <a:solidFill>
                  <a:schemeClr val="tx1"/>
                </a:solidFill>
                <a:latin typeface="Microsoft JhengHei" panose="020B0604030504040204" pitchFamily="34" charset="-120"/>
                <a:ea typeface="Microsoft JhengHei" panose="020B0604030504040204" pitchFamily="34" charset="-120"/>
              </a:rPr>
              <a:t>利用新聞中的文字資料，將新聞分類為以下五個大事件類別：</a:t>
            </a:r>
            <a:endParaRPr lang="en-US" altLang="zh-CN">
              <a:solidFill>
                <a:schemeClr val="tx1"/>
              </a:solidFill>
              <a:latin typeface="Microsoft JhengHei" panose="020B0604030504040204" pitchFamily="34" charset="-120"/>
              <a:ea typeface="Microsoft JhengHei" panose="020B0604030504040204" pitchFamily="34" charset="-120"/>
            </a:endParaRPr>
          </a:p>
          <a:p>
            <a:r>
              <a:rPr lang="en-US">
                <a:solidFill>
                  <a:schemeClr val="tx1"/>
                </a:solidFill>
                <a:latin typeface="Microsoft JhengHei" panose="020B0604030504040204" pitchFamily="34" charset="-120"/>
                <a:ea typeface="Microsoft JhengHei" panose="020B0604030504040204" pitchFamily="34" charset="-120"/>
              </a:rPr>
              <a:t>'A_</a:t>
            </a:r>
            <a:r>
              <a:rPr lang="zh-CN" altLang="en-US">
                <a:solidFill>
                  <a:schemeClr val="tx1"/>
                </a:solidFill>
                <a:latin typeface="Microsoft JhengHei" panose="020B0604030504040204" pitchFamily="34" charset="-120"/>
                <a:ea typeface="Microsoft JhengHei" panose="020B0604030504040204" pitchFamily="34" charset="-120"/>
              </a:rPr>
              <a:t>會計</a:t>
            </a:r>
            <a:r>
              <a:rPr lang="en-US" altLang="zh-CN">
                <a:solidFill>
                  <a:schemeClr val="tx1"/>
                </a:solidFill>
                <a:latin typeface="Microsoft JhengHei" panose="020B0604030504040204" pitchFamily="34" charset="-120"/>
                <a:ea typeface="Microsoft JhengHei" panose="020B0604030504040204" pitchFamily="34" charset="-120"/>
              </a:rPr>
              <a:t>/</a:t>
            </a:r>
            <a:r>
              <a:rPr lang="zh-CN" altLang="en-US">
                <a:solidFill>
                  <a:schemeClr val="tx1"/>
                </a:solidFill>
                <a:latin typeface="Microsoft JhengHei" panose="020B0604030504040204" pitchFamily="34" charset="-120"/>
                <a:ea typeface="Microsoft JhengHei" panose="020B0604030504040204" pitchFamily="34" charset="-120"/>
              </a:rPr>
              <a:t>財報分析</a:t>
            </a:r>
            <a:r>
              <a:rPr lang="en-US" altLang="zh-CN">
                <a:solidFill>
                  <a:schemeClr val="tx1"/>
                </a:solidFill>
                <a:latin typeface="Microsoft JhengHei" panose="020B0604030504040204" pitchFamily="34" charset="-120"/>
                <a:ea typeface="Microsoft JhengHei" panose="020B0604030504040204" pitchFamily="34" charset="-120"/>
              </a:rPr>
              <a:t>’</a:t>
            </a:r>
          </a:p>
          <a:p>
            <a:r>
              <a:rPr lang="en-US" altLang="zh-CN">
                <a:solidFill>
                  <a:schemeClr val="tx1"/>
                </a:solidFill>
                <a:latin typeface="Microsoft JhengHei" panose="020B0604030504040204" pitchFamily="34" charset="-120"/>
                <a:ea typeface="Microsoft JhengHei" panose="020B0604030504040204" pitchFamily="34" charset="-120"/>
              </a:rPr>
              <a:t>'</a:t>
            </a:r>
            <a:r>
              <a:rPr lang="en-US">
                <a:solidFill>
                  <a:schemeClr val="tx1"/>
                </a:solidFill>
                <a:latin typeface="Microsoft JhengHei" panose="020B0604030504040204" pitchFamily="34" charset="-120"/>
                <a:ea typeface="Microsoft JhengHei" panose="020B0604030504040204" pitchFamily="34" charset="-120"/>
              </a:rPr>
              <a:t>F_</a:t>
            </a:r>
            <a:r>
              <a:rPr lang="zh-CN" altLang="en-US">
                <a:solidFill>
                  <a:schemeClr val="tx1"/>
                </a:solidFill>
                <a:latin typeface="Microsoft JhengHei" panose="020B0604030504040204" pitchFamily="34" charset="-120"/>
                <a:ea typeface="Microsoft JhengHei" panose="020B0604030504040204" pitchFamily="34" charset="-120"/>
              </a:rPr>
              <a:t>市場交易</a:t>
            </a:r>
            <a:r>
              <a:rPr lang="en-US" altLang="zh-CN">
                <a:solidFill>
                  <a:schemeClr val="tx1"/>
                </a:solidFill>
                <a:latin typeface="Microsoft JhengHei" panose="020B0604030504040204" pitchFamily="34" charset="-120"/>
                <a:ea typeface="Microsoft JhengHei" panose="020B0604030504040204" pitchFamily="34" charset="-120"/>
              </a:rPr>
              <a:t>’</a:t>
            </a:r>
          </a:p>
          <a:p>
            <a:r>
              <a:rPr lang="en-US" altLang="zh-CN">
                <a:solidFill>
                  <a:schemeClr val="tx1"/>
                </a:solidFill>
                <a:latin typeface="Microsoft JhengHei" panose="020B0604030504040204" pitchFamily="34" charset="-120"/>
                <a:ea typeface="Microsoft JhengHei" panose="020B0604030504040204" pitchFamily="34" charset="-120"/>
              </a:rPr>
              <a:t>'</a:t>
            </a:r>
            <a:r>
              <a:rPr lang="en-US">
                <a:solidFill>
                  <a:schemeClr val="tx1"/>
                </a:solidFill>
                <a:latin typeface="Microsoft JhengHei" panose="020B0604030504040204" pitchFamily="34" charset="-120"/>
                <a:ea typeface="Microsoft JhengHei" panose="020B0604030504040204" pitchFamily="34" charset="-120"/>
              </a:rPr>
              <a:t>I_</a:t>
            </a:r>
            <a:r>
              <a:rPr lang="zh-CN" altLang="en-US">
                <a:solidFill>
                  <a:schemeClr val="tx1"/>
                </a:solidFill>
                <a:latin typeface="Microsoft JhengHei" panose="020B0604030504040204" pitchFamily="34" charset="-120"/>
                <a:ea typeface="Microsoft JhengHei" panose="020B0604030504040204" pitchFamily="34" charset="-120"/>
              </a:rPr>
              <a:t>產業前景</a:t>
            </a:r>
            <a:r>
              <a:rPr lang="en-US" altLang="zh-CN">
                <a:solidFill>
                  <a:schemeClr val="tx1"/>
                </a:solidFill>
                <a:latin typeface="Microsoft JhengHei" panose="020B0604030504040204" pitchFamily="34" charset="-120"/>
                <a:ea typeface="Microsoft JhengHei" panose="020B0604030504040204" pitchFamily="34" charset="-120"/>
              </a:rPr>
              <a:t>’</a:t>
            </a:r>
          </a:p>
          <a:p>
            <a:r>
              <a:rPr lang="en-US" altLang="zh-CN">
                <a:solidFill>
                  <a:schemeClr val="tx1"/>
                </a:solidFill>
                <a:latin typeface="Microsoft JhengHei" panose="020B0604030504040204" pitchFamily="34" charset="-120"/>
                <a:ea typeface="Microsoft JhengHei" panose="020B0604030504040204" pitchFamily="34" charset="-120"/>
              </a:rPr>
              <a:t>'</a:t>
            </a:r>
            <a:r>
              <a:rPr lang="en-US">
                <a:solidFill>
                  <a:schemeClr val="tx1"/>
                </a:solidFill>
                <a:latin typeface="Microsoft JhengHei" panose="020B0604030504040204" pitchFamily="34" charset="-120"/>
                <a:ea typeface="Microsoft JhengHei" panose="020B0604030504040204" pitchFamily="34" charset="-120"/>
              </a:rPr>
              <a:t>M_</a:t>
            </a:r>
            <a:r>
              <a:rPr lang="zh-CN" altLang="en-US">
                <a:solidFill>
                  <a:schemeClr val="tx1"/>
                </a:solidFill>
                <a:latin typeface="Microsoft JhengHei" panose="020B0604030504040204" pitchFamily="34" charset="-120"/>
                <a:ea typeface="Microsoft JhengHei" panose="020B0604030504040204" pitchFamily="34" charset="-120"/>
              </a:rPr>
              <a:t>經營層</a:t>
            </a:r>
            <a:r>
              <a:rPr lang="en-US" altLang="zh-CN">
                <a:solidFill>
                  <a:schemeClr val="tx1"/>
                </a:solidFill>
                <a:latin typeface="Microsoft JhengHei" panose="020B0604030504040204" pitchFamily="34" charset="-120"/>
                <a:ea typeface="Microsoft JhengHei" panose="020B0604030504040204" pitchFamily="34" charset="-120"/>
              </a:rPr>
              <a:t>’</a:t>
            </a:r>
          </a:p>
          <a:p>
            <a:r>
              <a:rPr lang="en-US" altLang="zh-CN">
                <a:solidFill>
                  <a:schemeClr val="tx1"/>
                </a:solidFill>
                <a:latin typeface="Microsoft JhengHei" panose="020B0604030504040204" pitchFamily="34" charset="-120"/>
                <a:ea typeface="Microsoft JhengHei" panose="020B0604030504040204" pitchFamily="34" charset="-120"/>
              </a:rPr>
              <a:t>'</a:t>
            </a:r>
            <a:r>
              <a:rPr lang="en-US">
                <a:solidFill>
                  <a:schemeClr val="tx1"/>
                </a:solidFill>
                <a:latin typeface="Microsoft JhengHei" panose="020B0604030504040204" pitchFamily="34" charset="-120"/>
                <a:ea typeface="Microsoft JhengHei" panose="020B0604030504040204" pitchFamily="34" charset="-120"/>
              </a:rPr>
              <a:t>R_</a:t>
            </a:r>
            <a:r>
              <a:rPr lang="zh-CN" altLang="en-US">
                <a:solidFill>
                  <a:schemeClr val="tx1"/>
                </a:solidFill>
                <a:latin typeface="Microsoft JhengHei" panose="020B0604030504040204" pitchFamily="34" charset="-120"/>
                <a:ea typeface="Microsoft JhengHei" panose="020B0604030504040204" pitchFamily="34" charset="-120"/>
              </a:rPr>
              <a:t>危機</a:t>
            </a:r>
            <a:r>
              <a:rPr lang="en-US" altLang="zh-CN">
                <a:solidFill>
                  <a:schemeClr val="tx1"/>
                </a:solidFill>
                <a:latin typeface="Microsoft JhengHei" panose="020B0604030504040204" pitchFamily="34" charset="-120"/>
                <a:ea typeface="Microsoft JhengHei" panose="020B0604030504040204" pitchFamily="34" charset="-120"/>
              </a:rPr>
              <a:t>'</a:t>
            </a:r>
            <a:endParaRPr lang="en-US">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79558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5CB8-CF79-8946-B80F-499B4D59615B}"/>
              </a:ext>
            </a:extLst>
          </p:cNvPr>
          <p:cNvSpPr>
            <a:spLocks noGrp="1"/>
          </p:cNvSpPr>
          <p:nvPr>
            <p:ph type="title"/>
          </p:nvPr>
        </p:nvSpPr>
        <p:spPr>
          <a:xfrm>
            <a:off x="581192" y="714031"/>
            <a:ext cx="11029616" cy="1013800"/>
          </a:xfrm>
        </p:spPr>
        <p:txBody>
          <a:bodyPr/>
          <a:lstStyle/>
          <a:p>
            <a:r>
              <a:rPr lang="zh-CN" altLang="en-US">
                <a:latin typeface="Microsoft JhengHei" panose="020B0604030504040204" pitchFamily="34" charset="-120"/>
                <a:ea typeface="Microsoft JhengHei" panose="020B0604030504040204" pitchFamily="34" charset="-120"/>
              </a:rPr>
              <a:t>大事件分類器：資料分割</a:t>
            </a:r>
            <a:endParaRPr lang="en-US">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D0B7F8F7-38C0-8B46-8C0A-4D164BFE6C42}"/>
              </a:ext>
            </a:extLst>
          </p:cNvPr>
          <p:cNvSpPr>
            <a:spLocks noGrp="1"/>
          </p:cNvSpPr>
          <p:nvPr>
            <p:ph idx="1"/>
          </p:nvPr>
        </p:nvSpPr>
        <p:spPr/>
        <p:txBody>
          <a:bodyPr/>
          <a:lstStyle/>
          <a:p>
            <a:r>
              <a:rPr lang="zh-CN" altLang="en-US">
                <a:solidFill>
                  <a:schemeClr val="tx1"/>
                </a:solidFill>
                <a:latin typeface="Microsoft JhengHei" panose="020B0604030504040204" pitchFamily="34" charset="-120"/>
                <a:ea typeface="Microsoft JhengHei" panose="020B0604030504040204" pitchFamily="34" charset="-120"/>
              </a:rPr>
              <a:t>所有資料的</a:t>
            </a:r>
            <a:r>
              <a:rPr lang="en-US" altLang="zh-TW">
                <a:solidFill>
                  <a:schemeClr val="tx1"/>
                </a:solidFill>
                <a:latin typeface="Microsoft JhengHei" panose="020B0604030504040204" pitchFamily="34" charset="-120"/>
                <a:ea typeface="Microsoft JhengHei" panose="020B0604030504040204" pitchFamily="34" charset="-120"/>
              </a:rPr>
              <a:t>64%</a:t>
            </a:r>
            <a:r>
              <a:rPr lang="zh-CN" altLang="en-US">
                <a:solidFill>
                  <a:schemeClr val="tx1"/>
                </a:solidFill>
                <a:latin typeface="Microsoft JhengHei" panose="020B0604030504040204" pitchFamily="34" charset="-120"/>
                <a:ea typeface="Microsoft JhengHei" panose="020B0604030504040204" pitchFamily="34" charset="-120"/>
              </a:rPr>
              <a:t>作為訓練資料（</a:t>
            </a:r>
            <a:r>
              <a:rPr lang="en-US" altLang="zh-TW">
                <a:solidFill>
                  <a:schemeClr val="tx1"/>
                </a:solidFill>
                <a:latin typeface="Microsoft JhengHei" panose="020B0604030504040204" pitchFamily="34" charset="-120"/>
                <a:ea typeface="Microsoft JhengHei" panose="020B0604030504040204" pitchFamily="34" charset="-120"/>
              </a:rPr>
              <a:t>training</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set</a:t>
            </a:r>
            <a:r>
              <a:rPr lang="zh-CN" altLang="en-US">
                <a:solidFill>
                  <a:schemeClr val="tx1"/>
                </a:solidFill>
                <a:latin typeface="Microsoft JhengHei" panose="020B0604030504040204" pitchFamily="34" charset="-120"/>
                <a:ea typeface="Microsoft JhengHei" panose="020B0604030504040204" pitchFamily="34" charset="-120"/>
              </a:rPr>
              <a:t>）</a:t>
            </a:r>
            <a:endParaRPr lang="en-US" altLang="zh-CN">
              <a:solidFill>
                <a:schemeClr val="tx1"/>
              </a:solidFill>
              <a:latin typeface="Microsoft JhengHei" panose="020B0604030504040204" pitchFamily="34" charset="-120"/>
              <a:ea typeface="Microsoft JhengHei" panose="020B0604030504040204" pitchFamily="34" charset="-120"/>
            </a:endParaRPr>
          </a:p>
          <a:p>
            <a:r>
              <a:rPr lang="zh-CN" altLang="en-US">
                <a:solidFill>
                  <a:schemeClr val="tx1"/>
                </a:solidFill>
                <a:latin typeface="Microsoft JhengHei" panose="020B0604030504040204" pitchFamily="34" charset="-120"/>
                <a:ea typeface="Microsoft JhengHei" panose="020B0604030504040204" pitchFamily="34" charset="-120"/>
              </a:rPr>
              <a:t>所有資料的</a:t>
            </a:r>
            <a:r>
              <a:rPr lang="en-US" altLang="zh-TW">
                <a:solidFill>
                  <a:schemeClr val="tx1"/>
                </a:solidFill>
                <a:latin typeface="Microsoft JhengHei" panose="020B0604030504040204" pitchFamily="34" charset="-120"/>
                <a:ea typeface="Microsoft JhengHei" panose="020B0604030504040204" pitchFamily="34" charset="-120"/>
              </a:rPr>
              <a:t>16%</a:t>
            </a:r>
            <a:r>
              <a:rPr lang="zh-CN" altLang="en-US">
                <a:solidFill>
                  <a:schemeClr val="tx1"/>
                </a:solidFill>
                <a:latin typeface="Microsoft JhengHei" panose="020B0604030504040204" pitchFamily="34" charset="-120"/>
                <a:ea typeface="Microsoft JhengHei" panose="020B0604030504040204" pitchFamily="34" charset="-120"/>
              </a:rPr>
              <a:t>作為驗證集（</a:t>
            </a:r>
            <a:r>
              <a:rPr lang="en-US" altLang="zh-TW">
                <a:solidFill>
                  <a:schemeClr val="tx1"/>
                </a:solidFill>
                <a:latin typeface="Microsoft JhengHei" panose="020B0604030504040204" pitchFamily="34" charset="-120"/>
                <a:ea typeface="Microsoft JhengHei" panose="020B0604030504040204" pitchFamily="34" charset="-120"/>
              </a:rPr>
              <a:t>validation</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set</a:t>
            </a:r>
            <a:r>
              <a:rPr lang="zh-CN" altLang="en-US">
                <a:solidFill>
                  <a:schemeClr val="tx1"/>
                </a:solidFill>
                <a:latin typeface="Microsoft JhengHei" panose="020B0604030504040204" pitchFamily="34" charset="-120"/>
                <a:ea typeface="Microsoft JhengHei" panose="020B0604030504040204" pitchFamily="34" charset="-120"/>
              </a:rPr>
              <a:t>）</a:t>
            </a:r>
            <a:endParaRPr lang="en-US" altLang="zh-CN">
              <a:solidFill>
                <a:schemeClr val="tx1"/>
              </a:solidFill>
              <a:latin typeface="Microsoft JhengHei" panose="020B0604030504040204" pitchFamily="34" charset="-120"/>
              <a:ea typeface="Microsoft JhengHei" panose="020B0604030504040204" pitchFamily="34" charset="-120"/>
            </a:endParaRPr>
          </a:p>
          <a:p>
            <a:r>
              <a:rPr lang="zh-CN" altLang="en-US">
                <a:solidFill>
                  <a:schemeClr val="tx1"/>
                </a:solidFill>
                <a:latin typeface="Microsoft JhengHei" panose="020B0604030504040204" pitchFamily="34" charset="-120"/>
                <a:ea typeface="Microsoft JhengHei" panose="020B0604030504040204" pitchFamily="34" charset="-120"/>
              </a:rPr>
              <a:t>所有資料的</a:t>
            </a:r>
            <a:r>
              <a:rPr lang="en-US" altLang="zh-TW">
                <a:solidFill>
                  <a:schemeClr val="tx1"/>
                </a:solidFill>
                <a:latin typeface="Microsoft JhengHei" panose="020B0604030504040204" pitchFamily="34" charset="-120"/>
                <a:ea typeface="Microsoft JhengHei" panose="020B0604030504040204" pitchFamily="34" charset="-120"/>
              </a:rPr>
              <a:t>20%</a:t>
            </a:r>
            <a:r>
              <a:rPr lang="zh-CN" altLang="en-US">
                <a:solidFill>
                  <a:schemeClr val="tx1"/>
                </a:solidFill>
                <a:latin typeface="Microsoft JhengHei" panose="020B0604030504040204" pitchFamily="34" charset="-120"/>
                <a:ea typeface="Microsoft JhengHei" panose="020B0604030504040204" pitchFamily="34" charset="-120"/>
              </a:rPr>
              <a:t>作為測試集（</a:t>
            </a:r>
            <a:r>
              <a:rPr lang="en-US" altLang="zh-TW">
                <a:solidFill>
                  <a:schemeClr val="tx1"/>
                </a:solidFill>
                <a:latin typeface="Microsoft JhengHei" panose="020B0604030504040204" pitchFamily="34" charset="-120"/>
                <a:ea typeface="Microsoft JhengHei" panose="020B0604030504040204" pitchFamily="34" charset="-120"/>
              </a:rPr>
              <a:t>testing</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set</a:t>
            </a:r>
            <a:r>
              <a:rPr lang="zh-CN" altLang="en-US">
                <a:solidFill>
                  <a:schemeClr val="tx1"/>
                </a:solidFill>
                <a:latin typeface="Microsoft JhengHei" panose="020B0604030504040204" pitchFamily="34" charset="-120"/>
                <a:ea typeface="Microsoft JhengHei" panose="020B0604030504040204" pitchFamily="34" charset="-120"/>
              </a:rPr>
              <a:t>）</a:t>
            </a:r>
            <a:endParaRPr lang="en-US">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794729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69CE-0179-7548-B273-30D20980782A}"/>
              </a:ext>
            </a:extLst>
          </p:cNvPr>
          <p:cNvSpPr>
            <a:spLocks noGrp="1"/>
          </p:cNvSpPr>
          <p:nvPr>
            <p:ph type="title"/>
          </p:nvPr>
        </p:nvSpPr>
        <p:spPr/>
        <p:txBody>
          <a:bodyPr/>
          <a:lstStyle/>
          <a:p>
            <a:r>
              <a:rPr lang="zh-CN" altLang="en-US"/>
              <a:t>大事件分類器：處理“不平衡資料”</a:t>
            </a:r>
            <a:r>
              <a:rPr lang="en-US"/>
              <a:t> (Imbalanced Data)</a:t>
            </a:r>
          </a:p>
        </p:txBody>
      </p:sp>
      <p:sp>
        <p:nvSpPr>
          <p:cNvPr id="3" name="Content Placeholder 2">
            <a:extLst>
              <a:ext uri="{FF2B5EF4-FFF2-40B4-BE49-F238E27FC236}">
                <a16:creationId xmlns:a16="http://schemas.microsoft.com/office/drawing/2014/main" id="{C2E6FD29-2190-7E4F-AD60-6E2DE5F83293}"/>
              </a:ext>
            </a:extLst>
          </p:cNvPr>
          <p:cNvSpPr>
            <a:spLocks noGrp="1"/>
          </p:cNvSpPr>
          <p:nvPr>
            <p:ph idx="1"/>
          </p:nvPr>
        </p:nvSpPr>
        <p:spPr/>
        <p:txBody>
          <a:bodyPr/>
          <a:lstStyle/>
          <a:p>
            <a:r>
              <a:rPr lang="zh-CN" altLang="en-US">
                <a:solidFill>
                  <a:schemeClr val="tx1"/>
                </a:solidFill>
                <a:latin typeface="Microsoft JhengHei" panose="020B0604030504040204" pitchFamily="34" charset="-120"/>
                <a:ea typeface="Microsoft JhengHei" panose="020B0604030504040204" pitchFamily="34" charset="-120"/>
              </a:rPr>
              <a:t>由於大事件類別的分布相當不平衡，所以我們使用了以下兩種方法來處理資料不平衡的問題</a:t>
            </a:r>
            <a:endParaRPr lang="en-US" altLang="zh-TW">
              <a:solidFill>
                <a:schemeClr val="tx1"/>
              </a:solidFill>
              <a:latin typeface="Microsoft JhengHei" panose="020B0604030504040204" pitchFamily="34" charset="-120"/>
              <a:ea typeface="Microsoft JhengHei" panose="020B0604030504040204" pitchFamily="34" charset="-120"/>
            </a:endParaRPr>
          </a:p>
          <a:p>
            <a:r>
              <a:rPr lang="en-US" altLang="zh-TW">
                <a:solidFill>
                  <a:schemeClr val="tx1"/>
                </a:solidFill>
                <a:latin typeface="Microsoft JhengHei" panose="020B0604030504040204" pitchFamily="34" charset="-120"/>
                <a:ea typeface="Microsoft JhengHei" panose="020B0604030504040204" pitchFamily="34" charset="-120"/>
              </a:rPr>
              <a:t>1.</a:t>
            </a:r>
            <a:r>
              <a:rPr lang="zh-TW" altLang="en-US">
                <a:solidFill>
                  <a:schemeClr val="tx1"/>
                </a:solidFill>
                <a:latin typeface="Microsoft JhengHei" panose="020B0604030504040204" pitchFamily="34" charset="-120"/>
                <a:ea typeface="Microsoft JhengHei" panose="020B0604030504040204" pitchFamily="34" charset="-120"/>
              </a:rPr>
              <a:t> 使用</a:t>
            </a:r>
            <a:r>
              <a:rPr lang="en-US" altLang="zh-TW">
                <a:solidFill>
                  <a:schemeClr val="tx1"/>
                </a:solidFill>
                <a:latin typeface="Microsoft JhengHei" panose="020B0604030504040204" pitchFamily="34" charset="-120"/>
                <a:ea typeface="Microsoft JhengHei" panose="020B0604030504040204" pitchFamily="34" charset="-120"/>
              </a:rPr>
              <a:t>Oversampling</a:t>
            </a:r>
          </a:p>
          <a:p>
            <a:r>
              <a:rPr lang="en-US">
                <a:solidFill>
                  <a:schemeClr val="tx1"/>
                </a:solidFill>
                <a:latin typeface="Microsoft JhengHei" panose="020B0604030504040204" pitchFamily="34" charset="-120"/>
                <a:ea typeface="Microsoft JhengHei" panose="020B0604030504040204" pitchFamily="34" charset="-120"/>
              </a:rPr>
              <a:t>2. </a:t>
            </a:r>
            <a:r>
              <a:rPr lang="zh-CN" altLang="en-US">
                <a:solidFill>
                  <a:schemeClr val="tx1"/>
                </a:solidFill>
                <a:latin typeface="Microsoft JhengHei" panose="020B0604030504040204" pitchFamily="34" charset="-120"/>
                <a:ea typeface="Microsoft JhengHei" panose="020B0604030504040204" pitchFamily="34" charset="-120"/>
              </a:rPr>
              <a:t>調整損失函數（</a:t>
            </a:r>
            <a:r>
              <a:rPr lang="en-US" altLang="zh-CN">
                <a:solidFill>
                  <a:schemeClr val="tx1"/>
                </a:solidFill>
                <a:latin typeface="Microsoft JhengHei" panose="020B0604030504040204" pitchFamily="34" charset="-120"/>
                <a:ea typeface="Microsoft JhengHei" panose="020B0604030504040204" pitchFamily="34" charset="-120"/>
              </a:rPr>
              <a:t>loss function</a:t>
            </a:r>
            <a:r>
              <a:rPr lang="zh-CN" altLang="en-US">
                <a:solidFill>
                  <a:schemeClr val="tx1"/>
                </a:solidFill>
                <a:latin typeface="Microsoft JhengHei" panose="020B0604030504040204" pitchFamily="34" charset="-120"/>
                <a:ea typeface="Microsoft JhengHei" panose="020B0604030504040204" pitchFamily="34" charset="-120"/>
              </a:rPr>
              <a:t>）的權重</a:t>
            </a:r>
            <a:endParaRPr lang="en-US"/>
          </a:p>
          <a:p>
            <a:endParaRPr lang="en-US"/>
          </a:p>
        </p:txBody>
      </p:sp>
    </p:spTree>
    <p:extLst>
      <p:ext uri="{BB962C8B-B14F-4D97-AF65-F5344CB8AC3E}">
        <p14:creationId xmlns:p14="http://schemas.microsoft.com/office/powerpoint/2010/main" val="224242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DB37-DC1F-7849-AC01-4C727DCFD05E}"/>
              </a:ext>
            </a:extLst>
          </p:cNvPr>
          <p:cNvSpPr>
            <a:spLocks noGrp="1"/>
          </p:cNvSpPr>
          <p:nvPr>
            <p:ph type="title"/>
          </p:nvPr>
        </p:nvSpPr>
        <p:spPr/>
        <p:txBody>
          <a:bodyPr/>
          <a:lstStyle/>
          <a:p>
            <a:r>
              <a:rPr lang="zh-CN" altLang="en-US"/>
              <a:t>大事件分類器：模型架構</a:t>
            </a:r>
            <a:endParaRPr lang="en-US"/>
          </a:p>
        </p:txBody>
      </p:sp>
      <p:pic>
        <p:nvPicPr>
          <p:cNvPr id="5" name="Content Placeholder 4">
            <a:extLst>
              <a:ext uri="{FF2B5EF4-FFF2-40B4-BE49-F238E27FC236}">
                <a16:creationId xmlns:a16="http://schemas.microsoft.com/office/drawing/2014/main" id="{BF7086FD-C8AC-F74E-8A88-A70AE778A3BF}"/>
              </a:ext>
            </a:extLst>
          </p:cNvPr>
          <p:cNvPicPr>
            <a:picLocks noGrp="1" noChangeAspect="1"/>
          </p:cNvPicPr>
          <p:nvPr>
            <p:ph idx="1"/>
          </p:nvPr>
        </p:nvPicPr>
        <p:blipFill>
          <a:blip r:embed="rId2"/>
          <a:stretch>
            <a:fillRect/>
          </a:stretch>
        </p:blipFill>
        <p:spPr>
          <a:xfrm>
            <a:off x="746584" y="1838786"/>
            <a:ext cx="10864224" cy="4044346"/>
          </a:xfrm>
        </p:spPr>
      </p:pic>
    </p:spTree>
    <p:extLst>
      <p:ext uri="{BB962C8B-B14F-4D97-AF65-F5344CB8AC3E}">
        <p14:creationId xmlns:p14="http://schemas.microsoft.com/office/powerpoint/2010/main" val="333112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71D8-36BD-0C4D-BC72-C5D4713A3FB3}"/>
              </a:ext>
            </a:extLst>
          </p:cNvPr>
          <p:cNvSpPr>
            <a:spLocks noGrp="1"/>
          </p:cNvSpPr>
          <p:nvPr>
            <p:ph type="title"/>
          </p:nvPr>
        </p:nvSpPr>
        <p:spPr/>
        <p:txBody>
          <a:bodyPr/>
          <a:lstStyle/>
          <a:p>
            <a:r>
              <a:rPr lang="zh-CN" altLang="en-US">
                <a:latin typeface="Microsoft JhengHei" panose="020B0604030504040204" pitchFamily="34" charset="-120"/>
                <a:ea typeface="Microsoft JhengHei" panose="020B0604030504040204" pitchFamily="34" charset="-120"/>
              </a:rPr>
              <a:t>大事件分類器：模型架構</a:t>
            </a:r>
            <a:endParaRPr lang="en-US">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577D55F1-22C5-9449-8E7F-30F5E4DD03CA}"/>
              </a:ext>
            </a:extLst>
          </p:cNvPr>
          <p:cNvSpPr>
            <a:spLocks noGrp="1"/>
          </p:cNvSpPr>
          <p:nvPr>
            <p:ph idx="1"/>
          </p:nvPr>
        </p:nvSpPr>
        <p:spPr/>
        <p:txBody>
          <a:bodyPr/>
          <a:lstStyle/>
          <a:p>
            <a:r>
              <a:rPr lang="en-US">
                <a:solidFill>
                  <a:schemeClr val="tx1"/>
                </a:solidFill>
                <a:latin typeface="Microsoft JhengHei" panose="020B0604030504040204" pitchFamily="34" charset="-120"/>
                <a:ea typeface="Microsoft JhengHei" panose="020B0604030504040204" pitchFamily="34" charset="-120"/>
              </a:rPr>
              <a:t>Embedding layer: </a:t>
            </a:r>
            <a:r>
              <a:rPr lang="zh-CN" altLang="en-US">
                <a:solidFill>
                  <a:schemeClr val="tx1"/>
                </a:solidFill>
                <a:latin typeface="Microsoft JhengHei" panose="020B0604030504040204" pitchFamily="34" charset="-120"/>
                <a:ea typeface="Microsoft JhengHei" panose="020B0604030504040204" pitchFamily="34" charset="-120"/>
              </a:rPr>
              <a:t>用來進行詞嵌入（</a:t>
            </a:r>
            <a:r>
              <a:rPr lang="en-US" altLang="zh-TW">
                <a:solidFill>
                  <a:schemeClr val="tx1"/>
                </a:solidFill>
                <a:latin typeface="Microsoft JhengHei" panose="020B0604030504040204" pitchFamily="34" charset="-120"/>
                <a:ea typeface="Microsoft JhengHei" panose="020B0604030504040204" pitchFamily="34" charset="-120"/>
              </a:rPr>
              <a:t>word</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embedding</a:t>
            </a:r>
            <a:r>
              <a:rPr lang="zh-TW" altLang="en-US">
                <a:solidFill>
                  <a:schemeClr val="tx1"/>
                </a:solidFill>
                <a:latin typeface="Microsoft JhengHei" panose="020B0604030504040204" pitchFamily="34" charset="-120"/>
                <a:ea typeface="Microsoft JhengHei" panose="020B0604030504040204" pitchFamily="34" charset="-120"/>
              </a:rPr>
              <a:t> ）</a:t>
            </a:r>
            <a:endParaRPr lang="en-US" altLang="zh-TW">
              <a:solidFill>
                <a:schemeClr val="tx1"/>
              </a:solidFill>
              <a:latin typeface="Microsoft JhengHei" panose="020B0604030504040204" pitchFamily="34" charset="-120"/>
              <a:ea typeface="Microsoft JhengHei" panose="020B0604030504040204" pitchFamily="34" charset="-120"/>
            </a:endParaRPr>
          </a:p>
          <a:p>
            <a:r>
              <a:rPr lang="en-US">
                <a:solidFill>
                  <a:schemeClr val="tx1"/>
                </a:solidFill>
                <a:latin typeface="Microsoft JhengHei" panose="020B0604030504040204" pitchFamily="34" charset="-120"/>
                <a:ea typeface="Microsoft JhengHei" panose="020B0604030504040204" pitchFamily="34" charset="-120"/>
              </a:rPr>
              <a:t>LSTM layer: </a:t>
            </a:r>
            <a:r>
              <a:rPr lang="zh-CN" altLang="en-US">
                <a:solidFill>
                  <a:schemeClr val="tx1"/>
                </a:solidFill>
                <a:latin typeface="Microsoft JhengHei" panose="020B0604030504040204" pitchFamily="34" charset="-120"/>
                <a:ea typeface="Microsoft JhengHei" panose="020B0604030504040204" pitchFamily="34" charset="-120"/>
              </a:rPr>
              <a:t>長短期記憶模型</a:t>
            </a:r>
            <a:endParaRPr lang="en-US" altLang="zh-CN">
              <a:solidFill>
                <a:schemeClr val="tx1"/>
              </a:solidFill>
              <a:latin typeface="Microsoft JhengHei" panose="020B0604030504040204" pitchFamily="34" charset="-120"/>
              <a:ea typeface="Microsoft JhengHei" panose="020B0604030504040204" pitchFamily="34" charset="-120"/>
            </a:endParaRPr>
          </a:p>
          <a:p>
            <a:r>
              <a:rPr lang="en-US" altLang="zh-CN">
                <a:solidFill>
                  <a:schemeClr val="tx1"/>
                </a:solidFill>
                <a:latin typeface="Microsoft JhengHei" panose="020B0604030504040204" pitchFamily="34" charset="-120"/>
                <a:ea typeface="Microsoft JhengHei" panose="020B0604030504040204" pitchFamily="34" charset="-120"/>
              </a:rPr>
              <a:t>Dense layer: </a:t>
            </a:r>
            <a:r>
              <a:rPr lang="zh-CN" altLang="en-US">
                <a:solidFill>
                  <a:schemeClr val="tx1"/>
                </a:solidFill>
                <a:latin typeface="Microsoft JhengHei" panose="020B0604030504040204" pitchFamily="34" charset="-120"/>
                <a:ea typeface="Microsoft JhengHei" panose="020B0604030504040204" pitchFamily="34" charset="-120"/>
              </a:rPr>
              <a:t>作為此模型的</a:t>
            </a:r>
            <a:r>
              <a:rPr lang="en-US" altLang="zh-TW">
                <a:solidFill>
                  <a:schemeClr val="tx1"/>
                </a:solidFill>
                <a:latin typeface="Microsoft JhengHei" panose="020B0604030504040204" pitchFamily="34" charset="-120"/>
                <a:ea typeface="Microsoft JhengHei" panose="020B0604030504040204" pitchFamily="34" charset="-120"/>
              </a:rPr>
              <a:t>output</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layer</a:t>
            </a:r>
            <a:endParaRPr lang="en-US" altLang="zh-CN">
              <a:solidFill>
                <a:schemeClr val="tx1"/>
              </a:solidFill>
              <a:latin typeface="Microsoft JhengHei" panose="020B0604030504040204" pitchFamily="34" charset="-120"/>
              <a:ea typeface="Microsoft JhengHei" panose="020B0604030504040204" pitchFamily="34" charset="-120"/>
            </a:endParaRPr>
          </a:p>
          <a:p>
            <a:endParaRPr lang="en-US">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824599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4D63-DE8B-3641-9E0D-D99430AD36C4}"/>
              </a:ext>
            </a:extLst>
          </p:cNvPr>
          <p:cNvSpPr>
            <a:spLocks noGrp="1"/>
          </p:cNvSpPr>
          <p:nvPr>
            <p:ph type="title"/>
          </p:nvPr>
        </p:nvSpPr>
        <p:spPr/>
        <p:txBody>
          <a:bodyPr/>
          <a:lstStyle/>
          <a:p>
            <a:r>
              <a:rPr lang="zh-CN" altLang="en-US">
                <a:latin typeface="Microsoft JhengHei" panose="020B0604030504040204" pitchFamily="34" charset="-120"/>
                <a:ea typeface="Microsoft JhengHei" panose="020B0604030504040204" pitchFamily="34" charset="-120"/>
              </a:rPr>
              <a:t>大事件類別分類器：模型表現（在驗證集上）</a:t>
            </a:r>
            <a:endParaRPr lang="en-US">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A570A30A-3934-6546-BE54-27D08DAAFA55}"/>
              </a:ext>
            </a:extLst>
          </p:cNvPr>
          <p:cNvSpPr>
            <a:spLocks noGrp="1"/>
          </p:cNvSpPr>
          <p:nvPr>
            <p:ph idx="1"/>
          </p:nvPr>
        </p:nvSpPr>
        <p:spPr>
          <a:xfrm>
            <a:off x="581192" y="2180496"/>
            <a:ext cx="11029615" cy="3678303"/>
          </a:xfrm>
        </p:spPr>
        <p:txBody>
          <a:bodyPr>
            <a:normAutofit/>
          </a:bodyPr>
          <a:lstStyle/>
          <a:p>
            <a:pPr marL="0" indent="0">
              <a:buNone/>
            </a:pP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accuracy: 0.97</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1</a:t>
            </a:r>
            <a:endParaRPr lang="en-US">
              <a:solidFill>
                <a:schemeClr val="tx1"/>
              </a:solidFill>
              <a:latin typeface="Microsoft JhengHei" panose="020B0604030504040204" pitchFamily="34" charset="-120"/>
              <a:ea typeface="Microsoft JhengHei" panose="020B0604030504040204" pitchFamily="34" charset="-120"/>
            </a:endParaRPr>
          </a:p>
          <a:p>
            <a:pPr marL="0" indent="0">
              <a:buNone/>
            </a:pPr>
            <a:r>
              <a:rPr lang="en-US">
                <a:solidFill>
                  <a:schemeClr val="tx1"/>
                </a:solidFill>
                <a:latin typeface="Microsoft JhengHei" panose="020B0604030504040204" pitchFamily="34" charset="-120"/>
                <a:ea typeface="Microsoft JhengHei" panose="020B0604030504040204" pitchFamily="34" charset="-120"/>
              </a:rPr>
              <a:t>‘A_</a:t>
            </a:r>
            <a:r>
              <a:rPr lang="zh-CN" altLang="en-US">
                <a:solidFill>
                  <a:schemeClr val="tx1"/>
                </a:solidFill>
                <a:latin typeface="Microsoft JhengHei" panose="020B0604030504040204" pitchFamily="34" charset="-120"/>
                <a:ea typeface="Microsoft JhengHei" panose="020B0604030504040204" pitchFamily="34" charset="-120"/>
              </a:rPr>
              <a:t>會計</a:t>
            </a:r>
            <a:r>
              <a:rPr lang="en-US" altLang="zh-CN">
                <a:solidFill>
                  <a:schemeClr val="tx1"/>
                </a:solidFill>
                <a:latin typeface="Microsoft JhengHei" panose="020B0604030504040204" pitchFamily="34" charset="-120"/>
                <a:ea typeface="Microsoft JhengHei" panose="020B0604030504040204" pitchFamily="34" charset="-120"/>
              </a:rPr>
              <a:t>/</a:t>
            </a:r>
            <a:r>
              <a:rPr lang="zh-CN" altLang="en-US">
                <a:solidFill>
                  <a:schemeClr val="tx1"/>
                </a:solidFill>
                <a:latin typeface="Microsoft JhengHei" panose="020B0604030504040204" pitchFamily="34" charset="-120"/>
                <a:ea typeface="Microsoft JhengHei" panose="020B0604030504040204" pitchFamily="34" charset="-120"/>
              </a:rPr>
              <a:t>財報分析</a:t>
            </a:r>
            <a:r>
              <a:rPr lang="en-US" altLang="zh-CN">
                <a:solidFill>
                  <a:schemeClr val="tx1"/>
                </a:solidFill>
                <a:latin typeface="Microsoft JhengHei" panose="020B0604030504040204" pitchFamily="34" charset="-120"/>
                <a:ea typeface="Microsoft JhengHei" panose="020B0604030504040204" pitchFamily="34" charset="-120"/>
              </a:rPr>
              <a:t>‘, </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CN">
                <a:solidFill>
                  <a:schemeClr val="tx1"/>
                </a:solidFill>
                <a:latin typeface="Microsoft JhengHei" panose="020B0604030504040204" pitchFamily="34" charset="-120"/>
                <a:ea typeface="Microsoft JhengHei" panose="020B0604030504040204" pitchFamily="34" charset="-120"/>
              </a:rPr>
              <a:t>’</a:t>
            </a:r>
            <a:r>
              <a:rPr lang="en-US">
                <a:solidFill>
                  <a:schemeClr val="tx1"/>
                </a:solidFill>
                <a:latin typeface="Microsoft JhengHei" panose="020B0604030504040204" pitchFamily="34" charset="-120"/>
                <a:ea typeface="Microsoft JhengHei" panose="020B0604030504040204" pitchFamily="34" charset="-120"/>
              </a:rPr>
              <a:t>F_</a:t>
            </a:r>
            <a:r>
              <a:rPr lang="zh-CN" altLang="en-US">
                <a:solidFill>
                  <a:schemeClr val="tx1"/>
                </a:solidFill>
                <a:latin typeface="Microsoft JhengHei" panose="020B0604030504040204" pitchFamily="34" charset="-120"/>
                <a:ea typeface="Microsoft JhengHei" panose="020B0604030504040204" pitchFamily="34" charset="-120"/>
              </a:rPr>
              <a:t>市場交易</a:t>
            </a:r>
            <a:r>
              <a:rPr lang="en-US" altLang="zh-CN">
                <a:solidFill>
                  <a:schemeClr val="tx1"/>
                </a:solidFill>
                <a:latin typeface="Microsoft JhengHei" panose="020B0604030504040204" pitchFamily="34" charset="-120"/>
                <a:ea typeface="Microsoft JhengHei" panose="020B0604030504040204" pitchFamily="34" charset="-120"/>
              </a:rPr>
              <a:t>‘, </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CN">
                <a:solidFill>
                  <a:schemeClr val="tx1"/>
                </a:solidFill>
                <a:latin typeface="Microsoft JhengHei" panose="020B0604030504040204" pitchFamily="34" charset="-120"/>
                <a:ea typeface="Microsoft JhengHei" panose="020B0604030504040204" pitchFamily="34" charset="-120"/>
              </a:rPr>
              <a:t>’</a:t>
            </a:r>
            <a:r>
              <a:rPr lang="en-US">
                <a:solidFill>
                  <a:schemeClr val="tx1"/>
                </a:solidFill>
                <a:latin typeface="Microsoft JhengHei" panose="020B0604030504040204" pitchFamily="34" charset="-120"/>
                <a:ea typeface="Microsoft JhengHei" panose="020B0604030504040204" pitchFamily="34" charset="-120"/>
              </a:rPr>
              <a:t>I_</a:t>
            </a:r>
            <a:r>
              <a:rPr lang="zh-CN" altLang="en-US">
                <a:solidFill>
                  <a:schemeClr val="tx1"/>
                </a:solidFill>
                <a:latin typeface="Microsoft JhengHei" panose="020B0604030504040204" pitchFamily="34" charset="-120"/>
                <a:ea typeface="Microsoft JhengHei" panose="020B0604030504040204" pitchFamily="34" charset="-120"/>
              </a:rPr>
              <a:t>產業前景</a:t>
            </a:r>
            <a:r>
              <a:rPr lang="en-US" altLang="zh-CN">
                <a:solidFill>
                  <a:schemeClr val="tx1"/>
                </a:solidFill>
                <a:latin typeface="Microsoft JhengHei" panose="020B0604030504040204" pitchFamily="34" charset="-120"/>
                <a:ea typeface="Microsoft JhengHei" panose="020B0604030504040204" pitchFamily="34" charset="-120"/>
              </a:rPr>
              <a:t>‘, </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CN">
                <a:solidFill>
                  <a:schemeClr val="tx1"/>
                </a:solidFill>
                <a:latin typeface="Microsoft JhengHei" panose="020B0604030504040204" pitchFamily="34" charset="-120"/>
                <a:ea typeface="Microsoft JhengHei" panose="020B0604030504040204" pitchFamily="34" charset="-120"/>
              </a:rPr>
              <a:t>’</a:t>
            </a:r>
            <a:r>
              <a:rPr lang="en-US">
                <a:solidFill>
                  <a:schemeClr val="tx1"/>
                </a:solidFill>
                <a:latin typeface="Microsoft JhengHei" panose="020B0604030504040204" pitchFamily="34" charset="-120"/>
                <a:ea typeface="Microsoft JhengHei" panose="020B0604030504040204" pitchFamily="34" charset="-120"/>
              </a:rPr>
              <a:t>M_</a:t>
            </a:r>
            <a:r>
              <a:rPr lang="zh-CN" altLang="en-US">
                <a:solidFill>
                  <a:schemeClr val="tx1"/>
                </a:solidFill>
                <a:latin typeface="Microsoft JhengHei" panose="020B0604030504040204" pitchFamily="34" charset="-120"/>
                <a:ea typeface="Microsoft JhengHei" panose="020B0604030504040204" pitchFamily="34" charset="-120"/>
              </a:rPr>
              <a:t>經營層</a:t>
            </a:r>
            <a:r>
              <a:rPr lang="en-US" altLang="zh-CN">
                <a:solidFill>
                  <a:schemeClr val="tx1"/>
                </a:solidFill>
                <a:latin typeface="Microsoft JhengHei" panose="020B0604030504040204" pitchFamily="34" charset="-120"/>
                <a:ea typeface="Microsoft JhengHei" panose="020B0604030504040204" pitchFamily="34" charset="-120"/>
              </a:rPr>
              <a:t>‘, </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CN" b="1" u="sng">
                <a:solidFill>
                  <a:schemeClr val="tx1"/>
                </a:solidFill>
                <a:latin typeface="Microsoft JhengHei" panose="020B0604030504040204" pitchFamily="34" charset="-120"/>
                <a:ea typeface="Microsoft JhengHei" panose="020B0604030504040204" pitchFamily="34" charset="-120"/>
              </a:rPr>
              <a:t>'</a:t>
            </a:r>
            <a:r>
              <a:rPr lang="en-US" b="1" u="sng">
                <a:solidFill>
                  <a:schemeClr val="tx1"/>
                </a:solidFill>
                <a:latin typeface="Microsoft JhengHei" panose="020B0604030504040204" pitchFamily="34" charset="-120"/>
                <a:ea typeface="Microsoft JhengHei" panose="020B0604030504040204" pitchFamily="34" charset="-120"/>
              </a:rPr>
              <a:t>R_</a:t>
            </a:r>
            <a:r>
              <a:rPr lang="zh-CN" altLang="en-US" b="1" u="sng">
                <a:solidFill>
                  <a:schemeClr val="tx1"/>
                </a:solidFill>
                <a:latin typeface="Microsoft JhengHei" panose="020B0604030504040204" pitchFamily="34" charset="-120"/>
                <a:ea typeface="Microsoft JhengHei" panose="020B0604030504040204" pitchFamily="34" charset="-120"/>
              </a:rPr>
              <a:t>危機</a:t>
            </a:r>
            <a:r>
              <a:rPr lang="en-US" altLang="zh-CN" b="1" u="sng">
                <a:solidFill>
                  <a:schemeClr val="tx1"/>
                </a:solidFill>
                <a:latin typeface="Microsoft JhengHei" panose="020B0604030504040204" pitchFamily="34" charset="-120"/>
                <a:ea typeface="Microsoft JhengHei" panose="020B0604030504040204" pitchFamily="34" charset="-120"/>
              </a:rPr>
              <a:t>’</a:t>
            </a:r>
          </a:p>
          <a:p>
            <a:pPr marL="0" indent="0">
              <a:buNone/>
            </a:pP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precision: 	[0.67</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2</a:t>
            </a: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zh-TW" altLang="en-US">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zh-TW" altLang="en-US">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0.99</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5</a:t>
            </a: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zh-TW" altLang="en-US">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0.97</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9</a:t>
            </a: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zh-TW" altLang="en-US">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0.959 </a:t>
            </a:r>
            <a:r>
              <a:rPr lang="zh-TW" altLang="en-US">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0.88</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8</a:t>
            </a: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 ] </a:t>
            </a:r>
          </a:p>
          <a:p>
            <a:pPr marL="0" indent="0">
              <a:buNone/>
            </a:pP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recall:	 	[0.741 	</a:t>
            </a:r>
            <a:r>
              <a:rPr lang="zh-TW" altLang="en-US">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0.97</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4</a:t>
            </a: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zh-TW" altLang="en-US">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0.982 </a:t>
            </a:r>
            <a:r>
              <a:rPr lang="zh-TW" altLang="en-US">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0.96 </a:t>
            </a:r>
            <a:r>
              <a:rPr lang="zh-TW" altLang="en-US">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zh-TW" altLang="en-US">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b="1" u="sng">
                <a:solidFill>
                  <a:schemeClr val="tx1"/>
                </a:solidFill>
                <a:latin typeface="Microsoft JhengHei" panose="020B0604030504040204" pitchFamily="34" charset="-120"/>
                <a:ea typeface="Microsoft JhengHei" panose="020B0604030504040204" pitchFamily="34" charset="-120"/>
                <a:cs typeface="Microsoft Himalaya" pitchFamily="2" charset="0"/>
              </a:rPr>
              <a:t>0.87</a:t>
            </a:r>
            <a:r>
              <a:rPr lang="en-US" altLang="zh-TW" b="1" u="sng">
                <a:solidFill>
                  <a:schemeClr val="tx1"/>
                </a:solidFill>
                <a:latin typeface="Microsoft JhengHei" panose="020B0604030504040204" pitchFamily="34" charset="-120"/>
                <a:ea typeface="Microsoft JhengHei" panose="020B0604030504040204" pitchFamily="34" charset="-120"/>
                <a:cs typeface="Microsoft Himalaya" pitchFamily="2" charset="0"/>
              </a:rPr>
              <a:t>9</a:t>
            </a: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a:t>
            </a:r>
          </a:p>
          <a:p>
            <a:pPr marL="0" indent="0">
              <a:buNone/>
            </a:pP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 F1 score: 	[0.70</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5</a:t>
            </a: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zh-TW" altLang="en-US">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0.984 </a:t>
            </a:r>
            <a:r>
              <a:rPr lang="zh-TW" altLang="en-US">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0.980 </a:t>
            </a:r>
            <a:r>
              <a:rPr lang="zh-TW" altLang="en-US">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zh-TW" altLang="en-US">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0.9</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60</a:t>
            </a: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zh-TW" altLang="en-US">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solidFill>
                  <a:schemeClr val="tx1"/>
                </a:solidFill>
                <a:latin typeface="Microsoft JhengHei" panose="020B0604030504040204" pitchFamily="34" charset="-120"/>
                <a:ea typeface="Microsoft JhengHei" panose="020B0604030504040204" pitchFamily="34" charset="-120"/>
                <a:cs typeface="Microsoft Himalaya" pitchFamily="2" charset="0"/>
              </a:rPr>
              <a:t>0.883]</a:t>
            </a:r>
          </a:p>
          <a:p>
            <a:pPr marL="0" indent="0">
              <a:buNone/>
            </a:pPr>
            <a:endParaRPr lang="en-US">
              <a:solidFill>
                <a:schemeClr val="tx1"/>
              </a:solidFill>
              <a:latin typeface="Microsoft JhengHei" panose="020B0604030504040204" pitchFamily="34" charset="-120"/>
              <a:ea typeface="Microsoft JhengHei" panose="020B0604030504040204" pitchFamily="34" charset="-120"/>
              <a:cs typeface="Microsoft Himalaya" pitchFamily="2" charset="0"/>
            </a:endParaRPr>
          </a:p>
          <a:p>
            <a:pPr marL="0" indent="0">
              <a:buNone/>
            </a:pPr>
            <a:r>
              <a:rPr lang="zh-CN" altLang="en-US">
                <a:solidFill>
                  <a:schemeClr val="tx1"/>
                </a:solidFill>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a:solidFill>
                <a:schemeClr val="tx1"/>
              </a:solidFill>
              <a:latin typeface="Microsoft JhengHei" panose="020B0604030504040204" pitchFamily="34" charset="-120"/>
              <a:ea typeface="Microsoft JhengHei" panose="020B0604030504040204" pitchFamily="34" charset="-120"/>
              <a:cs typeface="Microsoft Himalaya" pitchFamily="2" charset="0"/>
            </a:endParaRPr>
          </a:p>
          <a:p>
            <a:pPr marL="0" indent="0">
              <a:buNone/>
            </a:pPr>
            <a:endParaRPr lang="en-US">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71604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A913AB-6CD1-6B47-861D-2FBBFA8C7E43}"/>
              </a:ext>
            </a:extLst>
          </p:cNvPr>
          <p:cNvSpPr>
            <a:spLocks noGrp="1"/>
          </p:cNvSpPr>
          <p:nvPr>
            <p:ph type="title"/>
          </p:nvPr>
        </p:nvSpPr>
        <p:spPr/>
        <p:txBody>
          <a:bodyPr/>
          <a:lstStyle/>
          <a:p>
            <a:r>
              <a:rPr kumimoji="1" lang="zh-TW" altLang="en-US"/>
              <a:t>專案流程圖</a:t>
            </a:r>
          </a:p>
        </p:txBody>
      </p:sp>
      <p:pic>
        <p:nvPicPr>
          <p:cNvPr id="4" name="圖片 3">
            <a:extLst>
              <a:ext uri="{FF2B5EF4-FFF2-40B4-BE49-F238E27FC236}">
                <a16:creationId xmlns:a16="http://schemas.microsoft.com/office/drawing/2014/main" id="{998FBBB2-EA81-FC47-9CD6-21749A03E941}"/>
              </a:ext>
            </a:extLst>
          </p:cNvPr>
          <p:cNvPicPr>
            <a:picLocks noChangeAspect="1"/>
          </p:cNvPicPr>
          <p:nvPr/>
        </p:nvPicPr>
        <p:blipFill>
          <a:blip r:embed="rId2"/>
          <a:stretch>
            <a:fillRect/>
          </a:stretch>
        </p:blipFill>
        <p:spPr>
          <a:xfrm>
            <a:off x="259859" y="1888644"/>
            <a:ext cx="11932141" cy="4678878"/>
          </a:xfrm>
          <a:prstGeom prst="rect">
            <a:avLst/>
          </a:prstGeom>
        </p:spPr>
      </p:pic>
    </p:spTree>
    <p:extLst>
      <p:ext uri="{BB962C8B-B14F-4D97-AF65-F5344CB8AC3E}">
        <p14:creationId xmlns:p14="http://schemas.microsoft.com/office/powerpoint/2010/main" val="3353411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6C52-A65F-E449-9AB4-ECDD34219992}"/>
              </a:ext>
            </a:extLst>
          </p:cNvPr>
          <p:cNvSpPr>
            <a:spLocks noGrp="1"/>
          </p:cNvSpPr>
          <p:nvPr>
            <p:ph type="title"/>
          </p:nvPr>
        </p:nvSpPr>
        <p:spPr/>
        <p:txBody>
          <a:bodyPr/>
          <a:lstStyle/>
          <a:p>
            <a:r>
              <a:rPr lang="zh-CN" altLang="en-US">
                <a:latin typeface="Microsoft JhengHei" panose="020B0604030504040204" pitchFamily="34" charset="-120"/>
                <a:ea typeface="Microsoft JhengHei" panose="020B0604030504040204" pitchFamily="34" charset="-120"/>
              </a:rPr>
              <a:t>小事件分類器</a:t>
            </a:r>
            <a:endParaRPr lang="en-US">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904C925F-7AB5-A44A-8CE7-A058EB42C31C}"/>
              </a:ext>
            </a:extLst>
          </p:cNvPr>
          <p:cNvSpPr>
            <a:spLocks noGrp="1"/>
          </p:cNvSpPr>
          <p:nvPr>
            <p:ph idx="1"/>
          </p:nvPr>
        </p:nvSpPr>
        <p:spPr/>
        <p:txBody>
          <a:bodyPr/>
          <a:lstStyle/>
          <a:p>
            <a:pPr marL="0" indent="0">
              <a:buNone/>
            </a:pPr>
            <a:r>
              <a:rPr lang="zh-CN" altLang="en-US">
                <a:solidFill>
                  <a:schemeClr val="tx1"/>
                </a:solidFill>
                <a:latin typeface="Microsoft JhengHei" panose="020B0604030504040204" pitchFamily="34" charset="-120"/>
                <a:ea typeface="Microsoft JhengHei" panose="020B0604030504040204" pitchFamily="34" charset="-120"/>
              </a:rPr>
              <a:t>利用新聞中的文字資料，將新聞分類為以下</a:t>
            </a:r>
            <a:r>
              <a:rPr lang="en-US" altLang="zh-TW">
                <a:solidFill>
                  <a:schemeClr val="tx1"/>
                </a:solidFill>
                <a:latin typeface="Microsoft JhengHei" panose="020B0604030504040204" pitchFamily="34" charset="-120"/>
                <a:ea typeface="Microsoft JhengHei" panose="020B0604030504040204" pitchFamily="34" charset="-120"/>
              </a:rPr>
              <a:t>15</a:t>
            </a:r>
            <a:r>
              <a:rPr lang="zh-CN" altLang="en-US">
                <a:solidFill>
                  <a:schemeClr val="tx1"/>
                </a:solidFill>
                <a:latin typeface="Microsoft JhengHei" panose="020B0604030504040204" pitchFamily="34" charset="-120"/>
                <a:ea typeface="Microsoft JhengHei" panose="020B0604030504040204" pitchFamily="34" charset="-120"/>
              </a:rPr>
              <a:t>小事件類別：</a:t>
            </a:r>
            <a:endParaRPr lang="en-US" altLang="zh-CN">
              <a:solidFill>
                <a:schemeClr val="tx1"/>
              </a:solidFill>
              <a:latin typeface="Microsoft JhengHei" panose="020B0604030504040204" pitchFamily="34" charset="-120"/>
              <a:ea typeface="Microsoft JhengHei" panose="020B0604030504040204" pitchFamily="34" charset="-120"/>
            </a:endParaRPr>
          </a:p>
          <a:p>
            <a:pPr marL="0" indent="0">
              <a:buNone/>
            </a:pPr>
            <a:r>
              <a:rPr lang="en-US">
                <a:solidFill>
                  <a:schemeClr val="tx1"/>
                </a:solidFill>
                <a:latin typeface="Microsoft JhengHei" panose="020B0604030504040204" pitchFamily="34" charset="-120"/>
                <a:ea typeface="Microsoft JhengHei" panose="020B0604030504040204" pitchFamily="34" charset="-120"/>
              </a:rPr>
              <a:t>‘AF05_</a:t>
            </a:r>
            <a:r>
              <a:rPr lang="zh-CN" altLang="en-US">
                <a:solidFill>
                  <a:schemeClr val="tx1"/>
                </a:solidFill>
                <a:latin typeface="Microsoft JhengHei" panose="020B0604030504040204" pitchFamily="34" charset="-120"/>
                <a:ea typeface="Microsoft JhengHei" panose="020B0604030504040204" pitchFamily="34" charset="-120"/>
              </a:rPr>
              <a:t>財務警示</a:t>
            </a:r>
            <a:r>
              <a:rPr lang="en-US" altLang="zh-CN">
                <a:solidFill>
                  <a:schemeClr val="tx1"/>
                </a:solidFill>
                <a:latin typeface="Microsoft JhengHei" panose="020B0604030504040204" pitchFamily="34" charset="-120"/>
                <a:ea typeface="Microsoft JhengHei" panose="020B0604030504040204" pitchFamily="34" charset="-120"/>
              </a:rPr>
              <a:t>‘</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CN">
                <a:solidFill>
                  <a:schemeClr val="tx1"/>
                </a:solidFill>
                <a:latin typeface="Microsoft JhengHei" panose="020B0604030504040204" pitchFamily="34" charset="-120"/>
                <a:ea typeface="Microsoft JhengHei" panose="020B0604030504040204" pitchFamily="34" charset="-120"/>
              </a:rPr>
              <a:t>’</a:t>
            </a:r>
            <a:r>
              <a:rPr lang="en-US">
                <a:solidFill>
                  <a:schemeClr val="tx1"/>
                </a:solidFill>
                <a:latin typeface="Microsoft JhengHei" panose="020B0604030504040204" pitchFamily="34" charset="-120"/>
                <a:ea typeface="Microsoft JhengHei" panose="020B0604030504040204" pitchFamily="34" charset="-120"/>
              </a:rPr>
              <a:t>AI01_</a:t>
            </a:r>
            <a:r>
              <a:rPr lang="zh-CN" altLang="en-US">
                <a:solidFill>
                  <a:schemeClr val="tx1"/>
                </a:solidFill>
                <a:latin typeface="Microsoft JhengHei" panose="020B0604030504040204" pitchFamily="34" charset="-120"/>
                <a:ea typeface="Microsoft JhengHei" panose="020B0604030504040204" pitchFamily="34" charset="-120"/>
              </a:rPr>
              <a:t>延遲公告</a:t>
            </a:r>
            <a:r>
              <a:rPr lang="en-US" altLang="zh-CN">
                <a:solidFill>
                  <a:schemeClr val="tx1"/>
                </a:solidFill>
                <a:latin typeface="Microsoft JhengHei" panose="020B0604030504040204" pitchFamily="34" charset="-120"/>
                <a:ea typeface="Microsoft JhengHei" panose="020B0604030504040204" pitchFamily="34" charset="-120"/>
              </a:rPr>
              <a:t>‘</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CN">
                <a:solidFill>
                  <a:schemeClr val="tx1"/>
                </a:solidFill>
                <a:latin typeface="Microsoft JhengHei" panose="020B0604030504040204" pitchFamily="34" charset="-120"/>
                <a:ea typeface="Microsoft JhengHei" panose="020B0604030504040204" pitchFamily="34" charset="-120"/>
              </a:rPr>
              <a:t> ’</a:t>
            </a:r>
            <a:r>
              <a:rPr lang="en-US">
                <a:solidFill>
                  <a:schemeClr val="tx1"/>
                </a:solidFill>
                <a:latin typeface="Microsoft JhengHei" panose="020B0604030504040204" pitchFamily="34" charset="-120"/>
                <a:ea typeface="Microsoft JhengHei" panose="020B0604030504040204" pitchFamily="34" charset="-120"/>
              </a:rPr>
              <a:t>FS02_</a:t>
            </a:r>
            <a:r>
              <a:rPr lang="zh-CN" altLang="en-US">
                <a:solidFill>
                  <a:schemeClr val="tx1"/>
                </a:solidFill>
                <a:latin typeface="Microsoft JhengHei" panose="020B0604030504040204" pitchFamily="34" charset="-120"/>
                <a:ea typeface="Microsoft JhengHei" panose="020B0604030504040204" pitchFamily="34" charset="-120"/>
              </a:rPr>
              <a:t>股價暴跌或異常</a:t>
            </a:r>
            <a:r>
              <a:rPr lang="en-US" altLang="zh-CN">
                <a:solidFill>
                  <a:schemeClr val="tx1"/>
                </a:solidFill>
                <a:latin typeface="Microsoft JhengHei" panose="020B0604030504040204" pitchFamily="34" charset="-120"/>
                <a:ea typeface="Microsoft JhengHei" panose="020B0604030504040204" pitchFamily="34" charset="-120"/>
              </a:rPr>
              <a:t>‘ </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CN">
                <a:solidFill>
                  <a:schemeClr val="tx1"/>
                </a:solidFill>
                <a:latin typeface="Microsoft JhengHei" panose="020B0604030504040204" pitchFamily="34" charset="-120"/>
                <a:ea typeface="Microsoft JhengHei" panose="020B0604030504040204" pitchFamily="34" charset="-120"/>
              </a:rPr>
              <a:t>’</a:t>
            </a:r>
            <a:r>
              <a:rPr lang="en-US">
                <a:solidFill>
                  <a:schemeClr val="tx1"/>
                </a:solidFill>
                <a:latin typeface="Microsoft JhengHei" panose="020B0604030504040204" pitchFamily="34" charset="-120"/>
                <a:ea typeface="Microsoft JhengHei" panose="020B0604030504040204" pitchFamily="34" charset="-120"/>
              </a:rPr>
              <a:t>FS03_</a:t>
            </a:r>
            <a:r>
              <a:rPr lang="zh-CN" altLang="en-US">
                <a:solidFill>
                  <a:schemeClr val="tx1"/>
                </a:solidFill>
                <a:latin typeface="Microsoft JhengHei" panose="020B0604030504040204" pitchFamily="34" charset="-120"/>
                <a:ea typeface="Microsoft JhengHei" panose="020B0604030504040204" pitchFamily="34" charset="-120"/>
              </a:rPr>
              <a:t>其他市場交易議題</a:t>
            </a:r>
            <a:r>
              <a:rPr lang="en-US" altLang="zh-CN">
                <a:solidFill>
                  <a:schemeClr val="tx1"/>
                </a:solidFill>
                <a:latin typeface="Microsoft JhengHei" panose="020B0604030504040204" pitchFamily="34" charset="-120"/>
                <a:ea typeface="Microsoft JhengHei" panose="020B0604030504040204" pitchFamily="34" charset="-120"/>
              </a:rPr>
              <a:t>‘ </a:t>
            </a:r>
            <a:r>
              <a:rPr lang="zh-TW" altLang="en-US">
                <a:solidFill>
                  <a:schemeClr val="tx1"/>
                </a:solidFill>
                <a:latin typeface="Microsoft JhengHei" panose="020B0604030504040204" pitchFamily="34" charset="-120"/>
                <a:ea typeface="Microsoft JhengHei" panose="020B0604030504040204" pitchFamily="34" charset="-120"/>
              </a:rPr>
              <a:t>  </a:t>
            </a:r>
            <a:endParaRPr lang="en-US" altLang="zh-TW">
              <a:solidFill>
                <a:schemeClr val="tx1"/>
              </a:solidFill>
              <a:latin typeface="Microsoft JhengHei" panose="020B0604030504040204" pitchFamily="34" charset="-120"/>
              <a:ea typeface="Microsoft JhengHei" panose="020B0604030504040204" pitchFamily="34" charset="-120"/>
            </a:endParaRPr>
          </a:p>
          <a:p>
            <a:pPr marL="0" indent="0">
              <a:buNone/>
            </a:pPr>
            <a:r>
              <a:rPr lang="en-US" altLang="zh-CN">
                <a:solidFill>
                  <a:schemeClr val="tx1"/>
                </a:solidFill>
                <a:latin typeface="Microsoft JhengHei" panose="020B0604030504040204" pitchFamily="34" charset="-120"/>
                <a:ea typeface="Microsoft JhengHei" panose="020B0604030504040204" pitchFamily="34" charset="-120"/>
              </a:rPr>
              <a:t>’</a:t>
            </a:r>
            <a:r>
              <a:rPr lang="en-US">
                <a:solidFill>
                  <a:schemeClr val="tx1"/>
                </a:solidFill>
                <a:latin typeface="Microsoft JhengHei" panose="020B0604030504040204" pitchFamily="34" charset="-120"/>
                <a:ea typeface="Microsoft JhengHei" panose="020B0604030504040204" pitchFamily="34" charset="-120"/>
              </a:rPr>
              <a:t>IP01_</a:t>
            </a:r>
            <a:r>
              <a:rPr lang="zh-CN" altLang="en-US">
                <a:solidFill>
                  <a:schemeClr val="tx1"/>
                </a:solidFill>
                <a:latin typeface="Microsoft JhengHei" panose="020B0604030504040204" pitchFamily="34" charset="-120"/>
                <a:ea typeface="Microsoft JhengHei" panose="020B0604030504040204" pitchFamily="34" charset="-120"/>
              </a:rPr>
              <a:t>成本</a:t>
            </a:r>
            <a:r>
              <a:rPr lang="en-US" altLang="zh-CN">
                <a:solidFill>
                  <a:schemeClr val="tx1"/>
                </a:solidFill>
                <a:latin typeface="Microsoft JhengHei" panose="020B0604030504040204" pitchFamily="34" charset="-120"/>
                <a:ea typeface="Microsoft JhengHei" panose="020B0604030504040204" pitchFamily="34" charset="-120"/>
              </a:rPr>
              <a:t>/</a:t>
            </a:r>
            <a:r>
              <a:rPr lang="zh-CN" altLang="en-US">
                <a:solidFill>
                  <a:schemeClr val="tx1"/>
                </a:solidFill>
                <a:latin typeface="Microsoft JhengHei" panose="020B0604030504040204" pitchFamily="34" charset="-120"/>
                <a:ea typeface="Microsoft JhengHei" panose="020B0604030504040204" pitchFamily="34" charset="-120"/>
              </a:rPr>
              <a:t>產能變動或資本支出</a:t>
            </a:r>
            <a:r>
              <a:rPr lang="en-US" altLang="zh-CN">
                <a:solidFill>
                  <a:schemeClr val="tx1"/>
                </a:solidFill>
                <a:latin typeface="Microsoft JhengHei" panose="020B0604030504040204" pitchFamily="34" charset="-120"/>
                <a:ea typeface="Microsoft JhengHei" panose="020B0604030504040204" pitchFamily="34" charset="-120"/>
              </a:rPr>
              <a:t>‘</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CN">
                <a:solidFill>
                  <a:schemeClr val="tx1"/>
                </a:solidFill>
                <a:latin typeface="Microsoft JhengHei" panose="020B0604030504040204" pitchFamily="34" charset="-120"/>
                <a:ea typeface="Microsoft JhengHei" panose="020B0604030504040204" pitchFamily="34" charset="-120"/>
              </a:rPr>
              <a:t> ’</a:t>
            </a:r>
            <a:r>
              <a:rPr lang="en-US">
                <a:solidFill>
                  <a:schemeClr val="tx1"/>
                </a:solidFill>
                <a:latin typeface="Microsoft JhengHei" panose="020B0604030504040204" pitchFamily="34" charset="-120"/>
                <a:ea typeface="Microsoft JhengHei" panose="020B0604030504040204" pitchFamily="34" charset="-120"/>
              </a:rPr>
              <a:t>IS01_</a:t>
            </a:r>
            <a:r>
              <a:rPr lang="zh-CN" altLang="en-US">
                <a:solidFill>
                  <a:schemeClr val="tx1"/>
                </a:solidFill>
                <a:latin typeface="Microsoft JhengHei" panose="020B0604030504040204" pitchFamily="34" charset="-120"/>
                <a:ea typeface="Microsoft JhengHei" panose="020B0604030504040204" pitchFamily="34" charset="-120"/>
              </a:rPr>
              <a:t>營收變動或客戶</a:t>
            </a:r>
            <a:r>
              <a:rPr lang="en-US" altLang="zh-CN">
                <a:solidFill>
                  <a:schemeClr val="tx1"/>
                </a:solidFill>
                <a:latin typeface="Microsoft JhengHei" panose="020B0604030504040204" pitchFamily="34" charset="-120"/>
                <a:ea typeface="Microsoft JhengHei" panose="020B0604030504040204" pitchFamily="34" charset="-120"/>
              </a:rPr>
              <a:t>/</a:t>
            </a:r>
            <a:r>
              <a:rPr lang="zh-CN" altLang="en-US">
                <a:solidFill>
                  <a:schemeClr val="tx1"/>
                </a:solidFill>
                <a:latin typeface="Microsoft JhengHei" panose="020B0604030504040204" pitchFamily="34" charset="-120"/>
                <a:ea typeface="Microsoft JhengHei" panose="020B0604030504040204" pitchFamily="34" charset="-120"/>
              </a:rPr>
              <a:t>商品</a:t>
            </a:r>
            <a:r>
              <a:rPr lang="en-US" altLang="zh-CN">
                <a:solidFill>
                  <a:schemeClr val="tx1"/>
                </a:solidFill>
                <a:latin typeface="Microsoft JhengHei" panose="020B0604030504040204" pitchFamily="34" charset="-120"/>
                <a:ea typeface="Microsoft JhengHei" panose="020B0604030504040204" pitchFamily="34" charset="-120"/>
              </a:rPr>
              <a:t>/</a:t>
            </a:r>
            <a:r>
              <a:rPr lang="zh-CN" altLang="en-US">
                <a:solidFill>
                  <a:schemeClr val="tx1"/>
                </a:solidFill>
                <a:latin typeface="Microsoft JhengHei" panose="020B0604030504040204" pitchFamily="34" charset="-120"/>
                <a:ea typeface="Microsoft JhengHei" panose="020B0604030504040204" pitchFamily="34" charset="-120"/>
              </a:rPr>
              <a:t>通路策略</a:t>
            </a:r>
            <a:r>
              <a:rPr lang="en-US" altLang="zh-CN">
                <a:solidFill>
                  <a:schemeClr val="tx1"/>
                </a:solidFill>
                <a:latin typeface="Microsoft JhengHei" panose="020B0604030504040204" pitchFamily="34" charset="-120"/>
                <a:ea typeface="Microsoft JhengHei" panose="020B0604030504040204" pitchFamily="34" charset="-120"/>
              </a:rPr>
              <a:t>‘ </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CN">
                <a:solidFill>
                  <a:schemeClr val="tx1"/>
                </a:solidFill>
                <a:latin typeface="Microsoft JhengHei" panose="020B0604030504040204" pitchFamily="34" charset="-120"/>
                <a:ea typeface="Microsoft JhengHei" panose="020B0604030504040204" pitchFamily="34" charset="-120"/>
              </a:rPr>
              <a:t>’</a:t>
            </a:r>
            <a:r>
              <a:rPr lang="en-US">
                <a:solidFill>
                  <a:schemeClr val="tx1"/>
                </a:solidFill>
                <a:latin typeface="Microsoft JhengHei" panose="020B0604030504040204" pitchFamily="34" charset="-120"/>
                <a:ea typeface="Microsoft JhengHei" panose="020B0604030504040204" pitchFamily="34" charset="-120"/>
              </a:rPr>
              <a:t>MT02_</a:t>
            </a:r>
            <a:r>
              <a:rPr lang="zh-CN" altLang="en-US">
                <a:solidFill>
                  <a:schemeClr val="tx1"/>
                </a:solidFill>
                <a:latin typeface="Microsoft JhengHei" panose="020B0604030504040204" pitchFamily="34" charset="-120"/>
                <a:ea typeface="Microsoft JhengHei" panose="020B0604030504040204" pitchFamily="34" charset="-120"/>
              </a:rPr>
              <a:t>董監異動</a:t>
            </a:r>
            <a:r>
              <a:rPr lang="en-US" altLang="zh-CN">
                <a:solidFill>
                  <a:schemeClr val="tx1"/>
                </a:solidFill>
                <a:latin typeface="Microsoft JhengHei" panose="020B0604030504040204" pitchFamily="34" charset="-120"/>
                <a:ea typeface="Microsoft JhengHei" panose="020B0604030504040204" pitchFamily="34" charset="-120"/>
              </a:rPr>
              <a:t>‘ </a:t>
            </a:r>
            <a:r>
              <a:rPr lang="zh-TW" altLang="en-US">
                <a:solidFill>
                  <a:schemeClr val="tx1"/>
                </a:solidFill>
                <a:latin typeface="Microsoft JhengHei" panose="020B0604030504040204" pitchFamily="34" charset="-120"/>
                <a:ea typeface="Microsoft JhengHei" panose="020B0604030504040204" pitchFamily="34" charset="-120"/>
              </a:rPr>
              <a:t>  </a:t>
            </a:r>
            <a:endParaRPr lang="en-US" altLang="zh-TW">
              <a:solidFill>
                <a:schemeClr val="tx1"/>
              </a:solidFill>
              <a:latin typeface="Microsoft JhengHei" panose="020B0604030504040204" pitchFamily="34" charset="-120"/>
              <a:ea typeface="Microsoft JhengHei" panose="020B0604030504040204" pitchFamily="34" charset="-120"/>
            </a:endParaRPr>
          </a:p>
          <a:p>
            <a:pPr marL="0" indent="0">
              <a:buNone/>
            </a:pPr>
            <a:r>
              <a:rPr lang="en-US" altLang="zh-CN">
                <a:solidFill>
                  <a:schemeClr val="tx1"/>
                </a:solidFill>
                <a:latin typeface="Microsoft JhengHei" panose="020B0604030504040204" pitchFamily="34" charset="-120"/>
                <a:ea typeface="Microsoft JhengHei" panose="020B0604030504040204" pitchFamily="34" charset="-120"/>
              </a:rPr>
              <a:t>’</a:t>
            </a:r>
            <a:r>
              <a:rPr lang="en-US">
                <a:solidFill>
                  <a:schemeClr val="tx1"/>
                </a:solidFill>
                <a:latin typeface="Microsoft JhengHei" panose="020B0604030504040204" pitchFamily="34" charset="-120"/>
                <a:ea typeface="Microsoft JhengHei" panose="020B0604030504040204" pitchFamily="34" charset="-120"/>
              </a:rPr>
              <a:t>MT06_</a:t>
            </a:r>
            <a:r>
              <a:rPr lang="zh-CN" altLang="en-US">
                <a:solidFill>
                  <a:schemeClr val="tx1"/>
                </a:solidFill>
                <a:latin typeface="Microsoft JhengHei" panose="020B0604030504040204" pitchFamily="34" charset="-120"/>
                <a:ea typeface="Microsoft JhengHei" panose="020B0604030504040204" pitchFamily="34" charset="-120"/>
              </a:rPr>
              <a:t>高管異動</a:t>
            </a:r>
            <a:r>
              <a:rPr lang="en-US" altLang="zh-CN">
                <a:solidFill>
                  <a:schemeClr val="tx1"/>
                </a:solidFill>
                <a:latin typeface="Microsoft JhengHei" panose="020B0604030504040204" pitchFamily="34" charset="-120"/>
                <a:ea typeface="Microsoft JhengHei" panose="020B0604030504040204" pitchFamily="34" charset="-120"/>
              </a:rPr>
              <a:t>‘ </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CN">
                <a:solidFill>
                  <a:schemeClr val="tx1"/>
                </a:solidFill>
                <a:latin typeface="Microsoft JhengHei" panose="020B0604030504040204" pitchFamily="34" charset="-120"/>
                <a:ea typeface="Microsoft JhengHei" panose="020B0604030504040204" pitchFamily="34" charset="-120"/>
              </a:rPr>
              <a:t>’</a:t>
            </a:r>
            <a:r>
              <a:rPr lang="en-US">
                <a:solidFill>
                  <a:schemeClr val="tx1"/>
                </a:solidFill>
                <a:latin typeface="Microsoft JhengHei" panose="020B0604030504040204" pitchFamily="34" charset="-120"/>
                <a:ea typeface="Microsoft JhengHei" panose="020B0604030504040204" pitchFamily="34" charset="-120"/>
              </a:rPr>
              <a:t>RB01_TCRI</a:t>
            </a:r>
            <a:r>
              <a:rPr lang="zh-CN" altLang="en-US">
                <a:solidFill>
                  <a:schemeClr val="tx1"/>
                </a:solidFill>
                <a:latin typeface="Microsoft JhengHei" panose="020B0604030504040204" pitchFamily="34" charset="-120"/>
                <a:ea typeface="Microsoft JhengHei" panose="020B0604030504040204" pitchFamily="34" charset="-120"/>
              </a:rPr>
              <a:t>負向觀察</a:t>
            </a:r>
            <a:r>
              <a:rPr lang="en-US" altLang="zh-CN">
                <a:solidFill>
                  <a:schemeClr val="tx1"/>
                </a:solidFill>
                <a:latin typeface="Microsoft JhengHei" panose="020B0604030504040204" pitchFamily="34" charset="-120"/>
                <a:ea typeface="Microsoft JhengHei" panose="020B0604030504040204" pitchFamily="34" charset="-120"/>
              </a:rPr>
              <a:t>‘ </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CN">
                <a:solidFill>
                  <a:schemeClr val="tx1"/>
                </a:solidFill>
                <a:latin typeface="Microsoft JhengHei" panose="020B0604030504040204" pitchFamily="34" charset="-120"/>
                <a:ea typeface="Microsoft JhengHei" panose="020B0604030504040204" pitchFamily="34" charset="-120"/>
              </a:rPr>
              <a:t>’</a:t>
            </a:r>
            <a:r>
              <a:rPr lang="en-US">
                <a:solidFill>
                  <a:schemeClr val="tx1"/>
                </a:solidFill>
                <a:latin typeface="Microsoft JhengHei" panose="020B0604030504040204" pitchFamily="34" charset="-120"/>
                <a:ea typeface="Microsoft JhengHei" panose="020B0604030504040204" pitchFamily="34" charset="-120"/>
              </a:rPr>
              <a:t>RB02_TCRI</a:t>
            </a:r>
            <a:r>
              <a:rPr lang="zh-CN" altLang="en-US">
                <a:solidFill>
                  <a:schemeClr val="tx1"/>
                </a:solidFill>
                <a:latin typeface="Microsoft JhengHei" panose="020B0604030504040204" pitchFamily="34" charset="-120"/>
                <a:ea typeface="Microsoft JhengHei" panose="020B0604030504040204" pitchFamily="34" charset="-120"/>
              </a:rPr>
              <a:t>降等</a:t>
            </a:r>
            <a:r>
              <a:rPr lang="en-US" altLang="zh-CN">
                <a:solidFill>
                  <a:schemeClr val="tx1"/>
                </a:solidFill>
                <a:latin typeface="Microsoft JhengHei" panose="020B0604030504040204" pitchFamily="34" charset="-120"/>
                <a:ea typeface="Microsoft JhengHei" panose="020B0604030504040204" pitchFamily="34" charset="-120"/>
              </a:rPr>
              <a:t>‘ </a:t>
            </a:r>
            <a:r>
              <a:rPr lang="zh-TW" altLang="en-US">
                <a:solidFill>
                  <a:schemeClr val="tx1"/>
                </a:solidFill>
                <a:latin typeface="Microsoft JhengHei" panose="020B0604030504040204" pitchFamily="34" charset="-120"/>
                <a:ea typeface="Microsoft JhengHei" panose="020B0604030504040204" pitchFamily="34" charset="-120"/>
              </a:rPr>
              <a:t>  </a:t>
            </a:r>
            <a:endParaRPr lang="en-US" altLang="zh-TW">
              <a:solidFill>
                <a:schemeClr val="tx1"/>
              </a:solidFill>
              <a:latin typeface="Microsoft JhengHei" panose="020B0604030504040204" pitchFamily="34" charset="-120"/>
              <a:ea typeface="Microsoft JhengHei" panose="020B0604030504040204" pitchFamily="34" charset="-120"/>
            </a:endParaRPr>
          </a:p>
          <a:p>
            <a:pPr marL="0" indent="0">
              <a:buNone/>
            </a:pPr>
            <a:r>
              <a:rPr lang="en-US" altLang="zh-CN">
                <a:solidFill>
                  <a:schemeClr val="tx1"/>
                </a:solidFill>
                <a:latin typeface="Microsoft JhengHei" panose="020B0604030504040204" pitchFamily="34" charset="-120"/>
                <a:ea typeface="Microsoft JhengHei" panose="020B0604030504040204" pitchFamily="34" charset="-120"/>
              </a:rPr>
              <a:t>’</a:t>
            </a:r>
            <a:r>
              <a:rPr lang="zh-CN" altLang="en-US">
                <a:solidFill>
                  <a:schemeClr val="tx1"/>
                </a:solidFill>
                <a:latin typeface="Microsoft JhengHei" panose="020B0604030504040204" pitchFamily="34" charset="-120"/>
                <a:ea typeface="Microsoft JhengHei" panose="020B0604030504040204" pitchFamily="34" charset="-120"/>
              </a:rPr>
              <a:t>危機</a:t>
            </a:r>
            <a:r>
              <a:rPr lang="en-US" altLang="zh-CN">
                <a:solidFill>
                  <a:schemeClr val="tx1"/>
                </a:solidFill>
                <a:latin typeface="Microsoft JhengHei" panose="020B0604030504040204" pitchFamily="34" charset="-120"/>
                <a:ea typeface="Microsoft JhengHei" panose="020B0604030504040204" pitchFamily="34" charset="-120"/>
              </a:rPr>
              <a:t>_</a:t>
            </a:r>
            <a:r>
              <a:rPr lang="zh-CN" altLang="en-US">
                <a:solidFill>
                  <a:schemeClr val="tx1"/>
                </a:solidFill>
                <a:latin typeface="Microsoft JhengHei" panose="020B0604030504040204" pitchFamily="34" charset="-120"/>
                <a:ea typeface="Microsoft JhengHei" panose="020B0604030504040204" pitchFamily="34" charset="-120"/>
              </a:rPr>
              <a:t>其他</a:t>
            </a:r>
            <a:r>
              <a:rPr lang="en-US" altLang="zh-CN">
                <a:solidFill>
                  <a:schemeClr val="tx1"/>
                </a:solidFill>
                <a:latin typeface="Microsoft JhengHei" panose="020B0604030504040204" pitchFamily="34" charset="-120"/>
                <a:ea typeface="Microsoft JhengHei" panose="020B0604030504040204" pitchFamily="34" charset="-120"/>
              </a:rPr>
              <a:t>‘ </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CN">
                <a:solidFill>
                  <a:schemeClr val="tx1"/>
                </a:solidFill>
                <a:latin typeface="Microsoft JhengHei" panose="020B0604030504040204" pitchFamily="34" charset="-120"/>
                <a:ea typeface="Microsoft JhengHei" panose="020B0604030504040204" pitchFamily="34" charset="-120"/>
              </a:rPr>
              <a:t>’</a:t>
            </a:r>
            <a:r>
              <a:rPr lang="zh-CN" altLang="en-US">
                <a:solidFill>
                  <a:schemeClr val="tx1"/>
                </a:solidFill>
                <a:latin typeface="Microsoft JhengHei" panose="020B0604030504040204" pitchFamily="34" charset="-120"/>
                <a:ea typeface="Microsoft JhengHei" panose="020B0604030504040204" pitchFamily="34" charset="-120"/>
              </a:rPr>
              <a:t>市場交易</a:t>
            </a:r>
            <a:r>
              <a:rPr lang="en-US" altLang="zh-CN">
                <a:solidFill>
                  <a:schemeClr val="tx1"/>
                </a:solidFill>
                <a:latin typeface="Microsoft JhengHei" panose="020B0604030504040204" pitchFamily="34" charset="-120"/>
                <a:ea typeface="Microsoft JhengHei" panose="020B0604030504040204" pitchFamily="34" charset="-120"/>
              </a:rPr>
              <a:t>_</a:t>
            </a:r>
            <a:r>
              <a:rPr lang="zh-CN" altLang="en-US">
                <a:solidFill>
                  <a:schemeClr val="tx1"/>
                </a:solidFill>
                <a:latin typeface="Microsoft JhengHei" panose="020B0604030504040204" pitchFamily="34" charset="-120"/>
                <a:ea typeface="Microsoft JhengHei" panose="020B0604030504040204" pitchFamily="34" charset="-120"/>
              </a:rPr>
              <a:t>其他</a:t>
            </a:r>
            <a:r>
              <a:rPr lang="en-US" altLang="zh-CN">
                <a:solidFill>
                  <a:schemeClr val="tx1"/>
                </a:solidFill>
                <a:latin typeface="Microsoft JhengHei" panose="020B0604030504040204" pitchFamily="34" charset="-120"/>
                <a:ea typeface="Microsoft JhengHei" panose="020B0604030504040204" pitchFamily="34" charset="-120"/>
              </a:rPr>
              <a:t>‘</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CN">
                <a:solidFill>
                  <a:schemeClr val="tx1"/>
                </a:solidFill>
                <a:latin typeface="Microsoft JhengHei" panose="020B0604030504040204" pitchFamily="34" charset="-120"/>
                <a:ea typeface="Microsoft JhengHei" panose="020B0604030504040204" pitchFamily="34" charset="-120"/>
              </a:rPr>
              <a:t> ’</a:t>
            </a:r>
            <a:r>
              <a:rPr lang="zh-CN" altLang="en-US">
                <a:solidFill>
                  <a:schemeClr val="tx1"/>
                </a:solidFill>
                <a:latin typeface="Microsoft JhengHei" panose="020B0604030504040204" pitchFamily="34" charset="-120"/>
                <a:ea typeface="Microsoft JhengHei" panose="020B0604030504040204" pitchFamily="34" charset="-120"/>
              </a:rPr>
              <a:t>會計</a:t>
            </a:r>
            <a:r>
              <a:rPr lang="en-US" altLang="zh-CN">
                <a:solidFill>
                  <a:schemeClr val="tx1"/>
                </a:solidFill>
                <a:latin typeface="Microsoft JhengHei" panose="020B0604030504040204" pitchFamily="34" charset="-120"/>
                <a:ea typeface="Microsoft JhengHei" panose="020B0604030504040204" pitchFamily="34" charset="-120"/>
              </a:rPr>
              <a:t>/</a:t>
            </a:r>
            <a:r>
              <a:rPr lang="zh-CN" altLang="en-US">
                <a:solidFill>
                  <a:schemeClr val="tx1"/>
                </a:solidFill>
                <a:latin typeface="Microsoft JhengHei" panose="020B0604030504040204" pitchFamily="34" charset="-120"/>
                <a:ea typeface="Microsoft JhengHei" panose="020B0604030504040204" pitchFamily="34" charset="-120"/>
              </a:rPr>
              <a:t>財報分析</a:t>
            </a:r>
            <a:r>
              <a:rPr lang="en-US" altLang="zh-CN">
                <a:solidFill>
                  <a:schemeClr val="tx1"/>
                </a:solidFill>
                <a:latin typeface="Microsoft JhengHei" panose="020B0604030504040204" pitchFamily="34" charset="-120"/>
                <a:ea typeface="Microsoft JhengHei" panose="020B0604030504040204" pitchFamily="34" charset="-120"/>
              </a:rPr>
              <a:t>_</a:t>
            </a:r>
            <a:r>
              <a:rPr lang="zh-CN" altLang="en-US">
                <a:solidFill>
                  <a:schemeClr val="tx1"/>
                </a:solidFill>
                <a:latin typeface="Microsoft JhengHei" panose="020B0604030504040204" pitchFamily="34" charset="-120"/>
                <a:ea typeface="Microsoft JhengHei" panose="020B0604030504040204" pitchFamily="34" charset="-120"/>
              </a:rPr>
              <a:t>其他</a:t>
            </a:r>
            <a:r>
              <a:rPr lang="en-US" altLang="zh-CN">
                <a:solidFill>
                  <a:schemeClr val="tx1"/>
                </a:solidFill>
                <a:latin typeface="Microsoft JhengHei" panose="020B0604030504040204" pitchFamily="34" charset="-120"/>
                <a:ea typeface="Microsoft JhengHei" panose="020B0604030504040204" pitchFamily="34" charset="-120"/>
              </a:rPr>
              <a:t>‘</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CN">
                <a:solidFill>
                  <a:schemeClr val="tx1"/>
                </a:solidFill>
                <a:latin typeface="Microsoft JhengHei" panose="020B0604030504040204" pitchFamily="34" charset="-120"/>
                <a:ea typeface="Microsoft JhengHei" panose="020B0604030504040204" pitchFamily="34" charset="-120"/>
              </a:rPr>
              <a:t> ’</a:t>
            </a:r>
            <a:r>
              <a:rPr lang="zh-CN" altLang="en-US">
                <a:solidFill>
                  <a:schemeClr val="tx1"/>
                </a:solidFill>
                <a:latin typeface="Microsoft JhengHei" panose="020B0604030504040204" pitchFamily="34" charset="-120"/>
                <a:ea typeface="Microsoft JhengHei" panose="020B0604030504040204" pitchFamily="34" charset="-120"/>
              </a:rPr>
              <a:t>產業前景</a:t>
            </a:r>
            <a:r>
              <a:rPr lang="en-US" altLang="zh-CN">
                <a:solidFill>
                  <a:schemeClr val="tx1"/>
                </a:solidFill>
                <a:latin typeface="Microsoft JhengHei" panose="020B0604030504040204" pitchFamily="34" charset="-120"/>
                <a:ea typeface="Microsoft JhengHei" panose="020B0604030504040204" pitchFamily="34" charset="-120"/>
              </a:rPr>
              <a:t>_</a:t>
            </a:r>
            <a:r>
              <a:rPr lang="zh-CN" altLang="en-US">
                <a:solidFill>
                  <a:schemeClr val="tx1"/>
                </a:solidFill>
                <a:latin typeface="Microsoft JhengHei" panose="020B0604030504040204" pitchFamily="34" charset="-120"/>
                <a:ea typeface="Microsoft JhengHei" panose="020B0604030504040204" pitchFamily="34" charset="-120"/>
              </a:rPr>
              <a:t>其他</a:t>
            </a:r>
            <a:r>
              <a:rPr lang="en-US" altLang="zh-CN">
                <a:solidFill>
                  <a:schemeClr val="tx1"/>
                </a:solidFill>
                <a:latin typeface="Microsoft JhengHei" panose="020B0604030504040204" pitchFamily="34" charset="-120"/>
                <a:ea typeface="Microsoft JhengHei" panose="020B0604030504040204" pitchFamily="34" charset="-120"/>
              </a:rPr>
              <a:t>‘ </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CN">
                <a:solidFill>
                  <a:schemeClr val="tx1"/>
                </a:solidFill>
                <a:latin typeface="Microsoft JhengHei" panose="020B0604030504040204" pitchFamily="34" charset="-120"/>
                <a:ea typeface="Microsoft JhengHei" panose="020B0604030504040204" pitchFamily="34" charset="-120"/>
              </a:rPr>
              <a:t>'</a:t>
            </a:r>
            <a:r>
              <a:rPr lang="zh-CN" altLang="en-US">
                <a:solidFill>
                  <a:schemeClr val="tx1"/>
                </a:solidFill>
                <a:latin typeface="Microsoft JhengHei" panose="020B0604030504040204" pitchFamily="34" charset="-120"/>
                <a:ea typeface="Microsoft JhengHei" panose="020B0604030504040204" pitchFamily="34" charset="-120"/>
              </a:rPr>
              <a:t>經營層</a:t>
            </a:r>
            <a:r>
              <a:rPr lang="en-US" altLang="zh-CN">
                <a:solidFill>
                  <a:schemeClr val="tx1"/>
                </a:solidFill>
                <a:latin typeface="Microsoft JhengHei" panose="020B0604030504040204" pitchFamily="34" charset="-120"/>
                <a:ea typeface="Microsoft JhengHei" panose="020B0604030504040204" pitchFamily="34" charset="-120"/>
              </a:rPr>
              <a:t>_</a:t>
            </a:r>
            <a:r>
              <a:rPr lang="zh-CN" altLang="en-US">
                <a:solidFill>
                  <a:schemeClr val="tx1"/>
                </a:solidFill>
                <a:latin typeface="Microsoft JhengHei" panose="020B0604030504040204" pitchFamily="34" charset="-120"/>
                <a:ea typeface="Microsoft JhengHei" panose="020B0604030504040204" pitchFamily="34" charset="-120"/>
              </a:rPr>
              <a:t>其他</a:t>
            </a:r>
            <a:r>
              <a:rPr lang="en-US" altLang="zh-CN">
                <a:solidFill>
                  <a:schemeClr val="tx1"/>
                </a:solidFill>
                <a:latin typeface="Microsoft JhengHei" panose="020B0604030504040204" pitchFamily="34" charset="-120"/>
                <a:ea typeface="Microsoft JhengHei" panose="020B0604030504040204" pitchFamily="34" charset="-120"/>
              </a:rPr>
              <a:t>'</a:t>
            </a:r>
          </a:p>
        </p:txBody>
      </p:sp>
    </p:spTree>
    <p:extLst>
      <p:ext uri="{BB962C8B-B14F-4D97-AF65-F5344CB8AC3E}">
        <p14:creationId xmlns:p14="http://schemas.microsoft.com/office/powerpoint/2010/main" val="258841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5CB8-CF79-8946-B80F-499B4D59615B}"/>
              </a:ext>
            </a:extLst>
          </p:cNvPr>
          <p:cNvSpPr>
            <a:spLocks noGrp="1"/>
          </p:cNvSpPr>
          <p:nvPr>
            <p:ph type="title"/>
          </p:nvPr>
        </p:nvSpPr>
        <p:spPr/>
        <p:txBody>
          <a:bodyPr/>
          <a:lstStyle/>
          <a:p>
            <a:r>
              <a:rPr lang="zh-CN" altLang="en-US">
                <a:latin typeface="Microsoft JhengHei" panose="020B0604030504040204" pitchFamily="34" charset="-120"/>
                <a:ea typeface="Microsoft JhengHei" panose="020B0604030504040204" pitchFamily="34" charset="-120"/>
              </a:rPr>
              <a:t>小事件分類器：資料分割</a:t>
            </a:r>
            <a:endParaRPr lang="en-US">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D0B7F8F7-38C0-8B46-8C0A-4D164BFE6C42}"/>
              </a:ext>
            </a:extLst>
          </p:cNvPr>
          <p:cNvSpPr>
            <a:spLocks noGrp="1"/>
          </p:cNvSpPr>
          <p:nvPr>
            <p:ph idx="1"/>
          </p:nvPr>
        </p:nvSpPr>
        <p:spPr/>
        <p:txBody>
          <a:bodyPr/>
          <a:lstStyle/>
          <a:p>
            <a:r>
              <a:rPr lang="zh-CN" altLang="en-US">
                <a:solidFill>
                  <a:schemeClr val="tx1"/>
                </a:solidFill>
                <a:latin typeface="Microsoft JhengHei" panose="020B0604030504040204" pitchFamily="34" charset="-120"/>
                <a:ea typeface="Microsoft JhengHei" panose="020B0604030504040204" pitchFamily="34" charset="-120"/>
              </a:rPr>
              <a:t>所有資料的</a:t>
            </a:r>
            <a:r>
              <a:rPr lang="en-US" altLang="zh-TW">
                <a:solidFill>
                  <a:schemeClr val="tx1"/>
                </a:solidFill>
                <a:latin typeface="Microsoft JhengHei" panose="020B0604030504040204" pitchFamily="34" charset="-120"/>
                <a:ea typeface="Microsoft JhengHei" panose="020B0604030504040204" pitchFamily="34" charset="-120"/>
              </a:rPr>
              <a:t>64%</a:t>
            </a:r>
            <a:r>
              <a:rPr lang="zh-CN" altLang="en-US">
                <a:solidFill>
                  <a:schemeClr val="tx1"/>
                </a:solidFill>
                <a:latin typeface="Microsoft JhengHei" panose="020B0604030504040204" pitchFamily="34" charset="-120"/>
                <a:ea typeface="Microsoft JhengHei" panose="020B0604030504040204" pitchFamily="34" charset="-120"/>
              </a:rPr>
              <a:t>作為訓練資料（</a:t>
            </a:r>
            <a:r>
              <a:rPr lang="en-US" altLang="zh-TW">
                <a:solidFill>
                  <a:schemeClr val="tx1"/>
                </a:solidFill>
                <a:latin typeface="Microsoft JhengHei" panose="020B0604030504040204" pitchFamily="34" charset="-120"/>
                <a:ea typeface="Microsoft JhengHei" panose="020B0604030504040204" pitchFamily="34" charset="-120"/>
              </a:rPr>
              <a:t>training</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set</a:t>
            </a:r>
            <a:r>
              <a:rPr lang="zh-CN" altLang="en-US">
                <a:solidFill>
                  <a:schemeClr val="tx1"/>
                </a:solidFill>
                <a:latin typeface="Microsoft JhengHei" panose="020B0604030504040204" pitchFamily="34" charset="-120"/>
                <a:ea typeface="Microsoft JhengHei" panose="020B0604030504040204" pitchFamily="34" charset="-120"/>
              </a:rPr>
              <a:t>）</a:t>
            </a:r>
            <a:endParaRPr lang="en-US" altLang="zh-CN">
              <a:solidFill>
                <a:schemeClr val="tx1"/>
              </a:solidFill>
              <a:latin typeface="Microsoft JhengHei" panose="020B0604030504040204" pitchFamily="34" charset="-120"/>
              <a:ea typeface="Microsoft JhengHei" panose="020B0604030504040204" pitchFamily="34" charset="-120"/>
            </a:endParaRPr>
          </a:p>
          <a:p>
            <a:r>
              <a:rPr lang="zh-CN" altLang="en-US">
                <a:solidFill>
                  <a:schemeClr val="tx1"/>
                </a:solidFill>
                <a:latin typeface="Microsoft JhengHei" panose="020B0604030504040204" pitchFamily="34" charset="-120"/>
                <a:ea typeface="Microsoft JhengHei" panose="020B0604030504040204" pitchFamily="34" charset="-120"/>
              </a:rPr>
              <a:t>所有資料的</a:t>
            </a:r>
            <a:r>
              <a:rPr lang="en-US" altLang="zh-TW">
                <a:solidFill>
                  <a:schemeClr val="tx1"/>
                </a:solidFill>
                <a:latin typeface="Microsoft JhengHei" panose="020B0604030504040204" pitchFamily="34" charset="-120"/>
                <a:ea typeface="Microsoft JhengHei" panose="020B0604030504040204" pitchFamily="34" charset="-120"/>
              </a:rPr>
              <a:t>16%</a:t>
            </a:r>
            <a:r>
              <a:rPr lang="zh-CN" altLang="en-US">
                <a:solidFill>
                  <a:schemeClr val="tx1"/>
                </a:solidFill>
                <a:latin typeface="Microsoft JhengHei" panose="020B0604030504040204" pitchFamily="34" charset="-120"/>
                <a:ea typeface="Microsoft JhengHei" panose="020B0604030504040204" pitchFamily="34" charset="-120"/>
              </a:rPr>
              <a:t>作為驗證集（</a:t>
            </a:r>
            <a:r>
              <a:rPr lang="en-US" altLang="zh-TW">
                <a:solidFill>
                  <a:schemeClr val="tx1"/>
                </a:solidFill>
                <a:latin typeface="Microsoft JhengHei" panose="020B0604030504040204" pitchFamily="34" charset="-120"/>
                <a:ea typeface="Microsoft JhengHei" panose="020B0604030504040204" pitchFamily="34" charset="-120"/>
              </a:rPr>
              <a:t>validation</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set</a:t>
            </a:r>
            <a:r>
              <a:rPr lang="zh-CN" altLang="en-US">
                <a:solidFill>
                  <a:schemeClr val="tx1"/>
                </a:solidFill>
                <a:latin typeface="Microsoft JhengHei" panose="020B0604030504040204" pitchFamily="34" charset="-120"/>
                <a:ea typeface="Microsoft JhengHei" panose="020B0604030504040204" pitchFamily="34" charset="-120"/>
              </a:rPr>
              <a:t>）</a:t>
            </a:r>
            <a:endParaRPr lang="en-US" altLang="zh-CN">
              <a:solidFill>
                <a:schemeClr val="tx1"/>
              </a:solidFill>
              <a:latin typeface="Microsoft JhengHei" panose="020B0604030504040204" pitchFamily="34" charset="-120"/>
              <a:ea typeface="Microsoft JhengHei" panose="020B0604030504040204" pitchFamily="34" charset="-120"/>
            </a:endParaRPr>
          </a:p>
          <a:p>
            <a:r>
              <a:rPr lang="zh-CN" altLang="en-US">
                <a:solidFill>
                  <a:schemeClr val="tx1"/>
                </a:solidFill>
                <a:latin typeface="Microsoft JhengHei" panose="020B0604030504040204" pitchFamily="34" charset="-120"/>
                <a:ea typeface="Microsoft JhengHei" panose="020B0604030504040204" pitchFamily="34" charset="-120"/>
              </a:rPr>
              <a:t>所有資料的</a:t>
            </a:r>
            <a:r>
              <a:rPr lang="en-US" altLang="zh-TW">
                <a:solidFill>
                  <a:schemeClr val="tx1"/>
                </a:solidFill>
                <a:latin typeface="Microsoft JhengHei" panose="020B0604030504040204" pitchFamily="34" charset="-120"/>
                <a:ea typeface="Microsoft JhengHei" panose="020B0604030504040204" pitchFamily="34" charset="-120"/>
              </a:rPr>
              <a:t>20%</a:t>
            </a:r>
            <a:r>
              <a:rPr lang="zh-CN" altLang="en-US">
                <a:solidFill>
                  <a:schemeClr val="tx1"/>
                </a:solidFill>
                <a:latin typeface="Microsoft JhengHei" panose="020B0604030504040204" pitchFamily="34" charset="-120"/>
                <a:ea typeface="Microsoft JhengHei" panose="020B0604030504040204" pitchFamily="34" charset="-120"/>
              </a:rPr>
              <a:t>作為測試集（</a:t>
            </a:r>
            <a:r>
              <a:rPr lang="en-US" altLang="zh-TW">
                <a:solidFill>
                  <a:schemeClr val="tx1"/>
                </a:solidFill>
                <a:latin typeface="Microsoft JhengHei" panose="020B0604030504040204" pitchFamily="34" charset="-120"/>
                <a:ea typeface="Microsoft JhengHei" panose="020B0604030504040204" pitchFamily="34" charset="-120"/>
              </a:rPr>
              <a:t>testing</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set</a:t>
            </a:r>
            <a:r>
              <a:rPr lang="zh-CN" altLang="en-US">
                <a:solidFill>
                  <a:schemeClr val="tx1"/>
                </a:solidFill>
                <a:latin typeface="Microsoft JhengHei" panose="020B0604030504040204" pitchFamily="34" charset="-120"/>
                <a:ea typeface="Microsoft JhengHei" panose="020B0604030504040204" pitchFamily="34" charset="-120"/>
              </a:rPr>
              <a:t>）</a:t>
            </a:r>
            <a:endParaRPr lang="en-US">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663168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69CE-0179-7548-B273-30D20980782A}"/>
              </a:ext>
            </a:extLst>
          </p:cNvPr>
          <p:cNvSpPr>
            <a:spLocks noGrp="1"/>
          </p:cNvSpPr>
          <p:nvPr>
            <p:ph type="title"/>
          </p:nvPr>
        </p:nvSpPr>
        <p:spPr/>
        <p:txBody>
          <a:bodyPr/>
          <a:lstStyle/>
          <a:p>
            <a:r>
              <a:rPr lang="zh-CN" altLang="en-US"/>
              <a:t>小事件分類器：處理“不平衡資料”</a:t>
            </a:r>
            <a:r>
              <a:rPr lang="en-US"/>
              <a:t> (Imbalanced Data)</a:t>
            </a:r>
          </a:p>
        </p:txBody>
      </p:sp>
      <p:sp>
        <p:nvSpPr>
          <p:cNvPr id="3" name="Content Placeholder 2">
            <a:extLst>
              <a:ext uri="{FF2B5EF4-FFF2-40B4-BE49-F238E27FC236}">
                <a16:creationId xmlns:a16="http://schemas.microsoft.com/office/drawing/2014/main" id="{C2E6FD29-2190-7E4F-AD60-6E2DE5F83293}"/>
              </a:ext>
            </a:extLst>
          </p:cNvPr>
          <p:cNvSpPr>
            <a:spLocks noGrp="1"/>
          </p:cNvSpPr>
          <p:nvPr>
            <p:ph idx="1"/>
          </p:nvPr>
        </p:nvSpPr>
        <p:spPr/>
        <p:txBody>
          <a:bodyPr/>
          <a:lstStyle/>
          <a:p>
            <a:r>
              <a:rPr lang="zh-CN" altLang="en-US">
                <a:solidFill>
                  <a:schemeClr val="tx1"/>
                </a:solidFill>
                <a:latin typeface="Microsoft JhengHei" panose="020B0604030504040204" pitchFamily="34" charset="-120"/>
                <a:ea typeface="Microsoft JhengHei" panose="020B0604030504040204" pitchFamily="34" charset="-120"/>
              </a:rPr>
              <a:t>由於小事件類別的分布相當不平衡，所以我們使用了以下兩種方法來處理資料不平衡的問題</a:t>
            </a:r>
            <a:endParaRPr lang="en-US" altLang="zh-TW">
              <a:solidFill>
                <a:schemeClr val="tx1"/>
              </a:solidFill>
              <a:latin typeface="Microsoft JhengHei" panose="020B0604030504040204" pitchFamily="34" charset="-120"/>
              <a:ea typeface="Microsoft JhengHei" panose="020B0604030504040204" pitchFamily="34" charset="-120"/>
            </a:endParaRPr>
          </a:p>
          <a:p>
            <a:r>
              <a:rPr lang="en-US" altLang="zh-TW">
                <a:solidFill>
                  <a:schemeClr val="tx1"/>
                </a:solidFill>
                <a:latin typeface="Microsoft JhengHei" panose="020B0604030504040204" pitchFamily="34" charset="-120"/>
                <a:ea typeface="Microsoft JhengHei" panose="020B0604030504040204" pitchFamily="34" charset="-120"/>
              </a:rPr>
              <a:t>1.</a:t>
            </a:r>
            <a:r>
              <a:rPr lang="zh-TW" altLang="en-US">
                <a:solidFill>
                  <a:schemeClr val="tx1"/>
                </a:solidFill>
                <a:latin typeface="Microsoft JhengHei" panose="020B0604030504040204" pitchFamily="34" charset="-120"/>
                <a:ea typeface="Microsoft JhengHei" panose="020B0604030504040204" pitchFamily="34" charset="-120"/>
              </a:rPr>
              <a:t> 使用</a:t>
            </a:r>
            <a:r>
              <a:rPr lang="en-US" altLang="zh-TW">
                <a:solidFill>
                  <a:schemeClr val="tx1"/>
                </a:solidFill>
                <a:latin typeface="Microsoft JhengHei" panose="020B0604030504040204" pitchFamily="34" charset="-120"/>
                <a:ea typeface="Microsoft JhengHei" panose="020B0604030504040204" pitchFamily="34" charset="-120"/>
              </a:rPr>
              <a:t>Oversampling</a:t>
            </a:r>
          </a:p>
          <a:p>
            <a:r>
              <a:rPr lang="en-US">
                <a:solidFill>
                  <a:schemeClr val="tx1"/>
                </a:solidFill>
                <a:latin typeface="Microsoft JhengHei" panose="020B0604030504040204" pitchFamily="34" charset="-120"/>
                <a:ea typeface="Microsoft JhengHei" panose="020B0604030504040204" pitchFamily="34" charset="-120"/>
              </a:rPr>
              <a:t>2. </a:t>
            </a:r>
            <a:r>
              <a:rPr lang="zh-CN" altLang="en-US">
                <a:solidFill>
                  <a:schemeClr val="tx1"/>
                </a:solidFill>
                <a:latin typeface="Microsoft JhengHei" panose="020B0604030504040204" pitchFamily="34" charset="-120"/>
                <a:ea typeface="Microsoft JhengHei" panose="020B0604030504040204" pitchFamily="34" charset="-120"/>
              </a:rPr>
              <a:t>調整損失函數（</a:t>
            </a:r>
            <a:r>
              <a:rPr lang="en-US" altLang="zh-CN">
                <a:solidFill>
                  <a:schemeClr val="tx1"/>
                </a:solidFill>
                <a:latin typeface="Microsoft JhengHei" panose="020B0604030504040204" pitchFamily="34" charset="-120"/>
                <a:ea typeface="Microsoft JhengHei" panose="020B0604030504040204" pitchFamily="34" charset="-120"/>
              </a:rPr>
              <a:t>loss function</a:t>
            </a:r>
            <a:r>
              <a:rPr lang="zh-CN" altLang="en-US">
                <a:solidFill>
                  <a:schemeClr val="tx1"/>
                </a:solidFill>
                <a:latin typeface="Microsoft JhengHei" panose="020B0604030504040204" pitchFamily="34" charset="-120"/>
                <a:ea typeface="Microsoft JhengHei" panose="020B0604030504040204" pitchFamily="34" charset="-120"/>
              </a:rPr>
              <a:t>）的權重</a:t>
            </a:r>
            <a:endParaRPr lang="en-US"/>
          </a:p>
          <a:p>
            <a:endParaRPr lang="en-US"/>
          </a:p>
        </p:txBody>
      </p:sp>
    </p:spTree>
    <p:extLst>
      <p:ext uri="{BB962C8B-B14F-4D97-AF65-F5344CB8AC3E}">
        <p14:creationId xmlns:p14="http://schemas.microsoft.com/office/powerpoint/2010/main" val="749115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DB37-DC1F-7849-AC01-4C727DCFD05E}"/>
              </a:ext>
            </a:extLst>
          </p:cNvPr>
          <p:cNvSpPr>
            <a:spLocks noGrp="1"/>
          </p:cNvSpPr>
          <p:nvPr>
            <p:ph type="title"/>
          </p:nvPr>
        </p:nvSpPr>
        <p:spPr/>
        <p:txBody>
          <a:bodyPr/>
          <a:lstStyle/>
          <a:p>
            <a:r>
              <a:rPr lang="zh-CN" altLang="en-US"/>
              <a:t>小事件分類器：模型架構</a:t>
            </a:r>
            <a:endParaRPr lang="en-US"/>
          </a:p>
        </p:txBody>
      </p:sp>
      <p:pic>
        <p:nvPicPr>
          <p:cNvPr id="7" name="Content Placeholder 6">
            <a:extLst>
              <a:ext uri="{FF2B5EF4-FFF2-40B4-BE49-F238E27FC236}">
                <a16:creationId xmlns:a16="http://schemas.microsoft.com/office/drawing/2014/main" id="{136324E4-349C-1247-8130-6418383B463D}"/>
              </a:ext>
            </a:extLst>
          </p:cNvPr>
          <p:cNvPicPr>
            <a:picLocks noGrp="1" noChangeAspect="1"/>
          </p:cNvPicPr>
          <p:nvPr>
            <p:ph idx="1"/>
          </p:nvPr>
        </p:nvPicPr>
        <p:blipFill>
          <a:blip r:embed="rId2"/>
          <a:stretch>
            <a:fillRect/>
          </a:stretch>
        </p:blipFill>
        <p:spPr>
          <a:xfrm>
            <a:off x="1033373" y="1838785"/>
            <a:ext cx="10125253" cy="4807674"/>
          </a:xfrm>
        </p:spPr>
      </p:pic>
    </p:spTree>
    <p:extLst>
      <p:ext uri="{BB962C8B-B14F-4D97-AF65-F5344CB8AC3E}">
        <p14:creationId xmlns:p14="http://schemas.microsoft.com/office/powerpoint/2010/main" val="3211091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71D8-36BD-0C4D-BC72-C5D4713A3FB3}"/>
              </a:ext>
            </a:extLst>
          </p:cNvPr>
          <p:cNvSpPr>
            <a:spLocks noGrp="1"/>
          </p:cNvSpPr>
          <p:nvPr>
            <p:ph type="title"/>
          </p:nvPr>
        </p:nvSpPr>
        <p:spPr/>
        <p:txBody>
          <a:bodyPr/>
          <a:lstStyle/>
          <a:p>
            <a:r>
              <a:rPr lang="zh-CN" altLang="en-US">
                <a:latin typeface="Microsoft JhengHei" panose="020B0604030504040204" pitchFamily="34" charset="-120"/>
                <a:ea typeface="Microsoft JhengHei" panose="020B0604030504040204" pitchFamily="34" charset="-120"/>
              </a:rPr>
              <a:t>小事件分類器：模型架構</a:t>
            </a:r>
            <a:endParaRPr lang="en-US">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577D55F1-22C5-9449-8E7F-30F5E4DD03CA}"/>
              </a:ext>
            </a:extLst>
          </p:cNvPr>
          <p:cNvSpPr>
            <a:spLocks noGrp="1"/>
          </p:cNvSpPr>
          <p:nvPr>
            <p:ph idx="1"/>
          </p:nvPr>
        </p:nvSpPr>
        <p:spPr/>
        <p:txBody>
          <a:bodyPr/>
          <a:lstStyle/>
          <a:p>
            <a:r>
              <a:rPr lang="en-US">
                <a:solidFill>
                  <a:schemeClr val="tx1"/>
                </a:solidFill>
                <a:latin typeface="Microsoft JhengHei" panose="020B0604030504040204" pitchFamily="34" charset="-120"/>
                <a:ea typeface="Microsoft JhengHei" panose="020B0604030504040204" pitchFamily="34" charset="-120"/>
              </a:rPr>
              <a:t>Embedding layer: </a:t>
            </a:r>
            <a:r>
              <a:rPr lang="zh-CN" altLang="en-US">
                <a:solidFill>
                  <a:schemeClr val="tx1"/>
                </a:solidFill>
                <a:latin typeface="Microsoft JhengHei" panose="020B0604030504040204" pitchFamily="34" charset="-120"/>
                <a:ea typeface="Microsoft JhengHei" panose="020B0604030504040204" pitchFamily="34" charset="-120"/>
              </a:rPr>
              <a:t>用來進行詞嵌入（</a:t>
            </a:r>
            <a:r>
              <a:rPr lang="en-US" altLang="zh-TW">
                <a:solidFill>
                  <a:schemeClr val="tx1"/>
                </a:solidFill>
                <a:latin typeface="Microsoft JhengHei" panose="020B0604030504040204" pitchFamily="34" charset="-120"/>
                <a:ea typeface="Microsoft JhengHei" panose="020B0604030504040204" pitchFamily="34" charset="-120"/>
              </a:rPr>
              <a:t>word</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embedding</a:t>
            </a:r>
            <a:r>
              <a:rPr lang="zh-TW" altLang="en-US">
                <a:solidFill>
                  <a:schemeClr val="tx1"/>
                </a:solidFill>
                <a:latin typeface="Microsoft JhengHei" panose="020B0604030504040204" pitchFamily="34" charset="-120"/>
                <a:ea typeface="Microsoft JhengHei" panose="020B0604030504040204" pitchFamily="34" charset="-120"/>
              </a:rPr>
              <a:t> ）</a:t>
            </a:r>
            <a:endParaRPr lang="en-US" altLang="zh-TW">
              <a:solidFill>
                <a:schemeClr val="tx1"/>
              </a:solidFill>
              <a:latin typeface="Microsoft JhengHei" panose="020B0604030504040204" pitchFamily="34" charset="-120"/>
              <a:ea typeface="Microsoft JhengHei" panose="020B0604030504040204" pitchFamily="34" charset="-120"/>
            </a:endParaRPr>
          </a:p>
          <a:p>
            <a:r>
              <a:rPr lang="en-US">
                <a:solidFill>
                  <a:schemeClr val="tx1"/>
                </a:solidFill>
                <a:latin typeface="Microsoft JhengHei" panose="020B0604030504040204" pitchFamily="34" charset="-120"/>
                <a:ea typeface="Microsoft JhengHei" panose="020B0604030504040204" pitchFamily="34" charset="-120"/>
              </a:rPr>
              <a:t>LSTM layer: </a:t>
            </a:r>
            <a:r>
              <a:rPr lang="zh-CN" altLang="en-US">
                <a:solidFill>
                  <a:schemeClr val="tx1"/>
                </a:solidFill>
                <a:latin typeface="Microsoft JhengHei" panose="020B0604030504040204" pitchFamily="34" charset="-120"/>
                <a:ea typeface="Microsoft JhengHei" panose="020B0604030504040204" pitchFamily="34" charset="-120"/>
              </a:rPr>
              <a:t>長短期記憶模型</a:t>
            </a:r>
            <a:endParaRPr lang="en-US" altLang="zh-CN">
              <a:solidFill>
                <a:schemeClr val="tx1"/>
              </a:solidFill>
              <a:latin typeface="Microsoft JhengHei" panose="020B0604030504040204" pitchFamily="34" charset="-120"/>
              <a:ea typeface="Microsoft JhengHei" panose="020B0604030504040204" pitchFamily="34" charset="-120"/>
            </a:endParaRPr>
          </a:p>
          <a:p>
            <a:r>
              <a:rPr lang="en-US" altLang="zh-CN">
                <a:solidFill>
                  <a:schemeClr val="tx1"/>
                </a:solidFill>
                <a:latin typeface="Microsoft JhengHei" panose="020B0604030504040204" pitchFamily="34" charset="-120"/>
                <a:ea typeface="Microsoft JhengHei" panose="020B0604030504040204" pitchFamily="34" charset="-120"/>
              </a:rPr>
              <a:t>Dense layers (3 dense layers): </a:t>
            </a:r>
            <a:r>
              <a:rPr lang="zh-CN" altLang="en-US">
                <a:solidFill>
                  <a:schemeClr val="tx1"/>
                </a:solidFill>
                <a:latin typeface="Microsoft JhengHei" panose="020B0604030504040204" pitchFamily="34" charset="-120"/>
                <a:ea typeface="Microsoft JhengHei" panose="020B0604030504040204" pitchFamily="34" charset="-120"/>
              </a:rPr>
              <a:t>進行小事件類別的分類</a:t>
            </a:r>
            <a:endParaRPr lang="en-US" altLang="zh-CN">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781390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4D63-DE8B-3641-9E0D-D99430AD36C4}"/>
              </a:ext>
            </a:extLst>
          </p:cNvPr>
          <p:cNvSpPr>
            <a:spLocks noGrp="1"/>
          </p:cNvSpPr>
          <p:nvPr>
            <p:ph type="title"/>
          </p:nvPr>
        </p:nvSpPr>
        <p:spPr/>
        <p:txBody>
          <a:bodyPr/>
          <a:lstStyle/>
          <a:p>
            <a:r>
              <a:rPr lang="zh-CN" altLang="en-US">
                <a:latin typeface="Microsoft JhengHei" panose="020B0604030504040204" pitchFamily="34" charset="-120"/>
                <a:ea typeface="Microsoft JhengHei" panose="020B0604030504040204" pitchFamily="34" charset="-120"/>
              </a:rPr>
              <a:t>小事件類別分類器：模型表現（在驗證集上）</a:t>
            </a:r>
            <a:endParaRPr lang="en-US">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A570A30A-3934-6546-BE54-27D08DAAFA55}"/>
              </a:ext>
            </a:extLst>
          </p:cNvPr>
          <p:cNvSpPr>
            <a:spLocks noGrp="1"/>
          </p:cNvSpPr>
          <p:nvPr>
            <p:ph idx="1"/>
          </p:nvPr>
        </p:nvSpPr>
        <p:spPr>
          <a:xfrm>
            <a:off x="581192" y="2180496"/>
            <a:ext cx="11029615" cy="3678303"/>
          </a:xfrm>
        </p:spPr>
        <p:txBody>
          <a:bodyPr>
            <a:normAutofit/>
          </a:bodyPr>
          <a:lstStyle/>
          <a:p>
            <a:pPr marL="0" indent="0">
              <a:buNone/>
            </a:pPr>
            <a:r>
              <a:rPr lang="en-US">
                <a:solidFill>
                  <a:schemeClr val="tx1"/>
                </a:solidFill>
                <a:latin typeface="Microsoft JhengHei" panose="020B0604030504040204" pitchFamily="34" charset="-120"/>
                <a:ea typeface="Microsoft JhengHei" panose="020B0604030504040204" pitchFamily="34" charset="-120"/>
              </a:rPr>
              <a:t>accuracy: 0.90</a:t>
            </a:r>
            <a:r>
              <a:rPr lang="en-US" altLang="zh-TW">
                <a:solidFill>
                  <a:schemeClr val="tx1"/>
                </a:solidFill>
                <a:latin typeface="Microsoft JhengHei" panose="020B0604030504040204" pitchFamily="34" charset="-120"/>
                <a:ea typeface="Microsoft JhengHei" panose="020B0604030504040204" pitchFamily="34" charset="-120"/>
              </a:rPr>
              <a:t>5</a:t>
            </a:r>
          </a:p>
          <a:p>
            <a:pPr marL="0" indent="0">
              <a:buNone/>
            </a:pPr>
            <a:r>
              <a:rPr lang="en-US" sz="1600">
                <a:solidFill>
                  <a:schemeClr val="tx1"/>
                </a:solidFill>
                <a:latin typeface="Microsoft JhengHei" panose="020B0604030504040204" pitchFamily="34" charset="-120"/>
                <a:ea typeface="Microsoft JhengHei" panose="020B0604030504040204" pitchFamily="34" charset="-120"/>
              </a:rPr>
              <a:t>[‘AF05_</a:t>
            </a:r>
            <a:r>
              <a:rPr lang="zh-CN" altLang="en-US" sz="1600">
                <a:solidFill>
                  <a:schemeClr val="tx1"/>
                </a:solidFill>
                <a:latin typeface="Microsoft JhengHei" panose="020B0604030504040204" pitchFamily="34" charset="-120"/>
                <a:ea typeface="Microsoft JhengHei" panose="020B0604030504040204" pitchFamily="34" charset="-120"/>
              </a:rPr>
              <a:t>財務警示</a:t>
            </a:r>
            <a:r>
              <a:rPr lang="en-US" altLang="zh-CN" sz="1600">
                <a:solidFill>
                  <a:schemeClr val="tx1"/>
                </a:solidFill>
                <a:latin typeface="Microsoft JhengHei" panose="020B0604030504040204" pitchFamily="34" charset="-120"/>
                <a:ea typeface="Microsoft JhengHei" panose="020B0604030504040204" pitchFamily="34" charset="-120"/>
              </a:rPr>
              <a:t>‘</a:t>
            </a:r>
            <a:r>
              <a:rPr lang="zh-TW" altLang="en-US" sz="1600">
                <a:solidFill>
                  <a:schemeClr val="tx1"/>
                </a:solidFill>
                <a:latin typeface="Microsoft JhengHei" panose="020B0604030504040204" pitchFamily="34" charset="-120"/>
                <a:ea typeface="Microsoft JhengHei" panose="020B0604030504040204" pitchFamily="34" charset="-120"/>
              </a:rPr>
              <a:t>   </a:t>
            </a:r>
            <a:r>
              <a:rPr lang="en-US" altLang="zh-CN" sz="1600">
                <a:solidFill>
                  <a:schemeClr val="tx1"/>
                </a:solidFill>
                <a:latin typeface="Microsoft JhengHei" panose="020B0604030504040204" pitchFamily="34" charset="-120"/>
                <a:ea typeface="Microsoft JhengHei" panose="020B0604030504040204" pitchFamily="34" charset="-120"/>
              </a:rPr>
              <a:t>’</a:t>
            </a:r>
            <a:r>
              <a:rPr lang="en-US" sz="1600">
                <a:solidFill>
                  <a:schemeClr val="tx1"/>
                </a:solidFill>
                <a:latin typeface="Microsoft JhengHei" panose="020B0604030504040204" pitchFamily="34" charset="-120"/>
                <a:ea typeface="Microsoft JhengHei" panose="020B0604030504040204" pitchFamily="34" charset="-120"/>
              </a:rPr>
              <a:t>AI01_</a:t>
            </a:r>
            <a:r>
              <a:rPr lang="zh-CN" altLang="en-US" sz="1600">
                <a:solidFill>
                  <a:schemeClr val="tx1"/>
                </a:solidFill>
                <a:latin typeface="Microsoft JhengHei" panose="020B0604030504040204" pitchFamily="34" charset="-120"/>
                <a:ea typeface="Microsoft JhengHei" panose="020B0604030504040204" pitchFamily="34" charset="-120"/>
              </a:rPr>
              <a:t>延遲公告</a:t>
            </a:r>
            <a:r>
              <a:rPr lang="en-US" altLang="zh-CN" sz="1600">
                <a:solidFill>
                  <a:schemeClr val="tx1"/>
                </a:solidFill>
                <a:latin typeface="Microsoft JhengHei" panose="020B0604030504040204" pitchFamily="34" charset="-120"/>
                <a:ea typeface="Microsoft JhengHei" panose="020B0604030504040204" pitchFamily="34" charset="-120"/>
              </a:rPr>
              <a:t>‘</a:t>
            </a:r>
            <a:r>
              <a:rPr lang="zh-TW" altLang="en-US" sz="1600">
                <a:solidFill>
                  <a:schemeClr val="tx1"/>
                </a:solidFill>
                <a:latin typeface="Microsoft JhengHei" panose="020B0604030504040204" pitchFamily="34" charset="-120"/>
                <a:ea typeface="Microsoft JhengHei" panose="020B0604030504040204" pitchFamily="34" charset="-120"/>
              </a:rPr>
              <a:t>   </a:t>
            </a:r>
            <a:r>
              <a:rPr lang="en-US" altLang="zh-CN" sz="1600">
                <a:solidFill>
                  <a:schemeClr val="tx1"/>
                </a:solidFill>
                <a:latin typeface="Microsoft JhengHei" panose="020B0604030504040204" pitchFamily="34" charset="-120"/>
                <a:ea typeface="Microsoft JhengHei" panose="020B0604030504040204" pitchFamily="34" charset="-120"/>
              </a:rPr>
              <a:t>’</a:t>
            </a:r>
            <a:r>
              <a:rPr lang="en-US" sz="1600">
                <a:solidFill>
                  <a:schemeClr val="tx1"/>
                </a:solidFill>
                <a:latin typeface="Microsoft JhengHei" panose="020B0604030504040204" pitchFamily="34" charset="-120"/>
                <a:ea typeface="Microsoft JhengHei" panose="020B0604030504040204" pitchFamily="34" charset="-120"/>
              </a:rPr>
              <a:t>FS02_</a:t>
            </a:r>
            <a:r>
              <a:rPr lang="zh-CN" altLang="en-US" sz="1600">
                <a:solidFill>
                  <a:schemeClr val="tx1"/>
                </a:solidFill>
                <a:latin typeface="Microsoft JhengHei" panose="020B0604030504040204" pitchFamily="34" charset="-120"/>
                <a:ea typeface="Microsoft JhengHei" panose="020B0604030504040204" pitchFamily="34" charset="-120"/>
              </a:rPr>
              <a:t>股價暴跌或異常</a:t>
            </a:r>
            <a:r>
              <a:rPr lang="en-US" altLang="zh-CN" sz="1600">
                <a:solidFill>
                  <a:schemeClr val="tx1"/>
                </a:solidFill>
                <a:latin typeface="Microsoft JhengHei" panose="020B0604030504040204" pitchFamily="34" charset="-120"/>
                <a:ea typeface="Microsoft JhengHei" panose="020B0604030504040204" pitchFamily="34" charset="-120"/>
              </a:rPr>
              <a:t>‘</a:t>
            </a:r>
            <a:r>
              <a:rPr lang="zh-TW" altLang="en-US" sz="1600">
                <a:solidFill>
                  <a:schemeClr val="tx1"/>
                </a:solidFill>
                <a:latin typeface="Microsoft JhengHei" panose="020B0604030504040204" pitchFamily="34" charset="-120"/>
                <a:ea typeface="Microsoft JhengHei" panose="020B0604030504040204" pitchFamily="34" charset="-120"/>
              </a:rPr>
              <a:t>   </a:t>
            </a:r>
            <a:r>
              <a:rPr lang="en-US" altLang="zh-CN" sz="1600">
                <a:solidFill>
                  <a:schemeClr val="tx1"/>
                </a:solidFill>
                <a:latin typeface="Microsoft JhengHei" panose="020B0604030504040204" pitchFamily="34" charset="-120"/>
                <a:ea typeface="Microsoft JhengHei" panose="020B0604030504040204" pitchFamily="34" charset="-120"/>
              </a:rPr>
              <a:t>’</a:t>
            </a:r>
            <a:r>
              <a:rPr lang="en-US" sz="1600">
                <a:solidFill>
                  <a:schemeClr val="tx1"/>
                </a:solidFill>
                <a:latin typeface="Microsoft JhengHei" panose="020B0604030504040204" pitchFamily="34" charset="-120"/>
                <a:ea typeface="Microsoft JhengHei" panose="020B0604030504040204" pitchFamily="34" charset="-120"/>
              </a:rPr>
              <a:t>FS03_</a:t>
            </a:r>
            <a:r>
              <a:rPr lang="zh-CN" altLang="en-US" sz="1600">
                <a:solidFill>
                  <a:schemeClr val="tx1"/>
                </a:solidFill>
                <a:latin typeface="Microsoft JhengHei" panose="020B0604030504040204" pitchFamily="34" charset="-120"/>
                <a:ea typeface="Microsoft JhengHei" panose="020B0604030504040204" pitchFamily="34" charset="-120"/>
              </a:rPr>
              <a:t>其他市場交易議題</a:t>
            </a:r>
            <a:r>
              <a:rPr lang="en-US" altLang="zh-CN" sz="1600">
                <a:solidFill>
                  <a:schemeClr val="tx1"/>
                </a:solidFill>
                <a:latin typeface="Microsoft JhengHei" panose="020B0604030504040204" pitchFamily="34" charset="-120"/>
                <a:ea typeface="Microsoft JhengHei" panose="020B0604030504040204" pitchFamily="34" charset="-120"/>
              </a:rPr>
              <a:t>‘</a:t>
            </a:r>
            <a:r>
              <a:rPr lang="zh-TW" altLang="en-US" sz="1600">
                <a:solidFill>
                  <a:schemeClr val="tx1"/>
                </a:solidFill>
                <a:latin typeface="Microsoft JhengHei" panose="020B0604030504040204" pitchFamily="34" charset="-120"/>
                <a:ea typeface="Microsoft JhengHei" panose="020B0604030504040204" pitchFamily="34" charset="-120"/>
              </a:rPr>
              <a:t>   </a:t>
            </a:r>
            <a:r>
              <a:rPr lang="en-US" altLang="zh-CN" sz="1600">
                <a:solidFill>
                  <a:schemeClr val="tx1"/>
                </a:solidFill>
                <a:latin typeface="Microsoft JhengHei" panose="020B0604030504040204" pitchFamily="34" charset="-120"/>
                <a:ea typeface="Microsoft JhengHei" panose="020B0604030504040204" pitchFamily="34" charset="-120"/>
              </a:rPr>
              <a:t>’</a:t>
            </a:r>
            <a:r>
              <a:rPr lang="en-US" sz="1600">
                <a:solidFill>
                  <a:schemeClr val="tx1"/>
                </a:solidFill>
                <a:latin typeface="Microsoft JhengHei" panose="020B0604030504040204" pitchFamily="34" charset="-120"/>
                <a:ea typeface="Microsoft JhengHei" panose="020B0604030504040204" pitchFamily="34" charset="-120"/>
              </a:rPr>
              <a:t>IP01_</a:t>
            </a:r>
            <a:r>
              <a:rPr lang="zh-CN" altLang="en-US" sz="1600">
                <a:solidFill>
                  <a:schemeClr val="tx1"/>
                </a:solidFill>
                <a:latin typeface="Microsoft JhengHei" panose="020B0604030504040204" pitchFamily="34" charset="-120"/>
                <a:ea typeface="Microsoft JhengHei" panose="020B0604030504040204" pitchFamily="34" charset="-120"/>
              </a:rPr>
              <a:t>成本</a:t>
            </a:r>
            <a:r>
              <a:rPr lang="en-US" altLang="zh-CN" sz="1600">
                <a:solidFill>
                  <a:schemeClr val="tx1"/>
                </a:solidFill>
                <a:latin typeface="Microsoft JhengHei" panose="020B0604030504040204" pitchFamily="34" charset="-120"/>
                <a:ea typeface="Microsoft JhengHei" panose="020B0604030504040204" pitchFamily="34" charset="-120"/>
              </a:rPr>
              <a:t>/</a:t>
            </a:r>
            <a:r>
              <a:rPr lang="zh-CN" altLang="en-US" sz="1600">
                <a:solidFill>
                  <a:schemeClr val="tx1"/>
                </a:solidFill>
                <a:latin typeface="Microsoft JhengHei" panose="020B0604030504040204" pitchFamily="34" charset="-120"/>
                <a:ea typeface="Microsoft JhengHei" panose="020B0604030504040204" pitchFamily="34" charset="-120"/>
              </a:rPr>
              <a:t>產能變動或資本支出</a:t>
            </a:r>
            <a:r>
              <a:rPr lang="en-US" altLang="zh-CN" sz="1600">
                <a:solidFill>
                  <a:schemeClr val="tx1"/>
                </a:solidFill>
                <a:latin typeface="Microsoft JhengHei" panose="020B0604030504040204" pitchFamily="34" charset="-120"/>
                <a:ea typeface="Microsoft JhengHei" panose="020B0604030504040204" pitchFamily="34" charset="-120"/>
              </a:rPr>
              <a:t>‘</a:t>
            </a:r>
            <a:r>
              <a:rPr lang="zh-TW" altLang="en-US" sz="1600">
                <a:solidFill>
                  <a:schemeClr val="tx1"/>
                </a:solidFill>
                <a:latin typeface="Microsoft JhengHei" panose="020B0604030504040204" pitchFamily="34" charset="-120"/>
                <a:ea typeface="Microsoft JhengHei" panose="020B0604030504040204" pitchFamily="34" charset="-120"/>
              </a:rPr>
              <a:t>   </a:t>
            </a:r>
            <a:r>
              <a:rPr lang="en-US" altLang="zh-CN" sz="1600">
                <a:solidFill>
                  <a:schemeClr val="tx1"/>
                </a:solidFill>
                <a:latin typeface="Microsoft JhengHei" panose="020B0604030504040204" pitchFamily="34" charset="-120"/>
                <a:ea typeface="Microsoft JhengHei" panose="020B0604030504040204" pitchFamily="34" charset="-120"/>
              </a:rPr>
              <a:t>’</a:t>
            </a:r>
            <a:r>
              <a:rPr lang="en-US" sz="1600">
                <a:solidFill>
                  <a:schemeClr val="tx1"/>
                </a:solidFill>
                <a:latin typeface="Microsoft JhengHei" panose="020B0604030504040204" pitchFamily="34" charset="-120"/>
                <a:ea typeface="Microsoft JhengHei" panose="020B0604030504040204" pitchFamily="34" charset="-120"/>
              </a:rPr>
              <a:t>IS01_</a:t>
            </a:r>
            <a:r>
              <a:rPr lang="zh-CN" altLang="en-US" sz="1600">
                <a:solidFill>
                  <a:schemeClr val="tx1"/>
                </a:solidFill>
                <a:latin typeface="Microsoft JhengHei" panose="020B0604030504040204" pitchFamily="34" charset="-120"/>
                <a:ea typeface="Microsoft JhengHei" panose="020B0604030504040204" pitchFamily="34" charset="-120"/>
              </a:rPr>
              <a:t>營收變動或客戶</a:t>
            </a:r>
            <a:r>
              <a:rPr lang="en-US" altLang="zh-CN" sz="1600">
                <a:solidFill>
                  <a:schemeClr val="tx1"/>
                </a:solidFill>
                <a:latin typeface="Microsoft JhengHei" panose="020B0604030504040204" pitchFamily="34" charset="-120"/>
                <a:ea typeface="Microsoft JhengHei" panose="020B0604030504040204" pitchFamily="34" charset="-120"/>
              </a:rPr>
              <a:t>/</a:t>
            </a:r>
            <a:r>
              <a:rPr lang="zh-CN" altLang="en-US" sz="1600">
                <a:solidFill>
                  <a:schemeClr val="tx1"/>
                </a:solidFill>
                <a:latin typeface="Microsoft JhengHei" panose="020B0604030504040204" pitchFamily="34" charset="-120"/>
                <a:ea typeface="Microsoft JhengHei" panose="020B0604030504040204" pitchFamily="34" charset="-120"/>
              </a:rPr>
              <a:t>商品</a:t>
            </a:r>
            <a:r>
              <a:rPr lang="en-US" altLang="zh-CN" sz="1600">
                <a:solidFill>
                  <a:schemeClr val="tx1"/>
                </a:solidFill>
                <a:latin typeface="Microsoft JhengHei" panose="020B0604030504040204" pitchFamily="34" charset="-120"/>
                <a:ea typeface="Microsoft JhengHei" panose="020B0604030504040204" pitchFamily="34" charset="-120"/>
              </a:rPr>
              <a:t>/</a:t>
            </a:r>
            <a:r>
              <a:rPr lang="zh-CN" altLang="en-US" sz="1600">
                <a:solidFill>
                  <a:schemeClr val="tx1"/>
                </a:solidFill>
                <a:latin typeface="Microsoft JhengHei" panose="020B0604030504040204" pitchFamily="34" charset="-120"/>
                <a:ea typeface="Microsoft JhengHei" panose="020B0604030504040204" pitchFamily="34" charset="-120"/>
              </a:rPr>
              <a:t>通路策略</a:t>
            </a:r>
            <a:r>
              <a:rPr lang="en-US" altLang="zh-CN" sz="1600">
                <a:solidFill>
                  <a:schemeClr val="tx1"/>
                </a:solidFill>
                <a:latin typeface="Microsoft JhengHei" panose="020B0604030504040204" pitchFamily="34" charset="-120"/>
                <a:ea typeface="Microsoft JhengHei" panose="020B0604030504040204" pitchFamily="34" charset="-120"/>
              </a:rPr>
              <a:t>‘</a:t>
            </a:r>
            <a:r>
              <a:rPr lang="zh-TW" altLang="en-US" sz="1600">
                <a:solidFill>
                  <a:schemeClr val="tx1"/>
                </a:solidFill>
                <a:latin typeface="Microsoft JhengHei" panose="020B0604030504040204" pitchFamily="34" charset="-120"/>
                <a:ea typeface="Microsoft JhengHei" panose="020B0604030504040204" pitchFamily="34" charset="-120"/>
              </a:rPr>
              <a:t>   </a:t>
            </a:r>
            <a:r>
              <a:rPr lang="en-US" altLang="zh-CN" sz="1600">
                <a:solidFill>
                  <a:schemeClr val="tx1"/>
                </a:solidFill>
                <a:latin typeface="Microsoft JhengHei" panose="020B0604030504040204" pitchFamily="34" charset="-120"/>
                <a:ea typeface="Microsoft JhengHei" panose="020B0604030504040204" pitchFamily="34" charset="-120"/>
              </a:rPr>
              <a:t>’</a:t>
            </a:r>
            <a:r>
              <a:rPr lang="en-US" sz="1600">
                <a:solidFill>
                  <a:schemeClr val="tx1"/>
                </a:solidFill>
                <a:latin typeface="Microsoft JhengHei" panose="020B0604030504040204" pitchFamily="34" charset="-120"/>
                <a:ea typeface="Microsoft JhengHei" panose="020B0604030504040204" pitchFamily="34" charset="-120"/>
              </a:rPr>
              <a:t>MT02_</a:t>
            </a:r>
            <a:r>
              <a:rPr lang="zh-CN" altLang="en-US" sz="1600">
                <a:solidFill>
                  <a:schemeClr val="tx1"/>
                </a:solidFill>
                <a:latin typeface="Microsoft JhengHei" panose="020B0604030504040204" pitchFamily="34" charset="-120"/>
                <a:ea typeface="Microsoft JhengHei" panose="020B0604030504040204" pitchFamily="34" charset="-120"/>
              </a:rPr>
              <a:t>董監異動</a:t>
            </a:r>
            <a:r>
              <a:rPr lang="en-US" altLang="zh-CN" sz="1600">
                <a:solidFill>
                  <a:schemeClr val="tx1"/>
                </a:solidFill>
                <a:latin typeface="Microsoft JhengHei" panose="020B0604030504040204" pitchFamily="34" charset="-120"/>
                <a:ea typeface="Microsoft JhengHei" panose="020B0604030504040204" pitchFamily="34" charset="-120"/>
              </a:rPr>
              <a:t>‘</a:t>
            </a:r>
            <a:r>
              <a:rPr lang="zh-TW" altLang="en-US" sz="1600">
                <a:solidFill>
                  <a:schemeClr val="tx1"/>
                </a:solidFill>
                <a:latin typeface="Microsoft JhengHei" panose="020B0604030504040204" pitchFamily="34" charset="-120"/>
                <a:ea typeface="Microsoft JhengHei" panose="020B0604030504040204" pitchFamily="34" charset="-120"/>
              </a:rPr>
              <a:t>   </a:t>
            </a:r>
            <a:r>
              <a:rPr lang="en-US" altLang="zh-CN" sz="1600">
                <a:solidFill>
                  <a:schemeClr val="tx1"/>
                </a:solidFill>
                <a:latin typeface="Microsoft JhengHei" panose="020B0604030504040204" pitchFamily="34" charset="-120"/>
                <a:ea typeface="Microsoft JhengHei" panose="020B0604030504040204" pitchFamily="34" charset="-120"/>
              </a:rPr>
              <a:t>’</a:t>
            </a:r>
            <a:r>
              <a:rPr lang="en-US" sz="1600">
                <a:solidFill>
                  <a:schemeClr val="tx1"/>
                </a:solidFill>
                <a:latin typeface="Microsoft JhengHei" panose="020B0604030504040204" pitchFamily="34" charset="-120"/>
                <a:ea typeface="Microsoft JhengHei" panose="020B0604030504040204" pitchFamily="34" charset="-120"/>
              </a:rPr>
              <a:t>MT06_</a:t>
            </a:r>
            <a:r>
              <a:rPr lang="zh-CN" altLang="en-US" sz="1600">
                <a:solidFill>
                  <a:schemeClr val="tx1"/>
                </a:solidFill>
                <a:latin typeface="Microsoft JhengHei" panose="020B0604030504040204" pitchFamily="34" charset="-120"/>
                <a:ea typeface="Microsoft JhengHei" panose="020B0604030504040204" pitchFamily="34" charset="-120"/>
              </a:rPr>
              <a:t>高管異動</a:t>
            </a:r>
            <a:r>
              <a:rPr lang="en-US" altLang="zh-CN" sz="1600">
                <a:solidFill>
                  <a:schemeClr val="tx1"/>
                </a:solidFill>
                <a:latin typeface="Microsoft JhengHei" panose="020B0604030504040204" pitchFamily="34" charset="-120"/>
                <a:ea typeface="Microsoft JhengHei" panose="020B0604030504040204" pitchFamily="34" charset="-120"/>
              </a:rPr>
              <a:t>‘</a:t>
            </a:r>
            <a:r>
              <a:rPr lang="zh-TW" altLang="en-US" sz="1600">
                <a:solidFill>
                  <a:schemeClr val="tx1"/>
                </a:solidFill>
                <a:latin typeface="Microsoft JhengHei" panose="020B0604030504040204" pitchFamily="34" charset="-120"/>
                <a:ea typeface="Microsoft JhengHei" panose="020B0604030504040204" pitchFamily="34" charset="-120"/>
              </a:rPr>
              <a:t>   </a:t>
            </a:r>
            <a:r>
              <a:rPr lang="en-US" altLang="zh-CN" sz="1600">
                <a:solidFill>
                  <a:schemeClr val="tx1"/>
                </a:solidFill>
                <a:latin typeface="Microsoft JhengHei" panose="020B0604030504040204" pitchFamily="34" charset="-120"/>
                <a:ea typeface="Microsoft JhengHei" panose="020B0604030504040204" pitchFamily="34" charset="-120"/>
              </a:rPr>
              <a:t>’</a:t>
            </a:r>
            <a:r>
              <a:rPr lang="en-US" sz="1600">
                <a:solidFill>
                  <a:schemeClr val="tx1"/>
                </a:solidFill>
                <a:latin typeface="Microsoft JhengHei" panose="020B0604030504040204" pitchFamily="34" charset="-120"/>
                <a:ea typeface="Microsoft JhengHei" panose="020B0604030504040204" pitchFamily="34" charset="-120"/>
              </a:rPr>
              <a:t>RB01_TCRI</a:t>
            </a:r>
            <a:r>
              <a:rPr lang="zh-CN" altLang="en-US" sz="1600">
                <a:solidFill>
                  <a:schemeClr val="tx1"/>
                </a:solidFill>
                <a:latin typeface="Microsoft JhengHei" panose="020B0604030504040204" pitchFamily="34" charset="-120"/>
                <a:ea typeface="Microsoft JhengHei" panose="020B0604030504040204" pitchFamily="34" charset="-120"/>
              </a:rPr>
              <a:t>負向觀察</a:t>
            </a:r>
            <a:r>
              <a:rPr lang="en-US" altLang="zh-CN" sz="1600">
                <a:solidFill>
                  <a:schemeClr val="tx1"/>
                </a:solidFill>
                <a:latin typeface="Microsoft JhengHei" panose="020B0604030504040204" pitchFamily="34" charset="-120"/>
                <a:ea typeface="Microsoft JhengHei" panose="020B0604030504040204" pitchFamily="34" charset="-120"/>
              </a:rPr>
              <a:t>‘</a:t>
            </a:r>
            <a:r>
              <a:rPr lang="zh-TW" altLang="en-US" sz="1600">
                <a:solidFill>
                  <a:schemeClr val="tx1"/>
                </a:solidFill>
                <a:latin typeface="Microsoft JhengHei" panose="020B0604030504040204" pitchFamily="34" charset="-120"/>
                <a:ea typeface="Microsoft JhengHei" panose="020B0604030504040204" pitchFamily="34" charset="-120"/>
              </a:rPr>
              <a:t>   </a:t>
            </a:r>
            <a:r>
              <a:rPr lang="en-US" altLang="zh-CN" sz="1600">
                <a:solidFill>
                  <a:schemeClr val="tx1"/>
                </a:solidFill>
                <a:latin typeface="Microsoft JhengHei" panose="020B0604030504040204" pitchFamily="34" charset="-120"/>
                <a:ea typeface="Microsoft JhengHei" panose="020B0604030504040204" pitchFamily="34" charset="-120"/>
              </a:rPr>
              <a:t>’</a:t>
            </a:r>
            <a:r>
              <a:rPr lang="en-US" sz="1600">
                <a:solidFill>
                  <a:schemeClr val="tx1"/>
                </a:solidFill>
                <a:latin typeface="Microsoft JhengHei" panose="020B0604030504040204" pitchFamily="34" charset="-120"/>
                <a:ea typeface="Microsoft JhengHei" panose="020B0604030504040204" pitchFamily="34" charset="-120"/>
              </a:rPr>
              <a:t>RB02_TCRI</a:t>
            </a:r>
            <a:r>
              <a:rPr lang="zh-CN" altLang="en-US" sz="1600">
                <a:solidFill>
                  <a:schemeClr val="tx1"/>
                </a:solidFill>
                <a:latin typeface="Microsoft JhengHei" panose="020B0604030504040204" pitchFamily="34" charset="-120"/>
                <a:ea typeface="Microsoft JhengHei" panose="020B0604030504040204" pitchFamily="34" charset="-120"/>
              </a:rPr>
              <a:t>降等</a:t>
            </a:r>
            <a:r>
              <a:rPr lang="en-US" altLang="zh-CN" sz="1600">
                <a:solidFill>
                  <a:schemeClr val="tx1"/>
                </a:solidFill>
                <a:latin typeface="Microsoft JhengHei" panose="020B0604030504040204" pitchFamily="34" charset="-120"/>
                <a:ea typeface="Microsoft JhengHei" panose="020B0604030504040204" pitchFamily="34" charset="-120"/>
              </a:rPr>
              <a:t>‘</a:t>
            </a:r>
            <a:r>
              <a:rPr lang="zh-TW" altLang="en-US" sz="1600">
                <a:solidFill>
                  <a:schemeClr val="tx1"/>
                </a:solidFill>
                <a:latin typeface="Microsoft JhengHei" panose="020B0604030504040204" pitchFamily="34" charset="-120"/>
                <a:ea typeface="Microsoft JhengHei" panose="020B0604030504040204" pitchFamily="34" charset="-120"/>
              </a:rPr>
              <a:t>  </a:t>
            </a:r>
            <a:r>
              <a:rPr lang="en-US" altLang="zh-CN" sz="1600">
                <a:solidFill>
                  <a:schemeClr val="tx1"/>
                </a:solidFill>
                <a:latin typeface="Microsoft JhengHei" panose="020B0604030504040204" pitchFamily="34" charset="-120"/>
                <a:ea typeface="Microsoft JhengHei" panose="020B0604030504040204" pitchFamily="34" charset="-120"/>
              </a:rPr>
              <a:t>’</a:t>
            </a:r>
            <a:r>
              <a:rPr lang="zh-CN" altLang="en-US" sz="1600">
                <a:solidFill>
                  <a:schemeClr val="tx1"/>
                </a:solidFill>
                <a:latin typeface="Microsoft JhengHei" panose="020B0604030504040204" pitchFamily="34" charset="-120"/>
                <a:ea typeface="Microsoft JhengHei" panose="020B0604030504040204" pitchFamily="34" charset="-120"/>
              </a:rPr>
              <a:t>危機</a:t>
            </a:r>
            <a:r>
              <a:rPr lang="en-US" altLang="zh-CN" sz="1600">
                <a:solidFill>
                  <a:schemeClr val="tx1"/>
                </a:solidFill>
                <a:latin typeface="Microsoft JhengHei" panose="020B0604030504040204" pitchFamily="34" charset="-120"/>
                <a:ea typeface="Microsoft JhengHei" panose="020B0604030504040204" pitchFamily="34" charset="-120"/>
              </a:rPr>
              <a:t>_</a:t>
            </a:r>
            <a:r>
              <a:rPr lang="zh-CN" altLang="en-US" sz="1600">
                <a:solidFill>
                  <a:schemeClr val="tx1"/>
                </a:solidFill>
                <a:latin typeface="Microsoft JhengHei" panose="020B0604030504040204" pitchFamily="34" charset="-120"/>
                <a:ea typeface="Microsoft JhengHei" panose="020B0604030504040204" pitchFamily="34" charset="-120"/>
              </a:rPr>
              <a:t>其他</a:t>
            </a:r>
            <a:r>
              <a:rPr lang="en-US" altLang="zh-CN" sz="1600">
                <a:solidFill>
                  <a:schemeClr val="tx1"/>
                </a:solidFill>
                <a:latin typeface="Microsoft JhengHei" panose="020B0604030504040204" pitchFamily="34" charset="-120"/>
                <a:ea typeface="Microsoft JhengHei" panose="020B0604030504040204" pitchFamily="34" charset="-120"/>
              </a:rPr>
              <a:t>‘</a:t>
            </a:r>
            <a:r>
              <a:rPr lang="zh-TW" altLang="en-US" sz="1600">
                <a:solidFill>
                  <a:schemeClr val="tx1"/>
                </a:solidFill>
                <a:latin typeface="Microsoft JhengHei" panose="020B0604030504040204" pitchFamily="34" charset="-120"/>
                <a:ea typeface="Microsoft JhengHei" panose="020B0604030504040204" pitchFamily="34" charset="-120"/>
              </a:rPr>
              <a:t>   </a:t>
            </a:r>
            <a:r>
              <a:rPr lang="en-US" altLang="zh-CN" sz="1600">
                <a:solidFill>
                  <a:schemeClr val="tx1"/>
                </a:solidFill>
                <a:latin typeface="Microsoft JhengHei" panose="020B0604030504040204" pitchFamily="34" charset="-120"/>
                <a:ea typeface="Microsoft JhengHei" panose="020B0604030504040204" pitchFamily="34" charset="-120"/>
              </a:rPr>
              <a:t>’</a:t>
            </a:r>
            <a:r>
              <a:rPr lang="zh-CN" altLang="en-US" sz="1600">
                <a:solidFill>
                  <a:schemeClr val="tx1"/>
                </a:solidFill>
                <a:latin typeface="Microsoft JhengHei" panose="020B0604030504040204" pitchFamily="34" charset="-120"/>
                <a:ea typeface="Microsoft JhengHei" panose="020B0604030504040204" pitchFamily="34" charset="-120"/>
              </a:rPr>
              <a:t>市場交易</a:t>
            </a:r>
            <a:r>
              <a:rPr lang="en-US" altLang="zh-CN" sz="1600">
                <a:solidFill>
                  <a:schemeClr val="tx1"/>
                </a:solidFill>
                <a:latin typeface="Microsoft JhengHei" panose="020B0604030504040204" pitchFamily="34" charset="-120"/>
                <a:ea typeface="Microsoft JhengHei" panose="020B0604030504040204" pitchFamily="34" charset="-120"/>
              </a:rPr>
              <a:t>_</a:t>
            </a:r>
            <a:r>
              <a:rPr lang="zh-CN" altLang="en-US" sz="1600">
                <a:solidFill>
                  <a:schemeClr val="tx1"/>
                </a:solidFill>
                <a:latin typeface="Microsoft JhengHei" panose="020B0604030504040204" pitchFamily="34" charset="-120"/>
                <a:ea typeface="Microsoft JhengHei" panose="020B0604030504040204" pitchFamily="34" charset="-120"/>
              </a:rPr>
              <a:t>其他</a:t>
            </a:r>
            <a:r>
              <a:rPr lang="en-US" altLang="zh-CN" sz="1600">
                <a:solidFill>
                  <a:schemeClr val="tx1"/>
                </a:solidFill>
                <a:latin typeface="Microsoft JhengHei" panose="020B0604030504040204" pitchFamily="34" charset="-120"/>
                <a:ea typeface="Microsoft JhengHei" panose="020B0604030504040204" pitchFamily="34" charset="-120"/>
              </a:rPr>
              <a:t>‘</a:t>
            </a:r>
            <a:r>
              <a:rPr lang="zh-TW" altLang="en-US" sz="1600">
                <a:solidFill>
                  <a:schemeClr val="tx1"/>
                </a:solidFill>
                <a:latin typeface="Microsoft JhengHei" panose="020B0604030504040204" pitchFamily="34" charset="-120"/>
                <a:ea typeface="Microsoft JhengHei" panose="020B0604030504040204" pitchFamily="34" charset="-120"/>
              </a:rPr>
              <a:t>   </a:t>
            </a:r>
            <a:r>
              <a:rPr lang="en-US" altLang="zh-CN" sz="1600">
                <a:solidFill>
                  <a:schemeClr val="tx1"/>
                </a:solidFill>
                <a:latin typeface="Microsoft JhengHei" panose="020B0604030504040204" pitchFamily="34" charset="-120"/>
                <a:ea typeface="Microsoft JhengHei" panose="020B0604030504040204" pitchFamily="34" charset="-120"/>
              </a:rPr>
              <a:t>’</a:t>
            </a:r>
            <a:r>
              <a:rPr lang="zh-CN" altLang="en-US" sz="1600">
                <a:solidFill>
                  <a:schemeClr val="tx1"/>
                </a:solidFill>
                <a:latin typeface="Microsoft JhengHei" panose="020B0604030504040204" pitchFamily="34" charset="-120"/>
                <a:ea typeface="Microsoft JhengHei" panose="020B0604030504040204" pitchFamily="34" charset="-120"/>
              </a:rPr>
              <a:t>會計</a:t>
            </a:r>
            <a:r>
              <a:rPr lang="en-US" altLang="zh-CN" sz="1600">
                <a:solidFill>
                  <a:schemeClr val="tx1"/>
                </a:solidFill>
                <a:latin typeface="Microsoft JhengHei" panose="020B0604030504040204" pitchFamily="34" charset="-120"/>
                <a:ea typeface="Microsoft JhengHei" panose="020B0604030504040204" pitchFamily="34" charset="-120"/>
              </a:rPr>
              <a:t>/</a:t>
            </a:r>
            <a:r>
              <a:rPr lang="zh-CN" altLang="en-US" sz="1600">
                <a:solidFill>
                  <a:schemeClr val="tx1"/>
                </a:solidFill>
                <a:latin typeface="Microsoft JhengHei" panose="020B0604030504040204" pitchFamily="34" charset="-120"/>
                <a:ea typeface="Microsoft JhengHei" panose="020B0604030504040204" pitchFamily="34" charset="-120"/>
              </a:rPr>
              <a:t>財報分析</a:t>
            </a:r>
            <a:r>
              <a:rPr lang="en-US" altLang="zh-CN" sz="1600">
                <a:solidFill>
                  <a:schemeClr val="tx1"/>
                </a:solidFill>
                <a:latin typeface="Microsoft JhengHei" panose="020B0604030504040204" pitchFamily="34" charset="-120"/>
                <a:ea typeface="Microsoft JhengHei" panose="020B0604030504040204" pitchFamily="34" charset="-120"/>
              </a:rPr>
              <a:t>_</a:t>
            </a:r>
            <a:r>
              <a:rPr lang="zh-CN" altLang="en-US" sz="1600">
                <a:solidFill>
                  <a:schemeClr val="tx1"/>
                </a:solidFill>
                <a:latin typeface="Microsoft JhengHei" panose="020B0604030504040204" pitchFamily="34" charset="-120"/>
                <a:ea typeface="Microsoft JhengHei" panose="020B0604030504040204" pitchFamily="34" charset="-120"/>
              </a:rPr>
              <a:t>其他</a:t>
            </a:r>
            <a:r>
              <a:rPr lang="en-US" altLang="zh-CN" sz="1600">
                <a:solidFill>
                  <a:schemeClr val="tx1"/>
                </a:solidFill>
                <a:latin typeface="Microsoft JhengHei" panose="020B0604030504040204" pitchFamily="34" charset="-120"/>
                <a:ea typeface="Microsoft JhengHei" panose="020B0604030504040204" pitchFamily="34" charset="-120"/>
              </a:rPr>
              <a:t>‘</a:t>
            </a:r>
            <a:r>
              <a:rPr lang="zh-TW" altLang="en-US" sz="1600">
                <a:solidFill>
                  <a:schemeClr val="tx1"/>
                </a:solidFill>
                <a:latin typeface="Microsoft JhengHei" panose="020B0604030504040204" pitchFamily="34" charset="-120"/>
                <a:ea typeface="Microsoft JhengHei" panose="020B0604030504040204" pitchFamily="34" charset="-120"/>
              </a:rPr>
              <a:t>   </a:t>
            </a:r>
            <a:r>
              <a:rPr lang="en-US" altLang="zh-CN" sz="1600">
                <a:solidFill>
                  <a:schemeClr val="tx1"/>
                </a:solidFill>
                <a:latin typeface="Microsoft JhengHei" panose="020B0604030504040204" pitchFamily="34" charset="-120"/>
                <a:ea typeface="Microsoft JhengHei" panose="020B0604030504040204" pitchFamily="34" charset="-120"/>
              </a:rPr>
              <a:t>’</a:t>
            </a:r>
            <a:r>
              <a:rPr lang="zh-CN" altLang="en-US" sz="1600">
                <a:solidFill>
                  <a:schemeClr val="tx1"/>
                </a:solidFill>
                <a:latin typeface="Microsoft JhengHei" panose="020B0604030504040204" pitchFamily="34" charset="-120"/>
                <a:ea typeface="Microsoft JhengHei" panose="020B0604030504040204" pitchFamily="34" charset="-120"/>
              </a:rPr>
              <a:t>產業前景</a:t>
            </a:r>
            <a:r>
              <a:rPr lang="en-US" altLang="zh-CN" sz="1600">
                <a:solidFill>
                  <a:schemeClr val="tx1"/>
                </a:solidFill>
                <a:latin typeface="Microsoft JhengHei" panose="020B0604030504040204" pitchFamily="34" charset="-120"/>
                <a:ea typeface="Microsoft JhengHei" panose="020B0604030504040204" pitchFamily="34" charset="-120"/>
              </a:rPr>
              <a:t>_</a:t>
            </a:r>
            <a:r>
              <a:rPr lang="zh-CN" altLang="en-US" sz="1600">
                <a:solidFill>
                  <a:schemeClr val="tx1"/>
                </a:solidFill>
                <a:latin typeface="Microsoft JhengHei" panose="020B0604030504040204" pitchFamily="34" charset="-120"/>
                <a:ea typeface="Microsoft JhengHei" panose="020B0604030504040204" pitchFamily="34" charset="-120"/>
              </a:rPr>
              <a:t>其他</a:t>
            </a:r>
            <a:r>
              <a:rPr lang="en-US" altLang="zh-CN" sz="1600">
                <a:solidFill>
                  <a:schemeClr val="tx1"/>
                </a:solidFill>
                <a:latin typeface="Microsoft JhengHei" panose="020B0604030504040204" pitchFamily="34" charset="-120"/>
                <a:ea typeface="Microsoft JhengHei" panose="020B0604030504040204" pitchFamily="34" charset="-120"/>
              </a:rPr>
              <a:t>‘</a:t>
            </a:r>
            <a:r>
              <a:rPr lang="zh-TW" altLang="en-US" sz="1600">
                <a:solidFill>
                  <a:schemeClr val="tx1"/>
                </a:solidFill>
                <a:latin typeface="Microsoft JhengHei" panose="020B0604030504040204" pitchFamily="34" charset="-120"/>
                <a:ea typeface="Microsoft JhengHei" panose="020B0604030504040204" pitchFamily="34" charset="-120"/>
              </a:rPr>
              <a:t>  </a:t>
            </a:r>
            <a:r>
              <a:rPr lang="zh-CN" altLang="en-US" sz="1600">
                <a:solidFill>
                  <a:schemeClr val="tx1"/>
                </a:solidFill>
                <a:latin typeface="Microsoft JhengHei" panose="020B0604030504040204" pitchFamily="34" charset="-120"/>
                <a:ea typeface="Microsoft JhengHei" panose="020B0604030504040204" pitchFamily="34" charset="-120"/>
              </a:rPr>
              <a:t>經營層</a:t>
            </a:r>
            <a:r>
              <a:rPr lang="en-US" altLang="zh-CN" sz="1600">
                <a:solidFill>
                  <a:schemeClr val="tx1"/>
                </a:solidFill>
                <a:latin typeface="Microsoft JhengHei" panose="020B0604030504040204" pitchFamily="34" charset="-120"/>
                <a:ea typeface="Microsoft JhengHei" panose="020B0604030504040204" pitchFamily="34" charset="-120"/>
              </a:rPr>
              <a:t>_</a:t>
            </a:r>
            <a:r>
              <a:rPr lang="zh-CN" altLang="en-US" sz="1600">
                <a:solidFill>
                  <a:schemeClr val="tx1"/>
                </a:solidFill>
                <a:latin typeface="Microsoft JhengHei" panose="020B0604030504040204" pitchFamily="34" charset="-120"/>
                <a:ea typeface="Microsoft JhengHei" panose="020B0604030504040204" pitchFamily="34" charset="-120"/>
              </a:rPr>
              <a:t>其他</a:t>
            </a:r>
            <a:r>
              <a:rPr lang="en-US" altLang="zh-CN" sz="1600">
                <a:solidFill>
                  <a:schemeClr val="tx1"/>
                </a:solidFill>
                <a:latin typeface="Microsoft JhengHei" panose="020B0604030504040204" pitchFamily="34" charset="-120"/>
                <a:ea typeface="Microsoft JhengHei" panose="020B0604030504040204" pitchFamily="34" charset="-120"/>
              </a:rPr>
              <a:t>']</a:t>
            </a:r>
            <a:endParaRPr lang="en-US" sz="1600">
              <a:solidFill>
                <a:schemeClr val="tx1"/>
              </a:solidFill>
              <a:latin typeface="Microsoft JhengHei" panose="020B0604030504040204" pitchFamily="34" charset="-120"/>
              <a:ea typeface="Microsoft JhengHei" panose="020B0604030504040204" pitchFamily="34" charset="-120"/>
            </a:endParaRPr>
          </a:p>
          <a:p>
            <a:pPr marL="0" indent="0">
              <a:buNone/>
            </a:pPr>
            <a:r>
              <a:rPr lang="en-US">
                <a:solidFill>
                  <a:schemeClr val="tx1"/>
                </a:solidFill>
                <a:latin typeface="Microsoft JhengHei" panose="020B0604030504040204" pitchFamily="34" charset="-120"/>
                <a:ea typeface="Microsoft JhengHei" panose="020B0604030504040204" pitchFamily="34" charset="-120"/>
              </a:rPr>
              <a:t>precision: [0.12</a:t>
            </a:r>
            <a:r>
              <a:rPr lang="en-US" altLang="zh-TW">
                <a:solidFill>
                  <a:schemeClr val="tx1"/>
                </a:solidFill>
                <a:latin typeface="Microsoft JhengHei" panose="020B0604030504040204" pitchFamily="34" charset="-120"/>
                <a:ea typeface="Microsoft JhengHei" panose="020B0604030504040204" pitchFamily="34" charset="-120"/>
              </a:rPr>
              <a:t>8</a:t>
            </a:r>
            <a:r>
              <a:rPr lang="en-US">
                <a:solidFill>
                  <a:schemeClr val="tx1"/>
                </a:solidFill>
                <a:latin typeface="Microsoft JhengHei" panose="020B0604030504040204" pitchFamily="34" charset="-120"/>
                <a:ea typeface="Microsoft JhengHei" panose="020B0604030504040204" pitchFamily="34" charset="-120"/>
              </a:rPr>
              <a:t> 1. 1. 0.8 0.797 0.943 1. 1. 0.806 0.888 0.941 0.8 0.7 0.759 0.907] </a:t>
            </a:r>
          </a:p>
          <a:p>
            <a:pPr marL="0" indent="0">
              <a:buNone/>
            </a:pPr>
            <a:r>
              <a:rPr lang="en-US">
                <a:solidFill>
                  <a:schemeClr val="tx1"/>
                </a:solidFill>
                <a:latin typeface="Microsoft JhengHei" panose="020B0604030504040204" pitchFamily="34" charset="-120"/>
                <a:ea typeface="Microsoft JhengHei" panose="020B0604030504040204" pitchFamily="34" charset="-120"/>
              </a:rPr>
              <a:t>recall: 	[0.451 0.375 0.999 0.333 0.701 0.945 0.995 0.995 0.78</a:t>
            </a:r>
            <a:r>
              <a:rPr lang="en-US" altLang="zh-TW">
                <a:solidFill>
                  <a:schemeClr val="tx1"/>
                </a:solidFill>
                <a:latin typeface="Microsoft JhengHei" panose="020B0604030504040204" pitchFamily="34" charset="-120"/>
                <a:ea typeface="Microsoft JhengHei" panose="020B0604030504040204" pitchFamily="34" charset="-120"/>
              </a:rPr>
              <a:t>1</a:t>
            </a:r>
            <a:r>
              <a:rPr lang="en-US">
                <a:solidFill>
                  <a:schemeClr val="tx1"/>
                </a:solidFill>
                <a:latin typeface="Microsoft JhengHei" panose="020B0604030504040204" pitchFamily="34" charset="-120"/>
                <a:ea typeface="Microsoft JhengHei" panose="020B0604030504040204" pitchFamily="34" charset="-120"/>
              </a:rPr>
              <a:t> 0.8 0.592 0.470 0.491 0.839 0.870] </a:t>
            </a:r>
          </a:p>
          <a:p>
            <a:pPr marL="0" indent="0">
              <a:buNone/>
            </a:pPr>
            <a:r>
              <a:rPr lang="en-US">
                <a:solidFill>
                  <a:schemeClr val="tx1"/>
                </a:solidFill>
                <a:latin typeface="Microsoft JhengHei" panose="020B0604030504040204" pitchFamily="34" charset="-120"/>
                <a:ea typeface="Microsoft JhengHei" panose="020B0604030504040204" pitchFamily="34" charset="-120"/>
              </a:rPr>
              <a:t>F1 score: [0.191 0.545 0.999 0.470 0.746 0.944 0.997 0.997 0.793 0.842 0.727 0.592 0.577 0.797 0.888]</a:t>
            </a:r>
          </a:p>
          <a:p>
            <a:pPr marL="0" indent="0">
              <a:buNone/>
            </a:pPr>
            <a:endParaRPr lang="en-US">
              <a:solidFill>
                <a:schemeClr val="tx1"/>
              </a:solidFill>
              <a:latin typeface="Microsoft JhengHei" panose="020B0604030504040204" pitchFamily="34" charset="-120"/>
              <a:ea typeface="Microsoft JhengHei" panose="020B0604030504040204" pitchFamily="34" charset="-120"/>
            </a:endParaRPr>
          </a:p>
          <a:p>
            <a:pPr marL="0" indent="0">
              <a:buNone/>
            </a:pPr>
            <a:r>
              <a:rPr lang="zh-CN" altLang="en-US">
                <a:solidFill>
                  <a:schemeClr val="tx1"/>
                </a:solidFill>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a:solidFill>
                <a:schemeClr val="tx1"/>
              </a:solidFill>
              <a:latin typeface="Microsoft JhengHei" panose="020B0604030504040204" pitchFamily="34" charset="-120"/>
              <a:ea typeface="Microsoft JhengHei" panose="020B0604030504040204" pitchFamily="34" charset="-120"/>
              <a:cs typeface="Microsoft Himalaya" pitchFamily="2" charset="0"/>
            </a:endParaRPr>
          </a:p>
          <a:p>
            <a:pPr marL="0" indent="0">
              <a:buNone/>
            </a:pPr>
            <a:endParaRPr lang="en-US">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046389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7CF51-3E2D-5F4B-9B8B-BE9F78FCE7C5}"/>
              </a:ext>
            </a:extLst>
          </p:cNvPr>
          <p:cNvSpPr>
            <a:spLocks noGrp="1"/>
          </p:cNvSpPr>
          <p:nvPr>
            <p:ph type="title"/>
          </p:nvPr>
        </p:nvSpPr>
        <p:spPr/>
        <p:txBody>
          <a:bodyPr/>
          <a:lstStyle/>
          <a:p>
            <a:r>
              <a:rPr lang="zh-CN" altLang="en-US">
                <a:latin typeface="Microsoft JhengHei" panose="020B0604030504040204" pitchFamily="34" charset="-120"/>
                <a:ea typeface="Microsoft JhengHei" panose="020B0604030504040204" pitchFamily="34" charset="-120"/>
              </a:rPr>
              <a:t>事件強度分類器</a:t>
            </a:r>
            <a:endParaRPr lang="en-US">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7B057EB4-D1F9-5243-B16E-D91EEA46A89F}"/>
              </a:ext>
            </a:extLst>
          </p:cNvPr>
          <p:cNvSpPr>
            <a:spLocks noGrp="1"/>
          </p:cNvSpPr>
          <p:nvPr>
            <p:ph idx="1"/>
          </p:nvPr>
        </p:nvSpPr>
        <p:spPr/>
        <p:txBody>
          <a:bodyPr/>
          <a:lstStyle/>
          <a:p>
            <a:pPr marL="0" indent="0">
              <a:buNone/>
            </a:pPr>
            <a:r>
              <a:rPr lang="zh-CN" altLang="en-US">
                <a:solidFill>
                  <a:schemeClr val="tx1"/>
                </a:solidFill>
                <a:latin typeface="Microsoft JhengHei" panose="020B0604030504040204" pitchFamily="34" charset="-120"/>
                <a:ea typeface="Microsoft JhengHei" panose="020B0604030504040204" pitchFamily="34" charset="-120"/>
              </a:rPr>
              <a:t>利用新聞中的文字資料，將新聞分類為以下七個事件強度：</a:t>
            </a:r>
            <a:endParaRPr lang="en-US" altLang="zh-CN">
              <a:solidFill>
                <a:schemeClr val="tx1"/>
              </a:solidFill>
              <a:latin typeface="Microsoft JhengHei" panose="020B0604030504040204" pitchFamily="34" charset="-120"/>
              <a:ea typeface="Microsoft JhengHei" panose="020B0604030504040204" pitchFamily="34" charset="-120"/>
            </a:endParaRPr>
          </a:p>
          <a:p>
            <a:r>
              <a:rPr lang="en-US" altLang="zh-TW">
                <a:solidFill>
                  <a:schemeClr val="tx1"/>
                </a:solidFill>
                <a:latin typeface="Microsoft JhengHei" panose="020B0604030504040204" pitchFamily="34" charset="-120"/>
                <a:ea typeface="Microsoft JhengHei" panose="020B0604030504040204" pitchFamily="34" charset="-120"/>
              </a:rPr>
              <a:t>-3,</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-2,</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-1,</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0,</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1,</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2,</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3</a:t>
            </a:r>
          </a:p>
          <a:p>
            <a:endParaRPr lang="en-US">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567504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5CB8-CF79-8946-B80F-499B4D59615B}"/>
              </a:ext>
            </a:extLst>
          </p:cNvPr>
          <p:cNvSpPr>
            <a:spLocks noGrp="1"/>
          </p:cNvSpPr>
          <p:nvPr>
            <p:ph type="title"/>
          </p:nvPr>
        </p:nvSpPr>
        <p:spPr/>
        <p:txBody>
          <a:bodyPr/>
          <a:lstStyle/>
          <a:p>
            <a:r>
              <a:rPr lang="zh-CN" altLang="en-US">
                <a:latin typeface="Microsoft JhengHei" panose="020B0604030504040204" pitchFamily="34" charset="-120"/>
                <a:ea typeface="Microsoft JhengHei" panose="020B0604030504040204" pitchFamily="34" charset="-120"/>
              </a:rPr>
              <a:t>事件強度分類器：資料分割</a:t>
            </a:r>
            <a:endParaRPr lang="en-US">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D0B7F8F7-38C0-8B46-8C0A-4D164BFE6C42}"/>
              </a:ext>
            </a:extLst>
          </p:cNvPr>
          <p:cNvSpPr>
            <a:spLocks noGrp="1"/>
          </p:cNvSpPr>
          <p:nvPr>
            <p:ph idx="1"/>
          </p:nvPr>
        </p:nvSpPr>
        <p:spPr/>
        <p:txBody>
          <a:bodyPr/>
          <a:lstStyle/>
          <a:p>
            <a:r>
              <a:rPr lang="zh-CN" altLang="en-US">
                <a:solidFill>
                  <a:schemeClr val="tx1"/>
                </a:solidFill>
                <a:latin typeface="Microsoft JhengHei" panose="020B0604030504040204" pitchFamily="34" charset="-120"/>
                <a:ea typeface="Microsoft JhengHei" panose="020B0604030504040204" pitchFamily="34" charset="-120"/>
              </a:rPr>
              <a:t>所有資料的</a:t>
            </a:r>
            <a:r>
              <a:rPr lang="en-US" altLang="zh-TW">
                <a:solidFill>
                  <a:schemeClr val="tx1"/>
                </a:solidFill>
                <a:latin typeface="Microsoft JhengHei" panose="020B0604030504040204" pitchFamily="34" charset="-120"/>
                <a:ea typeface="Microsoft JhengHei" panose="020B0604030504040204" pitchFamily="34" charset="-120"/>
              </a:rPr>
              <a:t>64%</a:t>
            </a:r>
            <a:r>
              <a:rPr lang="zh-CN" altLang="en-US">
                <a:solidFill>
                  <a:schemeClr val="tx1"/>
                </a:solidFill>
                <a:latin typeface="Microsoft JhengHei" panose="020B0604030504040204" pitchFamily="34" charset="-120"/>
                <a:ea typeface="Microsoft JhengHei" panose="020B0604030504040204" pitchFamily="34" charset="-120"/>
              </a:rPr>
              <a:t>作為訓練資料（</a:t>
            </a:r>
            <a:r>
              <a:rPr lang="en-US" altLang="zh-TW">
                <a:solidFill>
                  <a:schemeClr val="tx1"/>
                </a:solidFill>
                <a:latin typeface="Microsoft JhengHei" panose="020B0604030504040204" pitchFamily="34" charset="-120"/>
                <a:ea typeface="Microsoft JhengHei" panose="020B0604030504040204" pitchFamily="34" charset="-120"/>
              </a:rPr>
              <a:t>training</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set</a:t>
            </a:r>
            <a:r>
              <a:rPr lang="zh-CN" altLang="en-US">
                <a:solidFill>
                  <a:schemeClr val="tx1"/>
                </a:solidFill>
                <a:latin typeface="Microsoft JhengHei" panose="020B0604030504040204" pitchFamily="34" charset="-120"/>
                <a:ea typeface="Microsoft JhengHei" panose="020B0604030504040204" pitchFamily="34" charset="-120"/>
              </a:rPr>
              <a:t>）</a:t>
            </a:r>
            <a:endParaRPr lang="en-US" altLang="zh-CN">
              <a:solidFill>
                <a:schemeClr val="tx1"/>
              </a:solidFill>
              <a:latin typeface="Microsoft JhengHei" panose="020B0604030504040204" pitchFamily="34" charset="-120"/>
              <a:ea typeface="Microsoft JhengHei" panose="020B0604030504040204" pitchFamily="34" charset="-120"/>
            </a:endParaRPr>
          </a:p>
          <a:p>
            <a:r>
              <a:rPr lang="zh-CN" altLang="en-US">
                <a:solidFill>
                  <a:schemeClr val="tx1"/>
                </a:solidFill>
                <a:latin typeface="Microsoft JhengHei" panose="020B0604030504040204" pitchFamily="34" charset="-120"/>
                <a:ea typeface="Microsoft JhengHei" panose="020B0604030504040204" pitchFamily="34" charset="-120"/>
              </a:rPr>
              <a:t>所有資料的</a:t>
            </a:r>
            <a:r>
              <a:rPr lang="en-US" altLang="zh-TW">
                <a:solidFill>
                  <a:schemeClr val="tx1"/>
                </a:solidFill>
                <a:latin typeface="Microsoft JhengHei" panose="020B0604030504040204" pitchFamily="34" charset="-120"/>
                <a:ea typeface="Microsoft JhengHei" panose="020B0604030504040204" pitchFamily="34" charset="-120"/>
              </a:rPr>
              <a:t>16%</a:t>
            </a:r>
            <a:r>
              <a:rPr lang="zh-CN" altLang="en-US">
                <a:solidFill>
                  <a:schemeClr val="tx1"/>
                </a:solidFill>
                <a:latin typeface="Microsoft JhengHei" panose="020B0604030504040204" pitchFamily="34" charset="-120"/>
                <a:ea typeface="Microsoft JhengHei" panose="020B0604030504040204" pitchFamily="34" charset="-120"/>
              </a:rPr>
              <a:t>作為驗證集（</a:t>
            </a:r>
            <a:r>
              <a:rPr lang="en-US" altLang="zh-TW">
                <a:solidFill>
                  <a:schemeClr val="tx1"/>
                </a:solidFill>
                <a:latin typeface="Microsoft JhengHei" panose="020B0604030504040204" pitchFamily="34" charset="-120"/>
                <a:ea typeface="Microsoft JhengHei" panose="020B0604030504040204" pitchFamily="34" charset="-120"/>
              </a:rPr>
              <a:t>validation</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set</a:t>
            </a:r>
            <a:r>
              <a:rPr lang="zh-CN" altLang="en-US">
                <a:solidFill>
                  <a:schemeClr val="tx1"/>
                </a:solidFill>
                <a:latin typeface="Microsoft JhengHei" panose="020B0604030504040204" pitchFamily="34" charset="-120"/>
                <a:ea typeface="Microsoft JhengHei" panose="020B0604030504040204" pitchFamily="34" charset="-120"/>
              </a:rPr>
              <a:t>）</a:t>
            </a:r>
            <a:endParaRPr lang="en-US" altLang="zh-CN">
              <a:solidFill>
                <a:schemeClr val="tx1"/>
              </a:solidFill>
              <a:latin typeface="Microsoft JhengHei" panose="020B0604030504040204" pitchFamily="34" charset="-120"/>
              <a:ea typeface="Microsoft JhengHei" panose="020B0604030504040204" pitchFamily="34" charset="-120"/>
            </a:endParaRPr>
          </a:p>
          <a:p>
            <a:r>
              <a:rPr lang="zh-CN" altLang="en-US">
                <a:solidFill>
                  <a:schemeClr val="tx1"/>
                </a:solidFill>
                <a:latin typeface="Microsoft JhengHei" panose="020B0604030504040204" pitchFamily="34" charset="-120"/>
                <a:ea typeface="Microsoft JhengHei" panose="020B0604030504040204" pitchFamily="34" charset="-120"/>
              </a:rPr>
              <a:t>所有資料的</a:t>
            </a:r>
            <a:r>
              <a:rPr lang="en-US" altLang="zh-TW">
                <a:solidFill>
                  <a:schemeClr val="tx1"/>
                </a:solidFill>
                <a:latin typeface="Microsoft JhengHei" panose="020B0604030504040204" pitchFamily="34" charset="-120"/>
                <a:ea typeface="Microsoft JhengHei" panose="020B0604030504040204" pitchFamily="34" charset="-120"/>
              </a:rPr>
              <a:t>20%</a:t>
            </a:r>
            <a:r>
              <a:rPr lang="zh-CN" altLang="en-US">
                <a:solidFill>
                  <a:schemeClr val="tx1"/>
                </a:solidFill>
                <a:latin typeface="Microsoft JhengHei" panose="020B0604030504040204" pitchFamily="34" charset="-120"/>
                <a:ea typeface="Microsoft JhengHei" panose="020B0604030504040204" pitchFamily="34" charset="-120"/>
              </a:rPr>
              <a:t>作為測試集（</a:t>
            </a:r>
            <a:r>
              <a:rPr lang="en-US" altLang="zh-TW">
                <a:solidFill>
                  <a:schemeClr val="tx1"/>
                </a:solidFill>
                <a:latin typeface="Microsoft JhengHei" panose="020B0604030504040204" pitchFamily="34" charset="-120"/>
                <a:ea typeface="Microsoft JhengHei" panose="020B0604030504040204" pitchFamily="34" charset="-120"/>
              </a:rPr>
              <a:t>testing</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set</a:t>
            </a:r>
            <a:r>
              <a:rPr lang="zh-CN" altLang="en-US">
                <a:solidFill>
                  <a:schemeClr val="tx1"/>
                </a:solidFill>
                <a:latin typeface="Microsoft JhengHei" panose="020B0604030504040204" pitchFamily="34" charset="-120"/>
                <a:ea typeface="Microsoft JhengHei" panose="020B0604030504040204" pitchFamily="34" charset="-120"/>
              </a:rPr>
              <a:t>）</a:t>
            </a:r>
            <a:endParaRPr lang="en-US">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80017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69CE-0179-7548-B273-30D20980782A}"/>
              </a:ext>
            </a:extLst>
          </p:cNvPr>
          <p:cNvSpPr>
            <a:spLocks noGrp="1"/>
          </p:cNvSpPr>
          <p:nvPr>
            <p:ph type="title"/>
          </p:nvPr>
        </p:nvSpPr>
        <p:spPr/>
        <p:txBody>
          <a:bodyPr/>
          <a:lstStyle/>
          <a:p>
            <a:r>
              <a:rPr lang="zh-CN" altLang="en-US">
                <a:latin typeface="Microsoft JhengHei" panose="020B0604030504040204" pitchFamily="34" charset="-120"/>
                <a:ea typeface="Microsoft JhengHei" panose="020B0604030504040204" pitchFamily="34" charset="-120"/>
              </a:rPr>
              <a:t>事件強度分類器：處理“不平衡資料”</a:t>
            </a:r>
            <a:r>
              <a:rPr lang="en-US">
                <a:latin typeface="Microsoft JhengHei" panose="020B0604030504040204" pitchFamily="34" charset="-120"/>
                <a:ea typeface="Microsoft JhengHei" panose="020B0604030504040204" pitchFamily="34" charset="-120"/>
              </a:rPr>
              <a:t> (Imbalanced Data)</a:t>
            </a:r>
          </a:p>
        </p:txBody>
      </p:sp>
      <p:sp>
        <p:nvSpPr>
          <p:cNvPr id="3" name="Content Placeholder 2">
            <a:extLst>
              <a:ext uri="{FF2B5EF4-FFF2-40B4-BE49-F238E27FC236}">
                <a16:creationId xmlns:a16="http://schemas.microsoft.com/office/drawing/2014/main" id="{C2E6FD29-2190-7E4F-AD60-6E2DE5F83293}"/>
              </a:ext>
            </a:extLst>
          </p:cNvPr>
          <p:cNvSpPr>
            <a:spLocks noGrp="1"/>
          </p:cNvSpPr>
          <p:nvPr>
            <p:ph idx="1"/>
          </p:nvPr>
        </p:nvSpPr>
        <p:spPr/>
        <p:txBody>
          <a:bodyPr/>
          <a:lstStyle/>
          <a:p>
            <a:pPr marL="0" indent="0">
              <a:buNone/>
            </a:pPr>
            <a:r>
              <a:rPr lang="zh-CN" altLang="en-US">
                <a:solidFill>
                  <a:schemeClr val="tx1"/>
                </a:solidFill>
                <a:latin typeface="Microsoft JhengHei" panose="020B0604030504040204" pitchFamily="34" charset="-120"/>
                <a:ea typeface="Microsoft JhengHei" panose="020B0604030504040204" pitchFamily="34" charset="-120"/>
              </a:rPr>
              <a:t>由於事件強度的分布相當不平衡（極端事件：</a:t>
            </a:r>
            <a:r>
              <a:rPr lang="en-US" altLang="zh-TW">
                <a:solidFill>
                  <a:schemeClr val="tx1"/>
                </a:solidFill>
                <a:latin typeface="Microsoft JhengHei" panose="020B0604030504040204" pitchFamily="34" charset="-120"/>
                <a:ea typeface="Microsoft JhengHei" panose="020B0604030504040204" pitchFamily="34" charset="-120"/>
              </a:rPr>
              <a:t>-3,</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-2,</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+2,</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+3</a:t>
            </a:r>
            <a:r>
              <a:rPr lang="zh-TW" altLang="en-US">
                <a:solidFill>
                  <a:schemeClr val="tx1"/>
                </a:solidFill>
                <a:latin typeface="Microsoft JhengHei" panose="020B0604030504040204" pitchFamily="34" charset="-120"/>
                <a:ea typeface="Microsoft JhengHei" panose="020B0604030504040204" pitchFamily="34" charset="-120"/>
              </a:rPr>
              <a:t> 出現的頻率相對較少</a:t>
            </a:r>
            <a:r>
              <a:rPr lang="zh-CN" altLang="en-US">
                <a:solidFill>
                  <a:schemeClr val="tx1"/>
                </a:solidFill>
                <a:latin typeface="Microsoft JhengHei" panose="020B0604030504040204" pitchFamily="34" charset="-120"/>
                <a:ea typeface="Microsoft JhengHei" panose="020B0604030504040204" pitchFamily="34" charset="-120"/>
              </a:rPr>
              <a:t>），所以我們使用了以下兩種方法來處理資料不平衡的問題</a:t>
            </a:r>
            <a:endParaRPr lang="en-US" altLang="zh-TW">
              <a:solidFill>
                <a:schemeClr val="tx1"/>
              </a:solidFill>
              <a:latin typeface="Microsoft JhengHei" panose="020B0604030504040204" pitchFamily="34" charset="-120"/>
              <a:ea typeface="Microsoft JhengHei" panose="020B0604030504040204" pitchFamily="34" charset="-120"/>
            </a:endParaRPr>
          </a:p>
          <a:p>
            <a:r>
              <a:rPr lang="en-US" altLang="zh-TW">
                <a:solidFill>
                  <a:schemeClr val="tx1"/>
                </a:solidFill>
                <a:latin typeface="Microsoft JhengHei" panose="020B0604030504040204" pitchFamily="34" charset="-120"/>
                <a:ea typeface="Microsoft JhengHei" panose="020B0604030504040204" pitchFamily="34" charset="-120"/>
              </a:rPr>
              <a:t>1.</a:t>
            </a:r>
            <a:r>
              <a:rPr lang="zh-TW" altLang="en-US">
                <a:solidFill>
                  <a:schemeClr val="tx1"/>
                </a:solidFill>
                <a:latin typeface="Microsoft JhengHei" panose="020B0604030504040204" pitchFamily="34" charset="-120"/>
                <a:ea typeface="Microsoft JhengHei" panose="020B0604030504040204" pitchFamily="34" charset="-120"/>
              </a:rPr>
              <a:t> 使用</a:t>
            </a:r>
            <a:r>
              <a:rPr lang="en-US" altLang="zh-TW">
                <a:solidFill>
                  <a:schemeClr val="tx1"/>
                </a:solidFill>
                <a:latin typeface="Microsoft JhengHei" panose="020B0604030504040204" pitchFamily="34" charset="-120"/>
                <a:ea typeface="Microsoft JhengHei" panose="020B0604030504040204" pitchFamily="34" charset="-120"/>
              </a:rPr>
              <a:t>Oversampling</a:t>
            </a:r>
          </a:p>
          <a:p>
            <a:r>
              <a:rPr lang="en-US">
                <a:solidFill>
                  <a:schemeClr val="tx1"/>
                </a:solidFill>
                <a:latin typeface="Microsoft JhengHei" panose="020B0604030504040204" pitchFamily="34" charset="-120"/>
                <a:ea typeface="Microsoft JhengHei" panose="020B0604030504040204" pitchFamily="34" charset="-120"/>
              </a:rPr>
              <a:t>2. </a:t>
            </a:r>
            <a:r>
              <a:rPr lang="zh-CN" altLang="en-US">
                <a:solidFill>
                  <a:schemeClr val="tx1"/>
                </a:solidFill>
                <a:latin typeface="Microsoft JhengHei" panose="020B0604030504040204" pitchFamily="34" charset="-120"/>
                <a:ea typeface="Microsoft JhengHei" panose="020B0604030504040204" pitchFamily="34" charset="-120"/>
              </a:rPr>
              <a:t>調整損失函數（</a:t>
            </a:r>
            <a:r>
              <a:rPr lang="en-US" altLang="zh-CN">
                <a:solidFill>
                  <a:schemeClr val="tx1"/>
                </a:solidFill>
                <a:latin typeface="Microsoft JhengHei" panose="020B0604030504040204" pitchFamily="34" charset="-120"/>
                <a:ea typeface="Microsoft JhengHei" panose="020B0604030504040204" pitchFamily="34" charset="-120"/>
              </a:rPr>
              <a:t>loss function</a:t>
            </a:r>
            <a:r>
              <a:rPr lang="zh-CN" altLang="en-US">
                <a:solidFill>
                  <a:schemeClr val="tx1"/>
                </a:solidFill>
                <a:latin typeface="Microsoft JhengHei" panose="020B0604030504040204" pitchFamily="34" charset="-120"/>
                <a:ea typeface="Microsoft JhengHei" panose="020B0604030504040204" pitchFamily="34" charset="-120"/>
              </a:rPr>
              <a:t>）的權重</a:t>
            </a:r>
            <a:endParaRPr lang="en-US"/>
          </a:p>
          <a:p>
            <a:endParaRPr lang="en-US"/>
          </a:p>
        </p:txBody>
      </p:sp>
    </p:spTree>
    <p:extLst>
      <p:ext uri="{BB962C8B-B14F-4D97-AF65-F5344CB8AC3E}">
        <p14:creationId xmlns:p14="http://schemas.microsoft.com/office/powerpoint/2010/main" val="2300746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DB37-DC1F-7849-AC01-4C727DCFD05E}"/>
              </a:ext>
            </a:extLst>
          </p:cNvPr>
          <p:cNvSpPr>
            <a:spLocks noGrp="1"/>
          </p:cNvSpPr>
          <p:nvPr>
            <p:ph type="title"/>
          </p:nvPr>
        </p:nvSpPr>
        <p:spPr/>
        <p:txBody>
          <a:bodyPr/>
          <a:lstStyle/>
          <a:p>
            <a:r>
              <a:rPr lang="zh-CN" altLang="en-US">
                <a:latin typeface="Microsoft JhengHei" panose="020B0604030504040204" pitchFamily="34" charset="-120"/>
                <a:ea typeface="Microsoft JhengHei" panose="020B0604030504040204" pitchFamily="34" charset="-120"/>
              </a:rPr>
              <a:t>事件強度分類器：模型架構</a:t>
            </a:r>
            <a:endParaRPr lang="en-US">
              <a:latin typeface="Microsoft JhengHei" panose="020B0604030504040204" pitchFamily="34" charset="-120"/>
              <a:ea typeface="Microsoft JhengHei" panose="020B0604030504040204" pitchFamily="34" charset="-120"/>
            </a:endParaRPr>
          </a:p>
        </p:txBody>
      </p:sp>
      <p:pic>
        <p:nvPicPr>
          <p:cNvPr id="7" name="Content Placeholder 6">
            <a:extLst>
              <a:ext uri="{FF2B5EF4-FFF2-40B4-BE49-F238E27FC236}">
                <a16:creationId xmlns:a16="http://schemas.microsoft.com/office/drawing/2014/main" id="{BBB97739-0D95-534C-8A1C-CBFF1BDE681E}"/>
              </a:ext>
            </a:extLst>
          </p:cNvPr>
          <p:cNvPicPr>
            <a:picLocks noGrp="1" noChangeAspect="1"/>
          </p:cNvPicPr>
          <p:nvPr>
            <p:ph idx="1"/>
          </p:nvPr>
        </p:nvPicPr>
        <p:blipFill>
          <a:blip r:embed="rId2"/>
          <a:stretch>
            <a:fillRect/>
          </a:stretch>
        </p:blipFill>
        <p:spPr>
          <a:xfrm>
            <a:off x="469548" y="1961615"/>
            <a:ext cx="11252903" cy="4166229"/>
          </a:xfrm>
        </p:spPr>
      </p:pic>
    </p:spTree>
    <p:extLst>
      <p:ext uri="{BB962C8B-B14F-4D97-AF65-F5344CB8AC3E}">
        <p14:creationId xmlns:p14="http://schemas.microsoft.com/office/powerpoint/2010/main" val="2233834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a:xfrm>
            <a:off x="581192" y="2117635"/>
            <a:ext cx="11029615" cy="1497507"/>
          </a:xfrm>
        </p:spPr>
        <p:txBody>
          <a:bodyPr/>
          <a:lstStyle/>
          <a:p>
            <a:r>
              <a:rPr lang="zh-TW" altLang="en-US"/>
              <a:t>看門狗資料簡介與切詞處理</a:t>
            </a:r>
          </a:p>
        </p:txBody>
      </p:sp>
    </p:spTree>
    <p:extLst>
      <p:ext uri="{BB962C8B-B14F-4D97-AF65-F5344CB8AC3E}">
        <p14:creationId xmlns:p14="http://schemas.microsoft.com/office/powerpoint/2010/main" val="4051046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71D8-36BD-0C4D-BC72-C5D4713A3FB3}"/>
              </a:ext>
            </a:extLst>
          </p:cNvPr>
          <p:cNvSpPr>
            <a:spLocks noGrp="1"/>
          </p:cNvSpPr>
          <p:nvPr>
            <p:ph type="title"/>
          </p:nvPr>
        </p:nvSpPr>
        <p:spPr/>
        <p:txBody>
          <a:bodyPr/>
          <a:lstStyle/>
          <a:p>
            <a:r>
              <a:rPr lang="zh-CN" altLang="en-US">
                <a:latin typeface="Microsoft JhengHei" panose="020B0604030504040204" pitchFamily="34" charset="-120"/>
                <a:ea typeface="Microsoft JhengHei" panose="020B0604030504040204" pitchFamily="34" charset="-120"/>
              </a:rPr>
              <a:t>事件強度分類器：模型架構</a:t>
            </a:r>
            <a:endParaRPr lang="en-US">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577D55F1-22C5-9449-8E7F-30F5E4DD03CA}"/>
              </a:ext>
            </a:extLst>
          </p:cNvPr>
          <p:cNvSpPr>
            <a:spLocks noGrp="1"/>
          </p:cNvSpPr>
          <p:nvPr>
            <p:ph idx="1"/>
          </p:nvPr>
        </p:nvSpPr>
        <p:spPr/>
        <p:txBody>
          <a:bodyPr/>
          <a:lstStyle/>
          <a:p>
            <a:r>
              <a:rPr lang="en-US">
                <a:solidFill>
                  <a:schemeClr val="tx1"/>
                </a:solidFill>
                <a:latin typeface="Microsoft JhengHei" panose="020B0604030504040204" pitchFamily="34" charset="-120"/>
                <a:ea typeface="Microsoft JhengHei" panose="020B0604030504040204" pitchFamily="34" charset="-120"/>
              </a:rPr>
              <a:t>Embedding layer: </a:t>
            </a:r>
            <a:r>
              <a:rPr lang="zh-CN" altLang="en-US">
                <a:solidFill>
                  <a:schemeClr val="tx1"/>
                </a:solidFill>
                <a:latin typeface="Microsoft JhengHei" panose="020B0604030504040204" pitchFamily="34" charset="-120"/>
                <a:ea typeface="Microsoft JhengHei" panose="020B0604030504040204" pitchFamily="34" charset="-120"/>
              </a:rPr>
              <a:t>用來進行詞嵌入（</a:t>
            </a:r>
            <a:r>
              <a:rPr lang="en-US" altLang="zh-TW">
                <a:solidFill>
                  <a:schemeClr val="tx1"/>
                </a:solidFill>
                <a:latin typeface="Microsoft JhengHei" panose="020B0604030504040204" pitchFamily="34" charset="-120"/>
                <a:ea typeface="Microsoft JhengHei" panose="020B0604030504040204" pitchFamily="34" charset="-120"/>
              </a:rPr>
              <a:t>word</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embedding</a:t>
            </a:r>
            <a:r>
              <a:rPr lang="zh-TW" altLang="en-US">
                <a:solidFill>
                  <a:schemeClr val="tx1"/>
                </a:solidFill>
                <a:latin typeface="Microsoft JhengHei" panose="020B0604030504040204" pitchFamily="34" charset="-120"/>
                <a:ea typeface="Microsoft JhengHei" panose="020B0604030504040204" pitchFamily="34" charset="-120"/>
              </a:rPr>
              <a:t> ）</a:t>
            </a:r>
            <a:endParaRPr lang="en-US" altLang="zh-TW">
              <a:solidFill>
                <a:schemeClr val="tx1"/>
              </a:solidFill>
              <a:latin typeface="Microsoft JhengHei" panose="020B0604030504040204" pitchFamily="34" charset="-120"/>
              <a:ea typeface="Microsoft JhengHei" panose="020B0604030504040204" pitchFamily="34" charset="-120"/>
            </a:endParaRPr>
          </a:p>
          <a:p>
            <a:r>
              <a:rPr lang="en-US">
                <a:solidFill>
                  <a:schemeClr val="tx1"/>
                </a:solidFill>
                <a:latin typeface="Microsoft JhengHei" panose="020B0604030504040204" pitchFamily="34" charset="-120"/>
                <a:ea typeface="Microsoft JhengHei" panose="020B0604030504040204" pitchFamily="34" charset="-120"/>
              </a:rPr>
              <a:t>LSTM layer: </a:t>
            </a:r>
            <a:r>
              <a:rPr lang="zh-CN" altLang="en-US">
                <a:solidFill>
                  <a:schemeClr val="tx1"/>
                </a:solidFill>
                <a:latin typeface="Microsoft JhengHei" panose="020B0604030504040204" pitchFamily="34" charset="-120"/>
                <a:ea typeface="Microsoft JhengHei" panose="020B0604030504040204" pitchFamily="34" charset="-120"/>
              </a:rPr>
              <a:t>長短期記憶模型</a:t>
            </a:r>
            <a:endParaRPr lang="en-US" altLang="zh-CN">
              <a:solidFill>
                <a:schemeClr val="tx1"/>
              </a:solidFill>
              <a:latin typeface="Microsoft JhengHei" panose="020B0604030504040204" pitchFamily="34" charset="-120"/>
              <a:ea typeface="Microsoft JhengHei" panose="020B0604030504040204" pitchFamily="34" charset="-120"/>
            </a:endParaRPr>
          </a:p>
          <a:p>
            <a:r>
              <a:rPr lang="en-US" altLang="zh-CN">
                <a:solidFill>
                  <a:schemeClr val="tx1"/>
                </a:solidFill>
                <a:latin typeface="Microsoft JhengHei" panose="020B0604030504040204" pitchFamily="34" charset="-120"/>
                <a:ea typeface="Microsoft JhengHei" panose="020B0604030504040204" pitchFamily="34" charset="-120"/>
              </a:rPr>
              <a:t>Dense layer: </a:t>
            </a:r>
            <a:r>
              <a:rPr lang="zh-CN" altLang="en-US">
                <a:solidFill>
                  <a:schemeClr val="tx1"/>
                </a:solidFill>
                <a:latin typeface="Microsoft JhengHei" panose="020B0604030504040204" pitchFamily="34" charset="-120"/>
                <a:ea typeface="Microsoft JhengHei" panose="020B0604030504040204" pitchFamily="34" charset="-120"/>
              </a:rPr>
              <a:t>作為此模型的</a:t>
            </a:r>
            <a:r>
              <a:rPr lang="en-US" altLang="zh-TW">
                <a:solidFill>
                  <a:schemeClr val="tx1"/>
                </a:solidFill>
                <a:latin typeface="Microsoft JhengHei" panose="020B0604030504040204" pitchFamily="34" charset="-120"/>
                <a:ea typeface="Microsoft JhengHei" panose="020B0604030504040204" pitchFamily="34" charset="-120"/>
              </a:rPr>
              <a:t>output</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layer</a:t>
            </a:r>
            <a:endParaRPr lang="en-US" altLang="zh-CN">
              <a:solidFill>
                <a:schemeClr val="tx1"/>
              </a:solidFill>
              <a:latin typeface="Microsoft JhengHei" panose="020B0604030504040204" pitchFamily="34" charset="-120"/>
              <a:ea typeface="Microsoft JhengHei" panose="020B0604030504040204" pitchFamily="34" charset="-120"/>
            </a:endParaRPr>
          </a:p>
          <a:p>
            <a:endParaRPr lang="en-US">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16000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B007-633B-BA4E-B5BF-FA356E03510E}"/>
              </a:ext>
            </a:extLst>
          </p:cNvPr>
          <p:cNvSpPr>
            <a:spLocks noGrp="1"/>
          </p:cNvSpPr>
          <p:nvPr>
            <p:ph type="title"/>
          </p:nvPr>
        </p:nvSpPr>
        <p:spPr/>
        <p:txBody>
          <a:bodyPr/>
          <a:lstStyle/>
          <a:p>
            <a:r>
              <a:rPr lang="zh-CN" altLang="en-US">
                <a:latin typeface="Microsoft JhengHei" panose="020B0604030504040204" pitchFamily="34" charset="-120"/>
                <a:ea typeface="Microsoft JhengHei" panose="020B0604030504040204" pitchFamily="34" charset="-120"/>
              </a:rPr>
              <a:t>事件強度分類器：模型表現（在驗證集上）</a:t>
            </a:r>
            <a:endParaRPr lang="en-US">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55CB4346-3CD5-8D4F-9A68-BEEDA1A229DE}"/>
              </a:ext>
            </a:extLst>
          </p:cNvPr>
          <p:cNvSpPr>
            <a:spLocks noGrp="1"/>
          </p:cNvSpPr>
          <p:nvPr>
            <p:ph idx="1"/>
          </p:nvPr>
        </p:nvSpPr>
        <p:spPr/>
        <p:txBody>
          <a:bodyPr>
            <a:normAutofit/>
          </a:bodyPr>
          <a:lstStyle/>
          <a:p>
            <a:r>
              <a:rPr lang="en-US">
                <a:latin typeface="Microsoft JhengHei" panose="020B0604030504040204" pitchFamily="34" charset="-120"/>
                <a:ea typeface="Microsoft JhengHei" panose="020B0604030504040204" pitchFamily="34" charset="-120"/>
              </a:rPr>
              <a:t>accuracy: 0.8779956427015251</a:t>
            </a:r>
          </a:p>
          <a:p>
            <a:pPr marL="0" indent="0">
              <a:buNone/>
            </a:pPr>
            <a:r>
              <a:rPr lang="en-US">
                <a:latin typeface="Microsoft JhengHei" panose="020B0604030504040204" pitchFamily="34" charset="-120"/>
                <a:ea typeface="Microsoft JhengHei" panose="020B0604030504040204" pitchFamily="34" charset="-120"/>
              </a:rPr>
              <a:t> </a:t>
            </a:r>
          </a:p>
          <a:p>
            <a:r>
              <a:rPr lang="zh-CN" altLang="en-US">
                <a:latin typeface="Microsoft JhengHei" panose="020B0604030504040204" pitchFamily="34" charset="-120"/>
                <a:ea typeface="Microsoft JhengHei" panose="020B0604030504040204" pitchFamily="34" charset="-120"/>
              </a:rPr>
              <a:t>事件強度類別</a:t>
            </a:r>
            <a:r>
              <a:rPr lang="zh-TW" altLang="en-US">
                <a:latin typeface="Microsoft JhengHei" panose="020B0604030504040204" pitchFamily="34" charset="-120"/>
                <a:ea typeface="Microsoft JhengHei" panose="020B0604030504040204" pitchFamily="34" charset="-120"/>
              </a:rPr>
              <a:t> </a:t>
            </a:r>
            <a:r>
              <a:rPr lang="en-US">
                <a:solidFill>
                  <a:srgbClr val="FF0000"/>
                </a:solidFill>
                <a:latin typeface="Microsoft JhengHei" panose="020B0604030504040204" pitchFamily="34" charset="-120"/>
                <a:ea typeface="Microsoft JhengHei" panose="020B0604030504040204" pitchFamily="34" charset="-120"/>
              </a:rPr>
              <a:t>[-3,</a:t>
            </a:r>
            <a:r>
              <a:rPr lang="zh-TW" altLang="en-US">
                <a:solidFill>
                  <a:srgbClr val="FF0000"/>
                </a:solidFill>
                <a:latin typeface="Microsoft JhengHei" panose="020B0604030504040204" pitchFamily="34" charset="-120"/>
                <a:ea typeface="Microsoft JhengHei" panose="020B0604030504040204" pitchFamily="34" charset="-120"/>
              </a:rPr>
              <a:t>   </a:t>
            </a:r>
            <a:r>
              <a:rPr lang="en-US" altLang="zh-TW">
                <a:solidFill>
                  <a:srgbClr val="FF0000"/>
                </a:solidFill>
                <a:latin typeface="Microsoft JhengHei" panose="020B0604030504040204" pitchFamily="34" charset="-120"/>
                <a:ea typeface="Microsoft JhengHei" panose="020B0604030504040204" pitchFamily="34" charset="-120"/>
              </a:rPr>
              <a:t>			</a:t>
            </a:r>
            <a:r>
              <a:rPr lang="en-US">
                <a:solidFill>
                  <a:srgbClr val="FF0000"/>
                </a:solidFill>
                <a:latin typeface="Microsoft JhengHei" panose="020B0604030504040204" pitchFamily="34" charset="-120"/>
                <a:ea typeface="Microsoft JhengHei" panose="020B0604030504040204" pitchFamily="34" charset="-120"/>
              </a:rPr>
              <a:t>-2</a:t>
            </a:r>
            <a:r>
              <a:rPr lang="en-US">
                <a:latin typeface="Microsoft JhengHei" panose="020B0604030504040204" pitchFamily="34" charset="-120"/>
                <a:ea typeface="Microsoft JhengHei" panose="020B0604030504040204" pitchFamily="34" charset="-120"/>
              </a:rPr>
              <a:t>,</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zh-TW" altLang="en-US">
                <a:latin typeface="Microsoft JhengHei" panose="020B0604030504040204" pitchFamily="34" charset="-120"/>
                <a:ea typeface="Microsoft JhengHei" panose="020B0604030504040204" pitchFamily="34" charset="-120"/>
              </a:rPr>
              <a:t> </a:t>
            </a:r>
            <a:r>
              <a:rPr lang="en-US">
                <a:latin typeface="Microsoft JhengHei" panose="020B0604030504040204" pitchFamily="34" charset="-120"/>
                <a:ea typeface="Microsoft JhengHei" panose="020B0604030504040204" pitchFamily="34" charset="-120"/>
              </a:rPr>
              <a:t>-1,</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zh-TW" altLang="en-US">
                <a:latin typeface="Microsoft JhengHei" panose="020B0604030504040204" pitchFamily="34" charset="-120"/>
                <a:ea typeface="Microsoft JhengHei" panose="020B0604030504040204" pitchFamily="34" charset="-120"/>
              </a:rPr>
              <a:t> </a:t>
            </a:r>
            <a:r>
              <a:rPr lang="en-US">
                <a:latin typeface="Microsoft JhengHei" panose="020B0604030504040204" pitchFamily="34" charset="-120"/>
                <a:ea typeface="Microsoft JhengHei" panose="020B0604030504040204" pitchFamily="34" charset="-120"/>
              </a:rPr>
              <a:t>0,</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en-US">
                <a:latin typeface="Microsoft JhengHei" panose="020B0604030504040204" pitchFamily="34" charset="-120"/>
                <a:ea typeface="Microsoft JhengHei" panose="020B0604030504040204" pitchFamily="34" charset="-120"/>
              </a:rPr>
              <a:t>1,</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zh-TW" altLang="en-US">
                <a:latin typeface="Microsoft JhengHei" panose="020B0604030504040204" pitchFamily="34" charset="-120"/>
                <a:ea typeface="Microsoft JhengHei" panose="020B0604030504040204" pitchFamily="34" charset="-120"/>
              </a:rPr>
              <a:t> </a:t>
            </a:r>
            <a:r>
              <a:rPr lang="en-US">
                <a:solidFill>
                  <a:srgbClr val="FF0000"/>
                </a:solidFill>
                <a:latin typeface="Microsoft JhengHei" panose="020B0604030504040204" pitchFamily="34" charset="-120"/>
                <a:ea typeface="Microsoft JhengHei" panose="020B0604030504040204" pitchFamily="34" charset="-120"/>
              </a:rPr>
              <a:t>2,</a:t>
            </a:r>
            <a:r>
              <a:rPr lang="zh-TW" altLang="en-US">
                <a:solidFill>
                  <a:srgbClr val="FF0000"/>
                </a:solidFill>
                <a:latin typeface="Microsoft JhengHei" panose="020B0604030504040204" pitchFamily="34" charset="-120"/>
                <a:ea typeface="Microsoft JhengHei" panose="020B0604030504040204" pitchFamily="34" charset="-120"/>
              </a:rPr>
              <a:t>   </a:t>
            </a:r>
            <a:r>
              <a:rPr lang="en-US" altLang="zh-TW">
                <a:solidFill>
                  <a:srgbClr val="FF0000"/>
                </a:solidFill>
                <a:latin typeface="Microsoft JhengHei" panose="020B0604030504040204" pitchFamily="34" charset="-120"/>
                <a:ea typeface="Microsoft JhengHei" panose="020B0604030504040204" pitchFamily="34" charset="-120"/>
              </a:rPr>
              <a:t>		</a:t>
            </a:r>
            <a:r>
              <a:rPr lang="zh-TW" altLang="en-US">
                <a:solidFill>
                  <a:srgbClr val="FF0000"/>
                </a:solidFill>
                <a:latin typeface="Microsoft JhengHei" panose="020B0604030504040204" pitchFamily="34" charset="-120"/>
                <a:ea typeface="Microsoft JhengHei" panose="020B0604030504040204" pitchFamily="34" charset="-120"/>
              </a:rPr>
              <a:t>  </a:t>
            </a:r>
            <a:r>
              <a:rPr lang="en-US">
                <a:solidFill>
                  <a:srgbClr val="FF0000"/>
                </a:solidFill>
                <a:latin typeface="Microsoft JhengHei" panose="020B0604030504040204" pitchFamily="34" charset="-120"/>
                <a:ea typeface="Microsoft JhengHei" panose="020B0604030504040204" pitchFamily="34" charset="-120"/>
              </a:rPr>
              <a:t>3</a:t>
            </a:r>
            <a:r>
              <a:rPr lang="en-US">
                <a:latin typeface="Microsoft JhengHei" panose="020B0604030504040204" pitchFamily="34" charset="-120"/>
                <a:ea typeface="Microsoft JhengHei" panose="020B0604030504040204" pitchFamily="34" charset="-120"/>
              </a:rPr>
              <a:t>]</a:t>
            </a:r>
          </a:p>
          <a:p>
            <a:r>
              <a:rPr lang="en-US">
                <a:latin typeface="Microsoft JhengHei" panose="020B0604030504040204" pitchFamily="34" charset="-120"/>
                <a:ea typeface="Microsoft JhengHei" panose="020B0604030504040204" pitchFamily="34" charset="-120"/>
              </a:rPr>
              <a:t>precision: [0.333</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en-US">
                <a:latin typeface="Microsoft JhengHei" panose="020B0604030504040204" pitchFamily="34" charset="-120"/>
                <a:ea typeface="Microsoft JhengHei" panose="020B0604030504040204" pitchFamily="34" charset="-120"/>
              </a:rPr>
              <a:t>0.629</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en-US">
                <a:latin typeface="Microsoft JhengHei" panose="020B0604030504040204" pitchFamily="34" charset="-120"/>
                <a:ea typeface="Microsoft JhengHei" panose="020B0604030504040204" pitchFamily="34" charset="-120"/>
              </a:rPr>
              <a:t>0.957</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en-US">
                <a:latin typeface="Microsoft JhengHei" panose="020B0604030504040204" pitchFamily="34" charset="-120"/>
                <a:ea typeface="Microsoft JhengHei" panose="020B0604030504040204" pitchFamily="34" charset="-120"/>
              </a:rPr>
              <a:t>0.82</a:t>
            </a:r>
            <a:r>
              <a:rPr lang="en-US" altLang="zh-TW">
                <a:latin typeface="Microsoft JhengHei" panose="020B0604030504040204" pitchFamily="34" charset="-120"/>
                <a:ea typeface="Microsoft JhengHei" panose="020B0604030504040204" pitchFamily="34" charset="-120"/>
              </a:rPr>
              <a:t>9</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en-US">
                <a:latin typeface="Microsoft JhengHei" panose="020B0604030504040204" pitchFamily="34" charset="-120"/>
                <a:ea typeface="Microsoft JhengHei" panose="020B0604030504040204" pitchFamily="34" charset="-120"/>
              </a:rPr>
              <a:t>0.78</a:t>
            </a:r>
            <a:r>
              <a:rPr lang="en-US" altLang="zh-TW">
                <a:latin typeface="Microsoft JhengHei" panose="020B0604030504040204" pitchFamily="34" charset="-120"/>
                <a:ea typeface="Microsoft JhengHei" panose="020B0604030504040204" pitchFamily="34" charset="-120"/>
              </a:rPr>
              <a:t>9</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en-US">
                <a:latin typeface="Microsoft JhengHei" panose="020B0604030504040204" pitchFamily="34" charset="-120"/>
                <a:ea typeface="Microsoft JhengHei" panose="020B0604030504040204" pitchFamily="34" charset="-120"/>
              </a:rPr>
              <a:t>0.857</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zh-TW" altLang="en-US">
                <a:latin typeface="Microsoft JhengHei" panose="020B0604030504040204" pitchFamily="34" charset="-120"/>
                <a:ea typeface="Microsoft JhengHei" panose="020B0604030504040204" pitchFamily="34" charset="-120"/>
              </a:rPr>
              <a:t>  </a:t>
            </a:r>
            <a:r>
              <a:rPr lang="en-US">
                <a:latin typeface="Microsoft JhengHei" panose="020B0604030504040204" pitchFamily="34" charset="-120"/>
                <a:ea typeface="Microsoft JhengHei" panose="020B0604030504040204" pitchFamily="34" charset="-120"/>
              </a:rPr>
              <a:t>1. ] </a:t>
            </a:r>
          </a:p>
          <a:p>
            <a:r>
              <a:rPr lang="en-US">
                <a:latin typeface="Microsoft JhengHei" panose="020B0604030504040204" pitchFamily="34" charset="-120"/>
                <a:ea typeface="Microsoft JhengHei" panose="020B0604030504040204" pitchFamily="34" charset="-120"/>
              </a:rPr>
              <a:t>recall: 	[</a:t>
            </a:r>
            <a:r>
              <a:rPr lang="en-US" b="1">
                <a:solidFill>
                  <a:srgbClr val="FF0000"/>
                </a:solidFill>
                <a:latin typeface="Microsoft JhengHei" panose="020B0604030504040204" pitchFamily="34" charset="-120"/>
                <a:ea typeface="Microsoft JhengHei" panose="020B0604030504040204" pitchFamily="34" charset="-120"/>
              </a:rPr>
              <a:t>0.710 </a:t>
            </a:r>
            <a:r>
              <a:rPr lang="zh-TW" altLang="en-US" b="1">
                <a:solidFill>
                  <a:srgbClr val="FF0000"/>
                </a:solidFill>
                <a:latin typeface="Microsoft JhengHei" panose="020B0604030504040204" pitchFamily="34" charset="-120"/>
                <a:ea typeface="Microsoft JhengHei" panose="020B0604030504040204" pitchFamily="34" charset="-120"/>
              </a:rPr>
              <a:t>  </a:t>
            </a:r>
            <a:r>
              <a:rPr lang="en-US" altLang="zh-TW" b="1">
                <a:solidFill>
                  <a:srgbClr val="FF0000"/>
                </a:solidFill>
                <a:latin typeface="Microsoft JhengHei" panose="020B0604030504040204" pitchFamily="34" charset="-120"/>
                <a:ea typeface="Microsoft JhengHei" panose="020B0604030504040204" pitchFamily="34" charset="-120"/>
              </a:rPr>
              <a:t>			</a:t>
            </a:r>
            <a:r>
              <a:rPr lang="en-US" b="1">
                <a:solidFill>
                  <a:srgbClr val="FF0000"/>
                </a:solidFill>
                <a:latin typeface="Microsoft JhengHei" panose="020B0604030504040204" pitchFamily="34" charset="-120"/>
                <a:ea typeface="Microsoft JhengHei" panose="020B0604030504040204" pitchFamily="34" charset="-120"/>
              </a:rPr>
              <a:t>0.54</a:t>
            </a:r>
            <a:r>
              <a:rPr lang="en-US" altLang="zh-TW" b="1">
                <a:solidFill>
                  <a:srgbClr val="FF0000"/>
                </a:solidFill>
                <a:latin typeface="Microsoft JhengHei" panose="020B0604030504040204" pitchFamily="34" charset="-120"/>
                <a:ea typeface="Microsoft JhengHei" panose="020B0604030504040204" pitchFamily="34" charset="-120"/>
              </a:rPr>
              <a:t>2</a:t>
            </a:r>
            <a:r>
              <a:rPr lang="en-US">
                <a:latin typeface="Microsoft JhengHei" panose="020B0604030504040204" pitchFamily="34" charset="-120"/>
                <a:ea typeface="Microsoft JhengHei" panose="020B0604030504040204" pitchFamily="34" charset="-120"/>
              </a:rPr>
              <a:t> </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en-US">
                <a:latin typeface="Microsoft JhengHei" panose="020B0604030504040204" pitchFamily="34" charset="-120"/>
                <a:ea typeface="Microsoft JhengHei" panose="020B0604030504040204" pitchFamily="34" charset="-120"/>
              </a:rPr>
              <a:t>0.941 </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en-US">
                <a:latin typeface="Microsoft JhengHei" panose="020B0604030504040204" pitchFamily="34" charset="-120"/>
                <a:ea typeface="Microsoft JhengHei" panose="020B0604030504040204" pitchFamily="34" charset="-120"/>
              </a:rPr>
              <a:t>0.84</a:t>
            </a:r>
            <a:r>
              <a:rPr lang="en-US" altLang="zh-TW">
                <a:latin typeface="Microsoft JhengHei" panose="020B0604030504040204" pitchFamily="34" charset="-120"/>
                <a:ea typeface="Microsoft JhengHei" panose="020B0604030504040204" pitchFamily="34" charset="-120"/>
              </a:rPr>
              <a:t>3</a:t>
            </a:r>
            <a:r>
              <a:rPr lang="en-US">
                <a:latin typeface="Microsoft JhengHei" panose="020B0604030504040204" pitchFamily="34" charset="-120"/>
                <a:ea typeface="Microsoft JhengHei" panose="020B0604030504040204" pitchFamily="34" charset="-120"/>
              </a:rPr>
              <a:t> </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en-US">
                <a:latin typeface="Microsoft JhengHei" panose="020B0604030504040204" pitchFamily="34" charset="-120"/>
                <a:ea typeface="Microsoft JhengHei" panose="020B0604030504040204" pitchFamily="34" charset="-120"/>
              </a:rPr>
              <a:t>0.770 </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en-US" b="1">
                <a:solidFill>
                  <a:srgbClr val="FF0000"/>
                </a:solidFill>
                <a:latin typeface="Microsoft JhengHei" panose="020B0604030504040204" pitchFamily="34" charset="-120"/>
                <a:ea typeface="Microsoft JhengHei" panose="020B0604030504040204" pitchFamily="34" charset="-120"/>
              </a:rPr>
              <a:t>0.5 </a:t>
            </a:r>
            <a:r>
              <a:rPr lang="zh-TW" altLang="en-US" b="1">
                <a:solidFill>
                  <a:srgbClr val="FF0000"/>
                </a:solidFill>
                <a:latin typeface="Microsoft JhengHei" panose="020B0604030504040204" pitchFamily="34" charset="-120"/>
                <a:ea typeface="Microsoft JhengHei" panose="020B0604030504040204" pitchFamily="34" charset="-120"/>
              </a:rPr>
              <a:t>           </a:t>
            </a:r>
            <a:r>
              <a:rPr lang="en-US" b="1">
                <a:solidFill>
                  <a:srgbClr val="FF0000"/>
                </a:solidFill>
                <a:latin typeface="Microsoft JhengHei" panose="020B0604030504040204" pitchFamily="34" charset="-120"/>
                <a:ea typeface="Microsoft JhengHei" panose="020B0604030504040204" pitchFamily="34" charset="-120"/>
              </a:rPr>
              <a:t>1.</a:t>
            </a:r>
            <a:r>
              <a:rPr lang="en-US">
                <a:latin typeface="Microsoft JhengHei" panose="020B0604030504040204" pitchFamily="34" charset="-120"/>
                <a:ea typeface="Microsoft JhengHei" panose="020B0604030504040204" pitchFamily="34" charset="-120"/>
              </a:rPr>
              <a:t> ] </a:t>
            </a:r>
          </a:p>
          <a:p>
            <a:r>
              <a:rPr lang="en-US">
                <a:latin typeface="Microsoft JhengHei" panose="020B0604030504040204" pitchFamily="34" charset="-120"/>
                <a:ea typeface="Microsoft JhengHei" panose="020B0604030504040204" pitchFamily="34" charset="-120"/>
              </a:rPr>
              <a:t>F1 score: 	[0.45</a:t>
            </a:r>
            <a:r>
              <a:rPr lang="en-US" altLang="zh-TW">
                <a:latin typeface="Microsoft JhengHei" panose="020B0604030504040204" pitchFamily="34" charset="-120"/>
                <a:ea typeface="Microsoft JhengHei" panose="020B0604030504040204" pitchFamily="34" charset="-120"/>
              </a:rPr>
              <a:t>4</a:t>
            </a:r>
            <a:r>
              <a:rPr lang="en-US">
                <a:latin typeface="Microsoft JhengHei" panose="020B0604030504040204" pitchFamily="34" charset="-120"/>
                <a:ea typeface="Microsoft JhengHei" panose="020B0604030504040204" pitchFamily="34" charset="-120"/>
              </a:rPr>
              <a:t> </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en-US">
                <a:latin typeface="Microsoft JhengHei" panose="020B0604030504040204" pitchFamily="34" charset="-120"/>
                <a:ea typeface="Microsoft JhengHei" panose="020B0604030504040204" pitchFamily="34" charset="-120"/>
              </a:rPr>
              <a:t>0.582 </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en-US">
                <a:latin typeface="Microsoft JhengHei" panose="020B0604030504040204" pitchFamily="34" charset="-120"/>
                <a:ea typeface="Microsoft JhengHei" panose="020B0604030504040204" pitchFamily="34" charset="-120"/>
              </a:rPr>
              <a:t>0.949 </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en-US">
                <a:latin typeface="Microsoft JhengHei" panose="020B0604030504040204" pitchFamily="34" charset="-120"/>
                <a:ea typeface="Microsoft JhengHei" panose="020B0604030504040204" pitchFamily="34" charset="-120"/>
              </a:rPr>
              <a:t>0.83</a:t>
            </a:r>
            <a:r>
              <a:rPr lang="en-US" altLang="zh-TW">
                <a:latin typeface="Microsoft JhengHei" panose="020B0604030504040204" pitchFamily="34" charset="-120"/>
                <a:ea typeface="Microsoft JhengHei" panose="020B0604030504040204" pitchFamily="34" charset="-120"/>
              </a:rPr>
              <a:t>6</a:t>
            </a:r>
            <a:r>
              <a:rPr lang="en-US">
                <a:latin typeface="Microsoft JhengHei" panose="020B0604030504040204" pitchFamily="34" charset="-120"/>
                <a:ea typeface="Microsoft JhengHei" panose="020B0604030504040204" pitchFamily="34" charset="-120"/>
              </a:rPr>
              <a:t> </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en-US">
                <a:latin typeface="Microsoft JhengHei" panose="020B0604030504040204" pitchFamily="34" charset="-120"/>
                <a:ea typeface="Microsoft JhengHei" panose="020B0604030504040204" pitchFamily="34" charset="-120"/>
              </a:rPr>
              <a:t>0.779 </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en-US">
                <a:latin typeface="Microsoft JhengHei" panose="020B0604030504040204" pitchFamily="34" charset="-120"/>
                <a:ea typeface="Microsoft JhengHei" panose="020B0604030504040204" pitchFamily="34" charset="-120"/>
              </a:rPr>
              <a:t>0.63</a:t>
            </a:r>
            <a:r>
              <a:rPr lang="en-US" altLang="zh-TW">
                <a:latin typeface="Microsoft JhengHei" panose="020B0604030504040204" pitchFamily="34" charset="-120"/>
                <a:ea typeface="Microsoft JhengHei" panose="020B0604030504040204" pitchFamily="34" charset="-120"/>
              </a:rPr>
              <a:t>2</a:t>
            </a:r>
            <a:r>
              <a:rPr lang="en-US">
                <a:latin typeface="Microsoft JhengHei" panose="020B0604030504040204" pitchFamily="34" charset="-120"/>
                <a:ea typeface="Microsoft JhengHei" panose="020B0604030504040204" pitchFamily="34" charset="-120"/>
              </a:rPr>
              <a:t> </a:t>
            </a:r>
            <a:r>
              <a:rPr lang="zh-TW" altLang="en-US">
                <a:latin typeface="Microsoft JhengHei" panose="020B0604030504040204" pitchFamily="34" charset="-120"/>
                <a:ea typeface="Microsoft JhengHei" panose="020B0604030504040204" pitchFamily="34" charset="-120"/>
              </a:rPr>
              <a:t> </a:t>
            </a:r>
            <a:r>
              <a:rPr lang="en-US" altLang="zh-TW">
                <a:latin typeface="Microsoft JhengHei" panose="020B0604030504040204" pitchFamily="34" charset="-120"/>
                <a:ea typeface="Microsoft JhengHei" panose="020B0604030504040204" pitchFamily="34" charset="-120"/>
              </a:rPr>
              <a:t>	</a:t>
            </a:r>
            <a:r>
              <a:rPr lang="zh-TW" altLang="en-US">
                <a:latin typeface="Microsoft JhengHei" panose="020B0604030504040204" pitchFamily="34" charset="-120"/>
                <a:ea typeface="Microsoft JhengHei" panose="020B0604030504040204" pitchFamily="34" charset="-120"/>
              </a:rPr>
              <a:t>  </a:t>
            </a:r>
            <a:r>
              <a:rPr lang="en-US">
                <a:latin typeface="Microsoft JhengHei" panose="020B0604030504040204" pitchFamily="34" charset="-120"/>
                <a:ea typeface="Microsoft JhengHei" panose="020B0604030504040204" pitchFamily="34" charset="-120"/>
              </a:rPr>
              <a:t>1. ]</a:t>
            </a:r>
          </a:p>
          <a:p>
            <a:pPr marL="0" indent="0">
              <a:buNone/>
            </a:pPr>
            <a:endParaRPr lang="en-US">
              <a:latin typeface="Microsoft JhengHei" panose="020B0604030504040204" pitchFamily="34" charset="-120"/>
              <a:ea typeface="Microsoft JhengHei" panose="020B0604030504040204" pitchFamily="34" charset="-120"/>
            </a:endParaRPr>
          </a:p>
          <a:p>
            <a:pPr marL="0" indent="0">
              <a:buNone/>
            </a:pPr>
            <a:r>
              <a:rPr lang="zh-CN" altLang="en-US">
                <a:latin typeface="Microsoft JhengHei" panose="020B0604030504040204" pitchFamily="34" charset="-120"/>
                <a:ea typeface="Microsoft JhengHei" panose="020B0604030504040204" pitchFamily="34" charset="-120"/>
                <a:cs typeface="Microsoft Himalaya" pitchFamily="2" charset="0"/>
              </a:rPr>
              <a:t>（為了維持易讀性，將所以數字取四捨五入到小數點後三位數。）</a:t>
            </a:r>
            <a:endParaRPr lang="en-US">
              <a:latin typeface="Microsoft JhengHei" panose="020B0604030504040204" pitchFamily="34" charset="-120"/>
              <a:ea typeface="Microsoft JhengHei" panose="020B0604030504040204" pitchFamily="34" charset="-120"/>
            </a:endParaRPr>
          </a:p>
          <a:p>
            <a:endParaRPr lang="en-US">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515362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a:xfrm>
            <a:off x="581192" y="2117635"/>
            <a:ext cx="11029615" cy="1497507"/>
          </a:xfrm>
        </p:spPr>
        <p:txBody>
          <a:bodyPr/>
          <a:lstStyle/>
          <a:p>
            <a:r>
              <a:rPr lang="zh-TW" altLang="en-US"/>
              <a:t>股價預測</a:t>
            </a:r>
          </a:p>
        </p:txBody>
      </p:sp>
    </p:spTree>
    <p:extLst>
      <p:ext uri="{BB962C8B-B14F-4D97-AF65-F5344CB8AC3E}">
        <p14:creationId xmlns:p14="http://schemas.microsoft.com/office/powerpoint/2010/main" val="3957975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98DAC3-B74E-3A48-AAB1-A34F60348DAD}"/>
              </a:ext>
            </a:extLst>
          </p:cNvPr>
          <p:cNvSpPr>
            <a:spLocks noGrp="1"/>
          </p:cNvSpPr>
          <p:nvPr>
            <p:ph type="title"/>
          </p:nvPr>
        </p:nvSpPr>
        <p:spPr/>
        <p:txBody>
          <a:bodyPr/>
          <a:lstStyle/>
          <a:p>
            <a:r>
              <a:rPr kumimoji="1" lang="zh-TW" altLang="en-US">
                <a:latin typeface="Microsoft JhengHei" panose="020B0604030504040204" pitchFamily="34" charset="-120"/>
                <a:ea typeface="Microsoft JhengHei" panose="020B0604030504040204" pitchFamily="34" charset="-120"/>
              </a:rPr>
              <a:t>股價預測</a:t>
            </a:r>
            <a:r>
              <a:rPr kumimoji="1" lang="en-US" altLang="zh-TW">
                <a:latin typeface="Microsoft JhengHei" panose="020B0604030504040204" pitchFamily="34" charset="-120"/>
                <a:ea typeface="Microsoft JhengHei" panose="020B0604030504040204" pitchFamily="34" charset="-120"/>
              </a:rPr>
              <a:t>——</a:t>
            </a:r>
            <a:r>
              <a:rPr kumimoji="1" lang="zh-CN" altLang="en-US">
                <a:latin typeface="Microsoft JhengHei" panose="020B0604030504040204" pitchFamily="34" charset="-120"/>
                <a:ea typeface="Microsoft JhengHei" panose="020B0604030504040204" pitchFamily="34" charset="-120"/>
              </a:rPr>
              <a:t>事件研究法</a:t>
            </a:r>
            <a:endParaRPr kumimoji="1" lang="zh-TW" altLang="en-US">
              <a:latin typeface="Microsoft JhengHei" panose="020B0604030504040204" pitchFamily="34" charset="-120"/>
              <a:ea typeface="Microsoft JhengHei" panose="020B0604030504040204" pitchFamily="34" charset="-120"/>
            </a:endParaRPr>
          </a:p>
        </p:txBody>
      </p:sp>
      <p:sp>
        <p:nvSpPr>
          <p:cNvPr id="5" name="矩形 4">
            <a:extLst>
              <a:ext uri="{FF2B5EF4-FFF2-40B4-BE49-F238E27FC236}">
                <a16:creationId xmlns:a16="http://schemas.microsoft.com/office/drawing/2014/main" id="{B53A5F1F-5CBB-0A4B-BF63-EE6128EA2FD2}"/>
              </a:ext>
            </a:extLst>
          </p:cNvPr>
          <p:cNvSpPr/>
          <p:nvPr/>
        </p:nvSpPr>
        <p:spPr>
          <a:xfrm>
            <a:off x="1045029" y="2113810"/>
            <a:ext cx="10022774" cy="1306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圓角矩形 5">
            <a:extLst>
              <a:ext uri="{FF2B5EF4-FFF2-40B4-BE49-F238E27FC236}">
                <a16:creationId xmlns:a16="http://schemas.microsoft.com/office/drawing/2014/main" id="{2EDA09EA-D3A2-7B4B-8E60-158C8A001201}"/>
              </a:ext>
            </a:extLst>
          </p:cNvPr>
          <p:cNvSpPr/>
          <p:nvPr/>
        </p:nvSpPr>
        <p:spPr>
          <a:xfrm>
            <a:off x="1448790" y="1936670"/>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a:t>何謂事件研究？</a:t>
            </a:r>
          </a:p>
        </p:txBody>
      </p:sp>
      <p:sp>
        <p:nvSpPr>
          <p:cNvPr id="8" name="矩形 7">
            <a:extLst>
              <a:ext uri="{FF2B5EF4-FFF2-40B4-BE49-F238E27FC236}">
                <a16:creationId xmlns:a16="http://schemas.microsoft.com/office/drawing/2014/main" id="{6A3E6D28-69B7-F24C-9045-E71AF526957D}"/>
              </a:ext>
            </a:extLst>
          </p:cNvPr>
          <p:cNvSpPr/>
          <p:nvPr/>
        </p:nvSpPr>
        <p:spPr>
          <a:xfrm>
            <a:off x="1045029" y="3706094"/>
            <a:ext cx="10022774" cy="10737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圓角矩形 8">
            <a:extLst>
              <a:ext uri="{FF2B5EF4-FFF2-40B4-BE49-F238E27FC236}">
                <a16:creationId xmlns:a16="http://schemas.microsoft.com/office/drawing/2014/main" id="{F5722591-7AE3-6A4F-B663-050911798C38}"/>
              </a:ext>
            </a:extLst>
          </p:cNvPr>
          <p:cNvSpPr/>
          <p:nvPr/>
        </p:nvSpPr>
        <p:spPr>
          <a:xfrm>
            <a:off x="1448790" y="3528954"/>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a:t>事件研究的目的？</a:t>
            </a:r>
          </a:p>
        </p:txBody>
      </p:sp>
      <p:sp>
        <p:nvSpPr>
          <p:cNvPr id="10" name="矩形 9">
            <a:extLst>
              <a:ext uri="{FF2B5EF4-FFF2-40B4-BE49-F238E27FC236}">
                <a16:creationId xmlns:a16="http://schemas.microsoft.com/office/drawing/2014/main" id="{BCBD64FB-B977-CF4A-A37C-26CE6BDFDCC2}"/>
              </a:ext>
            </a:extLst>
          </p:cNvPr>
          <p:cNvSpPr/>
          <p:nvPr/>
        </p:nvSpPr>
        <p:spPr>
          <a:xfrm>
            <a:off x="1060863" y="5061857"/>
            <a:ext cx="10022774" cy="1013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圓角矩形 10">
            <a:extLst>
              <a:ext uri="{FF2B5EF4-FFF2-40B4-BE49-F238E27FC236}">
                <a16:creationId xmlns:a16="http://schemas.microsoft.com/office/drawing/2014/main" id="{0FEB1AD5-A9C1-2544-BBBF-19E156EE31AF}"/>
              </a:ext>
            </a:extLst>
          </p:cNvPr>
          <p:cNvSpPr/>
          <p:nvPr/>
        </p:nvSpPr>
        <p:spPr>
          <a:xfrm>
            <a:off x="1464624" y="4884716"/>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a:t>事件研究流程</a:t>
            </a:r>
          </a:p>
        </p:txBody>
      </p:sp>
      <p:sp>
        <p:nvSpPr>
          <p:cNvPr id="12" name="文字方塊 11">
            <a:extLst>
              <a:ext uri="{FF2B5EF4-FFF2-40B4-BE49-F238E27FC236}">
                <a16:creationId xmlns:a16="http://schemas.microsoft.com/office/drawing/2014/main" id="{FE86416D-00E3-1B4A-B3EB-ACECE5E87B7D}"/>
              </a:ext>
            </a:extLst>
          </p:cNvPr>
          <p:cNvSpPr txBox="1"/>
          <p:nvPr/>
        </p:nvSpPr>
        <p:spPr>
          <a:xfrm>
            <a:off x="1464624" y="2393857"/>
            <a:ext cx="9389423" cy="923330"/>
          </a:xfrm>
          <a:prstGeom prst="rect">
            <a:avLst/>
          </a:prstGeom>
          <a:noFill/>
        </p:spPr>
        <p:txBody>
          <a:bodyPr wrap="square" rtlCol="0">
            <a:spAutoFit/>
          </a:bodyPr>
          <a:lstStyle/>
          <a:p>
            <a:r>
              <a:rPr kumimoji="1" lang="zh-TW" altLang="en-US">
                <a:solidFill>
                  <a:srgbClr val="FF0000"/>
                </a:solidFill>
                <a:latin typeface="Microsoft JhengHei" panose="020B0604030504040204" pitchFamily="34" charset="-120"/>
                <a:ea typeface="Microsoft JhengHei" panose="020B0604030504040204" pitchFamily="34" charset="-120"/>
              </a:rPr>
              <a:t>事件研究法</a:t>
            </a:r>
            <a:r>
              <a:rPr kumimoji="1" lang="en-US" altLang="zh-TW">
                <a:solidFill>
                  <a:srgbClr val="FF0000"/>
                </a:solidFill>
                <a:latin typeface="Microsoft JhengHei" panose="020B0604030504040204" pitchFamily="34" charset="-120"/>
                <a:ea typeface="Microsoft JhengHei" panose="020B0604030504040204" pitchFamily="34" charset="-120"/>
              </a:rPr>
              <a:t>(Even Study)</a:t>
            </a:r>
            <a:r>
              <a:rPr kumimoji="1" lang="zh-TW" altLang="en-US">
                <a:solidFill>
                  <a:srgbClr val="FF0000"/>
                </a:solidFill>
                <a:latin typeface="Microsoft JhengHei" panose="020B0604030504040204" pitchFamily="34" charset="-120"/>
                <a:ea typeface="Microsoft JhengHei" panose="020B0604030504040204" pitchFamily="34" charset="-120"/>
              </a:rPr>
              <a:t> </a:t>
            </a:r>
            <a:r>
              <a:rPr kumimoji="1" lang="zh-CN" altLang="en-US">
                <a:latin typeface="Microsoft JhengHei" panose="020B0604030504040204" pitchFamily="34" charset="-120"/>
                <a:ea typeface="Microsoft JhengHei" panose="020B0604030504040204" pitchFamily="34" charset="-120"/>
              </a:rPr>
              <a:t>為研究結果之驗證方法，其起源於</a:t>
            </a:r>
            <a:r>
              <a:rPr kumimoji="1" lang="en-US" altLang="zh-CN">
                <a:latin typeface="Microsoft JhengHei" panose="020B0604030504040204" pitchFamily="34" charset="-120"/>
                <a:ea typeface="Microsoft JhengHei" panose="020B0604030504040204" pitchFamily="34" charset="-120"/>
              </a:rPr>
              <a:t>1960</a:t>
            </a:r>
            <a:r>
              <a:rPr kumimoji="1" lang="zh-CN" altLang="en-US">
                <a:latin typeface="Microsoft JhengHei" panose="020B0604030504040204" pitchFamily="34" charset="-120"/>
                <a:ea typeface="Microsoft JhengHei" panose="020B0604030504040204" pitchFamily="34" charset="-120"/>
              </a:rPr>
              <a:t>年代</a:t>
            </a:r>
            <a:r>
              <a:rPr kumimoji="1" lang="en-US" altLang="zh-CN">
                <a:latin typeface="Microsoft JhengHei" panose="020B0604030504040204" pitchFamily="34" charset="-120"/>
                <a:ea typeface="Microsoft JhengHei" panose="020B0604030504040204" pitchFamily="34" charset="-120"/>
              </a:rPr>
              <a:t> Ball and Brown</a:t>
            </a:r>
            <a:r>
              <a:rPr kumimoji="1" lang="zh-CN" altLang="en-US">
                <a:latin typeface="Microsoft JhengHei" panose="020B0604030504040204" pitchFamily="34" charset="-120"/>
                <a:ea typeface="Microsoft JhengHei" panose="020B0604030504040204" pitchFamily="34" charset="-120"/>
              </a:rPr>
              <a:t>，及</a:t>
            </a:r>
            <a:r>
              <a:rPr kumimoji="1" lang="en-US" altLang="zh-CN" err="1">
                <a:latin typeface="Microsoft JhengHei" panose="020B0604030504040204" pitchFamily="34" charset="-120"/>
                <a:ea typeface="Microsoft JhengHei" panose="020B0604030504040204" pitchFamily="34" charset="-120"/>
              </a:rPr>
              <a:t>Fama</a:t>
            </a:r>
            <a:r>
              <a:rPr kumimoji="1" lang="en-US" altLang="zh-CN">
                <a:latin typeface="Microsoft JhengHei" panose="020B0604030504040204" pitchFamily="34" charset="-120"/>
                <a:ea typeface="Microsoft JhengHei" panose="020B0604030504040204" pitchFamily="34" charset="-120"/>
              </a:rPr>
              <a:t>, Fisher, Jensen and Roll</a:t>
            </a:r>
            <a:r>
              <a:rPr kumimoji="1" lang="zh-CN" altLang="en-US">
                <a:latin typeface="Microsoft JhengHei" panose="020B0604030504040204" pitchFamily="34" charset="-120"/>
                <a:ea typeface="Microsoft JhengHei" panose="020B0604030504040204" pitchFamily="34" charset="-120"/>
              </a:rPr>
              <a:t>（沈中華、李建然，</a:t>
            </a:r>
            <a:r>
              <a:rPr kumimoji="1" lang="en-US" altLang="zh-CN">
                <a:latin typeface="Microsoft JhengHei" panose="020B0604030504040204" pitchFamily="34" charset="-120"/>
                <a:ea typeface="Microsoft JhengHei" panose="020B0604030504040204" pitchFamily="34" charset="-120"/>
              </a:rPr>
              <a:t>2000</a:t>
            </a:r>
            <a:r>
              <a:rPr kumimoji="1" lang="zh-CN" altLang="en-US">
                <a:latin typeface="Microsoft JhengHei" panose="020B0604030504040204" pitchFamily="34" charset="-120"/>
                <a:ea typeface="Microsoft JhengHei" panose="020B0604030504040204" pitchFamily="34" charset="-120"/>
              </a:rPr>
              <a:t>），為近代會計及財務領域實證研究所廣泛運用之研究設計之一。</a:t>
            </a:r>
            <a:endParaRPr kumimoji="1" lang="zh-TW" altLang="en-US">
              <a:latin typeface="Microsoft JhengHei" panose="020B0604030504040204" pitchFamily="34" charset="-120"/>
              <a:ea typeface="Microsoft JhengHei" panose="020B0604030504040204" pitchFamily="34" charset="-120"/>
            </a:endParaRPr>
          </a:p>
        </p:txBody>
      </p:sp>
      <p:sp>
        <p:nvSpPr>
          <p:cNvPr id="14" name="文字方塊 13">
            <a:extLst>
              <a:ext uri="{FF2B5EF4-FFF2-40B4-BE49-F238E27FC236}">
                <a16:creationId xmlns:a16="http://schemas.microsoft.com/office/drawing/2014/main" id="{90E38120-D38A-5345-917B-02FC2652E4F4}"/>
              </a:ext>
            </a:extLst>
          </p:cNvPr>
          <p:cNvSpPr txBox="1"/>
          <p:nvPr/>
        </p:nvSpPr>
        <p:spPr>
          <a:xfrm>
            <a:off x="1448790" y="3986141"/>
            <a:ext cx="9389423" cy="646331"/>
          </a:xfrm>
          <a:prstGeom prst="rect">
            <a:avLst/>
          </a:prstGeom>
          <a:noFill/>
        </p:spPr>
        <p:txBody>
          <a:bodyPr wrap="square" rtlCol="0">
            <a:spAutoFit/>
          </a:bodyPr>
          <a:lstStyle/>
          <a:p>
            <a:r>
              <a:rPr kumimoji="1" lang="zh-TW" altLang="en-US">
                <a:latin typeface="Microsoft JhengHei" panose="020B0604030504040204" pitchFamily="34" charset="-120"/>
                <a:ea typeface="Microsoft JhengHei" panose="020B0604030504040204" pitchFamily="34" charset="-120"/>
              </a:rPr>
              <a:t>事件研究法</a:t>
            </a:r>
            <a:r>
              <a:rPr kumimoji="1" lang="en-US" altLang="zh-TW">
                <a:latin typeface="Microsoft JhengHei" panose="020B0604030504040204" pitchFamily="34" charset="-120"/>
                <a:ea typeface="Microsoft JhengHei" panose="020B0604030504040204" pitchFamily="34" charset="-120"/>
              </a:rPr>
              <a:t>(Even Study)</a:t>
            </a:r>
            <a:r>
              <a:rPr kumimoji="1" lang="zh-TW" altLang="en-US">
                <a:latin typeface="Microsoft JhengHei" panose="020B0604030504040204" pitchFamily="34" charset="-120"/>
                <a:ea typeface="Microsoft JhengHei" panose="020B0604030504040204" pitchFamily="34" charset="-120"/>
              </a:rPr>
              <a:t> 主要目在於</a:t>
            </a:r>
            <a:r>
              <a:rPr kumimoji="1" lang="zh-TW" altLang="en-US">
                <a:solidFill>
                  <a:srgbClr val="FF0000"/>
                </a:solidFill>
                <a:latin typeface="Microsoft JhengHei" panose="020B0604030504040204" pitchFamily="34" charset="-120"/>
                <a:ea typeface="Microsoft JhengHei" panose="020B0604030504040204" pitchFamily="34" charset="-120"/>
              </a:rPr>
              <a:t>利用統計方法檢定異常報酬狀況</a:t>
            </a:r>
            <a:r>
              <a:rPr kumimoji="1" lang="zh-TW" altLang="en-US">
                <a:latin typeface="Microsoft JhengHei" panose="020B0604030504040204" pitchFamily="34" charset="-120"/>
                <a:ea typeface="Microsoft JhengHei" panose="020B0604030504040204" pitchFamily="34" charset="-120"/>
              </a:rPr>
              <a:t>，藉以明瞭特定事件是否</a:t>
            </a:r>
            <a:r>
              <a:rPr kumimoji="1" lang="zh-TW" altLang="en-US">
                <a:solidFill>
                  <a:srgbClr val="FF0000"/>
                </a:solidFill>
                <a:latin typeface="Microsoft JhengHei" panose="020B0604030504040204" pitchFamily="34" charset="-120"/>
                <a:ea typeface="Microsoft JhengHei" panose="020B0604030504040204" pitchFamily="34" charset="-120"/>
              </a:rPr>
              <a:t>對公司股價造成影響</a:t>
            </a:r>
            <a:r>
              <a:rPr kumimoji="1" lang="zh-TW" altLang="en-US">
                <a:latin typeface="Microsoft JhengHei" panose="020B0604030504040204" pitchFamily="34" charset="-120"/>
                <a:ea typeface="Microsoft JhengHei" panose="020B0604030504040204" pitchFamily="34" charset="-120"/>
              </a:rPr>
              <a:t>，並可以了解股價的波動與該事件是否相關。</a:t>
            </a:r>
          </a:p>
        </p:txBody>
      </p:sp>
      <p:sp>
        <p:nvSpPr>
          <p:cNvPr id="15" name="文字方塊 14">
            <a:extLst>
              <a:ext uri="{FF2B5EF4-FFF2-40B4-BE49-F238E27FC236}">
                <a16:creationId xmlns:a16="http://schemas.microsoft.com/office/drawing/2014/main" id="{D1E6B1C9-EEB8-6845-9126-B0FED304ABA5}"/>
              </a:ext>
            </a:extLst>
          </p:cNvPr>
          <p:cNvSpPr txBox="1"/>
          <p:nvPr/>
        </p:nvSpPr>
        <p:spPr>
          <a:xfrm>
            <a:off x="1464625" y="5343883"/>
            <a:ext cx="2430482" cy="646331"/>
          </a:xfrm>
          <a:prstGeom prst="rect">
            <a:avLst/>
          </a:prstGeom>
          <a:noFill/>
        </p:spPr>
        <p:txBody>
          <a:bodyPr wrap="square" rtlCol="0">
            <a:spAutoFit/>
          </a:bodyPr>
          <a:lstStyle/>
          <a:p>
            <a:pPr marL="342900" indent="-342900">
              <a:buAutoNum type="arabicPeriod"/>
            </a:pPr>
            <a:r>
              <a:rPr kumimoji="1" lang="zh-TW" altLang="en-US">
                <a:latin typeface="Microsoft JhengHei" panose="020B0604030504040204" pitchFamily="34" charset="-120"/>
                <a:ea typeface="Microsoft JhengHei" panose="020B0604030504040204" pitchFamily="34" charset="-120"/>
              </a:rPr>
              <a:t>決定事件與事件日</a:t>
            </a:r>
            <a:endParaRPr kumimoji="1" lang="en-US" altLang="zh-TW">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a:latin typeface="Microsoft JhengHei" panose="020B0604030504040204" pitchFamily="34" charset="-120"/>
                <a:ea typeface="Microsoft JhengHei" panose="020B0604030504040204" pitchFamily="34" charset="-120"/>
              </a:rPr>
              <a:t>估計異常報酬率</a:t>
            </a:r>
          </a:p>
        </p:txBody>
      </p:sp>
      <p:sp>
        <p:nvSpPr>
          <p:cNvPr id="16" name="文字方塊 15">
            <a:extLst>
              <a:ext uri="{FF2B5EF4-FFF2-40B4-BE49-F238E27FC236}">
                <a16:creationId xmlns:a16="http://schemas.microsoft.com/office/drawing/2014/main" id="{B0FD68F5-9154-FB45-BE93-F5A4CE665B49}"/>
              </a:ext>
            </a:extLst>
          </p:cNvPr>
          <p:cNvSpPr txBox="1"/>
          <p:nvPr/>
        </p:nvSpPr>
        <p:spPr>
          <a:xfrm>
            <a:off x="4841175" y="5343882"/>
            <a:ext cx="2430482" cy="646331"/>
          </a:xfrm>
          <a:prstGeom prst="rect">
            <a:avLst/>
          </a:prstGeom>
          <a:noFill/>
        </p:spPr>
        <p:txBody>
          <a:bodyPr wrap="square" rtlCol="0">
            <a:spAutoFit/>
          </a:bodyPr>
          <a:lstStyle/>
          <a:p>
            <a:r>
              <a:rPr kumimoji="1" lang="en-US" altLang="zh-TW">
                <a:latin typeface="Microsoft JhengHei" panose="020B0604030504040204" pitchFamily="34" charset="-120"/>
                <a:ea typeface="Microsoft JhengHei" panose="020B0604030504040204" pitchFamily="34" charset="-120"/>
              </a:rPr>
              <a:t>3.   </a:t>
            </a:r>
            <a:r>
              <a:rPr kumimoji="1" lang="zh-CN" altLang="en-US">
                <a:latin typeface="Microsoft JhengHei" panose="020B0604030504040204" pitchFamily="34" charset="-120"/>
                <a:ea typeface="Microsoft JhengHei" panose="020B0604030504040204" pitchFamily="34" charset="-120"/>
              </a:rPr>
              <a:t>檢定異常報酬率</a:t>
            </a:r>
            <a:endParaRPr kumimoji="1" lang="en-US" altLang="zh-TW">
              <a:latin typeface="Microsoft JhengHei" panose="020B0604030504040204" pitchFamily="34" charset="-120"/>
              <a:ea typeface="Microsoft JhengHei" panose="020B0604030504040204" pitchFamily="34" charset="-120"/>
            </a:endParaRPr>
          </a:p>
          <a:p>
            <a:r>
              <a:rPr kumimoji="1" lang="en-US" altLang="zh-TW">
                <a:latin typeface="Microsoft JhengHei" panose="020B0604030504040204" pitchFamily="34" charset="-120"/>
                <a:ea typeface="Microsoft JhengHei" panose="020B0604030504040204" pitchFamily="34" charset="-120"/>
              </a:rPr>
              <a:t>4.   </a:t>
            </a:r>
            <a:r>
              <a:rPr kumimoji="1" lang="zh-CN" altLang="en-US">
                <a:latin typeface="Microsoft JhengHei" panose="020B0604030504040204" pitchFamily="34" charset="-120"/>
                <a:ea typeface="Microsoft JhengHei" panose="020B0604030504040204" pitchFamily="34" charset="-120"/>
              </a:rPr>
              <a:t>分析結果及解釋</a:t>
            </a:r>
            <a:endParaRPr kumimoji="1" lang="zh-TW" altLang="en-US">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947BABE6-8187-A347-A5BF-CE3B24A38A39}"/>
              </a:ext>
            </a:extLst>
          </p:cNvPr>
          <p:cNvSpPr txBox="1"/>
          <p:nvPr/>
        </p:nvSpPr>
        <p:spPr>
          <a:xfrm>
            <a:off x="581192" y="6329547"/>
            <a:ext cx="3598922" cy="369332"/>
          </a:xfrm>
          <a:prstGeom prst="rect">
            <a:avLst/>
          </a:prstGeom>
          <a:noFill/>
        </p:spPr>
        <p:txBody>
          <a:bodyPr wrap="square" rtlCol="0">
            <a:spAutoFit/>
          </a:bodyPr>
          <a:lstStyle/>
          <a:p>
            <a:r>
              <a:rPr kumimoji="1" lang="zh-TW" altLang="en-US">
                <a:latin typeface="Microsoft JhengHei" panose="020B0604030504040204" pitchFamily="34" charset="-120"/>
                <a:ea typeface="Microsoft JhengHei" panose="020B0604030504040204" pitchFamily="34" charset="-120"/>
              </a:rPr>
              <a:t>資料來源：</a:t>
            </a:r>
            <a:r>
              <a:rPr kumimoji="1" lang="en-US" altLang="zh-TW">
                <a:latin typeface="Microsoft JhengHei" panose="020B0604030504040204" pitchFamily="34" charset="-120"/>
                <a:ea typeface="Microsoft JhengHei" panose="020B0604030504040204" pitchFamily="34" charset="-120"/>
              </a:rPr>
              <a:t>TEJ</a:t>
            </a:r>
            <a:endParaRPr kumimoji="1" lang="zh-TW" altLang="en-US">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296955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98DAC3-B74E-3A48-AAB1-A34F60348DAD}"/>
              </a:ext>
            </a:extLst>
          </p:cNvPr>
          <p:cNvSpPr>
            <a:spLocks noGrp="1"/>
          </p:cNvSpPr>
          <p:nvPr>
            <p:ph type="title"/>
          </p:nvPr>
        </p:nvSpPr>
        <p:spPr/>
        <p:txBody>
          <a:bodyPr/>
          <a:lstStyle/>
          <a:p>
            <a:r>
              <a:rPr kumimoji="1" lang="zh-TW" altLang="en-US">
                <a:latin typeface="Microsoft JhengHei" panose="020B0604030504040204" pitchFamily="34" charset="-120"/>
                <a:ea typeface="Microsoft JhengHei" panose="020B0604030504040204" pitchFamily="34" charset="-120"/>
              </a:rPr>
              <a:t>股價預測</a:t>
            </a:r>
            <a:r>
              <a:rPr kumimoji="1" lang="en-US" altLang="zh-TW">
                <a:latin typeface="Microsoft JhengHei" panose="020B0604030504040204" pitchFamily="34" charset="-120"/>
                <a:ea typeface="Microsoft JhengHei" panose="020B0604030504040204" pitchFamily="34" charset="-120"/>
              </a:rPr>
              <a:t>——</a:t>
            </a:r>
            <a:r>
              <a:rPr kumimoji="1" lang="zh-CN" altLang="en-US">
                <a:latin typeface="Microsoft JhengHei" panose="020B0604030504040204" pitchFamily="34" charset="-120"/>
                <a:ea typeface="Microsoft JhengHei" panose="020B0604030504040204" pitchFamily="34" charset="-120"/>
              </a:rPr>
              <a:t>事件日、事件期、估計期</a:t>
            </a:r>
            <a:endParaRPr kumimoji="1" lang="zh-TW" altLang="en-US">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a16="http://schemas.microsoft.com/office/drawing/2014/main" id="{BCBD64FB-B977-CF4A-A37C-26CE6BDFDCC2}"/>
              </a:ext>
            </a:extLst>
          </p:cNvPr>
          <p:cNvSpPr/>
          <p:nvPr/>
        </p:nvSpPr>
        <p:spPr>
          <a:xfrm>
            <a:off x="1084613" y="3428999"/>
            <a:ext cx="10022774" cy="2853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圓角矩形 10">
            <a:extLst>
              <a:ext uri="{FF2B5EF4-FFF2-40B4-BE49-F238E27FC236}">
                <a16:creationId xmlns:a16="http://schemas.microsoft.com/office/drawing/2014/main" id="{0FEB1AD5-A9C1-2544-BBBF-19E156EE31AF}"/>
              </a:ext>
            </a:extLst>
          </p:cNvPr>
          <p:cNvSpPr/>
          <p:nvPr/>
        </p:nvSpPr>
        <p:spPr>
          <a:xfrm>
            <a:off x="1488374" y="3251860"/>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a:t>如何設定事件期、估計期長度</a:t>
            </a:r>
          </a:p>
        </p:txBody>
      </p:sp>
      <p:sp>
        <p:nvSpPr>
          <p:cNvPr id="15" name="文字方塊 14">
            <a:extLst>
              <a:ext uri="{FF2B5EF4-FFF2-40B4-BE49-F238E27FC236}">
                <a16:creationId xmlns:a16="http://schemas.microsoft.com/office/drawing/2014/main" id="{D1E6B1C9-EEB8-6845-9126-B0FED304ABA5}"/>
              </a:ext>
            </a:extLst>
          </p:cNvPr>
          <p:cNvSpPr txBox="1"/>
          <p:nvPr/>
        </p:nvSpPr>
        <p:spPr>
          <a:xfrm>
            <a:off x="1235034" y="3711027"/>
            <a:ext cx="9785267" cy="2831544"/>
          </a:xfrm>
          <a:prstGeom prst="rect">
            <a:avLst/>
          </a:prstGeom>
          <a:noFill/>
        </p:spPr>
        <p:txBody>
          <a:bodyPr wrap="square" rtlCol="0">
            <a:spAutoFit/>
          </a:bodyPr>
          <a:lstStyle/>
          <a:p>
            <a:pPr marL="342900" indent="-342900">
              <a:buFont typeface="Arial" panose="020B0604020202020204" pitchFamily="34" charset="0"/>
              <a:buChar char="•"/>
            </a:pPr>
            <a:r>
              <a:rPr kumimoji="1" lang="zh-TW" altLang="en-US" sz="1600">
                <a:latin typeface="Microsoft JhengHei" panose="020B0604030504040204" pitchFamily="34" charset="-120"/>
                <a:ea typeface="Microsoft JhengHei" panose="020B0604030504040204" pitchFamily="34" charset="-120"/>
              </a:rPr>
              <a:t>事件影響的區間應包括在事件期之內，如新聞發布之日。通常事件期間比發生日期（事件日）更寬廣一些，包括事件發生前後的一段時間。因為</a:t>
            </a:r>
            <a:r>
              <a:rPr kumimoji="1" lang="zh-TW" altLang="en-US" sz="1600" b="1">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a:latin typeface="Microsoft JhengHei" panose="020B0604030504040204" pitchFamily="34" charset="-120"/>
                <a:ea typeface="Microsoft JhengHei" panose="020B0604030504040204" pitchFamily="34" charset="-120"/>
              </a:rPr>
              <a:t>的資訊能顯示</a:t>
            </a:r>
            <a:r>
              <a:rPr kumimoji="1" lang="zh-TW" altLang="en-US" sz="1600">
                <a:solidFill>
                  <a:srgbClr val="FF0000"/>
                </a:solidFill>
                <a:latin typeface="Microsoft JhengHei" panose="020B0604030504040204" pitchFamily="34" charset="-120"/>
                <a:ea typeface="Microsoft JhengHei" panose="020B0604030504040204" pitchFamily="34" charset="-120"/>
              </a:rPr>
              <a:t>應變數（如盈利、股價）變化</a:t>
            </a:r>
            <a:r>
              <a:rPr kumimoji="1" lang="zh-TW" altLang="en-US" sz="1600">
                <a:latin typeface="Microsoft JhengHei" panose="020B0604030504040204" pitchFamily="34" charset="-120"/>
                <a:ea typeface="Microsoft JhengHei" panose="020B0604030504040204" pitchFamily="34" charset="-120"/>
              </a:rPr>
              <a:t>的情況；而考察</a:t>
            </a:r>
            <a:r>
              <a:rPr kumimoji="1" lang="zh-TW" altLang="en-US" sz="1600" b="1">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a:latin typeface="Microsoft JhengHei" panose="020B0604030504040204" pitchFamily="34" charset="-120"/>
                <a:ea typeface="Microsoft JhengHei" panose="020B0604030504040204" pitchFamily="34" charset="-120"/>
              </a:rPr>
              <a:t>的股價則有利於捕捉</a:t>
            </a:r>
            <a:r>
              <a:rPr kumimoji="1" lang="zh-TW" altLang="en-US" sz="1600">
                <a:solidFill>
                  <a:srgbClr val="FF0000"/>
                </a:solidFill>
                <a:latin typeface="Microsoft JhengHei" panose="020B0604030504040204" pitchFamily="34" charset="-120"/>
                <a:ea typeface="Microsoft JhengHei" panose="020B0604030504040204" pitchFamily="34" charset="-120"/>
              </a:rPr>
              <a:t>事件前徵兆</a:t>
            </a:r>
            <a:r>
              <a:rPr kumimoji="1" lang="zh-TW" altLang="en-US" sz="1600">
                <a:latin typeface="Microsoft JhengHei" panose="020B0604030504040204" pitchFamily="34" charset="-120"/>
                <a:ea typeface="Microsoft JhengHei" panose="020B0604030504040204" pitchFamily="34" charset="-120"/>
              </a:rPr>
              <a:t>與</a:t>
            </a:r>
            <a:r>
              <a:rPr kumimoji="1" lang="zh-TW" altLang="en-US" sz="1600">
                <a:solidFill>
                  <a:srgbClr val="FF0000"/>
                </a:solidFill>
                <a:latin typeface="Microsoft JhengHei" panose="020B0604030504040204" pitchFamily="34" charset="-120"/>
                <a:ea typeface="Microsoft JhengHei" panose="020B0604030504040204" pitchFamily="34" charset="-120"/>
              </a:rPr>
              <a:t>事前洩漏資訊所</a:t>
            </a:r>
            <a:r>
              <a:rPr kumimoji="1" lang="zh-TW" altLang="en-US" sz="1600">
                <a:latin typeface="Microsoft JhengHei" panose="020B0604030504040204" pitchFamily="34" charset="-120"/>
                <a:ea typeface="Microsoft JhengHei" panose="020B0604030504040204" pitchFamily="34" charset="-120"/>
              </a:rPr>
              <a:t>造成的影響。</a:t>
            </a:r>
            <a:endParaRPr kumimoji="1" lang="en-US" altLang="zh-TW" sz="160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endParaRPr kumimoji="1" lang="en-US" altLang="zh-TW" sz="160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kumimoji="1" lang="zh-TW" altLang="en-US" sz="1600">
                <a:latin typeface="Microsoft JhengHei" panose="020B0604030504040204" pitchFamily="34" charset="-120"/>
                <a:ea typeface="Microsoft JhengHei" panose="020B0604030504040204" pitchFamily="34" charset="-120"/>
              </a:rPr>
              <a:t>估計期間或稱</a:t>
            </a:r>
            <a:r>
              <a:rPr kumimoji="1" lang="zh-TW" altLang="en-US" sz="1600">
                <a:solidFill>
                  <a:srgbClr val="FF0000"/>
                </a:solidFill>
                <a:latin typeface="Microsoft JhengHei" panose="020B0604030504040204" pitchFamily="34" charset="-120"/>
                <a:ea typeface="Microsoft JhengHei" panose="020B0604030504040204" pitchFamily="34" charset="-120"/>
              </a:rPr>
              <a:t>估計窗口（</a:t>
            </a:r>
            <a:r>
              <a:rPr kumimoji="1" lang="en-US" altLang="zh-TW" sz="1600">
                <a:solidFill>
                  <a:srgbClr val="FF0000"/>
                </a:solidFill>
                <a:latin typeface="Microsoft JhengHei" panose="020B0604030504040204" pitchFamily="34" charset="-120"/>
                <a:ea typeface="Microsoft JhengHei" panose="020B0604030504040204" pitchFamily="34" charset="-120"/>
              </a:rPr>
              <a:t>estimation window</a:t>
            </a:r>
            <a:r>
              <a:rPr kumimoji="1" lang="zh-TW" altLang="en-US" sz="1600">
                <a:solidFill>
                  <a:srgbClr val="FF0000"/>
                </a:solidFill>
                <a:latin typeface="Microsoft JhengHei" panose="020B0604030504040204" pitchFamily="34" charset="-120"/>
                <a:ea typeface="Microsoft JhengHei" panose="020B0604030504040204" pitchFamily="34" charset="-120"/>
              </a:rPr>
              <a:t>）</a:t>
            </a:r>
            <a:r>
              <a:rPr kumimoji="1" lang="zh-TW" altLang="en-US" sz="1600">
                <a:latin typeface="Microsoft JhengHei" panose="020B0604030504040204" pitchFamily="34" charset="-120"/>
                <a:ea typeface="Microsoft JhengHei" panose="020B0604030504040204" pitchFamily="34" charset="-120"/>
              </a:rPr>
              <a:t>的目的，是利用該期間的數據去估算在事件未出現情況下應變數之值，即</a:t>
            </a:r>
            <a:r>
              <a:rPr kumimoji="1" lang="zh-TW" altLang="en-US" sz="1600" b="1">
                <a:solidFill>
                  <a:srgbClr val="002060"/>
                </a:solidFill>
                <a:latin typeface="Microsoft JhengHei" panose="020B0604030504040204" pitchFamily="34" charset="-120"/>
                <a:ea typeface="Microsoft JhengHei" panose="020B0604030504040204" pitchFamily="34" charset="-120"/>
              </a:rPr>
              <a:t>預期報酬率</a:t>
            </a:r>
            <a:r>
              <a:rPr kumimoji="1" lang="zh-TW" altLang="en-US" sz="1600">
                <a:latin typeface="Microsoft JhengHei" panose="020B0604030504040204" pitchFamily="34" charset="-120"/>
                <a:ea typeface="Microsoft JhengHei" panose="020B0604030504040204" pitchFamily="34" charset="-120"/>
              </a:rPr>
              <a:t>。將預期報酬率與事件期間應變數變異後（即實際報酬率）相比較，變得出事件所帶來的異常報酬率。</a:t>
            </a:r>
            <a:endParaRPr kumimoji="1" lang="en-US" altLang="zh-TW" sz="160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endParaRPr kumimoji="1" lang="en-US" altLang="zh-TW" sz="160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kumimoji="1" lang="zh-TW" altLang="en-US" sz="1600">
                <a:latin typeface="Microsoft JhengHei" panose="020B0604030504040204" pitchFamily="34" charset="-120"/>
                <a:ea typeface="Microsoft JhengHei" panose="020B0604030504040204" pitchFamily="34" charset="-120"/>
              </a:rPr>
              <a:t>一般而言，估計期選取要比事件期間長，本組採用年（</a:t>
            </a:r>
            <a:r>
              <a:rPr kumimoji="1" lang="en-US" altLang="zh-TW" sz="1600">
                <a:latin typeface="Microsoft JhengHei" panose="020B0604030504040204" pitchFamily="34" charset="-120"/>
                <a:ea typeface="Microsoft JhengHei" panose="020B0604030504040204" pitchFamily="34" charset="-120"/>
              </a:rPr>
              <a:t>250</a:t>
            </a:r>
            <a:r>
              <a:rPr kumimoji="1" lang="zh-TW" altLang="en-US" sz="1600">
                <a:latin typeface="Microsoft JhengHei" panose="020B0604030504040204" pitchFamily="34" charset="-120"/>
                <a:ea typeface="Microsoft JhengHei" panose="020B0604030504040204" pitchFamily="34" charset="-120"/>
              </a:rPr>
              <a:t> </a:t>
            </a:r>
            <a:r>
              <a:rPr kumimoji="1" lang="zh-CN" altLang="en-US" sz="1600">
                <a:latin typeface="Microsoft JhengHei" panose="020B0604030504040204" pitchFamily="34" charset="-120"/>
                <a:ea typeface="Microsoft JhengHei" panose="020B0604030504040204" pitchFamily="34" charset="-120"/>
              </a:rPr>
              <a:t>個交易日）</a:t>
            </a:r>
            <a:r>
              <a:rPr kumimoji="1" lang="zh-TW" altLang="en-US" sz="1600">
                <a:latin typeface="Microsoft JhengHei" panose="020B0604030504040204" pitchFamily="34" charset="-120"/>
                <a:ea typeface="Microsoft JhengHei" panose="020B0604030504040204" pitchFamily="34" charset="-120"/>
              </a:rPr>
              <a:t>、季（</a:t>
            </a:r>
            <a:r>
              <a:rPr kumimoji="1" lang="en-US" altLang="zh-TW" sz="1600">
                <a:latin typeface="Microsoft JhengHei" panose="020B0604030504040204" pitchFamily="34" charset="-120"/>
                <a:ea typeface="Microsoft JhengHei" panose="020B0604030504040204" pitchFamily="34" charset="-120"/>
              </a:rPr>
              <a:t>60</a:t>
            </a:r>
            <a:r>
              <a:rPr kumimoji="1" lang="zh-TW" altLang="en-US" sz="1600">
                <a:latin typeface="Microsoft JhengHei" panose="020B0604030504040204" pitchFamily="34" charset="-120"/>
                <a:ea typeface="Microsoft JhengHei" panose="020B0604030504040204" pitchFamily="34" charset="-120"/>
              </a:rPr>
              <a:t> </a:t>
            </a:r>
            <a:r>
              <a:rPr kumimoji="1" lang="zh-CN" altLang="en-US" sz="1600">
                <a:latin typeface="Microsoft JhengHei" panose="020B0604030504040204" pitchFamily="34" charset="-120"/>
                <a:ea typeface="Microsoft JhengHei" panose="020B0604030504040204" pitchFamily="34" charset="-120"/>
              </a:rPr>
              <a:t>個交易日） </a:t>
            </a:r>
            <a:r>
              <a:rPr kumimoji="1" lang="zh-TW" altLang="en-US" sz="1600">
                <a:latin typeface="Microsoft JhengHei" panose="020B0604030504040204" pitchFamily="34" charset="-120"/>
                <a:ea typeface="Microsoft JhengHei" panose="020B0604030504040204" pitchFamily="34" charset="-120"/>
              </a:rPr>
              <a:t>、月（</a:t>
            </a:r>
            <a:r>
              <a:rPr kumimoji="1" lang="en-US" altLang="zh-TW" sz="1600">
                <a:latin typeface="Microsoft JhengHei" panose="020B0604030504040204" pitchFamily="34" charset="-120"/>
                <a:ea typeface="Microsoft JhengHei" panose="020B0604030504040204" pitchFamily="34" charset="-120"/>
              </a:rPr>
              <a:t>20</a:t>
            </a:r>
            <a:r>
              <a:rPr kumimoji="1" lang="zh-TW" altLang="en-US" sz="1600">
                <a:latin typeface="Microsoft JhengHei" panose="020B0604030504040204" pitchFamily="34" charset="-120"/>
                <a:ea typeface="Microsoft JhengHei" panose="020B0604030504040204" pitchFamily="34" charset="-120"/>
              </a:rPr>
              <a:t> </a:t>
            </a:r>
            <a:r>
              <a:rPr kumimoji="1" lang="zh-CN" altLang="en-US" sz="1600">
                <a:latin typeface="Microsoft JhengHei" panose="020B0604030504040204" pitchFamily="34" charset="-120"/>
                <a:ea typeface="Microsoft JhengHei" panose="020B0604030504040204" pitchFamily="34" charset="-120"/>
              </a:rPr>
              <a:t>個交易日）三個區間去估計異常報酬，而事件期則是事件日前後一天（明日收盤價－昨日收盤價）</a:t>
            </a:r>
            <a:endParaRPr kumimoji="1" lang="en-US" altLang="zh-TW" sz="1600">
              <a:latin typeface="Microsoft JhengHei" panose="020B0604030504040204" pitchFamily="34" charset="-120"/>
              <a:ea typeface="Microsoft JhengHei" panose="020B0604030504040204" pitchFamily="34" charset="-120"/>
            </a:endParaRPr>
          </a:p>
          <a:p>
            <a:endParaRPr kumimoji="1" lang="zh-TW" altLang="en-US">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947BABE6-8187-A347-A5BF-CE3B24A38A39}"/>
              </a:ext>
            </a:extLst>
          </p:cNvPr>
          <p:cNvSpPr txBox="1"/>
          <p:nvPr/>
        </p:nvSpPr>
        <p:spPr>
          <a:xfrm>
            <a:off x="573275" y="6379402"/>
            <a:ext cx="3598922" cy="369332"/>
          </a:xfrm>
          <a:prstGeom prst="rect">
            <a:avLst/>
          </a:prstGeom>
          <a:noFill/>
        </p:spPr>
        <p:txBody>
          <a:bodyPr wrap="square" rtlCol="0">
            <a:spAutoFit/>
          </a:bodyPr>
          <a:lstStyle/>
          <a:p>
            <a:r>
              <a:rPr kumimoji="1" lang="zh-TW" altLang="en-US">
                <a:latin typeface="Microsoft JhengHei" panose="020B0604030504040204" pitchFamily="34" charset="-120"/>
                <a:ea typeface="Microsoft JhengHei" panose="020B0604030504040204" pitchFamily="34" charset="-120"/>
              </a:rPr>
              <a:t>資料來源：</a:t>
            </a:r>
            <a:r>
              <a:rPr kumimoji="1" lang="en-US" altLang="zh-TW">
                <a:latin typeface="Microsoft JhengHei" panose="020B0604030504040204" pitchFamily="34" charset="-120"/>
                <a:ea typeface="Microsoft JhengHei" panose="020B0604030504040204" pitchFamily="34" charset="-120"/>
              </a:rPr>
              <a:t>TEJ</a:t>
            </a:r>
            <a:endParaRPr kumimoji="1" lang="zh-TW" altLang="en-US">
              <a:latin typeface="Microsoft JhengHei" panose="020B0604030504040204" pitchFamily="34" charset="-120"/>
              <a:ea typeface="Microsoft JhengHei" panose="020B0604030504040204" pitchFamily="34" charset="-120"/>
            </a:endParaRPr>
          </a:p>
        </p:txBody>
      </p:sp>
      <p:grpSp>
        <p:nvGrpSpPr>
          <p:cNvPr id="23" name="群組 22">
            <a:extLst>
              <a:ext uri="{FF2B5EF4-FFF2-40B4-BE49-F238E27FC236}">
                <a16:creationId xmlns:a16="http://schemas.microsoft.com/office/drawing/2014/main" id="{FFF4B0E7-7346-C54E-90F4-C5C97CDCF4B3}"/>
              </a:ext>
            </a:extLst>
          </p:cNvPr>
          <p:cNvGrpSpPr/>
          <p:nvPr/>
        </p:nvGrpSpPr>
        <p:grpSpPr>
          <a:xfrm>
            <a:off x="1448790" y="2216220"/>
            <a:ext cx="9294420" cy="658572"/>
            <a:chOff x="1464624" y="2018805"/>
            <a:chExt cx="9294420" cy="658572"/>
          </a:xfrm>
        </p:grpSpPr>
        <p:cxnSp>
          <p:nvCxnSpPr>
            <p:cNvPr id="4" name="直線箭頭接點 3">
              <a:extLst>
                <a:ext uri="{FF2B5EF4-FFF2-40B4-BE49-F238E27FC236}">
                  <a16:creationId xmlns:a16="http://schemas.microsoft.com/office/drawing/2014/main" id="{F5820C27-5A70-8D4F-A1AE-5366D0645043}"/>
                </a:ext>
              </a:extLst>
            </p:cNvPr>
            <p:cNvCxnSpPr/>
            <p:nvPr/>
          </p:nvCxnSpPr>
          <p:spPr>
            <a:xfrm>
              <a:off x="1464624" y="2541320"/>
              <a:ext cx="92944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412BF1EB-84E4-6D41-9ECC-E56765C0868C}"/>
                </a:ext>
              </a:extLst>
            </p:cNvPr>
            <p:cNvCxnSpPr/>
            <p:nvPr/>
          </p:nvCxnSpPr>
          <p:spPr>
            <a:xfrm>
              <a:off x="1923802"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C1947317-9D8E-8843-8D05-745D7EFAEF2B}"/>
                </a:ext>
              </a:extLst>
            </p:cNvPr>
            <p:cNvCxnSpPr>
              <a:cxnSpLocks/>
            </p:cNvCxnSpPr>
            <p:nvPr/>
          </p:nvCxnSpPr>
          <p:spPr>
            <a:xfrm>
              <a:off x="5714010"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99A693A1-E478-A846-B754-7067006E39FB}"/>
                </a:ext>
              </a:extLst>
            </p:cNvPr>
            <p:cNvCxnSpPr>
              <a:cxnSpLocks/>
            </p:cNvCxnSpPr>
            <p:nvPr/>
          </p:nvCxnSpPr>
          <p:spPr>
            <a:xfrm>
              <a:off x="8383979"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4001A76-6CFE-6543-B6EB-ACDC21564F63}"/>
                </a:ext>
              </a:extLst>
            </p:cNvPr>
            <p:cNvCxnSpPr>
              <a:cxnSpLocks/>
            </p:cNvCxnSpPr>
            <p:nvPr/>
          </p:nvCxnSpPr>
          <p:spPr>
            <a:xfrm>
              <a:off x="10044546"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38893C34-09AB-064C-8ED6-35D1B6233298}"/>
                </a:ext>
              </a:extLst>
            </p:cNvPr>
            <p:cNvCxnSpPr>
              <a:cxnSpLocks/>
            </p:cNvCxnSpPr>
            <p:nvPr/>
          </p:nvCxnSpPr>
          <p:spPr>
            <a:xfrm>
              <a:off x="9220196" y="2418100"/>
              <a:ext cx="0" cy="259277"/>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24" name="左-右雙向箭號 23">
            <a:extLst>
              <a:ext uri="{FF2B5EF4-FFF2-40B4-BE49-F238E27FC236}">
                <a16:creationId xmlns:a16="http://schemas.microsoft.com/office/drawing/2014/main" id="{2B7297DB-267E-004D-9DAC-4BDA01BB2C9F}"/>
              </a:ext>
            </a:extLst>
          </p:cNvPr>
          <p:cNvSpPr/>
          <p:nvPr/>
        </p:nvSpPr>
        <p:spPr>
          <a:xfrm>
            <a:off x="1935678" y="1893097"/>
            <a:ext cx="3728852" cy="75510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文字方塊 25">
            <a:extLst>
              <a:ext uri="{FF2B5EF4-FFF2-40B4-BE49-F238E27FC236}">
                <a16:creationId xmlns:a16="http://schemas.microsoft.com/office/drawing/2014/main" id="{F7F54092-DD92-FC4B-8055-9FBBFFC2C67A}"/>
              </a:ext>
            </a:extLst>
          </p:cNvPr>
          <p:cNvSpPr txBox="1"/>
          <p:nvPr/>
        </p:nvSpPr>
        <p:spPr>
          <a:xfrm>
            <a:off x="3302951" y="2092034"/>
            <a:ext cx="877163" cy="369332"/>
          </a:xfrm>
          <a:prstGeom prst="rect">
            <a:avLst/>
          </a:prstGeom>
          <a:noFill/>
        </p:spPr>
        <p:txBody>
          <a:bodyPr wrap="none" rtlCol="0">
            <a:spAutoFit/>
          </a:bodyPr>
          <a:lstStyle/>
          <a:p>
            <a:r>
              <a:rPr kumimoji="1" lang="zh-TW" altLang="en-US"/>
              <a:t>估計期</a:t>
            </a:r>
          </a:p>
        </p:txBody>
      </p:sp>
      <p:sp>
        <p:nvSpPr>
          <p:cNvPr id="27" name="左-右雙向箭號 26">
            <a:extLst>
              <a:ext uri="{FF2B5EF4-FFF2-40B4-BE49-F238E27FC236}">
                <a16:creationId xmlns:a16="http://schemas.microsoft.com/office/drawing/2014/main" id="{943707A2-0FBF-B646-A572-5A2FE66E0E75}"/>
              </a:ext>
            </a:extLst>
          </p:cNvPr>
          <p:cNvSpPr/>
          <p:nvPr/>
        </p:nvSpPr>
        <p:spPr>
          <a:xfrm>
            <a:off x="8368145" y="1808728"/>
            <a:ext cx="1660559" cy="75510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8" name="文字方塊 27">
            <a:extLst>
              <a:ext uri="{FF2B5EF4-FFF2-40B4-BE49-F238E27FC236}">
                <a16:creationId xmlns:a16="http://schemas.microsoft.com/office/drawing/2014/main" id="{15569C56-A572-5449-ADB2-05E1D55B6F40}"/>
              </a:ext>
            </a:extLst>
          </p:cNvPr>
          <p:cNvSpPr txBox="1"/>
          <p:nvPr/>
        </p:nvSpPr>
        <p:spPr>
          <a:xfrm>
            <a:off x="8789361" y="2031553"/>
            <a:ext cx="1466961" cy="369332"/>
          </a:xfrm>
          <a:prstGeom prst="rect">
            <a:avLst/>
          </a:prstGeom>
          <a:noFill/>
        </p:spPr>
        <p:txBody>
          <a:bodyPr wrap="square" rtlCol="0">
            <a:spAutoFit/>
          </a:bodyPr>
          <a:lstStyle/>
          <a:p>
            <a:r>
              <a:rPr kumimoji="1" lang="zh-TW" altLang="en-US"/>
              <a:t>事件期</a:t>
            </a:r>
          </a:p>
        </p:txBody>
      </p:sp>
      <p:sp>
        <p:nvSpPr>
          <p:cNvPr id="30" name="文字方塊 29">
            <a:extLst>
              <a:ext uri="{FF2B5EF4-FFF2-40B4-BE49-F238E27FC236}">
                <a16:creationId xmlns:a16="http://schemas.microsoft.com/office/drawing/2014/main" id="{C1F1C371-56F2-2444-A852-D6234C4EB760}"/>
              </a:ext>
            </a:extLst>
          </p:cNvPr>
          <p:cNvSpPr txBox="1"/>
          <p:nvPr/>
        </p:nvSpPr>
        <p:spPr>
          <a:xfrm>
            <a:off x="8284024" y="2961560"/>
            <a:ext cx="1828800" cy="369332"/>
          </a:xfrm>
          <a:prstGeom prst="rect">
            <a:avLst/>
          </a:prstGeom>
          <a:noFill/>
        </p:spPr>
        <p:txBody>
          <a:bodyPr wrap="square" rtlCol="0">
            <a:spAutoFit/>
          </a:bodyPr>
          <a:lstStyle/>
          <a:p>
            <a:pPr algn="ctr"/>
            <a:r>
              <a:rPr kumimoji="1" lang="zh-TW" altLang="en-US"/>
              <a:t>事件日</a:t>
            </a:r>
          </a:p>
        </p:txBody>
      </p:sp>
      <p:sp>
        <p:nvSpPr>
          <p:cNvPr id="3" name="文字方塊 2">
            <a:extLst>
              <a:ext uri="{FF2B5EF4-FFF2-40B4-BE49-F238E27FC236}">
                <a16:creationId xmlns:a16="http://schemas.microsoft.com/office/drawing/2014/main" id="{BC85F905-E6CF-F34A-83C7-D801894BDCEA}"/>
              </a:ext>
            </a:extLst>
          </p:cNvPr>
          <p:cNvSpPr txBox="1"/>
          <p:nvPr/>
        </p:nvSpPr>
        <p:spPr>
          <a:xfrm>
            <a:off x="4315968" y="-1621536"/>
            <a:ext cx="184731" cy="369332"/>
          </a:xfrm>
          <a:prstGeom prst="rect">
            <a:avLst/>
          </a:prstGeom>
          <a:noFill/>
        </p:spPr>
        <p:txBody>
          <a:bodyPr wrap="none" rtlCol="0">
            <a:spAutoFit/>
          </a:bodyPr>
          <a:lstStyle/>
          <a:p>
            <a:endParaRPr kumimoji="1" lang="zh-TW" altLang="en-US"/>
          </a:p>
        </p:txBody>
      </p:sp>
    </p:spTree>
    <p:extLst>
      <p:ext uri="{BB962C8B-B14F-4D97-AF65-F5344CB8AC3E}">
        <p14:creationId xmlns:p14="http://schemas.microsoft.com/office/powerpoint/2010/main" val="3567750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98DAC3-B74E-3A48-AAB1-A34F60348DAD}"/>
              </a:ext>
            </a:extLst>
          </p:cNvPr>
          <p:cNvSpPr>
            <a:spLocks noGrp="1"/>
          </p:cNvSpPr>
          <p:nvPr>
            <p:ph type="title"/>
          </p:nvPr>
        </p:nvSpPr>
        <p:spPr/>
        <p:txBody>
          <a:bodyPr/>
          <a:lstStyle/>
          <a:p>
            <a:r>
              <a:rPr kumimoji="1" lang="zh-TW" altLang="en-US">
                <a:latin typeface="Microsoft JhengHei" panose="020B0604030504040204" pitchFamily="34" charset="-120"/>
                <a:ea typeface="Microsoft JhengHei" panose="020B0604030504040204" pitchFamily="34" charset="-120"/>
              </a:rPr>
              <a:t>股價預測</a:t>
            </a:r>
            <a:r>
              <a:rPr kumimoji="1" lang="en-US" altLang="zh-TW">
                <a:latin typeface="Microsoft JhengHei" panose="020B0604030504040204" pitchFamily="34" charset="-120"/>
                <a:ea typeface="Microsoft JhengHei" panose="020B0604030504040204" pitchFamily="34" charset="-120"/>
              </a:rPr>
              <a:t>——</a:t>
            </a:r>
            <a:r>
              <a:rPr kumimoji="1" lang="zh-CN" altLang="en-US">
                <a:latin typeface="Microsoft JhengHei" panose="020B0604030504040204" pitchFamily="34" charset="-120"/>
                <a:ea typeface="Microsoft JhengHei" panose="020B0604030504040204" pitchFamily="34" charset="-120"/>
              </a:rPr>
              <a:t>異常報酬計算結果</a:t>
            </a:r>
            <a:endParaRPr kumimoji="1" lang="zh-TW" altLang="en-US">
              <a:latin typeface="Microsoft JhengHei" panose="020B0604030504040204" pitchFamily="34" charset="-120"/>
              <a:ea typeface="Microsoft JhengHei" panose="020B0604030504040204" pitchFamily="34" charset="-120"/>
            </a:endParaRPr>
          </a:p>
        </p:txBody>
      </p:sp>
      <p:pic>
        <p:nvPicPr>
          <p:cNvPr id="5" name="圖片 4" descr="一張含有 文字, 大, 電腦 的圖片&#10;&#10;自動產生的描述">
            <a:extLst>
              <a:ext uri="{FF2B5EF4-FFF2-40B4-BE49-F238E27FC236}">
                <a16:creationId xmlns:a16="http://schemas.microsoft.com/office/drawing/2014/main" id="{9ED3D618-4EEF-E042-A222-8A8335208F1F}"/>
              </a:ext>
            </a:extLst>
          </p:cNvPr>
          <p:cNvPicPr>
            <a:picLocks noChangeAspect="1"/>
          </p:cNvPicPr>
          <p:nvPr/>
        </p:nvPicPr>
        <p:blipFill>
          <a:blip r:embed="rId2"/>
          <a:stretch>
            <a:fillRect/>
          </a:stretch>
        </p:blipFill>
        <p:spPr>
          <a:xfrm>
            <a:off x="333439" y="1967995"/>
            <a:ext cx="11636887" cy="4600818"/>
          </a:xfrm>
          <a:prstGeom prst="rect">
            <a:avLst/>
          </a:prstGeom>
        </p:spPr>
      </p:pic>
    </p:spTree>
    <p:extLst>
      <p:ext uri="{BB962C8B-B14F-4D97-AF65-F5344CB8AC3E}">
        <p14:creationId xmlns:p14="http://schemas.microsoft.com/office/powerpoint/2010/main" val="3543930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7CF51-3E2D-5F4B-9B8B-BE9F78FCE7C5}"/>
              </a:ext>
            </a:extLst>
          </p:cNvPr>
          <p:cNvSpPr>
            <a:spLocks noGrp="1"/>
          </p:cNvSpPr>
          <p:nvPr>
            <p:ph type="title"/>
          </p:nvPr>
        </p:nvSpPr>
        <p:spPr/>
        <p:txBody>
          <a:bodyPr/>
          <a:lstStyle/>
          <a:p>
            <a:r>
              <a:rPr lang="zh-CN" altLang="en-US">
                <a:latin typeface="Microsoft JhengHei" panose="020B0604030504040204" pitchFamily="34" charset="-120"/>
                <a:ea typeface="Microsoft JhengHei" panose="020B0604030504040204" pitchFamily="34" charset="-120"/>
              </a:rPr>
              <a:t>股價異常報酬分類器</a:t>
            </a:r>
            <a:endParaRPr lang="en-US">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7B057EB4-D1F9-5243-B16E-D91EEA46A89F}"/>
              </a:ext>
            </a:extLst>
          </p:cNvPr>
          <p:cNvSpPr>
            <a:spLocks noGrp="1"/>
          </p:cNvSpPr>
          <p:nvPr>
            <p:ph idx="1"/>
          </p:nvPr>
        </p:nvSpPr>
        <p:spPr/>
        <p:txBody>
          <a:bodyPr/>
          <a:lstStyle/>
          <a:p>
            <a:r>
              <a:rPr lang="zh-CN" altLang="en-US">
                <a:solidFill>
                  <a:schemeClr val="tx1"/>
                </a:solidFill>
                <a:latin typeface="Microsoft JhengHei" panose="020B0604030504040204" pitchFamily="34" charset="-120"/>
                <a:ea typeface="Microsoft JhengHei" panose="020B0604030504040204" pitchFamily="34" charset="-120"/>
              </a:rPr>
              <a:t>預測股價的異常報酬為正值或負值</a:t>
            </a:r>
            <a:r>
              <a:rPr lang="zh-TW" altLang="en-US">
                <a:solidFill>
                  <a:schemeClr val="tx1"/>
                </a:solidFill>
                <a:latin typeface="Microsoft JhengHei" panose="020B0604030504040204" pitchFamily="34" charset="-120"/>
                <a:ea typeface="Microsoft JhengHei" panose="020B0604030504040204" pitchFamily="34" charset="-120"/>
              </a:rPr>
              <a:t> （請見下一個章節「股價預測」的投影片）</a:t>
            </a:r>
            <a:endParaRPr lang="en-US" altLang="zh-TW">
              <a:solidFill>
                <a:schemeClr val="tx1"/>
              </a:solidFill>
              <a:latin typeface="Microsoft JhengHei" panose="020B0604030504040204" pitchFamily="34" charset="-120"/>
              <a:ea typeface="Microsoft JhengHei" panose="020B0604030504040204" pitchFamily="34" charset="-120"/>
            </a:endParaRPr>
          </a:p>
          <a:p>
            <a:r>
              <a:rPr lang="zh-CN" altLang="en-US">
                <a:solidFill>
                  <a:schemeClr val="tx1"/>
                </a:solidFill>
                <a:latin typeface="Microsoft JhengHei" panose="020B0604030504040204" pitchFamily="34" charset="-120"/>
                <a:ea typeface="Microsoft JhengHei" panose="020B0604030504040204" pitchFamily="34" charset="-120"/>
              </a:rPr>
              <a:t>將「預測股價異常報酬」的問題視為二分類問題（正值</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or</a:t>
            </a:r>
            <a:r>
              <a:rPr lang="zh-TW" altLang="en-US">
                <a:solidFill>
                  <a:schemeClr val="tx1"/>
                </a:solidFill>
                <a:latin typeface="Microsoft JhengHei" panose="020B0604030504040204" pitchFamily="34" charset="-120"/>
                <a:ea typeface="Microsoft JhengHei" panose="020B0604030504040204" pitchFamily="34" charset="-120"/>
              </a:rPr>
              <a:t> 負值</a:t>
            </a:r>
            <a:r>
              <a:rPr lang="zh-CN" altLang="en-US">
                <a:solidFill>
                  <a:schemeClr val="tx1"/>
                </a:solidFill>
                <a:latin typeface="Microsoft JhengHei" panose="020B0604030504040204" pitchFamily="34" charset="-120"/>
                <a:ea typeface="Microsoft JhengHei" panose="020B0604030504040204" pitchFamily="34" charset="-120"/>
              </a:rPr>
              <a:t>）</a:t>
            </a:r>
            <a:endParaRPr lang="en-US" altLang="zh-TW">
              <a:solidFill>
                <a:schemeClr val="tx1"/>
              </a:solidFill>
              <a:latin typeface="Microsoft JhengHei" panose="020B0604030504040204" pitchFamily="34" charset="-120"/>
              <a:ea typeface="Microsoft JhengHei" panose="020B0604030504040204" pitchFamily="34" charset="-120"/>
            </a:endParaRPr>
          </a:p>
          <a:p>
            <a:endParaRPr lang="en-US" altLang="zh-CN">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125382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5CB8-CF79-8946-B80F-499B4D59615B}"/>
              </a:ext>
            </a:extLst>
          </p:cNvPr>
          <p:cNvSpPr>
            <a:spLocks noGrp="1"/>
          </p:cNvSpPr>
          <p:nvPr>
            <p:ph type="title"/>
          </p:nvPr>
        </p:nvSpPr>
        <p:spPr/>
        <p:txBody>
          <a:bodyPr/>
          <a:lstStyle/>
          <a:p>
            <a:r>
              <a:rPr lang="zh-CN" altLang="en-US">
                <a:latin typeface="Microsoft JhengHei" panose="020B0604030504040204" pitchFamily="34" charset="-120"/>
                <a:ea typeface="Microsoft JhengHei" panose="020B0604030504040204" pitchFamily="34" charset="-120"/>
              </a:rPr>
              <a:t>股價異常報酬分類器：資料分割</a:t>
            </a:r>
            <a:endParaRPr lang="en-US">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D0B7F8F7-38C0-8B46-8C0A-4D164BFE6C42}"/>
              </a:ext>
            </a:extLst>
          </p:cNvPr>
          <p:cNvSpPr>
            <a:spLocks noGrp="1"/>
          </p:cNvSpPr>
          <p:nvPr>
            <p:ph idx="1"/>
          </p:nvPr>
        </p:nvSpPr>
        <p:spPr/>
        <p:txBody>
          <a:bodyPr/>
          <a:lstStyle/>
          <a:p>
            <a:r>
              <a:rPr lang="zh-CN" altLang="en-US">
                <a:solidFill>
                  <a:schemeClr val="tx1"/>
                </a:solidFill>
                <a:latin typeface="Microsoft JhengHei" panose="020B0604030504040204" pitchFamily="34" charset="-120"/>
                <a:ea typeface="Microsoft JhengHei" panose="020B0604030504040204" pitchFamily="34" charset="-120"/>
              </a:rPr>
              <a:t>所有資料的</a:t>
            </a:r>
            <a:r>
              <a:rPr lang="en-US" altLang="zh-TW">
                <a:solidFill>
                  <a:schemeClr val="tx1"/>
                </a:solidFill>
                <a:latin typeface="Microsoft JhengHei" panose="020B0604030504040204" pitchFamily="34" charset="-120"/>
                <a:ea typeface="Microsoft JhengHei" panose="020B0604030504040204" pitchFamily="34" charset="-120"/>
              </a:rPr>
              <a:t>64%</a:t>
            </a:r>
            <a:r>
              <a:rPr lang="zh-CN" altLang="en-US">
                <a:solidFill>
                  <a:schemeClr val="tx1"/>
                </a:solidFill>
                <a:latin typeface="Microsoft JhengHei" panose="020B0604030504040204" pitchFamily="34" charset="-120"/>
                <a:ea typeface="Microsoft JhengHei" panose="020B0604030504040204" pitchFamily="34" charset="-120"/>
              </a:rPr>
              <a:t>作為訓練資料（</a:t>
            </a:r>
            <a:r>
              <a:rPr lang="en-US" altLang="zh-TW">
                <a:solidFill>
                  <a:schemeClr val="tx1"/>
                </a:solidFill>
                <a:latin typeface="Microsoft JhengHei" panose="020B0604030504040204" pitchFamily="34" charset="-120"/>
                <a:ea typeface="Microsoft JhengHei" panose="020B0604030504040204" pitchFamily="34" charset="-120"/>
              </a:rPr>
              <a:t>training</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set</a:t>
            </a:r>
            <a:r>
              <a:rPr lang="zh-CN" altLang="en-US">
                <a:solidFill>
                  <a:schemeClr val="tx1"/>
                </a:solidFill>
                <a:latin typeface="Microsoft JhengHei" panose="020B0604030504040204" pitchFamily="34" charset="-120"/>
                <a:ea typeface="Microsoft JhengHei" panose="020B0604030504040204" pitchFamily="34" charset="-120"/>
              </a:rPr>
              <a:t>）</a:t>
            </a:r>
            <a:endParaRPr lang="en-US" altLang="zh-CN">
              <a:solidFill>
                <a:schemeClr val="tx1"/>
              </a:solidFill>
              <a:latin typeface="Microsoft JhengHei" panose="020B0604030504040204" pitchFamily="34" charset="-120"/>
              <a:ea typeface="Microsoft JhengHei" panose="020B0604030504040204" pitchFamily="34" charset="-120"/>
            </a:endParaRPr>
          </a:p>
          <a:p>
            <a:r>
              <a:rPr lang="zh-CN" altLang="en-US">
                <a:solidFill>
                  <a:schemeClr val="tx1"/>
                </a:solidFill>
                <a:latin typeface="Microsoft JhengHei" panose="020B0604030504040204" pitchFamily="34" charset="-120"/>
                <a:ea typeface="Microsoft JhengHei" panose="020B0604030504040204" pitchFamily="34" charset="-120"/>
              </a:rPr>
              <a:t>所有資料的</a:t>
            </a:r>
            <a:r>
              <a:rPr lang="en-US" altLang="zh-TW">
                <a:solidFill>
                  <a:schemeClr val="tx1"/>
                </a:solidFill>
                <a:latin typeface="Microsoft JhengHei" panose="020B0604030504040204" pitchFamily="34" charset="-120"/>
                <a:ea typeface="Microsoft JhengHei" panose="020B0604030504040204" pitchFamily="34" charset="-120"/>
              </a:rPr>
              <a:t>16%</a:t>
            </a:r>
            <a:r>
              <a:rPr lang="zh-CN" altLang="en-US">
                <a:solidFill>
                  <a:schemeClr val="tx1"/>
                </a:solidFill>
                <a:latin typeface="Microsoft JhengHei" panose="020B0604030504040204" pitchFamily="34" charset="-120"/>
                <a:ea typeface="Microsoft JhengHei" panose="020B0604030504040204" pitchFamily="34" charset="-120"/>
              </a:rPr>
              <a:t>作為驗證集（</a:t>
            </a:r>
            <a:r>
              <a:rPr lang="en-US" altLang="zh-TW">
                <a:solidFill>
                  <a:schemeClr val="tx1"/>
                </a:solidFill>
                <a:latin typeface="Microsoft JhengHei" panose="020B0604030504040204" pitchFamily="34" charset="-120"/>
                <a:ea typeface="Microsoft JhengHei" panose="020B0604030504040204" pitchFamily="34" charset="-120"/>
              </a:rPr>
              <a:t>validation</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set</a:t>
            </a:r>
            <a:r>
              <a:rPr lang="zh-CN" altLang="en-US">
                <a:solidFill>
                  <a:schemeClr val="tx1"/>
                </a:solidFill>
                <a:latin typeface="Microsoft JhengHei" panose="020B0604030504040204" pitchFamily="34" charset="-120"/>
                <a:ea typeface="Microsoft JhengHei" panose="020B0604030504040204" pitchFamily="34" charset="-120"/>
              </a:rPr>
              <a:t>）</a:t>
            </a:r>
            <a:endParaRPr lang="en-US" altLang="zh-CN">
              <a:solidFill>
                <a:schemeClr val="tx1"/>
              </a:solidFill>
              <a:latin typeface="Microsoft JhengHei" panose="020B0604030504040204" pitchFamily="34" charset="-120"/>
              <a:ea typeface="Microsoft JhengHei" panose="020B0604030504040204" pitchFamily="34" charset="-120"/>
            </a:endParaRPr>
          </a:p>
          <a:p>
            <a:r>
              <a:rPr lang="zh-CN" altLang="en-US">
                <a:solidFill>
                  <a:schemeClr val="tx1"/>
                </a:solidFill>
                <a:latin typeface="Microsoft JhengHei" panose="020B0604030504040204" pitchFamily="34" charset="-120"/>
                <a:ea typeface="Microsoft JhengHei" panose="020B0604030504040204" pitchFamily="34" charset="-120"/>
              </a:rPr>
              <a:t>所有資料的</a:t>
            </a:r>
            <a:r>
              <a:rPr lang="en-US" altLang="zh-TW">
                <a:solidFill>
                  <a:schemeClr val="tx1"/>
                </a:solidFill>
                <a:latin typeface="Microsoft JhengHei" panose="020B0604030504040204" pitchFamily="34" charset="-120"/>
                <a:ea typeface="Microsoft JhengHei" panose="020B0604030504040204" pitchFamily="34" charset="-120"/>
              </a:rPr>
              <a:t>20%</a:t>
            </a:r>
            <a:r>
              <a:rPr lang="zh-CN" altLang="en-US">
                <a:solidFill>
                  <a:schemeClr val="tx1"/>
                </a:solidFill>
                <a:latin typeface="Microsoft JhengHei" panose="020B0604030504040204" pitchFamily="34" charset="-120"/>
                <a:ea typeface="Microsoft JhengHei" panose="020B0604030504040204" pitchFamily="34" charset="-120"/>
              </a:rPr>
              <a:t>作為測試集（</a:t>
            </a:r>
            <a:r>
              <a:rPr lang="en-US" altLang="zh-TW">
                <a:solidFill>
                  <a:schemeClr val="tx1"/>
                </a:solidFill>
                <a:latin typeface="Microsoft JhengHei" panose="020B0604030504040204" pitchFamily="34" charset="-120"/>
                <a:ea typeface="Microsoft JhengHei" panose="020B0604030504040204" pitchFamily="34" charset="-120"/>
              </a:rPr>
              <a:t>testing</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set</a:t>
            </a:r>
            <a:r>
              <a:rPr lang="zh-CN" altLang="en-US">
                <a:solidFill>
                  <a:schemeClr val="tx1"/>
                </a:solidFill>
                <a:latin typeface="Microsoft JhengHei" panose="020B0604030504040204" pitchFamily="34" charset="-120"/>
                <a:ea typeface="Microsoft JhengHei" panose="020B0604030504040204" pitchFamily="34" charset="-120"/>
              </a:rPr>
              <a:t>）</a:t>
            </a:r>
            <a:endParaRPr lang="en-US">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533143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DB37-DC1F-7849-AC01-4C727DCFD05E}"/>
              </a:ext>
            </a:extLst>
          </p:cNvPr>
          <p:cNvSpPr>
            <a:spLocks noGrp="1"/>
          </p:cNvSpPr>
          <p:nvPr>
            <p:ph type="title"/>
          </p:nvPr>
        </p:nvSpPr>
        <p:spPr/>
        <p:txBody>
          <a:bodyPr/>
          <a:lstStyle/>
          <a:p>
            <a:r>
              <a:rPr lang="zh-CN" altLang="en-US">
                <a:latin typeface="Microsoft JhengHei" panose="020B0604030504040204" pitchFamily="34" charset="-120"/>
                <a:ea typeface="Microsoft JhengHei" panose="020B0604030504040204" pitchFamily="34" charset="-120"/>
              </a:rPr>
              <a:t>股價異常報酬分類器：模型架構</a:t>
            </a:r>
            <a:endParaRPr lang="en-US">
              <a:latin typeface="Microsoft JhengHei" panose="020B0604030504040204" pitchFamily="34" charset="-120"/>
              <a:ea typeface="Microsoft JhengHei" panose="020B0604030504040204" pitchFamily="34" charset="-120"/>
            </a:endParaRPr>
          </a:p>
        </p:txBody>
      </p:sp>
      <p:pic>
        <p:nvPicPr>
          <p:cNvPr id="6" name="Content Placeholder 5">
            <a:extLst>
              <a:ext uri="{FF2B5EF4-FFF2-40B4-BE49-F238E27FC236}">
                <a16:creationId xmlns:a16="http://schemas.microsoft.com/office/drawing/2014/main" id="{32E153BD-F250-6541-A7BF-1E0795C02653}"/>
              </a:ext>
            </a:extLst>
          </p:cNvPr>
          <p:cNvPicPr>
            <a:picLocks noGrp="1" noChangeAspect="1"/>
          </p:cNvPicPr>
          <p:nvPr>
            <p:ph idx="1"/>
          </p:nvPr>
        </p:nvPicPr>
        <p:blipFill>
          <a:blip r:embed="rId2"/>
          <a:stretch>
            <a:fillRect/>
          </a:stretch>
        </p:blipFill>
        <p:spPr>
          <a:xfrm>
            <a:off x="1169921" y="1812733"/>
            <a:ext cx="9011307" cy="4763119"/>
          </a:xfrm>
        </p:spPr>
      </p:pic>
    </p:spTree>
    <p:extLst>
      <p:ext uri="{BB962C8B-B14F-4D97-AF65-F5344CB8AC3E}">
        <p14:creationId xmlns:p14="http://schemas.microsoft.com/office/powerpoint/2010/main" val="35731866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71D8-36BD-0C4D-BC72-C5D4713A3FB3}"/>
              </a:ext>
            </a:extLst>
          </p:cNvPr>
          <p:cNvSpPr>
            <a:spLocks noGrp="1"/>
          </p:cNvSpPr>
          <p:nvPr>
            <p:ph type="title"/>
          </p:nvPr>
        </p:nvSpPr>
        <p:spPr/>
        <p:txBody>
          <a:bodyPr/>
          <a:lstStyle/>
          <a:p>
            <a:r>
              <a:rPr lang="zh-CN" altLang="en-US">
                <a:latin typeface="Microsoft JhengHei" panose="020B0604030504040204" pitchFamily="34" charset="-120"/>
                <a:ea typeface="Microsoft JhengHei" panose="020B0604030504040204" pitchFamily="34" charset="-120"/>
              </a:rPr>
              <a:t>股價異常報酬分類器：模型架構</a:t>
            </a:r>
            <a:endParaRPr lang="en-US">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577D55F1-22C5-9449-8E7F-30F5E4DD03CA}"/>
              </a:ext>
            </a:extLst>
          </p:cNvPr>
          <p:cNvSpPr>
            <a:spLocks noGrp="1"/>
          </p:cNvSpPr>
          <p:nvPr>
            <p:ph idx="1"/>
          </p:nvPr>
        </p:nvSpPr>
        <p:spPr/>
        <p:txBody>
          <a:bodyPr/>
          <a:lstStyle/>
          <a:p>
            <a:r>
              <a:rPr lang="en-US">
                <a:solidFill>
                  <a:schemeClr val="tx1"/>
                </a:solidFill>
                <a:latin typeface="Microsoft JhengHei" panose="020B0604030504040204" pitchFamily="34" charset="-120"/>
                <a:ea typeface="Microsoft JhengHei" panose="020B0604030504040204" pitchFamily="34" charset="-120"/>
              </a:rPr>
              <a:t>Embedding layer: </a:t>
            </a:r>
            <a:r>
              <a:rPr lang="zh-CN" altLang="en-US">
                <a:solidFill>
                  <a:schemeClr val="tx1"/>
                </a:solidFill>
                <a:latin typeface="Microsoft JhengHei" panose="020B0604030504040204" pitchFamily="34" charset="-120"/>
                <a:ea typeface="Microsoft JhengHei" panose="020B0604030504040204" pitchFamily="34" charset="-120"/>
              </a:rPr>
              <a:t>用來進行詞嵌入（</a:t>
            </a:r>
            <a:r>
              <a:rPr lang="en-US" altLang="zh-TW">
                <a:solidFill>
                  <a:schemeClr val="tx1"/>
                </a:solidFill>
                <a:latin typeface="Microsoft JhengHei" panose="020B0604030504040204" pitchFamily="34" charset="-120"/>
                <a:ea typeface="Microsoft JhengHei" panose="020B0604030504040204" pitchFamily="34" charset="-120"/>
              </a:rPr>
              <a:t>word</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embedding</a:t>
            </a:r>
            <a:r>
              <a:rPr lang="zh-TW" altLang="en-US">
                <a:solidFill>
                  <a:schemeClr val="tx1"/>
                </a:solidFill>
                <a:latin typeface="Microsoft JhengHei" panose="020B0604030504040204" pitchFamily="34" charset="-120"/>
                <a:ea typeface="Microsoft JhengHei" panose="020B0604030504040204" pitchFamily="34" charset="-120"/>
              </a:rPr>
              <a:t> ）</a:t>
            </a:r>
            <a:endParaRPr lang="en-US" altLang="zh-TW">
              <a:solidFill>
                <a:schemeClr val="tx1"/>
              </a:solidFill>
              <a:latin typeface="Microsoft JhengHei" panose="020B0604030504040204" pitchFamily="34" charset="-120"/>
              <a:ea typeface="Microsoft JhengHei" panose="020B0604030504040204" pitchFamily="34" charset="-120"/>
            </a:endParaRPr>
          </a:p>
          <a:p>
            <a:r>
              <a:rPr lang="en-US">
                <a:solidFill>
                  <a:schemeClr val="tx1"/>
                </a:solidFill>
                <a:latin typeface="Microsoft JhengHei" panose="020B0604030504040204" pitchFamily="34" charset="-120"/>
                <a:ea typeface="Microsoft JhengHei" panose="020B0604030504040204" pitchFamily="34" charset="-120"/>
              </a:rPr>
              <a:t>LSTM layer: </a:t>
            </a:r>
            <a:r>
              <a:rPr lang="zh-CN" altLang="en-US">
                <a:solidFill>
                  <a:schemeClr val="tx1"/>
                </a:solidFill>
                <a:latin typeface="Microsoft JhengHei" panose="020B0604030504040204" pitchFamily="34" charset="-120"/>
                <a:ea typeface="Microsoft JhengHei" panose="020B0604030504040204" pitchFamily="34" charset="-120"/>
              </a:rPr>
              <a:t>長短期記憶模型</a:t>
            </a:r>
            <a:endParaRPr lang="en-US" altLang="zh-CN">
              <a:solidFill>
                <a:schemeClr val="tx1"/>
              </a:solidFill>
              <a:latin typeface="Microsoft JhengHei" panose="020B0604030504040204" pitchFamily="34" charset="-120"/>
              <a:ea typeface="Microsoft JhengHei" panose="020B0604030504040204" pitchFamily="34" charset="-120"/>
            </a:endParaRPr>
          </a:p>
          <a:p>
            <a:r>
              <a:rPr lang="en-US" altLang="zh-CN">
                <a:solidFill>
                  <a:schemeClr val="tx1"/>
                </a:solidFill>
                <a:latin typeface="Microsoft JhengHei" panose="020B0604030504040204" pitchFamily="34" charset="-120"/>
                <a:ea typeface="Microsoft JhengHei" panose="020B0604030504040204" pitchFamily="34" charset="-120"/>
              </a:rPr>
              <a:t>Dense layers (4 dense layers): </a:t>
            </a:r>
            <a:r>
              <a:rPr lang="zh-CN" altLang="en-US">
                <a:solidFill>
                  <a:schemeClr val="tx1"/>
                </a:solidFill>
                <a:latin typeface="Microsoft JhengHei" panose="020B0604030504040204" pitchFamily="34" charset="-120"/>
                <a:ea typeface="Microsoft JhengHei" panose="020B0604030504040204" pitchFamily="34" charset="-120"/>
              </a:rPr>
              <a:t>進行股價異常報酬的分類</a:t>
            </a:r>
            <a:endParaRPr lang="en-US" altLang="zh-CN">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088777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1973EF-A763-4568-8657-C26EAF1BF315}"/>
              </a:ext>
            </a:extLst>
          </p:cNvPr>
          <p:cNvSpPr>
            <a:spLocks noGrp="1"/>
          </p:cNvSpPr>
          <p:nvPr>
            <p:ph type="title"/>
          </p:nvPr>
        </p:nvSpPr>
        <p:spPr/>
        <p:txBody>
          <a:bodyPr/>
          <a:lstStyle/>
          <a:p>
            <a:r>
              <a:rPr lang="zh-TW" altLang="en-US"/>
              <a:t>資料與問題定義</a:t>
            </a:r>
          </a:p>
        </p:txBody>
      </p:sp>
      <p:pic>
        <p:nvPicPr>
          <p:cNvPr id="4" name="內容版面配置區 3">
            <a:extLst>
              <a:ext uri="{FF2B5EF4-FFF2-40B4-BE49-F238E27FC236}">
                <a16:creationId xmlns:a16="http://schemas.microsoft.com/office/drawing/2014/main" id="{7DEFA0AC-4C60-4AAF-A3A3-4317D5B0B744}"/>
              </a:ext>
            </a:extLst>
          </p:cNvPr>
          <p:cNvPicPr>
            <a:picLocks noGrp="1" noChangeAspect="1"/>
          </p:cNvPicPr>
          <p:nvPr>
            <p:ph idx="1"/>
          </p:nvPr>
        </p:nvPicPr>
        <p:blipFill>
          <a:blip r:embed="rId2"/>
          <a:stretch>
            <a:fillRect/>
          </a:stretch>
        </p:blipFill>
        <p:spPr>
          <a:xfrm>
            <a:off x="434888" y="1914144"/>
            <a:ext cx="11269432" cy="4486656"/>
          </a:xfrm>
          <a:prstGeom prst="rect">
            <a:avLst/>
          </a:prstGeom>
        </p:spPr>
      </p:pic>
    </p:spTree>
    <p:extLst>
      <p:ext uri="{BB962C8B-B14F-4D97-AF65-F5344CB8AC3E}">
        <p14:creationId xmlns:p14="http://schemas.microsoft.com/office/powerpoint/2010/main" val="29172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B007-633B-BA4E-B5BF-FA356E03510E}"/>
              </a:ext>
            </a:extLst>
          </p:cNvPr>
          <p:cNvSpPr>
            <a:spLocks noGrp="1"/>
          </p:cNvSpPr>
          <p:nvPr>
            <p:ph type="title"/>
          </p:nvPr>
        </p:nvSpPr>
        <p:spPr/>
        <p:txBody>
          <a:bodyPr/>
          <a:lstStyle/>
          <a:p>
            <a:r>
              <a:rPr lang="zh-CN" altLang="en-US">
                <a:latin typeface="Microsoft JhengHei" panose="020B0604030504040204" pitchFamily="34" charset="-120"/>
                <a:ea typeface="Microsoft JhengHei" panose="020B0604030504040204" pitchFamily="34" charset="-120"/>
              </a:rPr>
              <a:t>股價異常報酬分類器：模型表現（在驗證集上）</a:t>
            </a:r>
            <a:endParaRPr lang="en-US">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55CB4346-3CD5-8D4F-9A68-BEEDA1A229DE}"/>
              </a:ext>
            </a:extLst>
          </p:cNvPr>
          <p:cNvSpPr>
            <a:spLocks noGrp="1"/>
          </p:cNvSpPr>
          <p:nvPr>
            <p:ph idx="1"/>
          </p:nvPr>
        </p:nvSpPr>
        <p:spPr/>
        <p:txBody>
          <a:bodyPr>
            <a:normAutofit/>
          </a:bodyPr>
          <a:lstStyle/>
          <a:p>
            <a:r>
              <a:rPr lang="en-US">
                <a:solidFill>
                  <a:schemeClr val="tx1"/>
                </a:solidFill>
                <a:latin typeface="Microsoft JhengHei" panose="020B0604030504040204" pitchFamily="34" charset="-120"/>
                <a:ea typeface="Microsoft JhengHei" panose="020B0604030504040204" pitchFamily="34" charset="-120"/>
              </a:rPr>
              <a:t>accuracy: 0.596</a:t>
            </a:r>
          </a:p>
          <a:p>
            <a:endParaRPr lang="en-US">
              <a:solidFill>
                <a:schemeClr val="tx1"/>
              </a:solidFill>
              <a:latin typeface="Microsoft JhengHei" panose="020B0604030504040204" pitchFamily="34" charset="-120"/>
              <a:ea typeface="Microsoft JhengHei" panose="020B0604030504040204" pitchFamily="34" charset="-120"/>
            </a:endParaRPr>
          </a:p>
          <a:p>
            <a:r>
              <a:rPr lang="zh-CN" altLang="en-US">
                <a:solidFill>
                  <a:schemeClr val="tx1"/>
                </a:solidFill>
                <a:latin typeface="Microsoft JhengHei" panose="020B0604030504040204" pitchFamily="34" charset="-120"/>
                <a:ea typeface="Microsoft JhengHei" panose="020B0604030504040204" pitchFamily="34" charset="-120"/>
              </a:rPr>
              <a:t>事件強度類別</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a:t>
            </a:r>
            <a:r>
              <a:rPr lang="zh-CN" altLang="en-US">
                <a:solidFill>
                  <a:schemeClr val="tx1"/>
                </a:solidFill>
                <a:latin typeface="Microsoft JhengHei" panose="020B0604030504040204" pitchFamily="34" charset="-120"/>
                <a:ea typeface="Microsoft JhengHei" panose="020B0604030504040204" pitchFamily="34" charset="-120"/>
              </a:rPr>
              <a:t>負</a:t>
            </a:r>
            <a:r>
              <a:rPr lang="en-US" altLang="zh-TW">
                <a:solidFill>
                  <a:schemeClr val="tx1"/>
                </a:solidFill>
                <a:latin typeface="Microsoft JhengHei" panose="020B0604030504040204" pitchFamily="34" charset="-120"/>
                <a:ea typeface="Microsoft JhengHei" panose="020B0604030504040204" pitchFamily="34" charset="-120"/>
              </a:rPr>
              <a:t>,</a:t>
            </a:r>
            <a:r>
              <a:rPr lang="zh-TW" altLang="en-US">
                <a:solidFill>
                  <a:schemeClr val="tx1"/>
                </a:solidFill>
                <a:latin typeface="Microsoft JhengHei" panose="020B0604030504040204" pitchFamily="34" charset="-120"/>
                <a:ea typeface="Microsoft JhengHei" panose="020B0604030504040204" pitchFamily="34" charset="-120"/>
              </a:rPr>
              <a:t>   正</a:t>
            </a:r>
            <a:r>
              <a:rPr lang="en-US" altLang="zh-TW">
                <a:solidFill>
                  <a:schemeClr val="tx1"/>
                </a:solidFill>
                <a:latin typeface="Microsoft JhengHei" panose="020B0604030504040204" pitchFamily="34" charset="-120"/>
                <a:ea typeface="Microsoft JhengHei" panose="020B0604030504040204" pitchFamily="34" charset="-120"/>
              </a:rPr>
              <a:t>]</a:t>
            </a:r>
          </a:p>
          <a:p>
            <a:r>
              <a:rPr lang="en-US">
                <a:solidFill>
                  <a:schemeClr val="tx1"/>
                </a:solidFill>
                <a:latin typeface="Microsoft JhengHei" panose="020B0604030504040204" pitchFamily="34" charset="-120"/>
                <a:ea typeface="Microsoft JhengHei" panose="020B0604030504040204" pitchFamily="34" charset="-120"/>
              </a:rPr>
              <a:t>precision: [0.582 </a:t>
            </a:r>
            <a:r>
              <a:rPr lang="zh-TW" altLang="en-US">
                <a:solidFill>
                  <a:schemeClr val="tx1"/>
                </a:solidFill>
                <a:latin typeface="Microsoft JhengHei" panose="020B0604030504040204" pitchFamily="34" charset="-120"/>
                <a:ea typeface="Microsoft JhengHei" panose="020B0604030504040204" pitchFamily="34" charset="-120"/>
              </a:rPr>
              <a:t>  </a:t>
            </a:r>
            <a:r>
              <a:rPr lang="en-US" altLang="zh-TW">
                <a:solidFill>
                  <a:schemeClr val="tx1"/>
                </a:solidFill>
                <a:latin typeface="Microsoft JhengHei" panose="020B0604030504040204" pitchFamily="34" charset="-120"/>
                <a:ea typeface="Microsoft JhengHei" panose="020B0604030504040204" pitchFamily="34" charset="-120"/>
              </a:rPr>
              <a:t>	</a:t>
            </a:r>
            <a:r>
              <a:rPr lang="en-US">
                <a:solidFill>
                  <a:schemeClr val="tx1"/>
                </a:solidFill>
                <a:latin typeface="Microsoft JhengHei" panose="020B0604030504040204" pitchFamily="34" charset="-120"/>
                <a:ea typeface="Microsoft JhengHei" panose="020B0604030504040204" pitchFamily="34" charset="-120"/>
              </a:rPr>
              <a:t>0.619] </a:t>
            </a:r>
          </a:p>
          <a:p>
            <a:r>
              <a:rPr lang="en-US">
                <a:solidFill>
                  <a:schemeClr val="tx1"/>
                </a:solidFill>
                <a:latin typeface="Microsoft JhengHei" panose="020B0604030504040204" pitchFamily="34" charset="-120"/>
                <a:ea typeface="Microsoft JhengHei" panose="020B0604030504040204" pitchFamily="34" charset="-120"/>
              </a:rPr>
              <a:t>recall: 	[0.716 	0.474] </a:t>
            </a:r>
          </a:p>
          <a:p>
            <a:r>
              <a:rPr lang="en-US">
                <a:solidFill>
                  <a:schemeClr val="tx1"/>
                </a:solidFill>
                <a:latin typeface="Microsoft JhengHei" panose="020B0604030504040204" pitchFamily="34" charset="-120"/>
                <a:ea typeface="Microsoft JhengHei" panose="020B0604030504040204" pitchFamily="34" charset="-120"/>
              </a:rPr>
              <a:t>F1 score: 	[0.642 	0.537]</a:t>
            </a:r>
          </a:p>
          <a:p>
            <a:endParaRPr lang="en-US">
              <a:solidFill>
                <a:schemeClr val="tx1"/>
              </a:solidFill>
              <a:latin typeface="Microsoft JhengHei" panose="020B0604030504040204" pitchFamily="34" charset="-120"/>
              <a:ea typeface="Microsoft JhengHei" panose="020B0604030504040204" pitchFamily="34" charset="-120"/>
            </a:endParaRPr>
          </a:p>
          <a:p>
            <a:pPr marL="0" indent="0">
              <a:buNone/>
            </a:pPr>
            <a:r>
              <a:rPr lang="zh-CN" altLang="en-US">
                <a:solidFill>
                  <a:schemeClr val="tx1"/>
                </a:solidFill>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a:solidFill>
                <a:schemeClr val="tx1"/>
              </a:solidFill>
              <a:latin typeface="Microsoft JhengHei" panose="020B0604030504040204" pitchFamily="34" charset="-120"/>
              <a:ea typeface="Microsoft JhengHei" panose="020B0604030504040204" pitchFamily="34" charset="-120"/>
            </a:endParaRPr>
          </a:p>
          <a:p>
            <a:endParaRPr lang="en-US">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84433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98DAC3-B74E-3A48-AAB1-A34F60348DAD}"/>
              </a:ext>
            </a:extLst>
          </p:cNvPr>
          <p:cNvSpPr>
            <a:spLocks noGrp="1"/>
          </p:cNvSpPr>
          <p:nvPr>
            <p:ph type="title"/>
          </p:nvPr>
        </p:nvSpPr>
        <p:spPr/>
        <p:txBody>
          <a:bodyPr/>
          <a:lstStyle/>
          <a:p>
            <a:r>
              <a:rPr kumimoji="1" lang="zh-TW" altLang="en-US">
                <a:latin typeface="Microsoft JhengHei" panose="020B0604030504040204" pitchFamily="34" charset="-120"/>
                <a:ea typeface="Microsoft JhengHei" panose="020B0604030504040204" pitchFamily="34" charset="-120"/>
              </a:rPr>
              <a:t>股價預測</a:t>
            </a:r>
            <a:r>
              <a:rPr kumimoji="1" lang="en-US" altLang="zh-TW">
                <a:latin typeface="Microsoft JhengHei" panose="020B0604030504040204" pitchFamily="34" charset="-120"/>
                <a:ea typeface="Microsoft JhengHei" panose="020B0604030504040204" pitchFamily="34" charset="-120"/>
              </a:rPr>
              <a:t>——</a:t>
            </a:r>
            <a:r>
              <a:rPr kumimoji="1" lang="zh-CN" altLang="en-US">
                <a:latin typeface="Microsoft JhengHei" panose="020B0604030504040204" pitchFamily="34" charset="-120"/>
                <a:ea typeface="Microsoft JhengHei" panose="020B0604030504040204" pitchFamily="34" charset="-120"/>
              </a:rPr>
              <a:t>結果分析</a:t>
            </a:r>
            <a:endParaRPr kumimoji="1" lang="zh-TW" altLang="en-US">
              <a:latin typeface="Microsoft JhengHei" panose="020B0604030504040204" pitchFamily="34" charset="-120"/>
              <a:ea typeface="Microsoft JhengHei" panose="020B0604030504040204" pitchFamily="34" charset="-120"/>
            </a:endParaRPr>
          </a:p>
        </p:txBody>
      </p:sp>
      <p:sp>
        <p:nvSpPr>
          <p:cNvPr id="3" name="文字方塊 2">
            <a:extLst>
              <a:ext uri="{FF2B5EF4-FFF2-40B4-BE49-F238E27FC236}">
                <a16:creationId xmlns:a16="http://schemas.microsoft.com/office/drawing/2014/main" id="{832C8F92-20AE-154A-AB72-C4EF44E52B22}"/>
              </a:ext>
            </a:extLst>
          </p:cNvPr>
          <p:cNvSpPr txBox="1"/>
          <p:nvPr/>
        </p:nvSpPr>
        <p:spPr>
          <a:xfrm>
            <a:off x="930235" y="2554391"/>
            <a:ext cx="9900062" cy="1477328"/>
          </a:xfrm>
          <a:prstGeom prst="rect">
            <a:avLst/>
          </a:prstGeom>
          <a:noFill/>
        </p:spPr>
        <p:txBody>
          <a:bodyPr wrap="square" rtlCol="0">
            <a:spAutoFit/>
          </a:bodyPr>
          <a:lstStyle/>
          <a:p>
            <a:pPr marL="285750" indent="-285750">
              <a:buFont typeface="Arial" panose="020B0604020202020204" pitchFamily="34" charset="0"/>
              <a:buChar char="•"/>
            </a:pPr>
            <a:r>
              <a:rPr kumimoji="1" lang="zh-TW" altLang="en-US">
                <a:latin typeface="Microsoft JhengHei" panose="020B0604030504040204" pitchFamily="34" charset="-120"/>
                <a:ea typeface="Microsoft JhengHei" panose="020B0604030504040204" pitchFamily="34" charset="-120"/>
              </a:rPr>
              <a:t>若將評分與異常報酬做簡單迴歸分析，</a:t>
            </a:r>
            <a:r>
              <a:rPr kumimoji="1" lang="en-US" altLang="zh-TW">
                <a:latin typeface="Microsoft JhengHei" panose="020B0604030504040204" pitchFamily="34" charset="-120"/>
                <a:ea typeface="Microsoft JhengHei" panose="020B0604030504040204" pitchFamily="34" charset="-120"/>
              </a:rPr>
              <a:t>R</a:t>
            </a:r>
            <a:r>
              <a:rPr kumimoji="1" lang="zh-CN" altLang="en-US">
                <a:latin typeface="Microsoft JhengHei" panose="020B0604030504040204" pitchFamily="34" charset="-120"/>
                <a:ea typeface="Microsoft JhengHei" panose="020B0604030504040204" pitchFamily="34" charset="-120"/>
              </a:rPr>
              <a:t>平方只有</a:t>
            </a:r>
            <a:r>
              <a:rPr kumimoji="1" lang="en-US" altLang="zh-CN">
                <a:latin typeface="Microsoft JhengHei" panose="020B0604030504040204" pitchFamily="34" charset="-120"/>
                <a:ea typeface="Microsoft JhengHei" panose="020B0604030504040204" pitchFamily="34" charset="-120"/>
              </a:rPr>
              <a:t>0.1</a:t>
            </a:r>
            <a:r>
              <a:rPr kumimoji="1" lang="zh-CN" altLang="en-US">
                <a:latin typeface="Microsoft JhengHei" panose="020B0604030504040204" pitchFamily="34" charset="-120"/>
                <a:ea typeface="Microsoft JhengHei" panose="020B0604030504040204" pitchFamily="34" charset="-120"/>
              </a:rPr>
              <a:t>，代表平均來說，新聞事件的變動只能解釋</a:t>
            </a:r>
            <a:r>
              <a:rPr kumimoji="1" lang="en-US" altLang="zh-CN">
                <a:latin typeface="Microsoft JhengHei" panose="020B0604030504040204" pitchFamily="34" charset="-120"/>
                <a:ea typeface="Microsoft JhengHei" panose="020B0604030504040204" pitchFamily="34" charset="-120"/>
              </a:rPr>
              <a:t>10%</a:t>
            </a:r>
            <a:r>
              <a:rPr kumimoji="1" lang="zh-CN" altLang="en-US">
                <a:latin typeface="Microsoft JhengHei" panose="020B0604030504040204" pitchFamily="34" charset="-120"/>
                <a:ea typeface="Microsoft JhengHei" panose="020B0604030504040204" pitchFamily="34" charset="-120"/>
              </a:rPr>
              <a:t>的股價變動，解釋力不足</a:t>
            </a:r>
            <a:endParaRPr kumimoji="1" lang="en-US" altLang="zh-CN">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en-US" altLang="zh-CN">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CN" altLang="en-US">
                <a:latin typeface="Microsoft JhengHei" panose="020B0604030504040204" pitchFamily="34" charset="-120"/>
                <a:ea typeface="Microsoft JhengHei" panose="020B0604030504040204" pitchFamily="34" charset="-120"/>
              </a:rPr>
              <a:t>若只預測上漲與下跌（也就是只分兩個類別），</a:t>
            </a:r>
            <a:r>
              <a:rPr kumimoji="1" lang="en-US" altLang="zh-CN">
                <a:latin typeface="Microsoft JhengHei" panose="020B0604030504040204" pitchFamily="34" charset="-120"/>
                <a:ea typeface="Microsoft JhengHei" panose="020B0604030504040204" pitchFamily="34" charset="-120"/>
              </a:rPr>
              <a:t>Accuracy Rate </a:t>
            </a:r>
            <a:r>
              <a:rPr kumimoji="1" lang="zh-CN" altLang="en-US">
                <a:latin typeface="Microsoft JhengHei" panose="020B0604030504040204" pitchFamily="34" charset="-120"/>
                <a:ea typeface="Microsoft JhengHei" panose="020B0604030504040204" pitchFamily="34" charset="-120"/>
              </a:rPr>
              <a:t>只有</a:t>
            </a:r>
            <a:r>
              <a:rPr kumimoji="1" lang="zh-TW" altLang="en-US">
                <a:latin typeface="Microsoft JhengHei" panose="020B0604030504040204" pitchFamily="34" charset="-120"/>
                <a:ea typeface="Microsoft JhengHei" panose="020B0604030504040204" pitchFamily="34" charset="-120"/>
              </a:rPr>
              <a:t> </a:t>
            </a:r>
            <a:r>
              <a:rPr kumimoji="1" lang="en-US" altLang="zh-CN">
                <a:latin typeface="Microsoft JhengHei" panose="020B0604030504040204" pitchFamily="34" charset="-120"/>
                <a:ea typeface="Microsoft JhengHei" panose="020B0604030504040204" pitchFamily="34" charset="-120"/>
              </a:rPr>
              <a:t>0.596</a:t>
            </a:r>
            <a:r>
              <a:rPr kumimoji="1" lang="zh-CN" altLang="en-US">
                <a:latin typeface="Microsoft JhengHei" panose="020B0604030504040204" pitchFamily="34" charset="-120"/>
                <a:ea typeface="Microsoft JhengHei" panose="020B0604030504040204" pitchFamily="34" charset="-120"/>
              </a:rPr>
              <a:t>，還有進步空間</a:t>
            </a:r>
            <a:endParaRPr kumimoji="1" lang="en-US" altLang="zh-CN">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zh-TW" altLang="en-US">
              <a:latin typeface="Microsoft JhengHei" panose="020B0604030504040204" pitchFamily="34" charset="-120"/>
              <a:ea typeface="Microsoft JhengHei" panose="020B0604030504040204" pitchFamily="34" charset="-120"/>
            </a:endParaRPr>
          </a:p>
        </p:txBody>
      </p:sp>
      <p:sp>
        <p:nvSpPr>
          <p:cNvPr id="6" name="矩形 5">
            <a:extLst>
              <a:ext uri="{FF2B5EF4-FFF2-40B4-BE49-F238E27FC236}">
                <a16:creationId xmlns:a16="http://schemas.microsoft.com/office/drawing/2014/main" id="{1DE1BA78-74DF-F844-A214-ECDDBEA525AA}"/>
              </a:ext>
            </a:extLst>
          </p:cNvPr>
          <p:cNvSpPr/>
          <p:nvPr/>
        </p:nvSpPr>
        <p:spPr>
          <a:xfrm>
            <a:off x="930234" y="2320660"/>
            <a:ext cx="10022774" cy="1455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圓角矩形 6">
            <a:extLst>
              <a:ext uri="{FF2B5EF4-FFF2-40B4-BE49-F238E27FC236}">
                <a16:creationId xmlns:a16="http://schemas.microsoft.com/office/drawing/2014/main" id="{76A332B1-3E56-F64E-8D81-1C3AB3F71949}"/>
              </a:ext>
            </a:extLst>
          </p:cNvPr>
          <p:cNvSpPr/>
          <p:nvPr/>
        </p:nvSpPr>
        <p:spPr>
          <a:xfrm>
            <a:off x="1333995" y="2143519"/>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a:t>模型結果</a:t>
            </a:r>
          </a:p>
        </p:txBody>
      </p:sp>
      <p:sp>
        <p:nvSpPr>
          <p:cNvPr id="9" name="文字方塊 8">
            <a:extLst>
              <a:ext uri="{FF2B5EF4-FFF2-40B4-BE49-F238E27FC236}">
                <a16:creationId xmlns:a16="http://schemas.microsoft.com/office/drawing/2014/main" id="{275861A1-1B75-DC43-96C9-9C3A12FD458D}"/>
              </a:ext>
            </a:extLst>
          </p:cNvPr>
          <p:cNvSpPr txBox="1"/>
          <p:nvPr/>
        </p:nvSpPr>
        <p:spPr>
          <a:xfrm>
            <a:off x="930235" y="4578063"/>
            <a:ext cx="9900062" cy="1754326"/>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a:latin typeface="Microsoft JhengHei" panose="020B0604030504040204" pitchFamily="34" charset="-120"/>
                <a:ea typeface="Microsoft JhengHei" panose="020B0604030504040204" pitchFamily="34" charset="-120"/>
              </a:rPr>
              <a:t>新聞事件對股價影響的反應時間極短，可能事件前後幾小時內股價就已經反應完畢，而本組採用的兩日區間過長，造成解釋力不足的結果（但受限於沒有</a:t>
            </a:r>
            <a:r>
              <a:rPr kumimoji="1" lang="en-US" altLang="zh-CN">
                <a:latin typeface="Microsoft JhengHei" panose="020B0604030504040204" pitchFamily="34" charset="-120"/>
                <a:ea typeface="Microsoft JhengHei" panose="020B0604030504040204" pitchFamily="34" charset="-120"/>
              </a:rPr>
              <a:t> Intra Day</a:t>
            </a:r>
            <a:r>
              <a:rPr kumimoji="1" lang="zh-TW" altLang="en-US">
                <a:latin typeface="Microsoft JhengHei" panose="020B0604030504040204" pitchFamily="34" charset="-120"/>
                <a:ea typeface="Microsoft JhengHei" panose="020B0604030504040204" pitchFamily="34" charset="-120"/>
              </a:rPr>
              <a:t> 的股價資料，只能這麼做）</a:t>
            </a:r>
            <a:endParaRPr kumimoji="1" lang="en-US" altLang="zh-TW">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en-US" altLang="zh-CN">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TW" altLang="en-US">
                <a:latin typeface="Microsoft JhengHei" panose="020B0604030504040204" pitchFamily="34" charset="-120"/>
                <a:ea typeface="Microsoft JhengHei" panose="020B0604030504040204" pitchFamily="34" charset="-120"/>
              </a:rPr>
              <a:t>不重要的新聞事件數占資料絕大部分，而這些新聞對股價影響力不大，卻又大量使用這些資料做機器學習，將評分絕對值高的事件的影響力給稀釋掉</a:t>
            </a:r>
          </a:p>
        </p:txBody>
      </p:sp>
      <p:sp>
        <p:nvSpPr>
          <p:cNvPr id="10" name="矩形 9">
            <a:extLst>
              <a:ext uri="{FF2B5EF4-FFF2-40B4-BE49-F238E27FC236}">
                <a16:creationId xmlns:a16="http://schemas.microsoft.com/office/drawing/2014/main" id="{1379F1C1-5B13-1A48-AA30-7E6E4EA0ED06}"/>
              </a:ext>
            </a:extLst>
          </p:cNvPr>
          <p:cNvSpPr/>
          <p:nvPr/>
        </p:nvSpPr>
        <p:spPr>
          <a:xfrm>
            <a:off x="930234" y="4307774"/>
            <a:ext cx="10022774" cy="20246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圓角矩形 10">
            <a:extLst>
              <a:ext uri="{FF2B5EF4-FFF2-40B4-BE49-F238E27FC236}">
                <a16:creationId xmlns:a16="http://schemas.microsoft.com/office/drawing/2014/main" id="{CE8C7B99-843A-B242-B27D-D719AB548EE6}"/>
              </a:ext>
            </a:extLst>
          </p:cNvPr>
          <p:cNvSpPr/>
          <p:nvPr/>
        </p:nvSpPr>
        <p:spPr>
          <a:xfrm>
            <a:off x="1333995" y="4130633"/>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a:t>結果解釋</a:t>
            </a:r>
          </a:p>
        </p:txBody>
      </p:sp>
    </p:spTree>
    <p:extLst>
      <p:ext uri="{BB962C8B-B14F-4D97-AF65-F5344CB8AC3E}">
        <p14:creationId xmlns:p14="http://schemas.microsoft.com/office/powerpoint/2010/main" val="872126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a:xfrm>
            <a:off x="581192" y="2117635"/>
            <a:ext cx="11029615" cy="1497507"/>
          </a:xfrm>
        </p:spPr>
        <p:txBody>
          <a:bodyPr/>
          <a:lstStyle/>
          <a:p>
            <a:r>
              <a:rPr lang="zh-TW" altLang="en-US"/>
              <a:t>資料庫建立與網頁呈現</a:t>
            </a:r>
          </a:p>
        </p:txBody>
      </p:sp>
    </p:spTree>
    <p:extLst>
      <p:ext uri="{BB962C8B-B14F-4D97-AF65-F5344CB8AC3E}">
        <p14:creationId xmlns:p14="http://schemas.microsoft.com/office/powerpoint/2010/main" val="35061283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FA0770-AC73-5D4D-B875-9678C172202A}"/>
              </a:ext>
            </a:extLst>
          </p:cNvPr>
          <p:cNvSpPr>
            <a:spLocks noGrp="1"/>
          </p:cNvSpPr>
          <p:nvPr>
            <p:ph type="title"/>
          </p:nvPr>
        </p:nvSpPr>
        <p:spPr/>
        <p:txBody>
          <a:bodyPr/>
          <a:lstStyle/>
          <a:p>
            <a:r>
              <a:rPr kumimoji="1" lang="zh-TW" altLang="en-US"/>
              <a:t>資料庫建立</a:t>
            </a:r>
          </a:p>
        </p:txBody>
      </p:sp>
      <p:pic>
        <p:nvPicPr>
          <p:cNvPr id="5" name="圖片 4" descr="一張含有 食物 的圖片&#10;&#10;自動產生的描述">
            <a:extLst>
              <a:ext uri="{FF2B5EF4-FFF2-40B4-BE49-F238E27FC236}">
                <a16:creationId xmlns:a16="http://schemas.microsoft.com/office/drawing/2014/main" id="{A2FBFB2E-2181-C348-AC13-180DB3E0C4D7}"/>
              </a:ext>
            </a:extLst>
          </p:cNvPr>
          <p:cNvPicPr>
            <a:picLocks noChangeAspect="1"/>
          </p:cNvPicPr>
          <p:nvPr/>
        </p:nvPicPr>
        <p:blipFill rotWithShape="1">
          <a:blip r:embed="rId2"/>
          <a:srcRect l="1127" t="21573" r="130" b="21855"/>
          <a:stretch/>
        </p:blipFill>
        <p:spPr>
          <a:xfrm>
            <a:off x="8238910" y="2299389"/>
            <a:ext cx="3280155" cy="1879270"/>
          </a:xfrm>
          <a:prstGeom prst="rect">
            <a:avLst/>
          </a:prstGeom>
        </p:spPr>
      </p:pic>
      <p:pic>
        <p:nvPicPr>
          <p:cNvPr id="7" name="圖片 6" descr="一張含有 畫畫 的圖片&#10;&#10;自動產生的描述">
            <a:extLst>
              <a:ext uri="{FF2B5EF4-FFF2-40B4-BE49-F238E27FC236}">
                <a16:creationId xmlns:a16="http://schemas.microsoft.com/office/drawing/2014/main" id="{EA0769D7-3D78-B64F-BA4A-5190D08EC1A9}"/>
              </a:ext>
            </a:extLst>
          </p:cNvPr>
          <p:cNvPicPr>
            <a:picLocks noChangeAspect="1"/>
          </p:cNvPicPr>
          <p:nvPr/>
        </p:nvPicPr>
        <p:blipFill rotWithShape="1">
          <a:blip r:embed="rId3"/>
          <a:srcRect l="20710" t="4930" r="22564" b="8241"/>
          <a:stretch/>
        </p:blipFill>
        <p:spPr>
          <a:xfrm>
            <a:off x="4916374" y="2146479"/>
            <a:ext cx="2161320" cy="2161339"/>
          </a:xfrm>
          <a:prstGeom prst="rect">
            <a:avLst/>
          </a:prstGeom>
        </p:spPr>
      </p:pic>
      <p:sp>
        <p:nvSpPr>
          <p:cNvPr id="3" name="文字方塊 2">
            <a:extLst>
              <a:ext uri="{FF2B5EF4-FFF2-40B4-BE49-F238E27FC236}">
                <a16:creationId xmlns:a16="http://schemas.microsoft.com/office/drawing/2014/main" id="{C3A9BD94-CC2F-254C-8A17-7E8929685CFD}"/>
              </a:ext>
            </a:extLst>
          </p:cNvPr>
          <p:cNvSpPr txBox="1"/>
          <p:nvPr/>
        </p:nvSpPr>
        <p:spPr>
          <a:xfrm>
            <a:off x="3990109" y="4512623"/>
            <a:ext cx="3764478" cy="2031325"/>
          </a:xfrm>
          <a:prstGeom prst="rect">
            <a:avLst/>
          </a:prstGeom>
          <a:noFill/>
        </p:spPr>
        <p:txBody>
          <a:bodyPr wrap="square" rtlCol="0">
            <a:spAutoFit/>
          </a:bodyPr>
          <a:lstStyle/>
          <a:p>
            <a:pPr marL="342900" indent="-342900">
              <a:buFont typeface="+mj-lt"/>
              <a:buAutoNum type="arabicPeriod"/>
            </a:pPr>
            <a:r>
              <a:rPr kumimoji="1" lang="zh-CN" altLang="en-US">
                <a:latin typeface="Microsoft JhengHei" panose="020B0604030504040204" pitchFamily="34" charset="-120"/>
                <a:ea typeface="Microsoft JhengHei" panose="020B0604030504040204" pitchFamily="34" charset="-120"/>
              </a:rPr>
              <a:t>可使用</a:t>
            </a:r>
            <a:r>
              <a:rPr kumimoji="1" lang="zh-TW" altLang="en-US">
                <a:latin typeface="Microsoft JhengHei" panose="020B0604030504040204" pitchFamily="34" charset="-120"/>
                <a:ea typeface="Microsoft JhengHei" panose="020B0604030504040204" pitchFamily="34" charset="-120"/>
              </a:rPr>
              <a:t> </a:t>
            </a:r>
            <a:r>
              <a:rPr kumimoji="1" lang="en" altLang="zh-CN" err="1">
                <a:latin typeface="Microsoft JhengHei" panose="020B0604030504040204" pitchFamily="34" charset="-120"/>
                <a:ea typeface="Microsoft JhengHei" panose="020B0604030504040204" pitchFamily="34" charset="-120"/>
              </a:rPr>
              <a:t>gspread</a:t>
            </a:r>
            <a:r>
              <a:rPr kumimoji="1" lang="zh-TW" altLang="en-US">
                <a:latin typeface="Microsoft JhengHei" panose="020B0604030504040204" pitchFamily="34" charset="-120"/>
                <a:ea typeface="Microsoft JhengHei" panose="020B0604030504040204" pitchFamily="34" charset="-120"/>
              </a:rPr>
              <a:t> </a:t>
            </a:r>
            <a:r>
              <a:rPr kumimoji="1" lang="zh-CN" altLang="en-US">
                <a:latin typeface="Microsoft JhengHei" panose="020B0604030504040204" pitchFamily="34" charset="-120"/>
                <a:ea typeface="Microsoft JhengHei" panose="020B0604030504040204" pitchFamily="34" charset="-120"/>
              </a:rPr>
              <a:t>套件與</a:t>
            </a:r>
            <a:r>
              <a:rPr kumimoji="1" lang="zh-TW" altLang="en-US">
                <a:latin typeface="Microsoft JhengHei" panose="020B0604030504040204" pitchFamily="34" charset="-120"/>
                <a:ea typeface="Microsoft JhengHei" panose="020B0604030504040204" pitchFamily="34" charset="-120"/>
              </a:rPr>
              <a:t> </a:t>
            </a:r>
            <a:r>
              <a:rPr kumimoji="1" lang="en-US" altLang="zh-CN">
                <a:latin typeface="Microsoft JhengHei" panose="020B0604030504040204" pitchFamily="34" charset="-120"/>
                <a:ea typeface="Microsoft JhengHei" panose="020B0604030504040204" pitchFamily="34" charset="-120"/>
              </a:rPr>
              <a:t>python</a:t>
            </a:r>
            <a:r>
              <a:rPr kumimoji="1" lang="zh-CN" altLang="en-US">
                <a:latin typeface="Microsoft JhengHei" panose="020B0604030504040204" pitchFamily="34" charset="-120"/>
                <a:ea typeface="Microsoft JhengHei" panose="020B0604030504040204" pitchFamily="34" charset="-120"/>
              </a:rPr>
              <a:t>做連接</a:t>
            </a:r>
            <a:endParaRPr kumimoji="1" lang="en-US" altLang="zh-TW">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TW" altLang="en-US">
                <a:latin typeface="Microsoft JhengHei" panose="020B0604030504040204" pitchFamily="34" charset="-120"/>
                <a:ea typeface="Microsoft JhengHei" panose="020B0604030504040204" pitchFamily="34" charset="-120"/>
              </a:rPr>
              <a:t>有容量限制，不適合放大量數據</a:t>
            </a:r>
            <a:endParaRPr kumimoji="1" lang="en-US" altLang="zh-TW">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TW" altLang="en-US">
                <a:latin typeface="Microsoft JhengHei" panose="020B0604030504040204" pitchFamily="34" charset="-120"/>
                <a:ea typeface="Microsoft JhengHei" panose="020B0604030504040204" pitchFamily="34" charset="-120"/>
              </a:rPr>
              <a:t>每 </a:t>
            </a:r>
            <a:r>
              <a:rPr kumimoji="1" lang="en-US" altLang="zh-TW">
                <a:latin typeface="Microsoft JhengHei" panose="020B0604030504040204" pitchFamily="34" charset="-120"/>
                <a:ea typeface="Microsoft JhengHei" panose="020B0604030504040204" pitchFamily="34" charset="-120"/>
              </a:rPr>
              <a:t>100</a:t>
            </a:r>
            <a:r>
              <a:rPr kumimoji="1" lang="zh-TW" altLang="en-US">
                <a:latin typeface="Microsoft JhengHei" panose="020B0604030504040204" pitchFamily="34" charset="-120"/>
                <a:ea typeface="Microsoft JhengHei" panose="020B0604030504040204" pitchFamily="34" charset="-120"/>
              </a:rPr>
              <a:t> </a:t>
            </a:r>
            <a:r>
              <a:rPr kumimoji="1" lang="zh-CN" altLang="en-US">
                <a:latin typeface="Microsoft JhengHei" panose="020B0604030504040204" pitchFamily="34" charset="-120"/>
                <a:ea typeface="Microsoft JhengHei" panose="020B0604030504040204" pitchFamily="34" charset="-120"/>
              </a:rPr>
              <a:t>秒有資料存取量限制，不適合作為存取頻繁的資料庫</a:t>
            </a:r>
            <a:endParaRPr kumimoji="1" lang="en-US" altLang="zh-CN">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CN" altLang="en-US">
                <a:latin typeface="Microsoft JhengHei" panose="020B0604030504040204" pitchFamily="34" charset="-120"/>
                <a:ea typeface="Microsoft JhengHei" panose="020B0604030504040204" pitchFamily="34" charset="-120"/>
              </a:rPr>
              <a:t>免費試用期一年，之後要收費</a:t>
            </a:r>
            <a:endParaRPr kumimoji="1" lang="en-US" altLang="zh-CN">
              <a:latin typeface="Microsoft JhengHei" panose="020B0604030504040204" pitchFamily="34" charset="-120"/>
              <a:ea typeface="Microsoft JhengHei" panose="020B0604030504040204" pitchFamily="34" charset="-120"/>
            </a:endParaRPr>
          </a:p>
          <a:p>
            <a:pPr marL="342900" indent="-342900">
              <a:buFont typeface="+mj-lt"/>
              <a:buAutoNum type="arabicPeriod"/>
            </a:pPr>
            <a:endParaRPr kumimoji="1" lang="zh-TW" altLang="en-US">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2058DC86-5396-6B40-B588-18D0655CA9F2}"/>
              </a:ext>
            </a:extLst>
          </p:cNvPr>
          <p:cNvSpPr txBox="1"/>
          <p:nvPr/>
        </p:nvSpPr>
        <p:spPr>
          <a:xfrm>
            <a:off x="7754587" y="4524498"/>
            <a:ext cx="3764478" cy="1754326"/>
          </a:xfrm>
          <a:prstGeom prst="rect">
            <a:avLst/>
          </a:prstGeom>
          <a:noFill/>
        </p:spPr>
        <p:txBody>
          <a:bodyPr wrap="square" rtlCol="0">
            <a:spAutoFit/>
          </a:bodyPr>
          <a:lstStyle/>
          <a:p>
            <a:pPr marL="342900" indent="-342900">
              <a:buFont typeface="+mj-lt"/>
              <a:buAutoNum type="arabicPeriod"/>
            </a:pPr>
            <a:r>
              <a:rPr kumimoji="1" lang="zh-CN" altLang="en-US">
                <a:latin typeface="Microsoft JhengHei" panose="020B0604030504040204" pitchFamily="34" charset="-120"/>
                <a:ea typeface="Microsoft JhengHei" panose="020B0604030504040204" pitchFamily="34" charset="-120"/>
              </a:rPr>
              <a:t>可使用</a:t>
            </a:r>
            <a:r>
              <a:rPr kumimoji="1" lang="zh-TW" altLang="en-US">
                <a:latin typeface="Microsoft JhengHei" panose="020B0604030504040204" pitchFamily="34" charset="-120"/>
                <a:ea typeface="Microsoft JhengHei" panose="020B0604030504040204" pitchFamily="34" charset="-120"/>
              </a:rPr>
              <a:t> </a:t>
            </a:r>
            <a:r>
              <a:rPr kumimoji="1" lang="en" altLang="zh-CN" err="1">
                <a:latin typeface="Microsoft JhengHei" panose="020B0604030504040204" pitchFamily="34" charset="-120"/>
                <a:ea typeface="Microsoft JhengHei" panose="020B0604030504040204" pitchFamily="34" charset="-120"/>
              </a:rPr>
              <a:t>pymysql</a:t>
            </a:r>
            <a:r>
              <a:rPr kumimoji="1" lang="zh-TW" altLang="en-US">
                <a:latin typeface="Microsoft JhengHei" panose="020B0604030504040204" pitchFamily="34" charset="-120"/>
                <a:ea typeface="Microsoft JhengHei" panose="020B0604030504040204" pitchFamily="34" charset="-120"/>
              </a:rPr>
              <a:t> </a:t>
            </a:r>
            <a:r>
              <a:rPr kumimoji="1" lang="zh-CN" altLang="en-US">
                <a:latin typeface="Microsoft JhengHei" panose="020B0604030504040204" pitchFamily="34" charset="-120"/>
                <a:ea typeface="Microsoft JhengHei" panose="020B0604030504040204" pitchFamily="34" charset="-120"/>
              </a:rPr>
              <a:t>套件與</a:t>
            </a:r>
            <a:r>
              <a:rPr kumimoji="1" lang="zh-TW" altLang="en-US">
                <a:latin typeface="Microsoft JhengHei" panose="020B0604030504040204" pitchFamily="34" charset="-120"/>
                <a:ea typeface="Microsoft JhengHei" panose="020B0604030504040204" pitchFamily="34" charset="-120"/>
              </a:rPr>
              <a:t> </a:t>
            </a:r>
            <a:r>
              <a:rPr kumimoji="1" lang="en-US" altLang="zh-CN">
                <a:latin typeface="Microsoft JhengHei" panose="020B0604030504040204" pitchFamily="34" charset="-120"/>
                <a:ea typeface="Microsoft JhengHei" panose="020B0604030504040204" pitchFamily="34" charset="-120"/>
              </a:rPr>
              <a:t>python</a:t>
            </a:r>
            <a:r>
              <a:rPr kumimoji="1" lang="zh-CN" altLang="en-US">
                <a:latin typeface="Microsoft JhengHei" panose="020B0604030504040204" pitchFamily="34" charset="-120"/>
                <a:ea typeface="Microsoft JhengHei" panose="020B0604030504040204" pitchFamily="34" charset="-120"/>
              </a:rPr>
              <a:t>做連接</a:t>
            </a:r>
            <a:endParaRPr kumimoji="1" lang="en-US" altLang="zh-TW">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TW" altLang="en-US">
                <a:latin typeface="Microsoft JhengHei" panose="020B0604030504040204" pitchFamily="34" charset="-120"/>
                <a:ea typeface="Microsoft JhengHei" panose="020B0604030504040204" pitchFamily="34" charset="-120"/>
              </a:rPr>
              <a:t>無容量限制，適合放大量數據</a:t>
            </a:r>
            <a:endParaRPr kumimoji="1" lang="en-US" altLang="zh-TW">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TW" altLang="en-US">
                <a:latin typeface="Microsoft JhengHei" panose="020B0604030504040204" pitchFamily="34" charset="-120"/>
                <a:ea typeface="Microsoft JhengHei" panose="020B0604030504040204" pitchFamily="34" charset="-120"/>
              </a:rPr>
              <a:t>無資料存取量限制，</a:t>
            </a:r>
            <a:r>
              <a:rPr kumimoji="1" lang="zh-CN" altLang="en-US">
                <a:latin typeface="Microsoft JhengHei" panose="020B0604030504040204" pitchFamily="34" charset="-120"/>
                <a:ea typeface="Microsoft JhengHei" panose="020B0604030504040204" pitchFamily="34" charset="-120"/>
              </a:rPr>
              <a:t>適合作為存取頻繁的資料庫</a:t>
            </a:r>
            <a:endParaRPr kumimoji="1" lang="en-US" altLang="zh-TW">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TW" altLang="en-US">
                <a:latin typeface="Microsoft JhengHei" panose="020B0604030504040204" pitchFamily="34" charset="-120"/>
                <a:ea typeface="Microsoft JhengHei" panose="020B0604030504040204" pitchFamily="34" charset="-120"/>
              </a:rPr>
              <a:t>開源軟體，免費使用</a:t>
            </a:r>
          </a:p>
        </p:txBody>
      </p:sp>
      <p:sp>
        <p:nvSpPr>
          <p:cNvPr id="4" name="文字方塊 3">
            <a:extLst>
              <a:ext uri="{FF2B5EF4-FFF2-40B4-BE49-F238E27FC236}">
                <a16:creationId xmlns:a16="http://schemas.microsoft.com/office/drawing/2014/main" id="{AF491EC5-FE57-224A-8920-0DC5E256ECEE}"/>
              </a:ext>
            </a:extLst>
          </p:cNvPr>
          <p:cNvSpPr txBox="1"/>
          <p:nvPr/>
        </p:nvSpPr>
        <p:spPr>
          <a:xfrm>
            <a:off x="660352" y="2193500"/>
            <a:ext cx="3094805" cy="3970318"/>
          </a:xfrm>
          <a:prstGeom prst="rect">
            <a:avLst/>
          </a:prstGeom>
          <a:noFill/>
        </p:spPr>
        <p:txBody>
          <a:bodyPr wrap="square" rtlCol="0">
            <a:spAutoFit/>
          </a:bodyPr>
          <a:lstStyle/>
          <a:p>
            <a:r>
              <a:rPr kumimoji="1" lang="zh-TW" altLang="en-US">
                <a:latin typeface="Microsoft JhengHei" panose="020B0604030504040204" pitchFamily="34" charset="-120"/>
                <a:ea typeface="Microsoft JhengHei" panose="020B0604030504040204" pitchFamily="34" charset="-120"/>
              </a:rPr>
              <a:t>在將資料輸入上傳到網頁前，我們會將：</a:t>
            </a:r>
            <a:endParaRPr kumimoji="1" lang="en-US" altLang="zh-TW">
              <a:latin typeface="Microsoft JhengHei" panose="020B0604030504040204" pitchFamily="34" charset="-120"/>
              <a:ea typeface="Microsoft JhengHei" panose="020B0604030504040204" pitchFamily="34" charset="-120"/>
            </a:endParaRPr>
          </a:p>
          <a:p>
            <a:endParaRPr kumimoji="1" lang="en-US" altLang="zh-TW">
              <a:latin typeface="Microsoft JhengHei" panose="020B0604030504040204" pitchFamily="34" charset="-120"/>
              <a:ea typeface="Microsoft JhengHei" panose="020B0604030504040204" pitchFamily="34" charset="-120"/>
            </a:endParaRPr>
          </a:p>
          <a:p>
            <a:pPr marL="342900" indent="-342900">
              <a:buAutoNum type="arabicPeriod"/>
            </a:pPr>
            <a:r>
              <a:rPr kumimoji="1" lang="zh-CN" altLang="en-US">
                <a:latin typeface="Microsoft JhengHei" panose="020B0604030504040204" pitchFamily="34" charset="-120"/>
                <a:ea typeface="Microsoft JhengHei" panose="020B0604030504040204" pitchFamily="34" charset="-120"/>
              </a:rPr>
              <a:t>股票代碼</a:t>
            </a:r>
            <a:endParaRPr kumimoji="1" lang="en-US" altLang="zh-CN">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a:latin typeface="Microsoft JhengHei" panose="020B0604030504040204" pitchFamily="34" charset="-120"/>
                <a:ea typeface="Microsoft JhengHei" panose="020B0604030504040204" pitchFamily="34" charset="-120"/>
              </a:rPr>
              <a:t>公司名稱</a:t>
            </a:r>
            <a:endParaRPr kumimoji="1" lang="en-US" altLang="zh-TW">
              <a:latin typeface="Microsoft JhengHei" panose="020B0604030504040204" pitchFamily="34" charset="-120"/>
              <a:ea typeface="Microsoft JhengHei" panose="020B0604030504040204" pitchFamily="34" charset="-120"/>
            </a:endParaRPr>
          </a:p>
          <a:p>
            <a:pPr marL="342900" indent="-342900">
              <a:buAutoNum type="arabicPeriod"/>
            </a:pPr>
            <a:r>
              <a:rPr kumimoji="1" lang="zh-CN" altLang="en-US">
                <a:latin typeface="Microsoft JhengHei" panose="020B0604030504040204" pitchFamily="34" charset="-120"/>
                <a:ea typeface="Microsoft JhengHei" panose="020B0604030504040204" pitchFamily="34" charset="-120"/>
              </a:rPr>
              <a:t>發生時間</a:t>
            </a:r>
            <a:endParaRPr kumimoji="1" lang="en-US" altLang="zh-TW">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a:latin typeface="Microsoft JhengHei" panose="020B0604030504040204" pitchFamily="34" charset="-120"/>
                <a:ea typeface="Microsoft JhengHei" panose="020B0604030504040204" pitchFamily="34" charset="-120"/>
              </a:rPr>
              <a:t>異常報酬</a:t>
            </a:r>
            <a:endParaRPr kumimoji="1" lang="en-US" altLang="zh-TW">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a:latin typeface="Microsoft JhengHei" panose="020B0604030504040204" pitchFamily="34" charset="-120"/>
                <a:ea typeface="Microsoft JhengHei" panose="020B0604030504040204" pitchFamily="34" charset="-120"/>
              </a:rPr>
              <a:t>事件強度評分</a:t>
            </a:r>
            <a:endParaRPr kumimoji="1" lang="en-US" altLang="zh-TW">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a:latin typeface="Microsoft JhengHei" panose="020B0604030504040204" pitchFamily="34" charset="-120"/>
                <a:ea typeface="Microsoft JhengHei" panose="020B0604030504040204" pitchFamily="34" charset="-120"/>
              </a:rPr>
              <a:t>新聞內容</a:t>
            </a:r>
            <a:endParaRPr kumimoji="1" lang="en-US" altLang="zh-TW">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a:latin typeface="Microsoft JhengHei" panose="020B0604030504040204" pitchFamily="34" charset="-120"/>
                <a:ea typeface="Microsoft JhengHei" panose="020B0604030504040204" pitchFamily="34" charset="-120"/>
              </a:rPr>
              <a:t>新聞切詞結果</a:t>
            </a:r>
            <a:endParaRPr kumimoji="1" lang="en-US" altLang="zh-TW">
              <a:latin typeface="Microsoft JhengHei" panose="020B0604030504040204" pitchFamily="34" charset="-120"/>
              <a:ea typeface="Microsoft JhengHei" panose="020B0604030504040204" pitchFamily="34" charset="-120"/>
            </a:endParaRPr>
          </a:p>
          <a:p>
            <a:endParaRPr kumimoji="1" lang="en-US" altLang="zh-TW">
              <a:latin typeface="Microsoft JhengHei" panose="020B0604030504040204" pitchFamily="34" charset="-120"/>
              <a:ea typeface="Microsoft JhengHei" panose="020B0604030504040204" pitchFamily="34" charset="-120"/>
            </a:endParaRPr>
          </a:p>
          <a:p>
            <a:r>
              <a:rPr kumimoji="1" lang="zh-TW" altLang="en-US">
                <a:latin typeface="Microsoft JhengHei" panose="020B0604030504040204" pitchFamily="34" charset="-120"/>
                <a:ea typeface="Microsoft JhengHei" panose="020B0604030504040204" pitchFamily="34" charset="-120"/>
              </a:rPr>
              <a:t>等資料存放在資料庫中，未來公司需要做使用即可直接做存取</a:t>
            </a:r>
          </a:p>
        </p:txBody>
      </p:sp>
    </p:spTree>
    <p:extLst>
      <p:ext uri="{BB962C8B-B14F-4D97-AF65-F5344CB8AC3E}">
        <p14:creationId xmlns:p14="http://schemas.microsoft.com/office/powerpoint/2010/main" val="40785529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AA2CCB6-DFD2-41CD-96FE-0140B7935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6A225C9B-755F-4F91-9681-5E07AFAA7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32CD2CD-6CF3-4EE9-A24A-A41D45DC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a:extLst>
              <a:ext uri="{FF2B5EF4-FFF2-40B4-BE49-F238E27FC236}">
                <a16:creationId xmlns:a16="http://schemas.microsoft.com/office/drawing/2014/main" id="{EC13103F-FA15-4EE5-A436-ED13C1FD5F8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zh-TW" altLang="en-US" sz="3600">
                <a:solidFill>
                  <a:srgbClr val="FFFFFF"/>
                </a:solidFill>
              </a:rPr>
              <a:t>結果呈現</a:t>
            </a:r>
          </a:p>
        </p:txBody>
      </p:sp>
      <p:pic>
        <p:nvPicPr>
          <p:cNvPr id="14" name="圖片 13" descr="一張含有 螢幕擷取畫面 的圖片&#10;&#10;自動產生的描述">
            <a:extLst>
              <a:ext uri="{FF2B5EF4-FFF2-40B4-BE49-F238E27FC236}">
                <a16:creationId xmlns:a16="http://schemas.microsoft.com/office/drawing/2014/main" id="{1488CCBB-15E2-E541-BD1E-5C8E12549823}"/>
              </a:ext>
            </a:extLst>
          </p:cNvPr>
          <p:cNvPicPr>
            <a:picLocks noChangeAspect="1"/>
          </p:cNvPicPr>
          <p:nvPr/>
        </p:nvPicPr>
        <p:blipFill>
          <a:blip r:embed="rId2"/>
          <a:stretch>
            <a:fillRect/>
          </a:stretch>
        </p:blipFill>
        <p:spPr>
          <a:xfrm>
            <a:off x="2417954" y="2573196"/>
            <a:ext cx="1962793" cy="3925585"/>
          </a:xfrm>
          <a:prstGeom prst="rect">
            <a:avLst/>
          </a:prstGeom>
        </p:spPr>
      </p:pic>
      <p:pic>
        <p:nvPicPr>
          <p:cNvPr id="22" name="圖片 21" descr="一張含有 山, 標誌 的圖片&#10;&#10;自動產生的描述">
            <a:extLst>
              <a:ext uri="{FF2B5EF4-FFF2-40B4-BE49-F238E27FC236}">
                <a16:creationId xmlns:a16="http://schemas.microsoft.com/office/drawing/2014/main" id="{07F759B5-069A-DB45-8D3B-D8114FE4AD59}"/>
              </a:ext>
            </a:extLst>
          </p:cNvPr>
          <p:cNvPicPr>
            <a:picLocks noChangeAspect="1"/>
          </p:cNvPicPr>
          <p:nvPr/>
        </p:nvPicPr>
        <p:blipFill>
          <a:blip r:embed="rId3"/>
          <a:stretch>
            <a:fillRect/>
          </a:stretch>
        </p:blipFill>
        <p:spPr>
          <a:xfrm>
            <a:off x="123690" y="2569735"/>
            <a:ext cx="2005907" cy="3912100"/>
          </a:xfrm>
          <a:prstGeom prst="rect">
            <a:avLst/>
          </a:prstGeom>
        </p:spPr>
      </p:pic>
      <p:pic>
        <p:nvPicPr>
          <p:cNvPr id="4" name="內容版面配置區 3">
            <a:extLst>
              <a:ext uri="{FF2B5EF4-FFF2-40B4-BE49-F238E27FC236}">
                <a16:creationId xmlns:a16="http://schemas.microsoft.com/office/drawing/2014/main" id="{4A7859FB-A725-C640-901A-4FA021E41996}"/>
              </a:ext>
            </a:extLst>
          </p:cNvPr>
          <p:cNvPicPr>
            <a:picLocks noGrp="1" noChangeAspect="1"/>
          </p:cNvPicPr>
          <p:nvPr>
            <p:ph idx="1"/>
          </p:nvPr>
        </p:nvPicPr>
        <p:blipFill>
          <a:blip r:embed="rId4"/>
          <a:stretch>
            <a:fillRect/>
          </a:stretch>
        </p:blipFill>
        <p:spPr>
          <a:xfrm>
            <a:off x="4381022" y="2569735"/>
            <a:ext cx="3788189" cy="3925585"/>
          </a:xfrm>
          <a:prstGeom prst="rect">
            <a:avLst/>
          </a:prstGeom>
        </p:spPr>
      </p:pic>
      <p:sp>
        <p:nvSpPr>
          <p:cNvPr id="39" name="文字方塊 38">
            <a:extLst>
              <a:ext uri="{FF2B5EF4-FFF2-40B4-BE49-F238E27FC236}">
                <a16:creationId xmlns:a16="http://schemas.microsoft.com/office/drawing/2014/main" id="{3F91DAB0-9AEC-F14A-BD85-1D96F1E5CAF0}"/>
              </a:ext>
            </a:extLst>
          </p:cNvPr>
          <p:cNvSpPr txBox="1"/>
          <p:nvPr/>
        </p:nvSpPr>
        <p:spPr>
          <a:xfrm>
            <a:off x="598630" y="757780"/>
            <a:ext cx="7102447" cy="1754326"/>
          </a:xfrm>
          <a:prstGeom prst="rect">
            <a:avLst/>
          </a:prstGeom>
          <a:noFill/>
        </p:spPr>
        <p:txBody>
          <a:bodyPr wrap="square" rtlCol="0">
            <a:spAutoFit/>
          </a:bodyPr>
          <a:lstStyle/>
          <a:p>
            <a:pPr marL="285750" indent="-285750">
              <a:buFont typeface="Wingdings" pitchFamily="2" charset="2"/>
              <a:buChar char="Ø"/>
            </a:pPr>
            <a:r>
              <a:rPr lang="zh-CN" altLang="en-US">
                <a:latin typeface="Microsoft JhengHei" panose="020B0604030504040204" pitchFamily="34" charset="-120"/>
                <a:ea typeface="Microsoft JhengHei" panose="020B0604030504040204" pitchFamily="34" charset="-120"/>
              </a:rPr>
              <a:t>採用</a:t>
            </a:r>
            <a:r>
              <a:rPr lang="zh-TW" altLang="en-US">
                <a:latin typeface="Microsoft JhengHei" panose="020B0604030504040204" pitchFamily="34" charset="-120"/>
                <a:ea typeface="Microsoft JhengHei" panose="020B0604030504040204" pitchFamily="34" charset="-120"/>
              </a:rPr>
              <a:t> </a:t>
            </a:r>
            <a:r>
              <a:rPr lang="en-US" altLang="zh-CN">
                <a:latin typeface="Microsoft JhengHei" panose="020B0604030504040204" pitchFamily="34" charset="-120"/>
                <a:ea typeface="Microsoft JhengHei" panose="020B0604030504040204" pitchFamily="34" charset="-120"/>
              </a:rPr>
              <a:t>AWS</a:t>
            </a:r>
            <a:r>
              <a:rPr lang="zh-TW" altLang="en-US">
                <a:latin typeface="Microsoft JhengHei" panose="020B0604030504040204" pitchFamily="34" charset="-120"/>
                <a:ea typeface="Microsoft JhengHei" panose="020B0604030504040204" pitchFamily="34" charset="-120"/>
              </a:rPr>
              <a:t> </a:t>
            </a:r>
            <a:r>
              <a:rPr lang="zh-CN" altLang="en-US">
                <a:latin typeface="Microsoft JhengHei" panose="020B0604030504040204" pitchFamily="34" charset="-120"/>
                <a:ea typeface="Microsoft JhengHei" panose="020B0604030504040204" pitchFamily="34" charset="-120"/>
              </a:rPr>
              <a:t>與</a:t>
            </a:r>
            <a:r>
              <a:rPr lang="zh-TW" altLang="en-US">
                <a:latin typeface="Microsoft JhengHei" panose="020B0604030504040204" pitchFamily="34" charset="-120"/>
                <a:ea typeface="Microsoft JhengHei" panose="020B0604030504040204" pitchFamily="34" charset="-120"/>
              </a:rPr>
              <a:t> </a:t>
            </a:r>
            <a:r>
              <a:rPr lang="en-US" altLang="zh-CN">
                <a:latin typeface="Microsoft JhengHei" panose="020B0604030504040204" pitchFamily="34" charset="-120"/>
                <a:ea typeface="Microsoft JhengHei" panose="020B0604030504040204" pitchFamily="34" charset="-120"/>
              </a:rPr>
              <a:t>WordPress</a:t>
            </a:r>
            <a:r>
              <a:rPr lang="zh-TW" altLang="en-US">
                <a:latin typeface="Microsoft JhengHei" panose="020B0604030504040204" pitchFamily="34" charset="-120"/>
                <a:ea typeface="Microsoft JhengHei" panose="020B0604030504040204" pitchFamily="34" charset="-120"/>
              </a:rPr>
              <a:t> </a:t>
            </a:r>
            <a:r>
              <a:rPr lang="zh-CN" altLang="en-US">
                <a:latin typeface="Microsoft JhengHei" panose="020B0604030504040204" pitchFamily="34" charset="-120"/>
                <a:ea typeface="Microsoft JhengHei" panose="020B0604030504040204" pitchFamily="34" charset="-120"/>
              </a:rPr>
              <a:t>架構個股新聞評分系統網站，並利用</a:t>
            </a:r>
            <a:r>
              <a:rPr lang="en" altLang="zh-CN" err="1">
                <a:latin typeface="Microsoft JhengHei" panose="020B0604030504040204" pitchFamily="34" charset="-120"/>
                <a:ea typeface="Microsoft JhengHei" panose="020B0604030504040204" pitchFamily="34" charset="-120"/>
              </a:rPr>
              <a:t>wordpress-xmlrpc</a:t>
            </a:r>
            <a:r>
              <a:rPr lang="zh-TW" altLang="en-US">
                <a:latin typeface="Microsoft JhengHei" panose="020B0604030504040204" pitchFamily="34" charset="-120"/>
                <a:ea typeface="Microsoft JhengHei" panose="020B0604030504040204" pitchFamily="34" charset="-120"/>
              </a:rPr>
              <a:t> 套件完成自動發文的功能</a:t>
            </a:r>
            <a:endParaRPr lang="en-US" altLang="zh-TW">
              <a:latin typeface="Microsoft JhengHei" panose="020B0604030504040204" pitchFamily="34" charset="-120"/>
              <a:ea typeface="Microsoft JhengHei" panose="020B0604030504040204" pitchFamily="34" charset="-120"/>
            </a:endParaRPr>
          </a:p>
          <a:p>
            <a:pPr marL="285750" indent="-285750">
              <a:buFont typeface="Wingdings" pitchFamily="2" charset="2"/>
              <a:buChar char="Ø"/>
            </a:pPr>
            <a:endParaRPr lang="en-US" altLang="zh-TW">
              <a:latin typeface="Microsoft JhengHei" panose="020B0604030504040204" pitchFamily="34" charset="-120"/>
              <a:ea typeface="Microsoft JhengHei" panose="020B0604030504040204" pitchFamily="34" charset="-120"/>
            </a:endParaRPr>
          </a:p>
          <a:p>
            <a:pPr marL="285750" indent="-285750">
              <a:buFont typeface="Wingdings" pitchFamily="2" charset="2"/>
              <a:buChar char="Ø"/>
            </a:pPr>
            <a:r>
              <a:rPr lang="zh-CN" altLang="en-US">
                <a:latin typeface="Microsoft JhengHei" panose="020B0604030504040204" pitchFamily="34" charset="-120"/>
                <a:ea typeface="Microsoft JhengHei" panose="020B0604030504040204" pitchFamily="34" charset="-120"/>
              </a:rPr>
              <a:t>我們預期將使用爬蟲爬取最新新聞內容後，經過我們的評分與股價預測系統模型預測，將重要的新聞（評分絕對值大於</a:t>
            </a:r>
            <a:r>
              <a:rPr lang="en-US" altLang="zh-CN">
                <a:latin typeface="Microsoft JhengHei" panose="020B0604030504040204" pitchFamily="34" charset="-120"/>
                <a:ea typeface="Microsoft JhengHei" panose="020B0604030504040204" pitchFamily="34" charset="-120"/>
              </a:rPr>
              <a:t>2</a:t>
            </a:r>
            <a:r>
              <a:rPr lang="zh-CN" altLang="en-US">
                <a:latin typeface="Microsoft JhengHei" panose="020B0604030504040204" pitchFamily="34" charset="-120"/>
                <a:ea typeface="Microsoft JhengHei" panose="020B0604030504040204" pitchFamily="34" charset="-120"/>
              </a:rPr>
              <a:t>的新聞）呈現在我們的網站中</a:t>
            </a:r>
            <a:endParaRPr lang="en-US" altLang="zh-TW">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604389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5E644A-F53A-4E40-9AC7-7FCF866CD89B}"/>
              </a:ext>
            </a:extLst>
          </p:cNvPr>
          <p:cNvSpPr>
            <a:spLocks noGrp="1"/>
          </p:cNvSpPr>
          <p:nvPr>
            <p:ph type="title"/>
          </p:nvPr>
        </p:nvSpPr>
        <p:spPr/>
        <p:txBody>
          <a:bodyPr/>
          <a:lstStyle/>
          <a:p>
            <a:r>
              <a:rPr lang="zh-TW" altLang="en-US"/>
              <a:t>小組分工</a:t>
            </a:r>
          </a:p>
        </p:txBody>
      </p:sp>
      <p:sp>
        <p:nvSpPr>
          <p:cNvPr id="3" name="內容版面配置區 2">
            <a:extLst>
              <a:ext uri="{FF2B5EF4-FFF2-40B4-BE49-F238E27FC236}">
                <a16:creationId xmlns:a16="http://schemas.microsoft.com/office/drawing/2014/main" id="{CD4DDD4F-5FB1-4CA4-B194-771A6E57E32B}"/>
              </a:ext>
            </a:extLst>
          </p:cNvPr>
          <p:cNvSpPr>
            <a:spLocks noGrp="1"/>
          </p:cNvSpPr>
          <p:nvPr>
            <p:ph idx="1"/>
          </p:nvPr>
        </p:nvSpPr>
        <p:spPr>
          <a:xfrm>
            <a:off x="1487857" y="2482413"/>
            <a:ext cx="10122951" cy="2429799"/>
          </a:xfrm>
        </p:spPr>
        <p:txBody>
          <a:bodyPr>
            <a:normAutofit/>
          </a:bodyPr>
          <a:lstStyle/>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劉品妤：</a:t>
            </a:r>
            <a:r>
              <a:rPr lang="en-US" altLang="zh-TW" sz="2000" dirty="0">
                <a:solidFill>
                  <a:schemeClr val="tx1"/>
                </a:solidFill>
                <a:latin typeface="Microsoft JhengHei" panose="020B0604030504040204" pitchFamily="34" charset="-120"/>
                <a:ea typeface="Microsoft JhengHei" panose="020B0604030504040204" pitchFamily="34" charset="-120"/>
              </a:rPr>
              <a:t>AWS</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zh-CN" altLang="en-US" sz="2000" dirty="0">
                <a:solidFill>
                  <a:schemeClr val="tx1"/>
                </a:solidFill>
                <a:latin typeface="Microsoft JhengHei" panose="020B0604030504040204" pitchFamily="34" charset="-120"/>
                <a:ea typeface="Microsoft JhengHei" panose="020B0604030504040204" pitchFamily="34" charset="-120"/>
              </a:rPr>
              <a:t>與</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en-US" altLang="zh-CN" sz="2000" dirty="0" err="1">
                <a:solidFill>
                  <a:schemeClr val="tx1"/>
                </a:solidFill>
                <a:latin typeface="Microsoft JhengHei" panose="020B0604030504040204" pitchFamily="34" charset="-120"/>
                <a:ea typeface="Microsoft JhengHei" panose="020B0604030504040204" pitchFamily="34" charset="-120"/>
              </a:rPr>
              <a:t>Wordpress</a:t>
            </a:r>
            <a:r>
              <a:rPr lang="zh-TW" altLang="en-US" sz="2000" dirty="0">
                <a:solidFill>
                  <a:schemeClr val="tx1"/>
                </a:solidFill>
                <a:latin typeface="Microsoft JhengHei" panose="020B0604030504040204" pitchFamily="34" charset="-120"/>
                <a:ea typeface="Microsoft JhengHei" panose="020B0604030504040204" pitchFamily="34" charset="-120"/>
              </a:rPr>
              <a:t> 網頁製作、爬蟲最新新聞資料</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王昱達：</a:t>
            </a:r>
            <a:r>
              <a:rPr lang="zh-CN" altLang="en-US" sz="2000" dirty="0">
                <a:solidFill>
                  <a:schemeClr val="tx1"/>
                </a:solidFill>
                <a:latin typeface="Microsoft JhengHei" panose="020B0604030504040204" pitchFamily="34" charset="-120"/>
                <a:ea typeface="Microsoft JhengHei" panose="020B0604030504040204" pitchFamily="34" charset="-120"/>
              </a:rPr>
              <a:t>股價資料整理、資料庫建立、網頁串接</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楊廣元：新聞評分與股價預測模型的建立與調整參數</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呂明諺：</a:t>
            </a:r>
            <a:r>
              <a:rPr lang="zh-CN" altLang="en-US" sz="2000" dirty="0">
                <a:solidFill>
                  <a:schemeClr val="tx1"/>
                </a:solidFill>
                <a:latin typeface="Microsoft JhengHei" panose="020B0604030504040204" pitchFamily="34" charset="-120"/>
                <a:ea typeface="Microsoft JhengHei" panose="020B0604030504040204" pitchFamily="34" charset="-120"/>
              </a:rPr>
              <a:t>切詞與進一步的優化</a:t>
            </a:r>
            <a:endParaRPr lang="zh-TW" altLang="en-US" sz="2000" dirty="0">
              <a:solidFill>
                <a:schemeClr val="tx1"/>
              </a:solidFill>
              <a:latin typeface="Microsoft JhengHei" panose="020B0604030504040204" pitchFamily="34" charset="-120"/>
              <a:ea typeface="Microsoft JhengHei" panose="020B0604030504040204" pitchFamily="34" charset="-120"/>
            </a:endParaRPr>
          </a:p>
        </p:txBody>
      </p:sp>
      <p:sp>
        <p:nvSpPr>
          <p:cNvPr id="7" name="文字方塊 6">
            <a:extLst>
              <a:ext uri="{FF2B5EF4-FFF2-40B4-BE49-F238E27FC236}">
                <a16:creationId xmlns:a16="http://schemas.microsoft.com/office/drawing/2014/main" id="{F3F96F8B-C5CD-420F-B418-0DE93EF5BE90}"/>
              </a:ext>
            </a:extLst>
          </p:cNvPr>
          <p:cNvSpPr txBox="1"/>
          <p:nvPr/>
        </p:nvSpPr>
        <p:spPr>
          <a:xfrm>
            <a:off x="1323627" y="5032338"/>
            <a:ext cx="3236181" cy="646331"/>
          </a:xfrm>
          <a:prstGeom prst="rect">
            <a:avLst/>
          </a:prstGeom>
          <a:noFill/>
        </p:spPr>
        <p:txBody>
          <a:bodyPr wrap="square" rtlCol="0">
            <a:spAutoFit/>
          </a:bodyPr>
          <a:lstStyle/>
          <a:p>
            <a:r>
              <a:rPr lang="en-US" altLang="zh-TW" dirty="0"/>
              <a:t>Trello </a:t>
            </a:r>
            <a:r>
              <a:rPr lang="zh-TW" altLang="en-US" dirty="0"/>
              <a:t>連結</a:t>
            </a:r>
            <a:r>
              <a:rPr lang="en-US" altLang="zh-TW" dirty="0"/>
              <a:t>:</a:t>
            </a:r>
            <a:r>
              <a:rPr lang="en-US" altLang="zh-TW" dirty="0">
                <a:hlinkClick r:id="rId3"/>
              </a:rPr>
              <a:t> </a:t>
            </a:r>
            <a:r>
              <a:rPr lang="zh-TW" altLang="en-US" dirty="0"/>
              <a:t> </a:t>
            </a:r>
            <a:endParaRPr lang="en-US" altLang="zh-TW" dirty="0"/>
          </a:p>
          <a:p>
            <a:r>
              <a:rPr lang="en-US" altLang="zh-TW" dirty="0">
                <a:hlinkClick r:id="rId4"/>
              </a:rPr>
              <a:t>https://reurl.cc/Mvozzv</a:t>
            </a:r>
            <a:endParaRPr lang="zh-TW" altLang="en-US" dirty="0"/>
          </a:p>
        </p:txBody>
      </p:sp>
      <p:sp>
        <p:nvSpPr>
          <p:cNvPr id="5" name="文字方塊 4">
            <a:extLst>
              <a:ext uri="{FF2B5EF4-FFF2-40B4-BE49-F238E27FC236}">
                <a16:creationId xmlns:a16="http://schemas.microsoft.com/office/drawing/2014/main" id="{08BED59D-DC00-8E4C-9A75-0201F01D85A1}"/>
              </a:ext>
            </a:extLst>
          </p:cNvPr>
          <p:cNvSpPr txBox="1"/>
          <p:nvPr/>
        </p:nvSpPr>
        <p:spPr>
          <a:xfrm>
            <a:off x="3972151" y="5032338"/>
            <a:ext cx="3236181" cy="646331"/>
          </a:xfrm>
          <a:prstGeom prst="rect">
            <a:avLst/>
          </a:prstGeom>
          <a:noFill/>
        </p:spPr>
        <p:txBody>
          <a:bodyPr wrap="square" rtlCol="0">
            <a:spAutoFit/>
          </a:bodyPr>
          <a:lstStyle/>
          <a:p>
            <a:r>
              <a:rPr lang="en-US" altLang="zh-TW" dirty="0" err="1"/>
              <a:t>Github</a:t>
            </a:r>
            <a:r>
              <a:rPr lang="en-US" altLang="zh-TW" dirty="0"/>
              <a:t> </a:t>
            </a:r>
            <a:r>
              <a:rPr lang="zh-TW" altLang="en-US" dirty="0"/>
              <a:t>連結</a:t>
            </a:r>
            <a:r>
              <a:rPr lang="en-US" altLang="zh-TW" dirty="0"/>
              <a:t>:</a:t>
            </a:r>
            <a:r>
              <a:rPr lang="en-US" altLang="zh-TW" dirty="0">
                <a:hlinkClick r:id="rId3"/>
              </a:rPr>
              <a:t> </a:t>
            </a:r>
            <a:r>
              <a:rPr lang="zh-TW" altLang="en-US" dirty="0"/>
              <a:t> </a:t>
            </a:r>
            <a:endParaRPr lang="en-US" altLang="zh-TW" dirty="0"/>
          </a:p>
          <a:p>
            <a:r>
              <a:rPr lang="en-US" altLang="zh-TW" dirty="0">
                <a:hlinkClick r:id="rId5"/>
              </a:rPr>
              <a:t>https://reurl.cc/E7vQQk</a:t>
            </a:r>
            <a:endParaRPr lang="zh-TW" altLang="en-US" dirty="0"/>
          </a:p>
        </p:txBody>
      </p:sp>
      <p:sp>
        <p:nvSpPr>
          <p:cNvPr id="6" name="文字方塊 5">
            <a:extLst>
              <a:ext uri="{FF2B5EF4-FFF2-40B4-BE49-F238E27FC236}">
                <a16:creationId xmlns:a16="http://schemas.microsoft.com/office/drawing/2014/main" id="{DD6D904C-7356-EB43-888E-80B18B0566C8}"/>
              </a:ext>
            </a:extLst>
          </p:cNvPr>
          <p:cNvSpPr txBox="1"/>
          <p:nvPr/>
        </p:nvSpPr>
        <p:spPr>
          <a:xfrm>
            <a:off x="7319615" y="5032338"/>
            <a:ext cx="3236181" cy="923330"/>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成果網站</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3"/>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 altLang="zh-TW" dirty="0">
                <a:hlinkClick r:id="rId6"/>
              </a:rPr>
              <a:t>http://ec2-52-87-157-212.compute-1.amazonaws.com/</a:t>
            </a:r>
            <a:endParaRPr kumimoji="1" lang="zh-TW" altLang="en-US" dirty="0"/>
          </a:p>
        </p:txBody>
      </p:sp>
    </p:spTree>
    <p:extLst>
      <p:ext uri="{BB962C8B-B14F-4D97-AF65-F5344CB8AC3E}">
        <p14:creationId xmlns:p14="http://schemas.microsoft.com/office/powerpoint/2010/main" val="1633671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1FE360-A2D1-4ED7-9AAC-01ADAA08DF6C}"/>
              </a:ext>
            </a:extLst>
          </p:cNvPr>
          <p:cNvSpPr>
            <a:spLocks noGrp="1"/>
          </p:cNvSpPr>
          <p:nvPr>
            <p:ph type="title"/>
          </p:nvPr>
        </p:nvSpPr>
        <p:spPr>
          <a:xfrm>
            <a:off x="581192" y="2680246"/>
            <a:ext cx="11029615" cy="1497507"/>
          </a:xfrm>
        </p:spPr>
        <p:txBody>
          <a:bodyPr/>
          <a:lstStyle/>
          <a:p>
            <a:pPr algn="ctr"/>
            <a:r>
              <a:rPr lang="zh-TW" altLang="en-US"/>
              <a:t>感謝聆聽</a:t>
            </a:r>
          </a:p>
        </p:txBody>
      </p:sp>
      <p:sp>
        <p:nvSpPr>
          <p:cNvPr id="4" name="矩形 3">
            <a:extLst>
              <a:ext uri="{FF2B5EF4-FFF2-40B4-BE49-F238E27FC236}">
                <a16:creationId xmlns:a16="http://schemas.microsoft.com/office/drawing/2014/main" id="{F7332778-2F88-4143-9E11-B913332E9DA2}"/>
              </a:ext>
            </a:extLst>
          </p:cNvPr>
          <p:cNvSpPr/>
          <p:nvPr/>
        </p:nvSpPr>
        <p:spPr>
          <a:xfrm>
            <a:off x="450574" y="437322"/>
            <a:ext cx="11290852" cy="1630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0114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33744F-355F-4E62-93B1-0E0D111EEFF2}"/>
              </a:ext>
            </a:extLst>
          </p:cNvPr>
          <p:cNvSpPr>
            <a:spLocks noGrp="1"/>
          </p:cNvSpPr>
          <p:nvPr>
            <p:ph type="title"/>
          </p:nvPr>
        </p:nvSpPr>
        <p:spPr/>
        <p:txBody>
          <a:bodyPr/>
          <a:lstStyle/>
          <a:p>
            <a:r>
              <a:rPr lang="zh-TW" altLang="en-US"/>
              <a:t>資料預處理</a:t>
            </a:r>
            <a:r>
              <a:rPr lang="en-US" altLang="zh-TW" dirty="0"/>
              <a:t>(</a:t>
            </a:r>
            <a:r>
              <a:rPr lang="zh-TW" altLang="en-US"/>
              <a:t>斷詞</a:t>
            </a:r>
            <a:r>
              <a:rPr lang="en-US" altLang="zh-TW" dirty="0"/>
              <a:t>)</a:t>
            </a:r>
            <a:endParaRPr lang="zh-TW" altLang="en-US"/>
          </a:p>
        </p:txBody>
      </p:sp>
      <p:sp>
        <p:nvSpPr>
          <p:cNvPr id="3" name="內容版面配置區 2">
            <a:extLst>
              <a:ext uri="{FF2B5EF4-FFF2-40B4-BE49-F238E27FC236}">
                <a16:creationId xmlns:a16="http://schemas.microsoft.com/office/drawing/2014/main" id="{FA4255ED-0988-48EE-8BEB-93C74B3C54EA}"/>
              </a:ext>
            </a:extLst>
          </p:cNvPr>
          <p:cNvSpPr>
            <a:spLocks noGrp="1"/>
          </p:cNvSpPr>
          <p:nvPr>
            <p:ph idx="1"/>
          </p:nvPr>
        </p:nvSpPr>
        <p:spPr/>
        <p:txBody>
          <a:bodyPr/>
          <a:lstStyle/>
          <a:p>
            <a:r>
              <a:rPr lang="zh-TW" altLang="en-US" sz="2200">
                <a:solidFill>
                  <a:schemeClr val="tx1"/>
                </a:solidFill>
                <a:latin typeface="Microsoft JhengHei" panose="020B0604030504040204" pitchFamily="34" charset="-120"/>
                <a:ea typeface="Microsoft JhengHei" panose="020B0604030504040204" pitchFamily="34" charset="-120"/>
              </a:rPr>
              <a:t>詞是最小有意義且可以自由使用的語言單位</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r>
              <a:rPr lang="zh-TW" altLang="en-US" sz="2200">
                <a:solidFill>
                  <a:schemeClr val="tx1"/>
                </a:solidFill>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r>
              <a:rPr lang="zh-TW" altLang="en-US" sz="2200">
                <a:solidFill>
                  <a:schemeClr val="tx1"/>
                </a:solidFill>
                <a:latin typeface="Microsoft JhengHei" panose="020B0604030504040204" pitchFamily="34" charset="-120"/>
                <a:ea typeface="Microsoft JhengHei" panose="020B0604030504040204" pitchFamily="34" charset="-120"/>
              </a:rPr>
              <a:t>本次報告須做處理的部分為新聞的內容</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r>
              <a:rPr lang="zh-TW" altLang="en-US" sz="2200">
                <a:solidFill>
                  <a:schemeClr val="tx1"/>
                </a:solidFill>
                <a:latin typeface="Microsoft JhengHei" panose="020B0604030504040204" pitchFamily="34" charset="-120"/>
                <a:ea typeface="Microsoft JhengHei" panose="020B0604030504040204" pitchFamily="34" charset="-120"/>
              </a:rPr>
              <a:t>分別使用</a:t>
            </a:r>
            <a:r>
              <a:rPr lang="en-US" altLang="zh-TW" sz="2200" dirty="0">
                <a:solidFill>
                  <a:schemeClr val="tx1"/>
                </a:solidFill>
                <a:latin typeface="Microsoft JhengHei" panose="020B0604030504040204" pitchFamily="34" charset="-120"/>
                <a:ea typeface="Microsoft JhengHei" panose="020B0604030504040204" pitchFamily="34" charset="-120"/>
              </a:rPr>
              <a:t>2</a:t>
            </a:r>
            <a:r>
              <a:rPr lang="zh-TW" altLang="en-US" sz="2200">
                <a:solidFill>
                  <a:schemeClr val="tx1"/>
                </a:solidFill>
                <a:latin typeface="Microsoft JhengHei" panose="020B0604030504040204" pitchFamily="34" charset="-120"/>
                <a:ea typeface="Microsoft JhengHei" panose="020B0604030504040204" pitchFamily="34" charset="-120"/>
              </a:rPr>
              <a:t>種不同的斷詞系統做新聞斷詞</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endParaRPr lang="zh-TW" altLang="en-US">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912806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74E5A1-1531-444B-83C8-7CB2B4004589}"/>
              </a:ext>
            </a:extLst>
          </p:cNvPr>
          <p:cNvSpPr>
            <a:spLocks noGrp="1"/>
          </p:cNvSpPr>
          <p:nvPr>
            <p:ph type="title"/>
          </p:nvPr>
        </p:nvSpPr>
        <p:spPr/>
        <p:txBody>
          <a:bodyPr/>
          <a:lstStyle/>
          <a:p>
            <a:r>
              <a:rPr lang="en-US" altLang="zh-TW" dirty="0" err="1"/>
              <a:t>jieba</a:t>
            </a:r>
            <a:endParaRPr lang="zh-TW" altLang="en-US"/>
          </a:p>
        </p:txBody>
      </p:sp>
      <p:sp>
        <p:nvSpPr>
          <p:cNvPr id="3" name="內容版面配置區 2">
            <a:extLst>
              <a:ext uri="{FF2B5EF4-FFF2-40B4-BE49-F238E27FC236}">
                <a16:creationId xmlns:a16="http://schemas.microsoft.com/office/drawing/2014/main" id="{34BE8477-578E-4D05-825C-49059D5EB209}"/>
              </a:ext>
            </a:extLst>
          </p:cNvPr>
          <p:cNvSpPr>
            <a:spLocks noGrp="1"/>
          </p:cNvSpPr>
          <p:nvPr>
            <p:ph idx="1"/>
          </p:nvPr>
        </p:nvSpPr>
        <p:spPr/>
        <p:txBody>
          <a:bodyPr/>
          <a:lstStyle/>
          <a:p>
            <a:r>
              <a:rPr lang="en-US" altLang="zh-TW" sz="2200" err="1">
                <a:solidFill>
                  <a:schemeClr val="tx1"/>
                </a:solidFill>
                <a:latin typeface="Microsoft JhengHei" panose="020B0604030504040204" pitchFamily="34" charset="-120"/>
                <a:ea typeface="Microsoft JhengHei" panose="020B0604030504040204" pitchFamily="34" charset="-120"/>
              </a:rPr>
              <a:t>Jieba</a:t>
            </a:r>
            <a:r>
              <a:rPr lang="en-US" altLang="zh-TW" sz="2200">
                <a:solidFill>
                  <a:schemeClr val="tx1"/>
                </a:solidFill>
                <a:latin typeface="Microsoft JhengHei" panose="020B0604030504040204" pitchFamily="34" charset="-120"/>
                <a:ea typeface="Microsoft JhengHei" panose="020B0604030504040204" pitchFamily="34" charset="-120"/>
              </a:rPr>
              <a:t> </a:t>
            </a:r>
            <a:r>
              <a:rPr lang="zh-TW" altLang="en-US" sz="2200">
                <a:solidFill>
                  <a:schemeClr val="tx1"/>
                </a:solidFill>
                <a:latin typeface="Microsoft JhengHei" panose="020B0604030504040204" pitchFamily="34" charset="-120"/>
                <a:ea typeface="Microsoft JhengHei" panose="020B0604030504040204" pitchFamily="34" charset="-120"/>
              </a:rPr>
              <a:t>這個中文斷詞程式是由中國開發者所開發</a:t>
            </a:r>
            <a:endParaRPr lang="en-US" altLang="zh-TW" sz="2200">
              <a:solidFill>
                <a:schemeClr val="tx1"/>
              </a:solidFill>
              <a:latin typeface="Microsoft JhengHei" panose="020B0604030504040204" pitchFamily="34" charset="-120"/>
              <a:ea typeface="Microsoft JhengHei" panose="020B0604030504040204" pitchFamily="34" charset="-120"/>
            </a:endParaRPr>
          </a:p>
          <a:p>
            <a:r>
              <a:rPr lang="zh-TW" altLang="en-US" sz="2200">
                <a:solidFill>
                  <a:schemeClr val="tx1"/>
                </a:solidFill>
                <a:latin typeface="Microsoft JhengHei" panose="020B0604030504040204" pitchFamily="34" charset="-120"/>
                <a:ea typeface="Microsoft JhengHei" panose="020B0604030504040204" pitchFamily="34" charset="-120"/>
              </a:rPr>
              <a:t>可同時支援簡體與繁體的斷詞</a:t>
            </a:r>
            <a:endParaRPr lang="en-US" altLang="zh-TW" sz="2200">
              <a:solidFill>
                <a:schemeClr val="tx1"/>
              </a:solidFill>
              <a:latin typeface="Microsoft JhengHei" panose="020B0604030504040204" pitchFamily="34" charset="-120"/>
              <a:ea typeface="Microsoft JhengHei" panose="020B0604030504040204" pitchFamily="34" charset="-120"/>
            </a:endParaRPr>
          </a:p>
          <a:p>
            <a:endParaRPr lang="zh-TW" altLang="en-US">
              <a:solidFill>
                <a:schemeClr val="tx1"/>
              </a:solidFill>
              <a:latin typeface="Microsoft JhengHei" panose="020B0604030504040204" pitchFamily="34" charset="-120"/>
              <a:ea typeface="Microsoft JhengHei" panose="020B0604030504040204" pitchFamily="34" charset="-120"/>
            </a:endParaRPr>
          </a:p>
        </p:txBody>
      </p:sp>
      <p:sp>
        <p:nvSpPr>
          <p:cNvPr id="4" name="Rectangle 1">
            <a:extLst>
              <a:ext uri="{FF2B5EF4-FFF2-40B4-BE49-F238E27FC236}">
                <a16:creationId xmlns:a16="http://schemas.microsoft.com/office/drawing/2014/main" id="{925BF4A3-9C65-469A-8552-A01770959CEB}"/>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a:ln>
                  <a:noFill/>
                </a:ln>
                <a:solidFill>
                  <a:srgbClr val="4D5156"/>
                </a:solidFill>
                <a:effectLst/>
                <a:latin typeface="Arial" panose="020B0604020202020204" pitchFamily="34" charset="0"/>
                <a:cs typeface="Arial" panose="020B0604020202020204" pitchFamily="34" charset="0"/>
              </a:rPr>
              <a:t> 支援簡體中文和</a:t>
            </a:r>
            <a:r>
              <a:rPr kumimoji="0" lang="zh-TW" altLang="zh-TW" sz="1000" b="0" i="0" u="none" strike="noStrike" cap="none" normalizeH="0" baseline="0">
                <a:ln>
                  <a:noFill/>
                </a:ln>
                <a:solidFill>
                  <a:srgbClr val="DD4B39"/>
                </a:solidFill>
                <a:effectLst/>
                <a:latin typeface="Arial" panose="020B0604020202020204" pitchFamily="34" charset="0"/>
                <a:cs typeface="Arial" panose="020B0604020202020204" pitchFamily="34" charset="0"/>
              </a:rPr>
              <a:t>繁體</a:t>
            </a:r>
            <a:r>
              <a:rPr kumimoji="0" lang="zh-TW" altLang="zh-TW" sz="1000" b="0" i="0" u="none" strike="noStrike" cap="none" normalizeH="0" baseline="0">
                <a:ln>
                  <a:noFill/>
                </a:ln>
                <a:solidFill>
                  <a:srgbClr val="4D5156"/>
                </a:solidFill>
                <a:effectLst/>
                <a:latin typeface="Arial" panose="020B0604020202020204" pitchFamily="34" charset="0"/>
                <a:cs typeface="Arial" panose="020B0604020202020204" pitchFamily="34" charset="0"/>
              </a:rPr>
              <a:t>中文</a:t>
            </a:r>
            <a:r>
              <a:rPr kumimoji="0" lang="zh-TW" altLang="zh-TW" sz="5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3118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A0532C-7D5C-41D0-8D10-FBED44126544}"/>
              </a:ext>
            </a:extLst>
          </p:cNvPr>
          <p:cNvSpPr>
            <a:spLocks noGrp="1"/>
          </p:cNvSpPr>
          <p:nvPr>
            <p:ph type="title"/>
          </p:nvPr>
        </p:nvSpPr>
        <p:spPr/>
        <p:txBody>
          <a:bodyPr/>
          <a:lstStyle/>
          <a:p>
            <a:r>
              <a:rPr lang="en-US" altLang="zh-TW" err="1"/>
              <a:t>ckiptagger</a:t>
            </a:r>
            <a:endParaRPr lang="zh-TW" altLang="en-US"/>
          </a:p>
        </p:txBody>
      </p:sp>
      <p:sp>
        <p:nvSpPr>
          <p:cNvPr id="3" name="內容版面配置區 2">
            <a:extLst>
              <a:ext uri="{FF2B5EF4-FFF2-40B4-BE49-F238E27FC236}">
                <a16:creationId xmlns:a16="http://schemas.microsoft.com/office/drawing/2014/main" id="{E6676F62-3A39-4A7E-912A-7643BC59D22B}"/>
              </a:ext>
            </a:extLst>
          </p:cNvPr>
          <p:cNvSpPr>
            <a:spLocks noGrp="1"/>
          </p:cNvSpPr>
          <p:nvPr>
            <p:ph idx="1"/>
          </p:nvPr>
        </p:nvSpPr>
        <p:spPr/>
        <p:txBody>
          <a:bodyPr/>
          <a:lstStyle/>
          <a:p>
            <a:r>
              <a:rPr lang="zh-TW" altLang="en-US" sz="2200">
                <a:solidFill>
                  <a:schemeClr val="tx1"/>
                </a:solidFill>
                <a:latin typeface="Microsoft JhengHei" panose="020B0604030504040204" pitchFamily="34" charset="-120"/>
                <a:ea typeface="Microsoft JhengHei" panose="020B0604030504040204" pitchFamily="34" charset="-120"/>
              </a:rPr>
              <a:t>研究的中研院</a:t>
            </a:r>
            <a:r>
              <a:rPr lang="en-US" altLang="zh-TW" sz="2200">
                <a:solidFill>
                  <a:schemeClr val="tx1"/>
                </a:solidFill>
                <a:latin typeface="Microsoft JhengHei" panose="020B0604030504040204" pitchFamily="34" charset="-120"/>
                <a:ea typeface="Microsoft JhengHei" panose="020B0604030504040204" pitchFamily="34" charset="-120"/>
              </a:rPr>
              <a:t>CKIP Lab</a:t>
            </a:r>
            <a:r>
              <a:rPr lang="zh-TW" altLang="en-US" sz="2200">
                <a:solidFill>
                  <a:schemeClr val="tx1"/>
                </a:solidFill>
                <a:latin typeface="Microsoft JhengHei" panose="020B0604030504040204" pitchFamily="34" charset="-120"/>
                <a:ea typeface="Microsoft JhengHei" panose="020B0604030504040204" pitchFamily="34" charset="-120"/>
              </a:rPr>
              <a:t>中文詞知識庫小組開發之中文斷詞工具</a:t>
            </a:r>
            <a:endParaRPr lang="en-US" altLang="zh-TW" sz="2200">
              <a:solidFill>
                <a:schemeClr val="tx1"/>
              </a:solidFill>
              <a:latin typeface="Microsoft JhengHei" panose="020B0604030504040204" pitchFamily="34" charset="-120"/>
              <a:ea typeface="Microsoft JhengHei" panose="020B0604030504040204" pitchFamily="34" charset="-120"/>
            </a:endParaRPr>
          </a:p>
          <a:p>
            <a:r>
              <a:rPr lang="en-US" altLang="zh-TW" sz="2200" err="1">
                <a:solidFill>
                  <a:schemeClr val="tx1"/>
                </a:solidFill>
                <a:latin typeface="Microsoft JhengHei" panose="020B0604030504040204" pitchFamily="34" charset="-120"/>
                <a:ea typeface="Microsoft JhengHei" panose="020B0604030504040204" pitchFamily="34" charset="-120"/>
              </a:rPr>
              <a:t>CkipTagger</a:t>
            </a:r>
            <a:r>
              <a:rPr lang="zh-TW" altLang="en-US" sz="2200">
                <a:solidFill>
                  <a:schemeClr val="tx1"/>
                </a:solidFill>
                <a:latin typeface="Microsoft JhengHei" panose="020B0604030504040204" pitchFamily="34" charset="-120"/>
                <a:ea typeface="Microsoft JhengHei" panose="020B0604030504040204" pitchFamily="34" charset="-120"/>
              </a:rPr>
              <a:t>表現遠高於中國的結巴，中研院在中文斷詞準確度可達到</a:t>
            </a:r>
            <a:r>
              <a:rPr lang="en-US" altLang="zh-TW" sz="2200">
                <a:solidFill>
                  <a:schemeClr val="tx1"/>
                </a:solidFill>
                <a:latin typeface="Microsoft JhengHei" panose="020B0604030504040204" pitchFamily="34" charset="-120"/>
                <a:ea typeface="Microsoft JhengHei" panose="020B0604030504040204" pitchFamily="34" charset="-120"/>
              </a:rPr>
              <a:t>97.49%</a:t>
            </a:r>
            <a:r>
              <a:rPr lang="zh-TW" altLang="en-US" sz="2200">
                <a:solidFill>
                  <a:schemeClr val="tx1"/>
                </a:solidFill>
                <a:latin typeface="Microsoft JhengHei" panose="020B0604030504040204" pitchFamily="34" charset="-120"/>
                <a:ea typeface="Microsoft JhengHei" panose="020B0604030504040204" pitchFamily="34" charset="-120"/>
              </a:rPr>
              <a:t>，相較之下，中國的結巴只有</a:t>
            </a:r>
            <a:r>
              <a:rPr lang="en-US" altLang="zh-TW" sz="2200">
                <a:solidFill>
                  <a:schemeClr val="tx1"/>
                </a:solidFill>
                <a:latin typeface="Microsoft JhengHei" panose="020B0604030504040204" pitchFamily="34" charset="-120"/>
                <a:ea typeface="Microsoft JhengHei" panose="020B0604030504040204" pitchFamily="34" charset="-120"/>
              </a:rPr>
              <a:t>90.51%</a:t>
            </a:r>
            <a:endParaRPr lang="zh-TW" altLang="en-US" sz="220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518584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090B8A-6A6D-411E-AC9F-A916690A92FE}"/>
              </a:ext>
            </a:extLst>
          </p:cNvPr>
          <p:cNvSpPr>
            <a:spLocks noGrp="1"/>
          </p:cNvSpPr>
          <p:nvPr>
            <p:ph type="title"/>
          </p:nvPr>
        </p:nvSpPr>
        <p:spPr/>
        <p:txBody>
          <a:bodyPr/>
          <a:lstStyle/>
          <a:p>
            <a:r>
              <a:rPr lang="zh-TW" altLang="en-US"/>
              <a:t>資料預處理</a:t>
            </a:r>
            <a:r>
              <a:rPr lang="en-US" altLang="zh-TW"/>
              <a:t>(</a:t>
            </a:r>
            <a:r>
              <a:rPr lang="zh-TW" altLang="en-US"/>
              <a:t>斷詞 </a:t>
            </a:r>
            <a:r>
              <a:rPr lang="en-US" altLang="zh-TW" err="1"/>
              <a:t>jieba</a:t>
            </a:r>
            <a:r>
              <a:rPr lang="zh-TW" altLang="en-US"/>
              <a:t> </a:t>
            </a:r>
            <a:r>
              <a:rPr lang="en-US" altLang="zh-TW"/>
              <a:t> V.S. </a:t>
            </a:r>
            <a:r>
              <a:rPr lang="zh-TW" altLang="en-US"/>
              <a:t> </a:t>
            </a:r>
            <a:r>
              <a:rPr lang="en-US" altLang="zh-TW" err="1"/>
              <a:t>ckiptagger</a:t>
            </a:r>
            <a:r>
              <a:rPr lang="en-US" altLang="zh-TW"/>
              <a:t>)</a:t>
            </a:r>
            <a:endParaRPr lang="zh-TW" altLang="en-US"/>
          </a:p>
        </p:txBody>
      </p:sp>
      <p:graphicFrame>
        <p:nvGraphicFramePr>
          <p:cNvPr id="8" name="表格 8">
            <a:extLst>
              <a:ext uri="{FF2B5EF4-FFF2-40B4-BE49-F238E27FC236}">
                <a16:creationId xmlns:a16="http://schemas.microsoft.com/office/drawing/2014/main" id="{AB723756-1167-4779-98EB-0EE4B1172BCD}"/>
              </a:ext>
            </a:extLst>
          </p:cNvPr>
          <p:cNvGraphicFramePr>
            <a:graphicFrameLocks noGrp="1"/>
          </p:cNvGraphicFramePr>
          <p:nvPr>
            <p:ph idx="1"/>
          </p:nvPr>
        </p:nvGraphicFramePr>
        <p:xfrm>
          <a:off x="580693" y="2225829"/>
          <a:ext cx="11029948" cy="3740604"/>
        </p:xfrm>
        <a:graphic>
          <a:graphicData uri="http://schemas.openxmlformats.org/drawingml/2006/table">
            <a:tbl>
              <a:tblPr firstRow="1" bandRow="1">
                <a:tableStyleId>{5C22544A-7EE6-4342-B048-85BDC9FD1C3A}</a:tableStyleId>
              </a:tblPr>
              <a:tblGrid>
                <a:gridCol w="2757487">
                  <a:extLst>
                    <a:ext uri="{9D8B030D-6E8A-4147-A177-3AD203B41FA5}">
                      <a16:colId xmlns:a16="http://schemas.microsoft.com/office/drawing/2014/main" val="1140071139"/>
                    </a:ext>
                  </a:extLst>
                </a:gridCol>
                <a:gridCol w="2757487">
                  <a:extLst>
                    <a:ext uri="{9D8B030D-6E8A-4147-A177-3AD203B41FA5}">
                      <a16:colId xmlns:a16="http://schemas.microsoft.com/office/drawing/2014/main" val="3753979472"/>
                    </a:ext>
                  </a:extLst>
                </a:gridCol>
                <a:gridCol w="2757487">
                  <a:extLst>
                    <a:ext uri="{9D8B030D-6E8A-4147-A177-3AD203B41FA5}">
                      <a16:colId xmlns:a16="http://schemas.microsoft.com/office/drawing/2014/main" val="3066015653"/>
                    </a:ext>
                  </a:extLst>
                </a:gridCol>
                <a:gridCol w="2757487">
                  <a:extLst>
                    <a:ext uri="{9D8B030D-6E8A-4147-A177-3AD203B41FA5}">
                      <a16:colId xmlns:a16="http://schemas.microsoft.com/office/drawing/2014/main" val="2845227364"/>
                    </a:ext>
                  </a:extLst>
                </a:gridCol>
              </a:tblGrid>
              <a:tr h="1246868">
                <a:tc>
                  <a:txBody>
                    <a:bodyPr/>
                    <a:lstStyle/>
                    <a:p>
                      <a:pPr algn="ctr"/>
                      <a:r>
                        <a:rPr lang="en-US" altLang="zh-TW" sz="2800" b="0" kern="1200" cap="all">
                          <a:solidFill>
                            <a:schemeClr val="bg1"/>
                          </a:solidFill>
                          <a:latin typeface="+mj-lt"/>
                          <a:ea typeface="+mj-ea"/>
                          <a:cs typeface="+mj-cs"/>
                        </a:rPr>
                        <a:t>Tool</a:t>
                      </a:r>
                      <a:endParaRPr lang="zh-TW" altLang="en-US" sz="2800" b="0" kern="1200" cap="all">
                        <a:solidFill>
                          <a:schemeClr val="bg1"/>
                        </a:solidFill>
                        <a:latin typeface="+mj-lt"/>
                        <a:ea typeface="+mj-ea"/>
                        <a:cs typeface="+mj-cs"/>
                      </a:endParaRPr>
                    </a:p>
                  </a:txBody>
                  <a:tcPr/>
                </a:tc>
                <a:tc>
                  <a:txBody>
                    <a:bodyPr/>
                    <a:lstStyle/>
                    <a:p>
                      <a:pPr algn="ctr"/>
                      <a:r>
                        <a:rPr lang="en-US" altLang="zh-TW" sz="2800" b="0" kern="1200" cap="all">
                          <a:solidFill>
                            <a:schemeClr val="bg1"/>
                          </a:solidFill>
                          <a:latin typeface="+mj-lt"/>
                          <a:ea typeface="+mj-ea"/>
                          <a:cs typeface="+mj-cs"/>
                        </a:rPr>
                        <a:t>(WS)</a:t>
                      </a:r>
                      <a:r>
                        <a:rPr lang="en-US" altLang="zh-TW" sz="2800" b="0" kern="1200" cap="all" err="1">
                          <a:solidFill>
                            <a:schemeClr val="bg1"/>
                          </a:solidFill>
                          <a:latin typeface="+mj-lt"/>
                          <a:ea typeface="+mj-ea"/>
                          <a:cs typeface="+mj-cs"/>
                        </a:rPr>
                        <a:t>prec</a:t>
                      </a:r>
                      <a:endParaRPr lang="zh-TW" altLang="en-US" sz="2800" b="0" kern="1200" cap="all">
                        <a:solidFill>
                          <a:schemeClr val="bg1"/>
                        </a:solidFill>
                        <a:latin typeface="+mj-lt"/>
                        <a:ea typeface="+mj-ea"/>
                        <a:cs typeface="+mj-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a:solidFill>
                            <a:schemeClr val="bg1"/>
                          </a:solidFill>
                          <a:latin typeface="+mj-lt"/>
                          <a:ea typeface="+mj-ea"/>
                          <a:cs typeface="+mj-cs"/>
                        </a:rPr>
                        <a:t>(WS)rec</a:t>
                      </a:r>
                      <a:endParaRPr lang="zh-TW" altLang="en-US" sz="2800" b="0" kern="1200" cap="all">
                        <a:solidFill>
                          <a:schemeClr val="bg1"/>
                        </a:solidFill>
                        <a:latin typeface="+mj-lt"/>
                        <a:ea typeface="+mj-ea"/>
                        <a:cs typeface="+mj-cs"/>
                      </a:endParaRPr>
                    </a:p>
                    <a:p>
                      <a:pPr algn="ctr"/>
                      <a:endParaRPr lang="zh-TW" altLang="en-US" sz="2800" b="0" kern="1200" cap="all">
                        <a:solidFill>
                          <a:schemeClr val="bg1"/>
                        </a:solidFill>
                        <a:latin typeface="+mj-lt"/>
                        <a:ea typeface="+mj-ea"/>
                        <a:cs typeface="+mj-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a:solidFill>
                            <a:schemeClr val="bg1"/>
                          </a:solidFill>
                          <a:latin typeface="+mj-lt"/>
                          <a:ea typeface="+mj-ea"/>
                          <a:cs typeface="+mj-cs"/>
                        </a:rPr>
                        <a:t>(WS)f1</a:t>
                      </a:r>
                      <a:endParaRPr lang="zh-TW" altLang="en-US" sz="2800" b="0" kern="1200" cap="all">
                        <a:solidFill>
                          <a:schemeClr val="bg1"/>
                        </a:solidFill>
                        <a:latin typeface="+mj-lt"/>
                        <a:ea typeface="+mj-ea"/>
                        <a:cs typeface="+mj-cs"/>
                      </a:endParaRPr>
                    </a:p>
                  </a:txBody>
                  <a:tcPr/>
                </a:tc>
                <a:extLst>
                  <a:ext uri="{0D108BD9-81ED-4DB2-BD59-A6C34878D82A}">
                    <a16:rowId xmlns:a16="http://schemas.microsoft.com/office/drawing/2014/main" val="966637902"/>
                  </a:ext>
                </a:extLst>
              </a:tr>
              <a:tr h="1246868">
                <a:tc>
                  <a:txBody>
                    <a:bodyPr/>
                    <a:lstStyle/>
                    <a:p>
                      <a:pPr algn="ctr"/>
                      <a:r>
                        <a:rPr lang="en-US" altLang="zh-TW" sz="2200" kern="1200" err="1">
                          <a:solidFill>
                            <a:schemeClr val="tx2"/>
                          </a:solidFill>
                          <a:latin typeface="STZhongsong" panose="02010600040101010101" pitchFamily="2" charset="-122"/>
                          <a:ea typeface="STZhongsong" panose="02010600040101010101" pitchFamily="2" charset="-122"/>
                          <a:cs typeface="+mn-cs"/>
                        </a:rPr>
                        <a:t>CkipTagger</a:t>
                      </a:r>
                      <a:endParaRPr lang="zh-TW" altLang="en-US" sz="2200" kern="120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a:solidFill>
                            <a:schemeClr val="tx2"/>
                          </a:solidFill>
                          <a:latin typeface="STZhongsong" panose="02010600040101010101" pitchFamily="2" charset="-122"/>
                          <a:ea typeface="STZhongsong" panose="02010600040101010101" pitchFamily="2" charset="-122"/>
                          <a:cs typeface="+mn-cs"/>
                        </a:rPr>
                        <a:t>97.49%</a:t>
                      </a:r>
                      <a:endParaRPr lang="zh-TW" altLang="en-US" sz="2200" kern="120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a:solidFill>
                            <a:schemeClr val="tx2"/>
                          </a:solidFill>
                          <a:latin typeface="STZhongsong" panose="02010600040101010101" pitchFamily="2" charset="-122"/>
                          <a:ea typeface="STZhongsong" panose="02010600040101010101" pitchFamily="2" charset="-122"/>
                          <a:cs typeface="+mn-cs"/>
                        </a:rPr>
                        <a:t>97.17%</a:t>
                      </a:r>
                      <a:endParaRPr lang="zh-TW" altLang="en-US" sz="2200" kern="120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a:solidFill>
                            <a:schemeClr val="tx2"/>
                          </a:solidFill>
                          <a:latin typeface="STZhongsong" panose="02010600040101010101" pitchFamily="2" charset="-122"/>
                          <a:ea typeface="STZhongsong" panose="02010600040101010101" pitchFamily="2" charset="-122"/>
                          <a:cs typeface="+mn-cs"/>
                        </a:rPr>
                        <a:t>97.33%</a:t>
                      </a:r>
                      <a:endParaRPr lang="zh-TW" altLang="en-US" sz="2200" kern="1200">
                        <a:solidFill>
                          <a:schemeClr val="tx2"/>
                        </a:solidFill>
                        <a:latin typeface="STZhongsong" panose="02010600040101010101" pitchFamily="2" charset="-122"/>
                        <a:ea typeface="STZhongsong" panose="02010600040101010101" pitchFamily="2" charset="-122"/>
                        <a:cs typeface="+mn-cs"/>
                      </a:endParaRPr>
                    </a:p>
                  </a:txBody>
                  <a:tcPr/>
                </a:tc>
                <a:extLst>
                  <a:ext uri="{0D108BD9-81ED-4DB2-BD59-A6C34878D82A}">
                    <a16:rowId xmlns:a16="http://schemas.microsoft.com/office/drawing/2014/main" val="488851807"/>
                  </a:ext>
                </a:extLst>
              </a:tr>
              <a:tr h="1246868">
                <a:tc>
                  <a:txBody>
                    <a:bodyPr/>
                    <a:lstStyle/>
                    <a:p>
                      <a:pPr algn="ctr"/>
                      <a:r>
                        <a:rPr lang="en-US" altLang="zh-TW" sz="2200" kern="1200" err="1">
                          <a:solidFill>
                            <a:schemeClr val="tx2"/>
                          </a:solidFill>
                          <a:latin typeface="STZhongsong" panose="02010600040101010101" pitchFamily="2" charset="-122"/>
                          <a:ea typeface="STZhongsong" panose="02010600040101010101" pitchFamily="2" charset="-122"/>
                          <a:cs typeface="+mn-cs"/>
                        </a:rPr>
                        <a:t>jieba</a:t>
                      </a:r>
                      <a:endParaRPr lang="zh-TW" altLang="en-US" sz="2200" kern="120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a:solidFill>
                            <a:schemeClr val="tx2"/>
                          </a:solidFill>
                          <a:latin typeface="STZhongsong" panose="02010600040101010101" pitchFamily="2" charset="-122"/>
                          <a:ea typeface="STZhongsong" panose="02010600040101010101" pitchFamily="2" charset="-122"/>
                          <a:cs typeface="+mn-cs"/>
                        </a:rPr>
                        <a:t>90.51%</a:t>
                      </a:r>
                      <a:endParaRPr lang="zh-TW" altLang="en-US" sz="2200" kern="120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a:solidFill>
                            <a:schemeClr val="tx2"/>
                          </a:solidFill>
                          <a:latin typeface="STZhongsong" panose="02010600040101010101" pitchFamily="2" charset="-122"/>
                          <a:ea typeface="STZhongsong" panose="02010600040101010101" pitchFamily="2" charset="-122"/>
                          <a:cs typeface="+mn-cs"/>
                        </a:rPr>
                        <a:t>89.10%</a:t>
                      </a:r>
                      <a:endParaRPr lang="zh-TW" altLang="en-US" sz="2200" kern="120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a:solidFill>
                            <a:schemeClr val="tx2"/>
                          </a:solidFill>
                          <a:latin typeface="STZhongsong" panose="02010600040101010101" pitchFamily="2" charset="-122"/>
                          <a:ea typeface="STZhongsong" panose="02010600040101010101" pitchFamily="2" charset="-122"/>
                          <a:cs typeface="+mn-cs"/>
                        </a:rPr>
                        <a:t>89.80%</a:t>
                      </a:r>
                      <a:endParaRPr lang="zh-TW" altLang="en-US" sz="2200" kern="1200">
                        <a:solidFill>
                          <a:schemeClr val="tx2"/>
                        </a:solidFill>
                        <a:latin typeface="STZhongsong" panose="02010600040101010101" pitchFamily="2" charset="-122"/>
                        <a:ea typeface="STZhongsong" panose="02010600040101010101" pitchFamily="2" charset="-122"/>
                        <a:cs typeface="+mn-cs"/>
                      </a:endParaRPr>
                    </a:p>
                  </a:txBody>
                  <a:tcPr/>
                </a:tc>
                <a:extLst>
                  <a:ext uri="{0D108BD9-81ED-4DB2-BD59-A6C34878D82A}">
                    <a16:rowId xmlns:a16="http://schemas.microsoft.com/office/drawing/2014/main" val="1278670052"/>
                  </a:ext>
                </a:extLst>
              </a:tr>
            </a:tbl>
          </a:graphicData>
        </a:graphic>
      </p:graphicFrame>
    </p:spTree>
    <p:extLst>
      <p:ext uri="{BB962C8B-B14F-4D97-AF65-F5344CB8AC3E}">
        <p14:creationId xmlns:p14="http://schemas.microsoft.com/office/powerpoint/2010/main" val="234101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711938-EB51-4AC4-AF15-B57E9957790F}"/>
              </a:ext>
            </a:extLst>
          </p:cNvPr>
          <p:cNvSpPr>
            <a:spLocks noGrp="1"/>
          </p:cNvSpPr>
          <p:nvPr>
            <p:ph type="title"/>
          </p:nvPr>
        </p:nvSpPr>
        <p:spPr/>
        <p:txBody>
          <a:bodyPr/>
          <a:lstStyle/>
          <a:p>
            <a:r>
              <a:rPr lang="zh-TW" altLang="en-US"/>
              <a:t>資料預處理</a:t>
            </a:r>
            <a:r>
              <a:rPr lang="en-US" altLang="zh-TW"/>
              <a:t>(</a:t>
            </a:r>
            <a:r>
              <a:rPr lang="zh-TW" altLang="en-US"/>
              <a:t>斷詞 </a:t>
            </a:r>
            <a:r>
              <a:rPr lang="en-US" altLang="zh-TW" err="1"/>
              <a:t>jieba</a:t>
            </a:r>
            <a:r>
              <a:rPr lang="zh-TW" altLang="en-US"/>
              <a:t> </a:t>
            </a:r>
            <a:r>
              <a:rPr lang="en-US" altLang="zh-TW"/>
              <a:t> V.S. </a:t>
            </a:r>
            <a:r>
              <a:rPr lang="zh-TW" altLang="en-US"/>
              <a:t> </a:t>
            </a:r>
            <a:r>
              <a:rPr lang="en-US" altLang="zh-TW" err="1"/>
              <a:t>ckiptagger</a:t>
            </a:r>
            <a:r>
              <a:rPr lang="en-US" altLang="zh-TW"/>
              <a:t>)</a:t>
            </a:r>
            <a:endParaRPr lang="zh-TW" altLang="en-US"/>
          </a:p>
        </p:txBody>
      </p:sp>
      <p:pic>
        <p:nvPicPr>
          <p:cNvPr id="4" name="圖片 3">
            <a:extLst>
              <a:ext uri="{FF2B5EF4-FFF2-40B4-BE49-F238E27FC236}">
                <a16:creationId xmlns:a16="http://schemas.microsoft.com/office/drawing/2014/main" id="{862A8B44-E6DB-4EA6-876E-826356B48F88}"/>
              </a:ext>
            </a:extLst>
          </p:cNvPr>
          <p:cNvPicPr>
            <a:picLocks noChangeAspect="1"/>
          </p:cNvPicPr>
          <p:nvPr/>
        </p:nvPicPr>
        <p:blipFill>
          <a:blip r:embed="rId2"/>
          <a:stretch>
            <a:fillRect/>
          </a:stretch>
        </p:blipFill>
        <p:spPr>
          <a:xfrm>
            <a:off x="1037188" y="2180496"/>
            <a:ext cx="3961295" cy="4333670"/>
          </a:xfrm>
          <a:prstGeom prst="rect">
            <a:avLst/>
          </a:prstGeom>
        </p:spPr>
      </p:pic>
      <p:pic>
        <p:nvPicPr>
          <p:cNvPr id="5" name="圖片 4">
            <a:extLst>
              <a:ext uri="{FF2B5EF4-FFF2-40B4-BE49-F238E27FC236}">
                <a16:creationId xmlns:a16="http://schemas.microsoft.com/office/drawing/2014/main" id="{23DA1417-2AB1-4ED1-A163-16FBE47A6D46}"/>
              </a:ext>
            </a:extLst>
          </p:cNvPr>
          <p:cNvPicPr>
            <a:picLocks noChangeAspect="1"/>
          </p:cNvPicPr>
          <p:nvPr/>
        </p:nvPicPr>
        <p:blipFill>
          <a:blip r:embed="rId3"/>
          <a:stretch>
            <a:fillRect/>
          </a:stretch>
        </p:blipFill>
        <p:spPr>
          <a:xfrm>
            <a:off x="5777946" y="2180496"/>
            <a:ext cx="5316707" cy="4333670"/>
          </a:xfrm>
          <a:prstGeom prst="rect">
            <a:avLst/>
          </a:prstGeom>
        </p:spPr>
      </p:pic>
      <p:grpSp>
        <p:nvGrpSpPr>
          <p:cNvPr id="10" name="群組 9">
            <a:extLst>
              <a:ext uri="{FF2B5EF4-FFF2-40B4-BE49-F238E27FC236}">
                <a16:creationId xmlns:a16="http://schemas.microsoft.com/office/drawing/2014/main" id="{FD2CD7F9-817C-4CF8-B1FC-5EF26DD9C9D4}"/>
              </a:ext>
            </a:extLst>
          </p:cNvPr>
          <p:cNvGrpSpPr/>
          <p:nvPr/>
        </p:nvGrpSpPr>
        <p:grpSpPr>
          <a:xfrm>
            <a:off x="8242852" y="1437817"/>
            <a:ext cx="619057" cy="556277"/>
            <a:chOff x="7964557" y="1524314"/>
            <a:chExt cx="619057" cy="556277"/>
          </a:xfrm>
        </p:grpSpPr>
        <p:sp>
          <p:nvSpPr>
            <p:cNvPr id="7" name="直角三角形 6">
              <a:extLst>
                <a:ext uri="{FF2B5EF4-FFF2-40B4-BE49-F238E27FC236}">
                  <a16:creationId xmlns:a16="http://schemas.microsoft.com/office/drawing/2014/main" id="{6197B504-D5FF-4934-BE49-617B1B2E4A3C}"/>
                </a:ext>
              </a:extLst>
            </p:cNvPr>
            <p:cNvSpPr/>
            <p:nvPr/>
          </p:nvSpPr>
          <p:spPr>
            <a:xfrm>
              <a:off x="7964557" y="1537252"/>
              <a:ext cx="503582" cy="543339"/>
            </a:xfrm>
            <a:prstGeom prst="r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直角三角形 7">
              <a:extLst>
                <a:ext uri="{FF2B5EF4-FFF2-40B4-BE49-F238E27FC236}">
                  <a16:creationId xmlns:a16="http://schemas.microsoft.com/office/drawing/2014/main" id="{4583CE65-F5B7-4116-A537-E7445561C8F6}"/>
                </a:ext>
              </a:extLst>
            </p:cNvPr>
            <p:cNvSpPr/>
            <p:nvPr/>
          </p:nvSpPr>
          <p:spPr>
            <a:xfrm rot="16200000">
              <a:off x="8060154" y="1544192"/>
              <a:ext cx="503582" cy="543339"/>
            </a:xfrm>
            <a:prstGeom prst="r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等腰三角形 8">
              <a:extLst>
                <a:ext uri="{FF2B5EF4-FFF2-40B4-BE49-F238E27FC236}">
                  <a16:creationId xmlns:a16="http://schemas.microsoft.com/office/drawing/2014/main" id="{AACA88B7-E3FC-499B-8934-8B1F69D3818A}"/>
                </a:ext>
              </a:extLst>
            </p:cNvPr>
            <p:cNvSpPr/>
            <p:nvPr/>
          </p:nvSpPr>
          <p:spPr>
            <a:xfrm>
              <a:off x="8104995" y="1524314"/>
              <a:ext cx="331304" cy="543339"/>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811088994"/>
      </p:ext>
    </p:extLst>
  </p:cSld>
  <p:clrMapOvr>
    <a:masterClrMapping/>
  </p:clrMapOvr>
</p:sld>
</file>

<file path=ppt/theme/theme1.xml><?xml version="1.0" encoding="utf-8"?>
<a:theme xmlns:a="http://schemas.openxmlformats.org/drawingml/2006/main" name="股利">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4004</TotalTime>
  <Words>2723</Words>
  <Application>Microsoft Macintosh PowerPoint</Application>
  <PresentationFormat>寬螢幕</PresentationFormat>
  <Paragraphs>216</Paragraphs>
  <Slides>46</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46</vt:i4>
      </vt:variant>
    </vt:vector>
  </HeadingPairs>
  <TitlesOfParts>
    <vt:vector size="54" baseType="lpstr">
      <vt:lpstr>Microsoft JhengHei</vt:lpstr>
      <vt:lpstr>STZhongsong</vt:lpstr>
      <vt:lpstr>Arial</vt:lpstr>
      <vt:lpstr>Calibri</vt:lpstr>
      <vt:lpstr>Gill Sans MT</vt:lpstr>
      <vt:lpstr>Wingdings</vt:lpstr>
      <vt:lpstr>Wingdings 2</vt:lpstr>
      <vt:lpstr>股利</vt:lpstr>
      <vt:lpstr>第二次進度報告</vt:lpstr>
      <vt:lpstr>專案流程圖</vt:lpstr>
      <vt:lpstr>看門狗資料簡介與切詞處理</vt:lpstr>
      <vt:lpstr>資料與問題定義</vt:lpstr>
      <vt:lpstr>資料預處理(斷詞)</vt:lpstr>
      <vt:lpstr>jieba</vt:lpstr>
      <vt:lpstr>ckiptagger</vt:lpstr>
      <vt:lpstr>資料預處理(斷詞 jieba  V.S.  ckiptagger)</vt:lpstr>
      <vt:lpstr>資料預處理(斷詞 jieba  V.S.  ckiptagger)</vt:lpstr>
      <vt:lpstr>新聞資料爬蟲</vt:lpstr>
      <vt:lpstr>新聞資料爬蟲</vt:lpstr>
      <vt:lpstr>機器學習建模</vt:lpstr>
      <vt:lpstr>模型建立</vt:lpstr>
      <vt:lpstr>大事件分類器</vt:lpstr>
      <vt:lpstr>大事件分類器：資料分割</vt:lpstr>
      <vt:lpstr>大事件分類器：處理“不平衡資料” (Imbalanced Data)</vt:lpstr>
      <vt:lpstr>大事件分類器：模型架構</vt:lpstr>
      <vt:lpstr>大事件分類器：模型架構</vt:lpstr>
      <vt:lpstr>大事件類別分類器：模型表現（在驗證集上）</vt:lpstr>
      <vt:lpstr>小事件分類器</vt:lpstr>
      <vt:lpstr>小事件分類器：資料分割</vt:lpstr>
      <vt:lpstr>小事件分類器：處理“不平衡資料” (Imbalanced Data)</vt:lpstr>
      <vt:lpstr>小事件分類器：模型架構</vt:lpstr>
      <vt:lpstr>小事件分類器：模型架構</vt:lpstr>
      <vt:lpstr>小事件類別分類器：模型表現（在驗證集上）</vt:lpstr>
      <vt:lpstr>事件強度分類器</vt:lpstr>
      <vt:lpstr>事件強度分類器：資料分割</vt:lpstr>
      <vt:lpstr>事件強度分類器：處理“不平衡資料” (Imbalanced Data)</vt:lpstr>
      <vt:lpstr>事件強度分類器：模型架構</vt:lpstr>
      <vt:lpstr>事件強度分類器：模型架構</vt:lpstr>
      <vt:lpstr>事件強度分類器：模型表現（在驗證集上）</vt:lpstr>
      <vt:lpstr>股價預測</vt:lpstr>
      <vt:lpstr>股價預測——事件研究法</vt:lpstr>
      <vt:lpstr>股價預測——事件日、事件期、估計期</vt:lpstr>
      <vt:lpstr>股價預測——異常報酬計算結果</vt:lpstr>
      <vt:lpstr>股價異常報酬分類器</vt:lpstr>
      <vt:lpstr>股價異常報酬分類器：資料分割</vt:lpstr>
      <vt:lpstr>股價異常報酬分類器：模型架構</vt:lpstr>
      <vt:lpstr>股價異常報酬分類器：模型架構</vt:lpstr>
      <vt:lpstr>股價異常報酬分類器：模型表現（在驗證集上）</vt:lpstr>
      <vt:lpstr>股價預測——結果分析</vt:lpstr>
      <vt:lpstr>資料庫建立與網頁呈現</vt:lpstr>
      <vt:lpstr>資料庫建立</vt:lpstr>
      <vt:lpstr>結果呈現</vt:lpstr>
      <vt:lpstr>小組分工</vt:lpstr>
      <vt:lpstr>感謝聆聽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第二次進度報告</dc:title>
  <dc:creator>昱達 王</dc:creator>
  <cp:lastModifiedBy>昱達 王</cp:lastModifiedBy>
  <cp:revision>44</cp:revision>
  <dcterms:created xsi:type="dcterms:W3CDTF">2020-05-06T13:35:14Z</dcterms:created>
  <dcterms:modified xsi:type="dcterms:W3CDTF">2020-06-17T13:46:38Z</dcterms:modified>
</cp:coreProperties>
</file>