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b1b4bcb8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b1b4bcb8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b0ad4b848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b0ad4b848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b4b727b2d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b4b727b2d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b1b4bcb86b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b1b4bcb86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b1b4bcb86b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b1b4bcb86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b53dbbc5ec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b53dbbc5ec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b53dbbc5ec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b53dbbc5e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b0ad4b8484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b0ad4b8484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1.png"/><Relationship Id="rId7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DA1A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11700" y="1267500"/>
            <a:ext cx="8560800" cy="2167500"/>
          </a:xfrm>
          <a:prstGeom prst="roundRect">
            <a:avLst>
              <a:gd fmla="val 10468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8207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/>
              <a:t>유방암의 임파선 전이 예측 </a:t>
            </a:r>
            <a:endParaRPr b="1" sz="3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/>
              <a:t>AI 경진대회</a:t>
            </a:r>
            <a:endParaRPr b="1" sz="3500"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084850"/>
            <a:ext cx="8560800" cy="3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/>
              <a:t>aivle team 김시연, 이동비, 조진호, 엄유정</a:t>
            </a:r>
            <a:endParaRPr b="1" sz="1500"/>
          </a:p>
        </p:txBody>
      </p:sp>
      <p:sp>
        <p:nvSpPr>
          <p:cNvPr id="57" name="Google Shape;57;p13"/>
          <p:cNvSpPr/>
          <p:nvPr/>
        </p:nvSpPr>
        <p:spPr>
          <a:xfrm>
            <a:off x="522950" y="2942363"/>
            <a:ext cx="8230200" cy="73500"/>
          </a:xfrm>
          <a:prstGeom prst="rect">
            <a:avLst/>
          </a:prstGeom>
          <a:solidFill>
            <a:srgbClr val="1DA1AF"/>
          </a:solidFill>
          <a:ln cap="flat" cmpd="sng" w="9525">
            <a:solidFill>
              <a:srgbClr val="1DA1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DA1A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174500" y="192900"/>
            <a:ext cx="8799000" cy="475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ko" sz="1300">
                <a:solidFill>
                  <a:schemeClr val="dk1"/>
                </a:solidFill>
              </a:rPr>
              <a:t>분석결과 요약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ko" sz="1300">
                <a:solidFill>
                  <a:schemeClr val="dk1"/>
                </a:solidFill>
              </a:rPr>
              <a:t>데이터 전처리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ko" sz="1300">
                <a:solidFill>
                  <a:schemeClr val="dk1"/>
                </a:solidFill>
              </a:rPr>
              <a:t>모델링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ko" sz="1300">
                <a:solidFill>
                  <a:schemeClr val="dk1"/>
                </a:solidFill>
              </a:rPr>
              <a:t>시도사항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ko" sz="1300">
                <a:solidFill>
                  <a:schemeClr val="dk1"/>
                </a:solidFill>
              </a:rPr>
              <a:t>정확도</a:t>
            </a:r>
            <a:endParaRPr b="1" sz="1300">
              <a:solidFill>
                <a:schemeClr val="dk1"/>
              </a:solidFill>
            </a:endParaRPr>
          </a:p>
        </p:txBody>
      </p:sp>
      <p:grpSp>
        <p:nvGrpSpPr>
          <p:cNvPr id="64" name="Google Shape;64;p14"/>
          <p:cNvGrpSpPr/>
          <p:nvPr/>
        </p:nvGrpSpPr>
        <p:grpSpPr>
          <a:xfrm>
            <a:off x="313700" y="445025"/>
            <a:ext cx="8520600" cy="572700"/>
            <a:chOff x="313700" y="445025"/>
            <a:chExt cx="8520600" cy="572700"/>
          </a:xfrm>
        </p:grpSpPr>
        <p:sp>
          <p:nvSpPr>
            <p:cNvPr id="65" name="Google Shape;65;p14"/>
            <p:cNvSpPr/>
            <p:nvPr/>
          </p:nvSpPr>
          <p:spPr>
            <a:xfrm>
              <a:off x="313700" y="780825"/>
              <a:ext cx="8520600" cy="73500"/>
            </a:xfrm>
            <a:prstGeom prst="rect">
              <a:avLst/>
            </a:prstGeom>
            <a:solidFill>
              <a:srgbClr val="1DA1AF"/>
            </a:solidFill>
            <a:ln cap="flat" cmpd="sng" w="9525">
              <a:solidFill>
                <a:srgbClr val="1DA1A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6" name="Google Shape;66;p14"/>
            <p:cNvGrpSpPr/>
            <p:nvPr/>
          </p:nvGrpSpPr>
          <p:grpSpPr>
            <a:xfrm>
              <a:off x="8330675" y="445025"/>
              <a:ext cx="349025" cy="572700"/>
              <a:chOff x="8339850" y="283100"/>
              <a:chExt cx="349025" cy="572700"/>
            </a:xfrm>
          </p:grpSpPr>
          <p:sp>
            <p:nvSpPr>
              <p:cNvPr id="67" name="Google Shape;67;p14"/>
              <p:cNvSpPr/>
              <p:nvPr/>
            </p:nvSpPr>
            <p:spPr>
              <a:xfrm>
                <a:off x="8339850" y="283100"/>
                <a:ext cx="349025" cy="572700"/>
              </a:xfrm>
              <a:prstGeom prst="flowChartOffpageConnector">
                <a:avLst/>
              </a:prstGeom>
              <a:solidFill>
                <a:srgbClr val="E69138"/>
              </a:solidFill>
              <a:ln cap="flat" cmpd="sng" w="9525">
                <a:solidFill>
                  <a:srgbClr val="E6913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14"/>
              <p:cNvSpPr/>
              <p:nvPr/>
            </p:nvSpPr>
            <p:spPr>
              <a:xfrm>
                <a:off x="8404263" y="549450"/>
                <a:ext cx="220200" cy="2130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9" name="Google Shape;69;p14"/>
          <p:cNvSpPr txBox="1"/>
          <p:nvPr/>
        </p:nvSpPr>
        <p:spPr>
          <a:xfrm>
            <a:off x="311700" y="281275"/>
            <a:ext cx="6925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/>
              <a:t>목차</a:t>
            </a:r>
            <a:endParaRPr b="1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DA1AF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174500" y="192900"/>
            <a:ext cx="8799000" cy="475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313700" y="780825"/>
            <a:ext cx="8520600" cy="73500"/>
          </a:xfrm>
          <a:prstGeom prst="rect">
            <a:avLst/>
          </a:prstGeom>
          <a:solidFill>
            <a:srgbClr val="1DA1AF"/>
          </a:solidFill>
          <a:ln cap="flat" cmpd="sng" w="9525">
            <a:solidFill>
              <a:srgbClr val="1DA1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" name="Google Shape;78;p15"/>
          <p:cNvGrpSpPr/>
          <p:nvPr/>
        </p:nvGrpSpPr>
        <p:grpSpPr>
          <a:xfrm>
            <a:off x="8330675" y="445025"/>
            <a:ext cx="349025" cy="572700"/>
            <a:chOff x="8339850" y="283100"/>
            <a:chExt cx="349025" cy="572700"/>
          </a:xfrm>
        </p:grpSpPr>
        <p:sp>
          <p:nvSpPr>
            <p:cNvPr id="79" name="Google Shape;79;p15"/>
            <p:cNvSpPr/>
            <p:nvPr/>
          </p:nvSpPr>
          <p:spPr>
            <a:xfrm>
              <a:off x="8339850" y="283100"/>
              <a:ext cx="349025" cy="572700"/>
            </a:xfrm>
            <a:prstGeom prst="flowChartOffpageConnector">
              <a:avLst/>
            </a:prstGeom>
            <a:solidFill>
              <a:srgbClr val="E69138"/>
            </a:solidFill>
            <a:ln cap="flat" cmpd="sng" w="9525">
              <a:solidFill>
                <a:srgbClr val="E691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8404263" y="549450"/>
              <a:ext cx="220200" cy="2130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15"/>
          <p:cNvSpPr txBox="1"/>
          <p:nvPr/>
        </p:nvSpPr>
        <p:spPr>
          <a:xfrm>
            <a:off x="311700" y="281275"/>
            <a:ext cx="578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ko" sz="1800"/>
              <a:t>분석결과 요약</a:t>
            </a:r>
            <a:endParaRPr b="1" sz="1800"/>
          </a:p>
        </p:txBody>
      </p:sp>
      <p:sp>
        <p:nvSpPr>
          <p:cNvPr id="82" name="Google Shape;82;p15"/>
          <p:cNvSpPr/>
          <p:nvPr/>
        </p:nvSpPr>
        <p:spPr>
          <a:xfrm>
            <a:off x="456575" y="1107175"/>
            <a:ext cx="3245100" cy="146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3802500" y="1107175"/>
            <a:ext cx="5031900" cy="365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602525" y="973575"/>
            <a:ext cx="1625100" cy="288600"/>
          </a:xfrm>
          <a:prstGeom prst="rect">
            <a:avLst/>
          </a:prstGeom>
          <a:solidFill>
            <a:srgbClr val="1DA1AF"/>
          </a:solidFill>
          <a:ln cap="flat" cmpd="sng" w="9525">
            <a:solidFill>
              <a:srgbClr val="1DA1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4009400" y="973575"/>
            <a:ext cx="1625100" cy="288600"/>
          </a:xfrm>
          <a:prstGeom prst="rect">
            <a:avLst/>
          </a:prstGeom>
          <a:solidFill>
            <a:srgbClr val="1DA1AF"/>
          </a:solidFill>
          <a:ln cap="flat" cmpd="sng" w="9525">
            <a:solidFill>
              <a:srgbClr val="1DA1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594125" y="897375"/>
            <a:ext cx="1489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분석결과 정확도</a:t>
            </a:r>
            <a:endParaRPr b="1" sz="1300"/>
          </a:p>
        </p:txBody>
      </p:sp>
      <p:sp>
        <p:nvSpPr>
          <p:cNvPr id="87" name="Google Shape;87;p15"/>
          <p:cNvSpPr txBox="1"/>
          <p:nvPr/>
        </p:nvSpPr>
        <p:spPr>
          <a:xfrm>
            <a:off x="4001000" y="892175"/>
            <a:ext cx="1489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분석 흐름도</a:t>
            </a:r>
            <a:endParaRPr b="1" sz="1300"/>
          </a:p>
        </p:txBody>
      </p:sp>
      <p:sp>
        <p:nvSpPr>
          <p:cNvPr id="88" name="Google Shape;88;p15"/>
          <p:cNvSpPr txBox="1"/>
          <p:nvPr/>
        </p:nvSpPr>
        <p:spPr>
          <a:xfrm>
            <a:off x="3696200" y="1365375"/>
            <a:ext cx="4755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ko" sz="1200">
                <a:solidFill>
                  <a:schemeClr val="dk1"/>
                </a:solidFill>
              </a:rPr>
              <a:t>각 데이터에 대한 분석, 전처리 과정후 XGBoost, CNN 모델링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ko" sz="1200">
                <a:solidFill>
                  <a:schemeClr val="dk1"/>
                </a:solidFill>
              </a:rPr>
              <a:t>이미지와 결측치에 대한 다양한 처리 방법 시도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289325" y="1340375"/>
            <a:ext cx="3437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ko" sz="1200">
                <a:solidFill>
                  <a:schemeClr val="dk1"/>
                </a:solidFill>
              </a:rPr>
              <a:t>XGBoost : </a:t>
            </a:r>
            <a:r>
              <a:rPr lang="ko" sz="1200">
                <a:solidFill>
                  <a:schemeClr val="dk1"/>
                </a:solidFill>
                <a:highlight>
                  <a:schemeClr val="lt2"/>
                </a:highlight>
              </a:rPr>
              <a:t>0.80766212 (public)</a:t>
            </a:r>
            <a:endParaRPr sz="1200">
              <a:solidFill>
                <a:schemeClr val="dk1"/>
              </a:solidFill>
              <a:highlight>
                <a:schemeClr val="lt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ko" sz="1200">
                <a:solidFill>
                  <a:schemeClr val="dk1"/>
                </a:solidFill>
              </a:rPr>
              <a:t>XGBoost + CNN :</a:t>
            </a:r>
            <a:r>
              <a:rPr lang="ko" sz="1200">
                <a:solidFill>
                  <a:schemeClr val="dk1"/>
                </a:solidFill>
                <a:highlight>
                  <a:schemeClr val="lt2"/>
                </a:highlight>
              </a:rPr>
              <a:t> </a:t>
            </a:r>
            <a:r>
              <a:rPr lang="ko" sz="1200">
                <a:solidFill>
                  <a:schemeClr val="dk1"/>
                </a:solidFill>
                <a:highlight>
                  <a:schemeClr val="lt2"/>
                </a:highlight>
              </a:rPr>
              <a:t>0.8235578125 (public)</a:t>
            </a:r>
            <a:endParaRPr sz="1200">
              <a:solidFill>
                <a:schemeClr val="dk1"/>
              </a:solidFill>
              <a:highlight>
                <a:schemeClr val="lt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	</a:t>
            </a:r>
            <a:endParaRPr sz="1200"/>
          </a:p>
        </p:txBody>
      </p:sp>
      <p:grpSp>
        <p:nvGrpSpPr>
          <p:cNvPr id="90" name="Google Shape;90;p15"/>
          <p:cNvGrpSpPr/>
          <p:nvPr/>
        </p:nvGrpSpPr>
        <p:grpSpPr>
          <a:xfrm>
            <a:off x="4001000" y="2422075"/>
            <a:ext cx="4602700" cy="2090400"/>
            <a:chOff x="4153400" y="2422075"/>
            <a:chExt cx="4602700" cy="2090400"/>
          </a:xfrm>
        </p:grpSpPr>
        <p:grpSp>
          <p:nvGrpSpPr>
            <p:cNvPr id="91" name="Google Shape;91;p15"/>
            <p:cNvGrpSpPr/>
            <p:nvPr/>
          </p:nvGrpSpPr>
          <p:grpSpPr>
            <a:xfrm>
              <a:off x="4153400" y="2422075"/>
              <a:ext cx="3720075" cy="670500"/>
              <a:chOff x="4610600" y="2422075"/>
              <a:chExt cx="3720075" cy="670500"/>
            </a:xfrm>
          </p:grpSpPr>
          <p:sp>
            <p:nvSpPr>
              <p:cNvPr id="92" name="Google Shape;92;p15"/>
              <p:cNvSpPr/>
              <p:nvPr/>
            </p:nvSpPr>
            <p:spPr>
              <a:xfrm>
                <a:off x="4610600" y="2422075"/>
                <a:ext cx="1038000" cy="670500"/>
              </a:xfrm>
              <a:prstGeom prst="homePlate">
                <a:avLst>
                  <a:gd fmla="val 34262" name="adj"/>
                </a:avLst>
              </a:prstGeom>
              <a:solidFill>
                <a:srgbClr val="D0E0E3"/>
              </a:solidFill>
              <a:ln cap="flat" cmpd="sng" w="9525">
                <a:solidFill>
                  <a:srgbClr val="D0E0E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100"/>
                  <a:t>임상항목</a:t>
                </a:r>
                <a:endParaRPr sz="11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100"/>
                  <a:t>데이터</a:t>
                </a:r>
                <a:endParaRPr sz="1100"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5498950" y="2422075"/>
                <a:ext cx="1038000" cy="670500"/>
              </a:xfrm>
              <a:prstGeom prst="chevron">
                <a:avLst>
                  <a:gd fmla="val 32125" name="adj"/>
                </a:avLst>
              </a:prstGeom>
              <a:solidFill>
                <a:srgbClr val="D0E0E3"/>
              </a:solidFill>
              <a:ln cap="flat" cmpd="sng" w="9525">
                <a:solidFill>
                  <a:srgbClr val="D0E0E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100"/>
                  <a:t>데이터전처리</a:t>
                </a:r>
                <a:endParaRPr sz="1100"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6395325" y="2422075"/>
                <a:ext cx="1038000" cy="670500"/>
              </a:xfrm>
              <a:prstGeom prst="chevron">
                <a:avLst>
                  <a:gd fmla="val 32125" name="adj"/>
                </a:avLst>
              </a:prstGeom>
              <a:solidFill>
                <a:srgbClr val="D0E0E3"/>
              </a:solidFill>
              <a:ln cap="flat" cmpd="sng" w="9525">
                <a:solidFill>
                  <a:srgbClr val="D0E0E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100"/>
                  <a:t>모델링시도</a:t>
                </a:r>
                <a:endParaRPr sz="1100"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7292675" y="2422075"/>
                <a:ext cx="1038000" cy="670500"/>
              </a:xfrm>
              <a:prstGeom prst="chevron">
                <a:avLst>
                  <a:gd fmla="val 32125" name="adj"/>
                </a:avLst>
              </a:prstGeom>
              <a:solidFill>
                <a:srgbClr val="D0E0E3"/>
              </a:solidFill>
              <a:ln cap="flat" cmpd="sng" w="9525">
                <a:solidFill>
                  <a:srgbClr val="D0E0E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100"/>
                  <a:t>XGB</a:t>
                </a:r>
                <a:endParaRPr sz="11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100"/>
                  <a:t>모델 고도화</a:t>
                </a:r>
                <a:endParaRPr sz="1100"/>
              </a:p>
            </p:txBody>
          </p:sp>
        </p:grpSp>
        <p:grpSp>
          <p:nvGrpSpPr>
            <p:cNvPr id="96" name="Google Shape;96;p15"/>
            <p:cNvGrpSpPr/>
            <p:nvPr/>
          </p:nvGrpSpPr>
          <p:grpSpPr>
            <a:xfrm>
              <a:off x="4153400" y="3841975"/>
              <a:ext cx="3720075" cy="670500"/>
              <a:chOff x="4610600" y="2422075"/>
              <a:chExt cx="3720075" cy="670500"/>
            </a:xfrm>
          </p:grpSpPr>
          <p:sp>
            <p:nvSpPr>
              <p:cNvPr id="97" name="Google Shape;97;p15"/>
              <p:cNvSpPr/>
              <p:nvPr/>
            </p:nvSpPr>
            <p:spPr>
              <a:xfrm>
                <a:off x="4610600" y="2422075"/>
                <a:ext cx="1038000" cy="670500"/>
              </a:xfrm>
              <a:prstGeom prst="homePlate">
                <a:avLst>
                  <a:gd fmla="val 34262" name="adj"/>
                </a:avLst>
              </a:prstGeom>
              <a:solidFill>
                <a:srgbClr val="D0E0E3"/>
              </a:solidFill>
              <a:ln cap="flat" cmpd="sng" w="9525">
                <a:solidFill>
                  <a:srgbClr val="D0E0E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100"/>
                  <a:t>유방암 병리</a:t>
                </a:r>
                <a:endParaRPr sz="11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100"/>
                  <a:t>데이터</a:t>
                </a:r>
                <a:endParaRPr sz="1100"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5498950" y="2422075"/>
                <a:ext cx="1038000" cy="670500"/>
              </a:xfrm>
              <a:prstGeom prst="chevron">
                <a:avLst>
                  <a:gd fmla="val 32125" name="adj"/>
                </a:avLst>
              </a:prstGeom>
              <a:solidFill>
                <a:srgbClr val="D0E0E3"/>
              </a:solidFill>
              <a:ln cap="flat" cmpd="sng" w="9525">
                <a:solidFill>
                  <a:srgbClr val="D0E0E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100"/>
                  <a:t>이미지 전처리</a:t>
                </a:r>
                <a:endParaRPr sz="1100"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6395325" y="2422075"/>
                <a:ext cx="1038000" cy="670500"/>
              </a:xfrm>
              <a:prstGeom prst="chevron">
                <a:avLst>
                  <a:gd fmla="val 32125" name="adj"/>
                </a:avLst>
              </a:prstGeom>
              <a:solidFill>
                <a:srgbClr val="D0E0E3"/>
              </a:solidFill>
              <a:ln cap="flat" cmpd="sng" w="9525">
                <a:solidFill>
                  <a:srgbClr val="D0E0E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100"/>
                  <a:t>모델링시도</a:t>
                </a:r>
                <a:endParaRPr sz="1100"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7292675" y="2422075"/>
                <a:ext cx="1038000" cy="670500"/>
              </a:xfrm>
              <a:prstGeom prst="chevron">
                <a:avLst>
                  <a:gd fmla="val 32125" name="adj"/>
                </a:avLst>
              </a:prstGeom>
              <a:solidFill>
                <a:srgbClr val="D0E0E3"/>
              </a:solidFill>
              <a:ln cap="flat" cmpd="sng" w="9525">
                <a:solidFill>
                  <a:srgbClr val="D0E0E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100"/>
                  <a:t>CNN</a:t>
                </a:r>
                <a:endParaRPr sz="11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100"/>
                  <a:t>모델 고도화</a:t>
                </a:r>
                <a:endParaRPr sz="1100"/>
              </a:p>
            </p:txBody>
          </p:sp>
        </p:grpSp>
        <p:sp>
          <p:nvSpPr>
            <p:cNvPr id="101" name="Google Shape;101;p15"/>
            <p:cNvSpPr/>
            <p:nvPr/>
          </p:nvSpPr>
          <p:spPr>
            <a:xfrm>
              <a:off x="7981775" y="3187125"/>
              <a:ext cx="348900" cy="1025700"/>
            </a:xfrm>
            <a:prstGeom prst="bentUpArrow">
              <a:avLst>
                <a:gd fmla="val 25000" name="adj1"/>
                <a:gd fmla="val 25000" name="adj2"/>
                <a:gd fmla="val 50000" name="adj3"/>
              </a:avLst>
            </a:prstGeom>
            <a:solidFill>
              <a:srgbClr val="D0E0E3"/>
            </a:solidFill>
            <a:ln cap="flat" cmpd="sng" w="9525">
              <a:solidFill>
                <a:srgbClr val="D0E0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7718100" y="2422075"/>
              <a:ext cx="1038000" cy="670500"/>
            </a:xfrm>
            <a:prstGeom prst="chevron">
              <a:avLst>
                <a:gd fmla="val 32125" name="adj"/>
              </a:avLst>
            </a:prstGeom>
            <a:solidFill>
              <a:srgbClr val="D0E0E3"/>
            </a:solidFill>
            <a:ln cap="flat" cmpd="sng" w="9525">
              <a:solidFill>
                <a:srgbClr val="D0E0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/>
                <a:t>결과 제출</a:t>
              </a:r>
              <a:endParaRPr sz="1100"/>
            </a:p>
          </p:txBody>
        </p:sp>
      </p:grpSp>
      <p:sp>
        <p:nvSpPr>
          <p:cNvPr id="103" name="Google Shape;103;p15"/>
          <p:cNvSpPr txBox="1"/>
          <p:nvPr/>
        </p:nvSpPr>
        <p:spPr>
          <a:xfrm>
            <a:off x="8146950" y="3218425"/>
            <a:ext cx="220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변수 사용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DA1AF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174500" y="192900"/>
            <a:ext cx="8799000" cy="475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" name="Google Shape;110;p16"/>
          <p:cNvGrpSpPr/>
          <p:nvPr/>
        </p:nvGrpSpPr>
        <p:grpSpPr>
          <a:xfrm>
            <a:off x="313700" y="445025"/>
            <a:ext cx="8520600" cy="572700"/>
            <a:chOff x="313700" y="445025"/>
            <a:chExt cx="8520600" cy="572700"/>
          </a:xfrm>
        </p:grpSpPr>
        <p:sp>
          <p:nvSpPr>
            <p:cNvPr id="111" name="Google Shape;111;p16"/>
            <p:cNvSpPr/>
            <p:nvPr/>
          </p:nvSpPr>
          <p:spPr>
            <a:xfrm>
              <a:off x="313700" y="780825"/>
              <a:ext cx="8520600" cy="73500"/>
            </a:xfrm>
            <a:prstGeom prst="rect">
              <a:avLst/>
            </a:prstGeom>
            <a:solidFill>
              <a:srgbClr val="1DA1AF"/>
            </a:solidFill>
            <a:ln cap="flat" cmpd="sng" w="9525">
              <a:solidFill>
                <a:srgbClr val="1DA1A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2" name="Google Shape;112;p16"/>
            <p:cNvGrpSpPr/>
            <p:nvPr/>
          </p:nvGrpSpPr>
          <p:grpSpPr>
            <a:xfrm>
              <a:off x="8330675" y="445025"/>
              <a:ext cx="349025" cy="572700"/>
              <a:chOff x="8339850" y="283100"/>
              <a:chExt cx="349025" cy="572700"/>
            </a:xfrm>
          </p:grpSpPr>
          <p:sp>
            <p:nvSpPr>
              <p:cNvPr id="113" name="Google Shape;113;p16"/>
              <p:cNvSpPr/>
              <p:nvPr/>
            </p:nvSpPr>
            <p:spPr>
              <a:xfrm>
                <a:off x="8339850" y="283100"/>
                <a:ext cx="349025" cy="572700"/>
              </a:xfrm>
              <a:prstGeom prst="flowChartOffpageConnector">
                <a:avLst/>
              </a:prstGeom>
              <a:solidFill>
                <a:srgbClr val="E69138"/>
              </a:solidFill>
              <a:ln cap="flat" cmpd="sng" w="9525">
                <a:solidFill>
                  <a:srgbClr val="E6913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6"/>
              <p:cNvSpPr/>
              <p:nvPr/>
            </p:nvSpPr>
            <p:spPr>
              <a:xfrm>
                <a:off x="8404263" y="549450"/>
                <a:ext cx="220200" cy="2130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5" name="Google Shape;115;p16"/>
          <p:cNvSpPr txBox="1"/>
          <p:nvPr/>
        </p:nvSpPr>
        <p:spPr>
          <a:xfrm>
            <a:off x="311700" y="281275"/>
            <a:ext cx="6925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/>
              <a:t>2. 데이터 전처리 - 임상 항목(정형) 데이터 결측치 처리</a:t>
            </a:r>
            <a:endParaRPr b="1" sz="1800"/>
          </a:p>
        </p:txBody>
      </p:sp>
      <p:grpSp>
        <p:nvGrpSpPr>
          <p:cNvPr id="116" name="Google Shape;116;p16"/>
          <p:cNvGrpSpPr/>
          <p:nvPr/>
        </p:nvGrpSpPr>
        <p:grpSpPr>
          <a:xfrm>
            <a:off x="1244300" y="1089200"/>
            <a:ext cx="6659400" cy="2093400"/>
            <a:chOff x="2379775" y="1160675"/>
            <a:chExt cx="6659400" cy="2093400"/>
          </a:xfrm>
        </p:grpSpPr>
        <p:sp>
          <p:nvSpPr>
            <p:cNvPr id="117" name="Google Shape;117;p16"/>
            <p:cNvSpPr/>
            <p:nvPr/>
          </p:nvSpPr>
          <p:spPr>
            <a:xfrm>
              <a:off x="2379775" y="1891725"/>
              <a:ext cx="6659400" cy="9921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D0E0E3"/>
            </a:solidFill>
            <a:ln cap="flat" cmpd="sng" w="9525">
              <a:solidFill>
                <a:srgbClr val="D0E0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6"/>
            <p:cNvSpPr txBox="1"/>
            <p:nvPr/>
          </p:nvSpPr>
          <p:spPr>
            <a:xfrm>
              <a:off x="2591300" y="1160675"/>
              <a:ext cx="1773900" cy="209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300"/>
                <a:t>중요 변수 추출 후</a:t>
              </a:r>
              <a:endParaRPr b="1"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300"/>
                <a:t>KNN IMPUTER 적용</a:t>
              </a:r>
              <a:endParaRPr b="1"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/>
                <a:t>암의 장경</a:t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/>
                <a:t>NG</a:t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/>
                <a:t>HG</a:t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/>
                <a:t>ER_Allred_score</a:t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/>
                <a:t>PR_Allred_score</a:t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/>
                <a:t>KI-67_LI_percent</a:t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/>
                <a:t>HER2_SISH_ratio</a:t>
              </a:r>
              <a:endParaRPr sz="1200"/>
            </a:p>
          </p:txBody>
        </p:sp>
        <p:sp>
          <p:nvSpPr>
            <p:cNvPr id="119" name="Google Shape;119;p16"/>
            <p:cNvSpPr txBox="1"/>
            <p:nvPr/>
          </p:nvSpPr>
          <p:spPr>
            <a:xfrm>
              <a:off x="4574925" y="1160675"/>
              <a:ext cx="1314900" cy="800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300"/>
                <a:t>수술연월일 -&gt; </a:t>
              </a:r>
              <a:endParaRPr b="1"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300"/>
                <a:t>년,월,일 분리</a:t>
              </a:r>
              <a:endParaRPr b="1"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6"/>
            <p:cNvSpPr txBox="1"/>
            <p:nvPr/>
          </p:nvSpPr>
          <p:spPr>
            <a:xfrm>
              <a:off x="6099550" y="1160675"/>
              <a:ext cx="1250400" cy="585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300"/>
                <a:t>중요도 낮은 </a:t>
              </a:r>
              <a:endParaRPr b="1"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300"/>
                <a:t>컬럼을 제거 </a:t>
              </a:r>
              <a:endParaRPr b="1" sz="1300"/>
            </a:p>
          </p:txBody>
        </p:sp>
        <p:sp>
          <p:nvSpPr>
            <p:cNvPr id="121" name="Google Shape;121;p16"/>
            <p:cNvSpPr txBox="1"/>
            <p:nvPr/>
          </p:nvSpPr>
          <p:spPr>
            <a:xfrm>
              <a:off x="7623900" y="1160675"/>
              <a:ext cx="1132200" cy="78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300"/>
                <a:t>남은 변수 0으로 채우기</a:t>
              </a:r>
              <a:endParaRPr b="1" sz="1300"/>
            </a:p>
          </p:txBody>
        </p:sp>
      </p:grpSp>
      <p:pic>
        <p:nvPicPr>
          <p:cNvPr id="122" name="Google Shape;12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850" y="3284675"/>
            <a:ext cx="2315935" cy="162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DA1AF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7"/>
          <p:cNvSpPr/>
          <p:nvPr/>
        </p:nvSpPr>
        <p:spPr>
          <a:xfrm>
            <a:off x="174500" y="192900"/>
            <a:ext cx="8799000" cy="475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7"/>
          <p:cNvSpPr/>
          <p:nvPr/>
        </p:nvSpPr>
        <p:spPr>
          <a:xfrm>
            <a:off x="313700" y="780825"/>
            <a:ext cx="8520600" cy="73500"/>
          </a:xfrm>
          <a:prstGeom prst="rect">
            <a:avLst/>
          </a:prstGeom>
          <a:solidFill>
            <a:srgbClr val="1DA1AF"/>
          </a:solidFill>
          <a:ln cap="flat" cmpd="sng" w="9525">
            <a:solidFill>
              <a:srgbClr val="1DA1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1" name="Google Shape;131;p17"/>
          <p:cNvGrpSpPr/>
          <p:nvPr/>
        </p:nvGrpSpPr>
        <p:grpSpPr>
          <a:xfrm>
            <a:off x="8330675" y="445025"/>
            <a:ext cx="349025" cy="572700"/>
            <a:chOff x="8339850" y="283100"/>
            <a:chExt cx="349025" cy="572700"/>
          </a:xfrm>
        </p:grpSpPr>
        <p:sp>
          <p:nvSpPr>
            <p:cNvPr id="132" name="Google Shape;132;p17"/>
            <p:cNvSpPr/>
            <p:nvPr/>
          </p:nvSpPr>
          <p:spPr>
            <a:xfrm>
              <a:off x="8339850" y="283100"/>
              <a:ext cx="349025" cy="572700"/>
            </a:xfrm>
            <a:prstGeom prst="flowChartOffpageConnector">
              <a:avLst/>
            </a:prstGeom>
            <a:solidFill>
              <a:srgbClr val="E69138"/>
            </a:solidFill>
            <a:ln cap="flat" cmpd="sng" w="9525">
              <a:solidFill>
                <a:srgbClr val="E691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7"/>
            <p:cNvSpPr/>
            <p:nvPr/>
          </p:nvSpPr>
          <p:spPr>
            <a:xfrm>
              <a:off x="8404263" y="549450"/>
              <a:ext cx="220200" cy="2130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17"/>
          <p:cNvSpPr txBox="1"/>
          <p:nvPr/>
        </p:nvSpPr>
        <p:spPr>
          <a:xfrm>
            <a:off x="311700" y="281275"/>
            <a:ext cx="578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/>
              <a:t>2</a:t>
            </a:r>
            <a:r>
              <a:rPr b="1" lang="ko" sz="1800"/>
              <a:t>. 데이터 전처리 - 유방암 병리 슬라이드 영상 이미지 </a:t>
            </a:r>
            <a:endParaRPr b="1" sz="1800"/>
          </a:p>
        </p:txBody>
      </p:sp>
      <p:pic>
        <p:nvPicPr>
          <p:cNvPr id="135" name="Google Shape;13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850" y="1146663"/>
            <a:ext cx="3275151" cy="208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7"/>
          <p:cNvSpPr/>
          <p:nvPr/>
        </p:nvSpPr>
        <p:spPr>
          <a:xfrm>
            <a:off x="4488650" y="1920063"/>
            <a:ext cx="413400" cy="46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0E0E3"/>
          </a:solidFill>
          <a:ln cap="flat" cmpd="sng" w="9525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7"/>
          <p:cNvSpPr txBox="1"/>
          <p:nvPr/>
        </p:nvSpPr>
        <p:spPr>
          <a:xfrm>
            <a:off x="382350" y="3447525"/>
            <a:ext cx="6600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-여러 실험과정을 통해 가장 정확도가 높은 이미지 추출방식 적용-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 sz="1200"/>
              <a:t>이미지를 grayscale 변환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 sz="1200"/>
              <a:t>0,0위치부터 오른쪽으로 차례로 탐색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 sz="1200"/>
              <a:t>픽셀 값이 200이 넘는 지점이 나오면 , 그 지점으로부터 100x100 크기로 이미지 캡처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 sz="1200"/>
              <a:t>캡처 후 오른쪽, 아래로 100 이동후 3 반복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 sz="1200"/>
              <a:t>캡처된 이미지가 16장이 되었을 경우 400x400이미지로 결합</a:t>
            </a:r>
            <a:endParaRPr sz="1200"/>
          </a:p>
        </p:txBody>
      </p:sp>
      <p:grpSp>
        <p:nvGrpSpPr>
          <p:cNvPr id="138" name="Google Shape;138;p17"/>
          <p:cNvGrpSpPr/>
          <p:nvPr/>
        </p:nvGrpSpPr>
        <p:grpSpPr>
          <a:xfrm>
            <a:off x="5650075" y="1152473"/>
            <a:ext cx="2680598" cy="2693102"/>
            <a:chOff x="5561875" y="1357123"/>
            <a:chExt cx="2680598" cy="2693102"/>
          </a:xfrm>
        </p:grpSpPr>
        <p:pic>
          <p:nvPicPr>
            <p:cNvPr id="139" name="Google Shape;139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561875" y="1362000"/>
              <a:ext cx="1271625" cy="1247365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140" name="Google Shape;140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970849" y="1357123"/>
              <a:ext cx="1271625" cy="1257113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141" name="Google Shape;141;p1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970848" y="2802600"/>
              <a:ext cx="1271625" cy="12476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" name="Google Shape;142;p17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561875" y="2802682"/>
              <a:ext cx="1271625" cy="124745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DA1AF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8"/>
          <p:cNvSpPr/>
          <p:nvPr/>
        </p:nvSpPr>
        <p:spPr>
          <a:xfrm>
            <a:off x="174500" y="192900"/>
            <a:ext cx="8799000" cy="475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313700" y="780825"/>
            <a:ext cx="8520600" cy="73500"/>
          </a:xfrm>
          <a:prstGeom prst="rect">
            <a:avLst/>
          </a:prstGeom>
          <a:solidFill>
            <a:srgbClr val="1DA1AF"/>
          </a:solidFill>
          <a:ln cap="flat" cmpd="sng" w="9525">
            <a:solidFill>
              <a:srgbClr val="1DA1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18"/>
          <p:cNvGrpSpPr/>
          <p:nvPr/>
        </p:nvGrpSpPr>
        <p:grpSpPr>
          <a:xfrm>
            <a:off x="8330675" y="445025"/>
            <a:ext cx="349025" cy="572700"/>
            <a:chOff x="8339850" y="283100"/>
            <a:chExt cx="349025" cy="572700"/>
          </a:xfrm>
        </p:grpSpPr>
        <p:sp>
          <p:nvSpPr>
            <p:cNvPr id="152" name="Google Shape;152;p18"/>
            <p:cNvSpPr/>
            <p:nvPr/>
          </p:nvSpPr>
          <p:spPr>
            <a:xfrm>
              <a:off x="8339850" y="283100"/>
              <a:ext cx="349025" cy="572700"/>
            </a:xfrm>
            <a:prstGeom prst="flowChartOffpageConnector">
              <a:avLst/>
            </a:prstGeom>
            <a:solidFill>
              <a:srgbClr val="E69138"/>
            </a:solidFill>
            <a:ln cap="flat" cmpd="sng" w="9525">
              <a:solidFill>
                <a:srgbClr val="E691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8"/>
            <p:cNvSpPr/>
            <p:nvPr/>
          </p:nvSpPr>
          <p:spPr>
            <a:xfrm>
              <a:off x="8404263" y="549450"/>
              <a:ext cx="220200" cy="2130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18"/>
          <p:cNvSpPr txBox="1"/>
          <p:nvPr/>
        </p:nvSpPr>
        <p:spPr>
          <a:xfrm>
            <a:off x="311700" y="281275"/>
            <a:ext cx="578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/>
              <a:t>3. 모델링</a:t>
            </a:r>
            <a:endParaRPr b="1" sz="1800"/>
          </a:p>
        </p:txBody>
      </p:sp>
      <p:sp>
        <p:nvSpPr>
          <p:cNvPr id="155" name="Google Shape;155;p18"/>
          <p:cNvSpPr txBox="1"/>
          <p:nvPr/>
        </p:nvSpPr>
        <p:spPr>
          <a:xfrm>
            <a:off x="6135400" y="3029225"/>
            <a:ext cx="254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6" name="Google Shape;156;p18"/>
          <p:cNvGrpSpPr/>
          <p:nvPr/>
        </p:nvGrpSpPr>
        <p:grpSpPr>
          <a:xfrm>
            <a:off x="440738" y="1318288"/>
            <a:ext cx="8266525" cy="3209938"/>
            <a:chOff x="321200" y="1272363"/>
            <a:chExt cx="8266525" cy="3209938"/>
          </a:xfrm>
        </p:grpSpPr>
        <p:sp>
          <p:nvSpPr>
            <p:cNvPr id="157" name="Google Shape;157;p18"/>
            <p:cNvSpPr/>
            <p:nvPr/>
          </p:nvSpPr>
          <p:spPr>
            <a:xfrm>
              <a:off x="321200" y="1272363"/>
              <a:ext cx="1185000" cy="9000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/>
                <a:t>Grid search</a:t>
              </a:r>
              <a:endParaRPr sz="1200"/>
            </a:p>
          </p:txBody>
        </p:sp>
        <p:grpSp>
          <p:nvGrpSpPr>
            <p:cNvPr id="158" name="Google Shape;158;p18"/>
            <p:cNvGrpSpPr/>
            <p:nvPr/>
          </p:nvGrpSpPr>
          <p:grpSpPr>
            <a:xfrm>
              <a:off x="5416954" y="1295347"/>
              <a:ext cx="1099464" cy="3186865"/>
              <a:chOff x="5722150" y="1056250"/>
              <a:chExt cx="1329300" cy="3655500"/>
            </a:xfrm>
          </p:grpSpPr>
          <p:sp>
            <p:nvSpPr>
              <p:cNvPr id="159" name="Google Shape;159;p18"/>
              <p:cNvSpPr/>
              <p:nvPr/>
            </p:nvSpPr>
            <p:spPr>
              <a:xfrm>
                <a:off x="5722150" y="1056250"/>
                <a:ext cx="1329300" cy="36555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rgbClr val="1DA1A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/>
              </a:p>
            </p:txBody>
          </p:sp>
          <p:grpSp>
            <p:nvGrpSpPr>
              <p:cNvPr id="160" name="Google Shape;160;p18"/>
              <p:cNvGrpSpPr/>
              <p:nvPr/>
            </p:nvGrpSpPr>
            <p:grpSpPr>
              <a:xfrm>
                <a:off x="5840025" y="1136762"/>
                <a:ext cx="1123800" cy="3447830"/>
                <a:chOff x="5948400" y="1060562"/>
                <a:chExt cx="1123800" cy="3447830"/>
              </a:xfrm>
            </p:grpSpPr>
            <p:sp>
              <p:nvSpPr>
                <p:cNvPr id="161" name="Google Shape;161;p18"/>
                <p:cNvSpPr/>
                <p:nvPr/>
              </p:nvSpPr>
              <p:spPr>
                <a:xfrm>
                  <a:off x="5948400" y="1960584"/>
                  <a:ext cx="1123800" cy="7596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" sz="1200"/>
                    <a:t>Batch </a:t>
                  </a:r>
                  <a:endParaRPr sz="1200"/>
                </a:p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" sz="1200"/>
                    <a:t>Normalization</a:t>
                  </a:r>
                  <a:endParaRPr sz="1200"/>
                </a:p>
              </p:txBody>
            </p:sp>
            <p:sp>
              <p:nvSpPr>
                <p:cNvPr id="162" name="Google Shape;162;p18"/>
                <p:cNvSpPr/>
                <p:nvPr/>
              </p:nvSpPr>
              <p:spPr>
                <a:xfrm>
                  <a:off x="5948400" y="1060562"/>
                  <a:ext cx="1123800" cy="7596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" sz="1200"/>
                    <a:t>Conv2d </a:t>
                  </a:r>
                  <a:endParaRPr sz="1200"/>
                </a:p>
              </p:txBody>
            </p:sp>
            <p:sp>
              <p:nvSpPr>
                <p:cNvPr id="163" name="Google Shape;163;p18"/>
                <p:cNvSpPr/>
                <p:nvPr/>
              </p:nvSpPr>
              <p:spPr>
                <a:xfrm>
                  <a:off x="5948400" y="2860606"/>
                  <a:ext cx="1123800" cy="7596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" sz="1200"/>
                    <a:t>Maxpooling2D</a:t>
                  </a:r>
                  <a:endParaRPr sz="1200"/>
                </a:p>
              </p:txBody>
            </p:sp>
            <p:sp>
              <p:nvSpPr>
                <p:cNvPr id="164" name="Google Shape;164;p18"/>
                <p:cNvSpPr/>
                <p:nvPr/>
              </p:nvSpPr>
              <p:spPr>
                <a:xfrm>
                  <a:off x="5948400" y="3748792"/>
                  <a:ext cx="1123800" cy="7596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" sz="1200"/>
                    <a:t>Dropout</a:t>
                  </a:r>
                  <a:endParaRPr sz="1200"/>
                </a:p>
              </p:txBody>
            </p:sp>
          </p:grpSp>
        </p:grpSp>
        <p:grpSp>
          <p:nvGrpSpPr>
            <p:cNvPr id="165" name="Google Shape;165;p18"/>
            <p:cNvGrpSpPr/>
            <p:nvPr/>
          </p:nvGrpSpPr>
          <p:grpSpPr>
            <a:xfrm>
              <a:off x="1212013" y="1731188"/>
              <a:ext cx="4475613" cy="2011500"/>
              <a:chOff x="2374300" y="1680800"/>
              <a:chExt cx="4475613" cy="2011500"/>
            </a:xfrm>
          </p:grpSpPr>
          <p:sp>
            <p:nvSpPr>
              <p:cNvPr id="166" name="Google Shape;166;p18"/>
              <p:cNvSpPr/>
              <p:nvPr/>
            </p:nvSpPr>
            <p:spPr>
              <a:xfrm>
                <a:off x="2374300" y="1680800"/>
                <a:ext cx="2048100" cy="2011500"/>
              </a:xfrm>
              <a:prstGeom prst="ellipse">
                <a:avLst/>
              </a:prstGeom>
              <a:solidFill>
                <a:srgbClr val="D0E0E3"/>
              </a:solidFill>
              <a:ln cap="flat" cmpd="sng" w="9525">
                <a:solidFill>
                  <a:srgbClr val="D0E0E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300"/>
                  <a:t>XGBoost</a:t>
                </a:r>
                <a:endParaRPr sz="1300"/>
              </a:p>
            </p:txBody>
          </p:sp>
          <p:sp>
            <p:nvSpPr>
              <p:cNvPr id="167" name="Google Shape;167;p18"/>
              <p:cNvSpPr/>
              <p:nvPr/>
            </p:nvSpPr>
            <p:spPr>
              <a:xfrm>
                <a:off x="4801813" y="1680800"/>
                <a:ext cx="2048100" cy="2011500"/>
              </a:xfrm>
              <a:prstGeom prst="ellipse">
                <a:avLst/>
              </a:prstGeom>
              <a:solidFill>
                <a:srgbClr val="D0E0E3"/>
              </a:solidFill>
              <a:ln cap="flat" cmpd="sng" w="9525">
                <a:solidFill>
                  <a:srgbClr val="D0E0E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300"/>
                  <a:t>CNN</a:t>
                </a:r>
                <a:endParaRPr sz="1300"/>
              </a:p>
            </p:txBody>
          </p:sp>
        </p:grpSp>
        <p:grpSp>
          <p:nvGrpSpPr>
            <p:cNvPr id="168" name="Google Shape;168;p18"/>
            <p:cNvGrpSpPr/>
            <p:nvPr/>
          </p:nvGrpSpPr>
          <p:grpSpPr>
            <a:xfrm>
              <a:off x="6606647" y="1295347"/>
              <a:ext cx="1099464" cy="3186865"/>
              <a:chOff x="5722150" y="1056250"/>
              <a:chExt cx="1329300" cy="3655500"/>
            </a:xfrm>
          </p:grpSpPr>
          <p:sp>
            <p:nvSpPr>
              <p:cNvPr id="169" name="Google Shape;169;p18"/>
              <p:cNvSpPr/>
              <p:nvPr/>
            </p:nvSpPr>
            <p:spPr>
              <a:xfrm>
                <a:off x="5722150" y="1056250"/>
                <a:ext cx="1329300" cy="36555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rgbClr val="1DA1A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/>
              </a:p>
            </p:txBody>
          </p:sp>
          <p:grpSp>
            <p:nvGrpSpPr>
              <p:cNvPr id="170" name="Google Shape;170;p18"/>
              <p:cNvGrpSpPr/>
              <p:nvPr/>
            </p:nvGrpSpPr>
            <p:grpSpPr>
              <a:xfrm>
                <a:off x="5840025" y="1136762"/>
                <a:ext cx="1123800" cy="3447830"/>
                <a:chOff x="5948400" y="1060562"/>
                <a:chExt cx="1123800" cy="3447830"/>
              </a:xfrm>
            </p:grpSpPr>
            <p:sp>
              <p:nvSpPr>
                <p:cNvPr id="171" name="Google Shape;171;p18"/>
                <p:cNvSpPr/>
                <p:nvPr/>
              </p:nvSpPr>
              <p:spPr>
                <a:xfrm>
                  <a:off x="5948400" y="1960584"/>
                  <a:ext cx="1123800" cy="7596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" sz="1200"/>
                    <a:t>Batch </a:t>
                  </a:r>
                  <a:endParaRPr sz="1200"/>
                </a:p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" sz="1200"/>
                    <a:t>Normalization</a:t>
                  </a:r>
                  <a:endParaRPr sz="1200"/>
                </a:p>
              </p:txBody>
            </p:sp>
            <p:sp>
              <p:nvSpPr>
                <p:cNvPr id="172" name="Google Shape;172;p18"/>
                <p:cNvSpPr/>
                <p:nvPr/>
              </p:nvSpPr>
              <p:spPr>
                <a:xfrm>
                  <a:off x="5948400" y="1060562"/>
                  <a:ext cx="1123800" cy="7596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" sz="1200"/>
                    <a:t>Conv2d </a:t>
                  </a:r>
                  <a:endParaRPr sz="1200"/>
                </a:p>
              </p:txBody>
            </p:sp>
            <p:sp>
              <p:nvSpPr>
                <p:cNvPr id="173" name="Google Shape;173;p18"/>
                <p:cNvSpPr/>
                <p:nvPr/>
              </p:nvSpPr>
              <p:spPr>
                <a:xfrm>
                  <a:off x="5948400" y="2860606"/>
                  <a:ext cx="1123800" cy="7596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" sz="1200"/>
                    <a:t>Maxpooling2D</a:t>
                  </a:r>
                  <a:endParaRPr sz="1200"/>
                </a:p>
              </p:txBody>
            </p:sp>
            <p:sp>
              <p:nvSpPr>
                <p:cNvPr id="174" name="Google Shape;174;p18"/>
                <p:cNvSpPr/>
                <p:nvPr/>
              </p:nvSpPr>
              <p:spPr>
                <a:xfrm>
                  <a:off x="5948400" y="3748792"/>
                  <a:ext cx="1123800" cy="7596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" sz="1200"/>
                    <a:t>Dropout</a:t>
                  </a:r>
                  <a:endParaRPr sz="1200"/>
                </a:p>
              </p:txBody>
            </p:sp>
          </p:grpSp>
        </p:grpSp>
        <p:sp>
          <p:nvSpPr>
            <p:cNvPr id="175" name="Google Shape;175;p18"/>
            <p:cNvSpPr/>
            <p:nvPr/>
          </p:nvSpPr>
          <p:spPr>
            <a:xfrm>
              <a:off x="7796325" y="1295400"/>
              <a:ext cx="791400" cy="3186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/>
                <a:t>Flatten</a:t>
              </a:r>
              <a:endParaRPr sz="120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DA1AF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9"/>
          <p:cNvSpPr/>
          <p:nvPr/>
        </p:nvSpPr>
        <p:spPr>
          <a:xfrm>
            <a:off x="174500" y="192900"/>
            <a:ext cx="8799000" cy="475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9"/>
          <p:cNvSpPr/>
          <p:nvPr/>
        </p:nvSpPr>
        <p:spPr>
          <a:xfrm>
            <a:off x="313700" y="780825"/>
            <a:ext cx="8520600" cy="73500"/>
          </a:xfrm>
          <a:prstGeom prst="rect">
            <a:avLst/>
          </a:prstGeom>
          <a:solidFill>
            <a:srgbClr val="1DA1AF"/>
          </a:solidFill>
          <a:ln cap="flat" cmpd="sng" w="9525">
            <a:solidFill>
              <a:srgbClr val="1DA1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3" name="Google Shape;183;p19"/>
          <p:cNvGrpSpPr/>
          <p:nvPr/>
        </p:nvGrpSpPr>
        <p:grpSpPr>
          <a:xfrm>
            <a:off x="8330675" y="445025"/>
            <a:ext cx="349025" cy="572700"/>
            <a:chOff x="8339850" y="283100"/>
            <a:chExt cx="349025" cy="572700"/>
          </a:xfrm>
        </p:grpSpPr>
        <p:sp>
          <p:nvSpPr>
            <p:cNvPr id="184" name="Google Shape;184;p19"/>
            <p:cNvSpPr/>
            <p:nvPr/>
          </p:nvSpPr>
          <p:spPr>
            <a:xfrm>
              <a:off x="8339850" y="283100"/>
              <a:ext cx="349025" cy="572700"/>
            </a:xfrm>
            <a:prstGeom prst="flowChartOffpageConnector">
              <a:avLst/>
            </a:prstGeom>
            <a:solidFill>
              <a:srgbClr val="E69138"/>
            </a:solidFill>
            <a:ln cap="flat" cmpd="sng" w="9525">
              <a:solidFill>
                <a:srgbClr val="E691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9"/>
            <p:cNvSpPr/>
            <p:nvPr/>
          </p:nvSpPr>
          <p:spPr>
            <a:xfrm>
              <a:off x="8404263" y="549450"/>
              <a:ext cx="220200" cy="2130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6" name="Google Shape;186;p19"/>
          <p:cNvSpPr txBox="1"/>
          <p:nvPr/>
        </p:nvSpPr>
        <p:spPr>
          <a:xfrm>
            <a:off x="311700" y="281275"/>
            <a:ext cx="578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/>
              <a:t>4</a:t>
            </a:r>
            <a:r>
              <a:rPr b="1" lang="ko" sz="1800"/>
              <a:t>. 시도사항</a:t>
            </a:r>
            <a:endParaRPr b="1" sz="1800"/>
          </a:p>
        </p:txBody>
      </p:sp>
      <p:sp>
        <p:nvSpPr>
          <p:cNvPr id="187" name="Google Shape;187;p19"/>
          <p:cNvSpPr/>
          <p:nvPr/>
        </p:nvSpPr>
        <p:spPr>
          <a:xfrm>
            <a:off x="542300" y="1258600"/>
            <a:ext cx="3727500" cy="3526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1DA1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88" name="Google Shape;188;p19"/>
          <p:cNvSpPr/>
          <p:nvPr/>
        </p:nvSpPr>
        <p:spPr>
          <a:xfrm>
            <a:off x="540290" y="950470"/>
            <a:ext cx="1357800" cy="5727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XGBoost</a:t>
            </a:r>
            <a:endParaRPr sz="1300"/>
          </a:p>
        </p:txBody>
      </p:sp>
      <p:sp>
        <p:nvSpPr>
          <p:cNvPr id="189" name="Google Shape;189;p19"/>
          <p:cNvSpPr/>
          <p:nvPr/>
        </p:nvSpPr>
        <p:spPr>
          <a:xfrm>
            <a:off x="4799800" y="1258600"/>
            <a:ext cx="3727500" cy="3526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1DA1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90" name="Google Shape;190;p19"/>
          <p:cNvSpPr/>
          <p:nvPr/>
        </p:nvSpPr>
        <p:spPr>
          <a:xfrm>
            <a:off x="4799788" y="950482"/>
            <a:ext cx="1357800" cy="5727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CNN</a:t>
            </a:r>
            <a:endParaRPr sz="1300"/>
          </a:p>
        </p:txBody>
      </p:sp>
      <p:sp>
        <p:nvSpPr>
          <p:cNvPr id="191" name="Google Shape;191;p19"/>
          <p:cNvSpPr txBox="1"/>
          <p:nvPr/>
        </p:nvSpPr>
        <p:spPr>
          <a:xfrm>
            <a:off x="762750" y="1427475"/>
            <a:ext cx="33705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문제점 </a:t>
            </a:r>
            <a:r>
              <a:rPr lang="ko" sz="1100">
                <a:solidFill>
                  <a:schemeClr val="dk1"/>
                </a:solidFill>
              </a:rPr>
              <a:t>: 데이터가 낯설어서 처음 데이터를 분석할 때 전처리를 접근 방법이 어려웠음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시도 1</a:t>
            </a:r>
            <a:r>
              <a:rPr lang="ko" sz="1100">
                <a:solidFill>
                  <a:schemeClr val="dk1"/>
                </a:solidFill>
              </a:rPr>
              <a:t> : 결측치 컬럼 전부</a:t>
            </a:r>
            <a:r>
              <a:rPr lang="ko" sz="1100">
                <a:solidFill>
                  <a:schemeClr val="dk1"/>
                </a:solidFill>
              </a:rPr>
              <a:t> 0으로 채우기 -&gt;  0.779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시도 2</a:t>
            </a:r>
            <a:r>
              <a:rPr lang="ko" sz="1100">
                <a:solidFill>
                  <a:schemeClr val="dk1"/>
                </a:solidFill>
              </a:rPr>
              <a:t> : 중요도 낮은 컬럼 제거, 남은 결측치 변수들 0으로 채우기 -&gt; 0.807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시도 3</a:t>
            </a:r>
            <a:r>
              <a:rPr lang="ko" sz="1100">
                <a:solidFill>
                  <a:schemeClr val="dk1"/>
                </a:solidFill>
              </a:rPr>
              <a:t> : 중요도 높은 컬럼에 KNN IMPUTER 적용,  </a:t>
            </a:r>
            <a:r>
              <a:rPr lang="ko" sz="1100">
                <a:solidFill>
                  <a:schemeClr val="dk1"/>
                </a:solidFill>
              </a:rPr>
              <a:t>중요도 낮은 컬럼 제거, 남은 결측치 변수들 0으로 채우기 -&gt;</a:t>
            </a:r>
            <a:r>
              <a:rPr lang="ko" sz="1100">
                <a:solidFill>
                  <a:schemeClr val="dk1"/>
                </a:solidFill>
              </a:rPr>
              <a:t> 0.829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92" name="Google Shape;192;p19"/>
          <p:cNvSpPr txBox="1"/>
          <p:nvPr/>
        </p:nvSpPr>
        <p:spPr>
          <a:xfrm>
            <a:off x="4978300" y="1460825"/>
            <a:ext cx="33705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문제점</a:t>
            </a:r>
            <a:r>
              <a:rPr lang="ko" sz="1100">
                <a:solidFill>
                  <a:schemeClr val="dk1"/>
                </a:solidFill>
              </a:rPr>
              <a:t>: 학습 이미지 크기가 매우 크고 달라서 학습환경에서 메모리 부족 문제가 발생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시도1</a:t>
            </a:r>
            <a:r>
              <a:rPr lang="ko" sz="1100">
                <a:solidFill>
                  <a:schemeClr val="dk1"/>
                </a:solidFill>
              </a:rPr>
              <a:t>:이미지를 reshape시켜서 400x400크기로 조정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=&gt; 학습 정확도가 0.5 수준으로 학습 불가능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시도2</a:t>
            </a:r>
            <a:r>
              <a:rPr lang="ko" sz="1100">
                <a:solidFill>
                  <a:schemeClr val="dk1"/>
                </a:solidFill>
              </a:rPr>
              <a:t>:이미지의 세포부분만 400x400크기로 캡처해서 학습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=&gt;전체 이미지중 아주 일부분만 가져와 학습하게 되어 학습 정확도가 0.53수준으로 매우 떨어짐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시도3</a:t>
            </a:r>
            <a:r>
              <a:rPr lang="ko" sz="1100">
                <a:solidFill>
                  <a:schemeClr val="dk1"/>
                </a:solidFill>
              </a:rPr>
              <a:t>:</a:t>
            </a:r>
            <a:r>
              <a:rPr lang="ko" sz="1100">
                <a:solidFill>
                  <a:schemeClr val="dk1"/>
                </a:solidFill>
              </a:rPr>
              <a:t>전체이미지를 골고루 100x100사이즈로 16장 캡처하여 이어붙인 후 학습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=&gt; 정확도가 0.7으로 높은 정확도를 가져 </a:t>
            </a:r>
            <a:r>
              <a:rPr b="1" lang="ko" sz="1100">
                <a:solidFill>
                  <a:schemeClr val="dk1"/>
                </a:solidFill>
              </a:rPr>
              <a:t>해당 방식을 채택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캡처 이미지수를 더 많이 할수록 높은 정확도 예상되나 메모리 문제로 시도 하지 못하였음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DA1AF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0"/>
          <p:cNvSpPr/>
          <p:nvPr/>
        </p:nvSpPr>
        <p:spPr>
          <a:xfrm>
            <a:off x="174500" y="192900"/>
            <a:ext cx="8799000" cy="475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0"/>
          <p:cNvSpPr/>
          <p:nvPr/>
        </p:nvSpPr>
        <p:spPr>
          <a:xfrm>
            <a:off x="313700" y="780825"/>
            <a:ext cx="8520600" cy="73500"/>
          </a:xfrm>
          <a:prstGeom prst="rect">
            <a:avLst/>
          </a:prstGeom>
          <a:solidFill>
            <a:srgbClr val="1DA1AF"/>
          </a:solidFill>
          <a:ln cap="flat" cmpd="sng" w="9525">
            <a:solidFill>
              <a:srgbClr val="1DA1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1" name="Google Shape;201;p20"/>
          <p:cNvGrpSpPr/>
          <p:nvPr/>
        </p:nvGrpSpPr>
        <p:grpSpPr>
          <a:xfrm>
            <a:off x="8330675" y="445025"/>
            <a:ext cx="349025" cy="572700"/>
            <a:chOff x="8339850" y="283100"/>
            <a:chExt cx="349025" cy="572700"/>
          </a:xfrm>
        </p:grpSpPr>
        <p:sp>
          <p:nvSpPr>
            <p:cNvPr id="202" name="Google Shape;202;p20"/>
            <p:cNvSpPr/>
            <p:nvPr/>
          </p:nvSpPr>
          <p:spPr>
            <a:xfrm>
              <a:off x="8339850" y="283100"/>
              <a:ext cx="349025" cy="572700"/>
            </a:xfrm>
            <a:prstGeom prst="flowChartOffpageConnector">
              <a:avLst/>
            </a:prstGeom>
            <a:solidFill>
              <a:srgbClr val="E69138"/>
            </a:solidFill>
            <a:ln cap="flat" cmpd="sng" w="9525">
              <a:solidFill>
                <a:srgbClr val="E691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0"/>
            <p:cNvSpPr/>
            <p:nvPr/>
          </p:nvSpPr>
          <p:spPr>
            <a:xfrm>
              <a:off x="8404263" y="549450"/>
              <a:ext cx="220200" cy="2130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p20"/>
          <p:cNvSpPr txBox="1"/>
          <p:nvPr/>
        </p:nvSpPr>
        <p:spPr>
          <a:xfrm>
            <a:off x="311700" y="281275"/>
            <a:ext cx="578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/>
              <a:t>5</a:t>
            </a:r>
            <a:r>
              <a:rPr b="1" lang="ko" sz="1800"/>
              <a:t>. 정확도 </a:t>
            </a:r>
            <a:endParaRPr b="1" sz="1800"/>
          </a:p>
        </p:txBody>
      </p:sp>
      <p:sp>
        <p:nvSpPr>
          <p:cNvPr id="205" name="Google Shape;205;p20"/>
          <p:cNvSpPr txBox="1"/>
          <p:nvPr/>
        </p:nvSpPr>
        <p:spPr>
          <a:xfrm>
            <a:off x="8688850" y="1983925"/>
            <a:ext cx="1203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pic>
        <p:nvPicPr>
          <p:cNvPr id="206" name="Google Shape;2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700" y="1983925"/>
            <a:ext cx="8432249" cy="64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0"/>
          <p:cNvSpPr txBox="1"/>
          <p:nvPr/>
        </p:nvSpPr>
        <p:spPr>
          <a:xfrm>
            <a:off x="357875" y="1417325"/>
            <a:ext cx="7761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CNN 변수 추가 </a:t>
            </a:r>
            <a:r>
              <a:rPr lang="ko" sz="1300">
                <a:solidFill>
                  <a:schemeClr val="dk1"/>
                </a:solidFill>
              </a:rPr>
              <a:t>XGBoost 모델 : </a:t>
            </a:r>
            <a:r>
              <a:rPr lang="ko" sz="1200">
                <a:solidFill>
                  <a:schemeClr val="dk1"/>
                </a:solidFill>
              </a:rPr>
              <a:t>0.8235578125 (public score 기준)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08" name="Google Shape;208;p20"/>
          <p:cNvSpPr/>
          <p:nvPr/>
        </p:nvSpPr>
        <p:spPr>
          <a:xfrm>
            <a:off x="8404625" y="1952125"/>
            <a:ext cx="348900" cy="672900"/>
          </a:xfrm>
          <a:prstGeom prst="frame">
            <a:avLst>
              <a:gd fmla="val 6821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9" name="Google Shape;209;p20"/>
          <p:cNvGrpSpPr/>
          <p:nvPr/>
        </p:nvGrpSpPr>
        <p:grpSpPr>
          <a:xfrm>
            <a:off x="6953225" y="2710675"/>
            <a:ext cx="1836900" cy="710700"/>
            <a:chOff x="7224425" y="3622075"/>
            <a:chExt cx="1836900" cy="710700"/>
          </a:xfrm>
        </p:grpSpPr>
        <p:sp>
          <p:nvSpPr>
            <p:cNvPr id="210" name="Google Shape;210;p20"/>
            <p:cNvSpPr/>
            <p:nvPr/>
          </p:nvSpPr>
          <p:spPr>
            <a:xfrm>
              <a:off x="7476725" y="3622075"/>
              <a:ext cx="1332300" cy="7107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211" name="Google Shape;211;p20"/>
            <p:cNvSpPr txBox="1"/>
            <p:nvPr/>
          </p:nvSpPr>
          <p:spPr>
            <a:xfrm>
              <a:off x="7224425" y="3687300"/>
              <a:ext cx="18369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/>
                <a:t>CNN 결과</a:t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/>
                <a:t>변수로 추가</a:t>
              </a:r>
              <a:endParaRPr sz="1200"/>
            </a:p>
          </p:txBody>
        </p:sp>
      </p:grpSp>
      <p:sp>
        <p:nvSpPr>
          <p:cNvPr id="212" name="Google Shape;212;p20"/>
          <p:cNvSpPr txBox="1"/>
          <p:nvPr/>
        </p:nvSpPr>
        <p:spPr>
          <a:xfrm>
            <a:off x="357875" y="1017725"/>
            <a:ext cx="386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highlight>
                  <a:srgbClr val="FFFFFF"/>
                </a:highlight>
              </a:rPr>
              <a:t>XGBoost 모델 : </a:t>
            </a:r>
            <a:r>
              <a:rPr lang="ko" sz="1200">
                <a:solidFill>
                  <a:schemeClr val="dk1"/>
                </a:solidFill>
              </a:rPr>
              <a:t>0.80766212 (public score 기준)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DA1AF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"/>
          <p:cNvSpPr/>
          <p:nvPr/>
        </p:nvSpPr>
        <p:spPr>
          <a:xfrm>
            <a:off x="311700" y="1267500"/>
            <a:ext cx="8560800" cy="2167500"/>
          </a:xfrm>
          <a:prstGeom prst="roundRect">
            <a:avLst>
              <a:gd fmla="val 10468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1"/>
          <p:cNvSpPr txBox="1"/>
          <p:nvPr>
            <p:ph type="ctrTitle"/>
          </p:nvPr>
        </p:nvSpPr>
        <p:spPr>
          <a:xfrm>
            <a:off x="311708" y="8207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/>
              <a:t>감사합니다</a:t>
            </a:r>
            <a:endParaRPr b="1" sz="3500"/>
          </a:p>
        </p:txBody>
      </p:sp>
      <p:sp>
        <p:nvSpPr>
          <p:cNvPr id="219" name="Google Shape;219;p21"/>
          <p:cNvSpPr/>
          <p:nvPr/>
        </p:nvSpPr>
        <p:spPr>
          <a:xfrm>
            <a:off x="522950" y="2942363"/>
            <a:ext cx="8230200" cy="73500"/>
          </a:xfrm>
          <a:prstGeom prst="rect">
            <a:avLst/>
          </a:prstGeom>
          <a:solidFill>
            <a:srgbClr val="1DA1AF"/>
          </a:solidFill>
          <a:ln cap="flat" cmpd="sng" w="9525">
            <a:solidFill>
              <a:srgbClr val="1DA1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