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2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8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4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8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2823-C3BB-4973-AD68-F36F4FB53FB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5D7B-3B42-45E9-8919-DF00B857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4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fs02/AI-External/Dynasafe_0_DynaDefense/_boards/board/t/Dynasafe_0_DynaDefense%20%E5%B0%88%E6%A1%88%E5%B0%8F%E7%B5%84/%E5%95%8F%E9%A1%8C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fs02/AI-Internal/Dynasafe_0_DEIP2/_git/Dynasafe_0_DEIP2_Database?path=/.gitignore&amp;version=GBlab" TargetMode="External"/><Relationship Id="rId2" Type="http://schemas.openxmlformats.org/officeDocument/2006/relationships/hyperlink" Target="http://tfs02/AI-Internal/Dynasafe_0_DEIP2/_git/Dynasafe_0_DEIP2_API?path=/.gitignore&amp;version=GBdevelo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fs02/AI-Internal/Dynasafe_0_Library/_workitems/edit/55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fs02/AI-Internal/Dynasafe_0_Library/_boards/board/t/Dynasafe_0_Library%20%E5%B0%88%E6%A1%88%E5%B0%8F%E7%B5%84/%E5%95%8F%E9%A1%8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algn="l"/>
            <a:r>
              <a:rPr lang="zh-TW" altLang="en-US" dirty="0" smtClean="0"/>
              <a:t>新增專案成員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把 </a:t>
            </a:r>
            <a:r>
              <a:rPr lang="en-US" altLang="zh-TW" dirty="0" smtClean="0"/>
              <a:t>pony </a:t>
            </a:r>
            <a:r>
              <a:rPr lang="zh-TW" altLang="en-US" dirty="0" smtClean="0"/>
              <a:t>加入專案成員。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在 </a:t>
            </a:r>
            <a:r>
              <a:rPr lang="en-US" altLang="zh-TW" dirty="0" smtClean="0"/>
              <a:t>Project Settings &gt; Teams</a:t>
            </a:r>
          </a:p>
          <a:p>
            <a:pPr algn="l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0" y="1770363"/>
            <a:ext cx="9495638" cy="35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0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6063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DevOps </a:t>
            </a:r>
            <a:r>
              <a:rPr lang="en-US" altLang="zh-TW" dirty="0" err="1" smtClean="0"/>
              <a:t>Borad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新的 </a:t>
            </a:r>
            <a:r>
              <a:rPr lang="en-US" altLang="zh-TW" dirty="0" smtClean="0"/>
              <a:t>work item </a:t>
            </a:r>
            <a:r>
              <a:rPr lang="zh-TW" altLang="en-US" dirty="0" smtClean="0"/>
              <a:t>狀態如下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2" y="1703996"/>
            <a:ext cx="10604135" cy="39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6063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DevOps Work Item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類型 </a:t>
            </a:r>
            <a:r>
              <a:rPr lang="en-US" altLang="zh-TW" dirty="0" smtClean="0"/>
              <a:t>(</a:t>
            </a:r>
            <a:r>
              <a:rPr lang="zh-TW" altLang="en-US" i="1" dirty="0" smtClean="0"/>
              <a:t>以下類型請搭配 </a:t>
            </a:r>
            <a:r>
              <a:rPr lang="en-US" altLang="zh-TW" i="1" dirty="0" err="1" smtClean="0"/>
              <a:t>git</a:t>
            </a:r>
            <a:r>
              <a:rPr lang="en-US" altLang="zh-TW" i="1" dirty="0" smtClean="0"/>
              <a:t> branch </a:t>
            </a:r>
            <a:r>
              <a:rPr lang="zh-TW" altLang="en-US" i="1" dirty="0" smtClean="0"/>
              <a:t>命名規則</a:t>
            </a:r>
            <a:r>
              <a:rPr lang="en-US" altLang="zh-TW" i="1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Feature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新需求或新功能，淺綠色。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一個要完成的工作，包括 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、文件撰寫、設定檔調整、客戶端叫修或 </a:t>
            </a:r>
            <a:r>
              <a:rPr lang="en-US" altLang="zh-TW" dirty="0" smtClean="0"/>
              <a:t>trouble </a:t>
            </a:r>
            <a:r>
              <a:rPr lang="en-US" altLang="zh-TW" dirty="0" err="1" smtClean="0"/>
              <a:t>shotting</a:t>
            </a:r>
            <a:r>
              <a:rPr lang="zh-TW" altLang="en-US" dirty="0" smtClean="0"/>
              <a:t>，深綠色。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C000"/>
                </a:solidFill>
              </a:rPr>
              <a:t>Test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測試類型的工作，包括手動測試或撰寫測試程式，橘黃色。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CC00FF"/>
                </a:solidFill>
              </a:rPr>
              <a:t>Issue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疑似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或者可以待討論的工作，淺紫色。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Bug</a:t>
            </a:r>
            <a:r>
              <a:rPr lang="en-US" altLang="zh-TW" dirty="0" smtClean="0"/>
              <a:t>: </a:t>
            </a:r>
            <a:r>
              <a:rPr lang="zh-TW" altLang="en-US" dirty="0" smtClean="0"/>
              <a:t>業務邏輯錯誤或系統異常，紅色。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Refactor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系統功能不變，但調整內部實作方式，深灰色。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9900CC"/>
                </a:solidFill>
              </a:rPr>
              <a:t>Optimize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系統功能不變，系統或程式碼優化，深紫色。</a:t>
            </a:r>
            <a:endParaRPr lang="en-US" altLang="zh-TW" dirty="0" smtClean="0"/>
          </a:p>
          <a:p>
            <a:pPr lvl="1" algn="l"/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如果是有關 </a:t>
            </a:r>
            <a:r>
              <a:rPr lang="en-US" altLang="zh-TW" dirty="0" smtClean="0"/>
              <a:t>DevOps </a:t>
            </a:r>
            <a:r>
              <a:rPr lang="zh-TW" altLang="en-US" dirty="0" smtClean="0"/>
              <a:t>類型的工作可以標記上 </a:t>
            </a:r>
            <a:r>
              <a:rPr lang="en-US" altLang="zh-TW" dirty="0" smtClean="0"/>
              <a:t>(</a:t>
            </a:r>
            <a:r>
              <a:rPr lang="zh-TW" altLang="en-US" i="1" dirty="0" smtClean="0"/>
              <a:t>以下類型不需搭配 </a:t>
            </a:r>
            <a:r>
              <a:rPr lang="en-US" altLang="zh-TW" i="1" dirty="0" err="1" smtClean="0"/>
              <a:t>git</a:t>
            </a:r>
            <a:r>
              <a:rPr lang="en-US" altLang="zh-TW" i="1" dirty="0" smtClean="0"/>
              <a:t> branch </a:t>
            </a:r>
            <a:r>
              <a:rPr lang="zh-TW" altLang="en-US" i="1" dirty="0" smtClean="0"/>
              <a:t>命名規則</a:t>
            </a:r>
            <a:r>
              <a:rPr lang="en-US" altLang="zh-TW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Infra: </a:t>
            </a:r>
            <a:r>
              <a:rPr lang="zh-TW" altLang="en-US" dirty="0" smtClean="0"/>
              <a:t>跟環境建置有關，包或主機建置、主機初始化設定，黃色。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CI/CD: </a:t>
            </a:r>
            <a:r>
              <a:rPr lang="zh-TW" altLang="en-US" dirty="0" smtClean="0"/>
              <a:t>跟撰寫、調整 </a:t>
            </a:r>
            <a:r>
              <a:rPr lang="en-US" altLang="zh-TW" dirty="0" smtClean="0"/>
              <a:t>CI/CD pipelines </a:t>
            </a:r>
            <a:r>
              <a:rPr lang="zh-TW" altLang="en-US" dirty="0" smtClean="0"/>
              <a:t>相關的工作，淺紫色。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DevOps: </a:t>
            </a:r>
            <a:r>
              <a:rPr lang="zh-TW" altLang="en-US" dirty="0" smtClean="0"/>
              <a:t>泛指任何跟 </a:t>
            </a:r>
            <a:r>
              <a:rPr lang="en-US" altLang="zh-TW" dirty="0" smtClean="0"/>
              <a:t>DevOps </a:t>
            </a:r>
            <a:r>
              <a:rPr lang="zh-TW" altLang="en-US" dirty="0" smtClean="0"/>
              <a:t>相關的工作，深紫色。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696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33887" y="292963"/>
            <a:ext cx="11304234" cy="50513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請參考以下 </a:t>
            </a:r>
            <a:r>
              <a:rPr lang="en-US" altLang="zh-TW" dirty="0" smtClean="0"/>
              <a:t>Dynasafe_0_DynaDefense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http://tfs02/AI-External/Dynasafe_0_DynaDefense/_boards/board/t/Dynasafe_0_DynaDefense%20%E5%B0%88%E6%A1%88%E5%B0%8F%E7%B5%84/%</a:t>
            </a:r>
            <a:r>
              <a:rPr lang="en-US" altLang="zh-TW" dirty="0" smtClean="0">
                <a:hlinkClick r:id="rId2"/>
              </a:rPr>
              <a:t>E5%95%8F%E9%A1%8C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15" y="1875040"/>
            <a:ext cx="9432411" cy="4836478"/>
          </a:xfrm>
          <a:prstGeom prst="rect">
            <a:avLst/>
          </a:prstGeom>
        </p:spPr>
      </p:pic>
      <p:sp>
        <p:nvSpPr>
          <p:cNvPr id="4" name="副標題 2"/>
          <p:cNvSpPr txBox="1">
            <a:spLocks/>
          </p:cNvSpPr>
          <p:nvPr/>
        </p:nvSpPr>
        <p:spPr>
          <a:xfrm>
            <a:off x="1374559" y="648070"/>
            <a:ext cx="9144000" cy="606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50236" y="800470"/>
            <a:ext cx="8370163" cy="180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335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TODO</a:t>
            </a:r>
          </a:p>
          <a:p>
            <a:pPr marL="800100" lvl="1" indent="-342900"/>
            <a:r>
              <a:rPr lang="zh-TW" altLang="en-US" dirty="0" smtClean="0"/>
              <a:t>代表任何未來可能要執行的各種工作。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不見得一定會要執行，有可能在需求訪談、系統分析之後確認不用執行，則可以直接關閉此 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代辦事項的概念。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如果是 </a:t>
            </a:r>
            <a:r>
              <a:rPr lang="en-US" altLang="zh-TW" dirty="0" smtClean="0"/>
              <a:t>TODO </a:t>
            </a:r>
            <a:r>
              <a:rPr lang="zh-TW" altLang="en-US" dirty="0" smtClean="0"/>
              <a:t>狀態的 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，可以暫時允許「沒有依附在 </a:t>
            </a:r>
            <a:r>
              <a:rPr lang="en-US" altLang="zh-TW" dirty="0" smtClean="0"/>
              <a:t>Epic </a:t>
            </a:r>
            <a:r>
              <a:rPr lang="zh-TW" altLang="en-US" dirty="0" smtClean="0"/>
              <a:t>下」。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Planning</a:t>
            </a:r>
          </a:p>
          <a:p>
            <a:pPr marL="800100" lvl="1" indent="-342900"/>
            <a:r>
              <a:rPr lang="zh-TW" altLang="en-US" dirty="0" smtClean="0"/>
              <a:t>前期計畫階段，包括如何針對 </a:t>
            </a:r>
            <a:r>
              <a:rPr lang="en-US" altLang="zh-TW" dirty="0" smtClean="0"/>
              <a:t>Epic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Story</a:t>
            </a:r>
            <a:r>
              <a:rPr lang="zh-TW" altLang="en-US" dirty="0" smtClean="0"/>
              <a:t> 新增子系的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工作。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Issue </a:t>
            </a:r>
            <a:r>
              <a:rPr lang="zh-TW" altLang="en-US" dirty="0" smtClean="0"/>
              <a:t>從變成 </a:t>
            </a:r>
            <a:r>
              <a:rPr lang="en-US" altLang="zh-TW" dirty="0" smtClean="0"/>
              <a:t>Planning </a:t>
            </a:r>
            <a:r>
              <a:rPr lang="zh-TW" altLang="en-US" dirty="0" smtClean="0"/>
              <a:t>狀態開始，就開始計算實際工時。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(</a:t>
            </a:r>
            <a:r>
              <a:rPr lang="zh-TW" altLang="en-US" dirty="0" smtClean="0"/>
              <a:t>實際工時最小單位為 </a:t>
            </a:r>
            <a:r>
              <a:rPr lang="en-US" altLang="zh-TW" dirty="0" smtClean="0"/>
              <a:t>0.5h)</a:t>
            </a:r>
          </a:p>
          <a:p>
            <a:pPr marL="800100" lvl="1" indent="-342900"/>
            <a:r>
              <a:rPr lang="zh-TW" altLang="en-US" dirty="0" smtClean="0"/>
              <a:t>可以</a:t>
            </a:r>
            <a:r>
              <a:rPr lang="zh-TW" altLang="en-US" dirty="0"/>
              <a:t>在</a:t>
            </a:r>
            <a:r>
              <a:rPr lang="zh-TW" altLang="en-US" dirty="0" smtClean="0"/>
              <a:t>這個階段評估要改動的模組和初始預估工時給 </a:t>
            </a:r>
            <a:r>
              <a:rPr lang="en-US" altLang="zh-TW" dirty="0" smtClean="0"/>
              <a:t>PM </a:t>
            </a:r>
            <a:r>
              <a:rPr lang="zh-TW" altLang="en-US" dirty="0" smtClean="0"/>
              <a:t>或</a:t>
            </a:r>
            <a:r>
              <a:rPr lang="zh-TW" altLang="en-US" dirty="0" smtClean="0"/>
              <a:t>客戶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9629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BA/SA/SD</a:t>
            </a:r>
          </a:p>
          <a:p>
            <a:pPr marL="800100" lvl="1" indent="-342900"/>
            <a:r>
              <a:rPr lang="zh-TW" altLang="en-US" dirty="0" smtClean="0"/>
              <a:t>依照 </a:t>
            </a:r>
            <a:r>
              <a:rPr lang="en-US" altLang="zh-TW" dirty="0" smtClean="0"/>
              <a:t>Planning </a:t>
            </a:r>
            <a:r>
              <a:rPr lang="zh-TW" altLang="en-US" dirty="0" smtClean="0"/>
              <a:t>的計畫開始進行細部的設計。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系統操作流程。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需求規格化。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系統架構設計與</a:t>
            </a:r>
            <a:r>
              <a:rPr lang="zh-TW" altLang="en-US" dirty="0"/>
              <a:t>程式</a:t>
            </a:r>
            <a:r>
              <a:rPr lang="zh-TW" altLang="en-US" dirty="0" smtClean="0"/>
              <a:t>架構設計。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佈署流程規劃。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資料庫設計。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在此階段應該會產出部分相關的 </a:t>
            </a:r>
            <a:r>
              <a:rPr lang="en-US" altLang="zh-TW" dirty="0" smtClean="0"/>
              <a:t>SA/SD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spec </a:t>
            </a:r>
            <a:r>
              <a:rPr lang="zh-TW" altLang="en-US" dirty="0" smtClean="0"/>
              <a:t>文件。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229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Pending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當 </a:t>
            </a:r>
            <a:r>
              <a:rPr lang="en-US" altLang="zh-TW" dirty="0" smtClean="0"/>
              <a:t>BA/SA/SD </a:t>
            </a:r>
            <a:r>
              <a:rPr lang="zh-TW" altLang="en-US" dirty="0" smtClean="0"/>
              <a:t>設計大致完成後，等待 </a:t>
            </a:r>
            <a:r>
              <a:rPr lang="en-US" altLang="zh-TW" dirty="0" smtClean="0"/>
              <a:t>TPM</a:t>
            </a:r>
            <a:r>
              <a:rPr lang="zh-TW" altLang="en-US" dirty="0" smtClean="0"/>
              <a:t> </a:t>
            </a:r>
            <a:r>
              <a:rPr lang="en-US" altLang="zh-TW" dirty="0" smtClean="0"/>
              <a:t>(Pony)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review </a:t>
            </a:r>
            <a:r>
              <a:rPr lang="zh-TW" altLang="en-US" dirty="0" smtClean="0"/>
              <a:t>的一種狀態。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當 </a:t>
            </a:r>
            <a:r>
              <a:rPr lang="en-US" altLang="zh-TW" dirty="0" smtClean="0"/>
              <a:t>TPM (Pony) review </a:t>
            </a:r>
            <a:r>
              <a:rPr lang="zh-TW" altLang="en-US" dirty="0" smtClean="0"/>
              <a:t>過大致上的設計方向與技術選擇後，則可以實際開始執行工作。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也有可能是 </a:t>
            </a:r>
            <a:r>
              <a:rPr lang="en-US" altLang="zh-TW" dirty="0" smtClean="0"/>
              <a:t>TPM </a:t>
            </a:r>
            <a:r>
              <a:rPr lang="zh-TW" altLang="en-US" dirty="0" smtClean="0"/>
              <a:t>已經 </a:t>
            </a:r>
            <a:r>
              <a:rPr lang="en-US" altLang="zh-TW" dirty="0" smtClean="0"/>
              <a:t>review </a:t>
            </a:r>
            <a:r>
              <a:rPr lang="zh-TW" altLang="en-US" dirty="0" smtClean="0"/>
              <a:t>完成，但是因為某些其他原因導致目前此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暫時還不能開始實際工作的狀態。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Processing (</a:t>
            </a:r>
            <a:r>
              <a:rPr lang="zh-TW" altLang="en-US" dirty="0" smtClean="0"/>
              <a:t>正在執行</a:t>
            </a:r>
            <a:r>
              <a:rPr lang="en-US" altLang="zh-TW" dirty="0" smtClean="0"/>
              <a:t>)</a:t>
            </a:r>
          </a:p>
          <a:p>
            <a:pPr marL="800100" lvl="1" indent="-342900"/>
            <a:r>
              <a:rPr lang="zh-TW" altLang="en-US" dirty="0" smtClean="0"/>
              <a:t>實際開始 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 開發新需求，或者修正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單的問題。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依照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的描述實際開始進行作業。</a:t>
            </a: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364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Pending Review</a:t>
            </a:r>
          </a:p>
          <a:p>
            <a:pPr marL="800100" lvl="1" indent="-342900"/>
            <a:r>
              <a:rPr lang="zh-TW" altLang="en-US" dirty="0" smtClean="0"/>
              <a:t>當已經 </a:t>
            </a:r>
            <a:r>
              <a:rPr lang="en-US" altLang="zh-TW" dirty="0" smtClean="0"/>
              <a:t>coding </a:t>
            </a:r>
            <a:r>
              <a:rPr lang="zh-TW" altLang="en-US" dirty="0" smtClean="0"/>
              <a:t>把功能完成或者修復 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，已經發出 </a:t>
            </a:r>
            <a:r>
              <a:rPr lang="en-US" altLang="zh-TW" dirty="0" smtClean="0"/>
              <a:t>pull request </a:t>
            </a:r>
            <a:r>
              <a:rPr lang="zh-TW" altLang="en-US" dirty="0" smtClean="0"/>
              <a:t>等待 </a:t>
            </a:r>
            <a:r>
              <a:rPr lang="en-US" altLang="zh-TW" dirty="0" smtClean="0"/>
              <a:t>review 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>
                <a:solidFill>
                  <a:srgbClr val="FF0000"/>
                </a:solidFill>
              </a:rPr>
              <a:t>當 </a:t>
            </a:r>
            <a:r>
              <a:rPr lang="en-US" altLang="zh-TW" dirty="0" smtClean="0">
                <a:solidFill>
                  <a:srgbClr val="FF0000"/>
                </a:solidFill>
              </a:rPr>
              <a:t>pull request </a:t>
            </a:r>
            <a:r>
              <a:rPr lang="zh-TW" altLang="en-US" dirty="0" smtClean="0">
                <a:solidFill>
                  <a:srgbClr val="FF0000"/>
                </a:solidFill>
              </a:rPr>
              <a:t>發出時，請把 </a:t>
            </a:r>
            <a:r>
              <a:rPr lang="en-US" altLang="zh-TW" dirty="0" smtClean="0">
                <a:solidFill>
                  <a:srgbClr val="FF0000"/>
                </a:solidFill>
              </a:rPr>
              <a:t>pull request </a:t>
            </a:r>
            <a:r>
              <a:rPr lang="zh-TW" altLang="en-US" dirty="0" smtClean="0">
                <a:solidFill>
                  <a:srgbClr val="FF0000"/>
                </a:solidFill>
              </a:rPr>
              <a:t>相關的單子狀態全部調整成 </a:t>
            </a:r>
            <a:r>
              <a:rPr lang="en-US" altLang="zh-TW" dirty="0" smtClean="0">
                <a:solidFill>
                  <a:srgbClr val="FF0000"/>
                </a:solidFill>
              </a:rPr>
              <a:t>pending review </a:t>
            </a:r>
            <a:r>
              <a:rPr lang="zh-TW" altLang="en-US" dirty="0" smtClean="0">
                <a:solidFill>
                  <a:srgbClr val="FF0000"/>
                </a:solidFill>
              </a:rPr>
              <a:t>狀態。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800100" lvl="1" indent="-342900"/>
            <a:r>
              <a:rPr lang="zh-TW" altLang="en-US" dirty="0" smtClean="0"/>
              <a:t>修正 </a:t>
            </a:r>
            <a:r>
              <a:rPr lang="en-US" altLang="zh-TW" dirty="0" smtClean="0"/>
              <a:t>pull request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comment </a:t>
            </a:r>
            <a:r>
              <a:rPr lang="zh-TW" altLang="en-US" dirty="0" smtClean="0"/>
              <a:t>的其間也屬於此狀態。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如果</a:t>
            </a:r>
            <a:r>
              <a:rPr lang="zh-TW" altLang="en-US" dirty="0" smtClean="0"/>
              <a:t>沒有修改程式碼而是進行其他的工作，但已經完成要請 </a:t>
            </a:r>
            <a:r>
              <a:rPr lang="en-US" altLang="zh-TW" dirty="0" smtClean="0"/>
              <a:t>project leader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TPM review 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QAT </a:t>
            </a:r>
            <a:r>
              <a:rPr lang="en-US" altLang="zh-TW" dirty="0" err="1" smtClean="0"/>
              <a:t>Verifing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當你個人工作的 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的 </a:t>
            </a:r>
            <a:r>
              <a:rPr lang="en-US" altLang="zh-TW" dirty="0" smtClean="0">
                <a:solidFill>
                  <a:srgbClr val="FF0000"/>
                </a:solidFill>
              </a:rPr>
              <a:t>pull request </a:t>
            </a:r>
            <a:r>
              <a:rPr lang="zh-TW" altLang="en-US" dirty="0" smtClean="0">
                <a:solidFill>
                  <a:srgbClr val="FF0000"/>
                </a:solidFill>
              </a:rPr>
              <a:t>已經完成 </a:t>
            </a:r>
            <a:r>
              <a:rPr lang="en-US" altLang="zh-TW" dirty="0" smtClean="0">
                <a:solidFill>
                  <a:srgbClr val="FF0000"/>
                </a:solidFill>
              </a:rPr>
              <a:t>merge </a:t>
            </a:r>
            <a:r>
              <a:rPr lang="zh-TW" altLang="en-US" dirty="0" smtClean="0">
                <a:solidFill>
                  <a:srgbClr val="FF0000"/>
                </a:solidFill>
              </a:rPr>
              <a:t>到 </a:t>
            </a:r>
            <a:r>
              <a:rPr lang="en-US" altLang="zh-TW" dirty="0" smtClean="0">
                <a:solidFill>
                  <a:srgbClr val="FF0000"/>
                </a:solidFill>
              </a:rPr>
              <a:t>develop </a:t>
            </a:r>
            <a:r>
              <a:rPr lang="zh-TW" altLang="en-US" dirty="0" smtClean="0">
                <a:solidFill>
                  <a:srgbClr val="FF0000"/>
                </a:solidFill>
              </a:rPr>
              <a:t>之後</a:t>
            </a:r>
            <a:r>
              <a:rPr lang="zh-TW" altLang="en-US" dirty="0" smtClean="0"/>
              <a:t>，然後把這個相關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的功能</a:t>
            </a:r>
            <a:r>
              <a:rPr lang="zh-TW" altLang="en-US" dirty="0" smtClean="0">
                <a:solidFill>
                  <a:srgbClr val="FF0000"/>
                </a:solidFill>
              </a:rPr>
              <a:t>佈署到公司內部的 </a:t>
            </a:r>
            <a:r>
              <a:rPr lang="en-US" altLang="zh-TW" dirty="0" smtClean="0">
                <a:solidFill>
                  <a:srgbClr val="FF0000"/>
                </a:solidFill>
              </a:rPr>
              <a:t>QAT </a:t>
            </a:r>
            <a:r>
              <a:rPr lang="zh-TW" altLang="en-US" dirty="0" smtClean="0">
                <a:solidFill>
                  <a:srgbClr val="FF0000"/>
                </a:solidFill>
              </a:rPr>
              <a:t>環境時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並且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上</a:t>
            </a:r>
            <a:r>
              <a:rPr lang="zh-TW" altLang="en-US" dirty="0" smtClean="0">
                <a:solidFill>
                  <a:srgbClr val="FF0000"/>
                </a:solidFill>
              </a:rPr>
              <a:t>指定的 </a:t>
            </a:r>
            <a:r>
              <a:rPr lang="en-US" altLang="zh-TW" dirty="0" smtClean="0">
                <a:solidFill>
                  <a:srgbClr val="FF0000"/>
                </a:solidFill>
              </a:rPr>
              <a:t>QA </a:t>
            </a:r>
            <a:r>
              <a:rPr lang="zh-TW" altLang="en-US" dirty="0" smtClean="0">
                <a:solidFill>
                  <a:srgbClr val="FF0000"/>
                </a:solidFill>
              </a:rPr>
              <a:t>人員開始進行功能測試時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pPr marL="342900" indent="-342900"/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827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QAT </a:t>
            </a:r>
            <a:r>
              <a:rPr lang="en-US" altLang="zh-TW" dirty="0" err="1" smtClean="0"/>
              <a:t>Bugfix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相關的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QAT </a:t>
            </a:r>
            <a:r>
              <a:rPr lang="zh-TW" altLang="en-US" dirty="0" smtClean="0"/>
              <a:t>環境被測試出的 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，可以另外開出一張關聯的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單，然後原本的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處於修正的狀態。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關聯出的新的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單在「正在執行」中的狀態時，</a:t>
            </a:r>
            <a:r>
              <a:rPr lang="zh-TW" altLang="en-US" dirty="0" smtClean="0">
                <a:solidFill>
                  <a:srgbClr val="FF0000"/>
                </a:solidFill>
              </a:rPr>
              <a:t>原本的 </a:t>
            </a:r>
            <a:r>
              <a:rPr lang="en-US" altLang="zh-TW" dirty="0" smtClean="0">
                <a:solidFill>
                  <a:srgbClr val="FF0000"/>
                </a:solidFill>
              </a:rPr>
              <a:t>issue </a:t>
            </a:r>
            <a:r>
              <a:rPr lang="zh-TW" altLang="en-US" dirty="0" smtClean="0">
                <a:solidFill>
                  <a:srgbClr val="FF0000"/>
                </a:solidFill>
              </a:rPr>
              <a:t>應該一直處於此 </a:t>
            </a:r>
            <a:r>
              <a:rPr lang="en-US" altLang="zh-TW" dirty="0" smtClean="0">
                <a:solidFill>
                  <a:srgbClr val="FF0000"/>
                </a:solidFill>
              </a:rPr>
              <a:t>QAT </a:t>
            </a:r>
            <a:r>
              <a:rPr lang="en-US" altLang="zh-TW" dirty="0" err="1" smtClean="0">
                <a:solidFill>
                  <a:srgbClr val="FF0000"/>
                </a:solidFill>
              </a:rPr>
              <a:t>Bugfix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狀態，直到此 </a:t>
            </a:r>
            <a:r>
              <a:rPr lang="en-US" altLang="zh-TW" dirty="0" smtClean="0">
                <a:solidFill>
                  <a:srgbClr val="FF0000"/>
                </a:solidFill>
              </a:rPr>
              <a:t>bug </a:t>
            </a:r>
            <a:r>
              <a:rPr lang="zh-TW" altLang="en-US" dirty="0" smtClean="0">
                <a:solidFill>
                  <a:srgbClr val="FF0000"/>
                </a:solidFill>
              </a:rPr>
              <a:t>重新被佈署到 </a:t>
            </a:r>
            <a:r>
              <a:rPr lang="en-US" altLang="zh-TW" dirty="0" smtClean="0">
                <a:solidFill>
                  <a:srgbClr val="FF0000"/>
                </a:solidFill>
              </a:rPr>
              <a:t>QAT </a:t>
            </a:r>
            <a:r>
              <a:rPr lang="zh-TW" altLang="en-US" dirty="0" smtClean="0">
                <a:solidFill>
                  <a:srgbClr val="FF0000"/>
                </a:solidFill>
              </a:rPr>
              <a:t>環境並且由 </a:t>
            </a:r>
            <a:r>
              <a:rPr lang="en-US" altLang="zh-TW" dirty="0" smtClean="0">
                <a:solidFill>
                  <a:srgbClr val="FF0000"/>
                </a:solidFill>
              </a:rPr>
              <a:t>QA </a:t>
            </a:r>
            <a:r>
              <a:rPr lang="zh-TW" altLang="en-US" dirty="0" smtClean="0">
                <a:solidFill>
                  <a:srgbClr val="FF0000"/>
                </a:solidFill>
              </a:rPr>
              <a:t>確認 </a:t>
            </a:r>
            <a:r>
              <a:rPr lang="en-US" altLang="zh-TW" dirty="0" smtClean="0">
                <a:solidFill>
                  <a:srgbClr val="FF0000"/>
                </a:solidFill>
              </a:rPr>
              <a:t>bug </a:t>
            </a:r>
            <a:r>
              <a:rPr lang="zh-TW" altLang="en-US" dirty="0" smtClean="0">
                <a:solidFill>
                  <a:srgbClr val="FF0000"/>
                </a:solidFill>
              </a:rPr>
              <a:t>已經修復，才可以進入下一個狀態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原本的 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修正後變成「</a:t>
            </a:r>
            <a:r>
              <a:rPr lang="en-US" altLang="zh-TW" dirty="0" smtClean="0">
                <a:sym typeface="Wingdings" panose="05000000000000000000" pitchFamily="2" charset="2"/>
              </a:rPr>
              <a:t>QAT </a:t>
            </a:r>
            <a:r>
              <a:rPr lang="en-US" altLang="zh-TW" dirty="0" err="1" smtClean="0">
                <a:sym typeface="Wingdings" panose="05000000000000000000" pitchFamily="2" charset="2"/>
              </a:rPr>
              <a:t>Verifing</a:t>
            </a:r>
            <a:r>
              <a:rPr lang="zh-TW" altLang="en-US" dirty="0" smtClean="0">
                <a:sym typeface="Wingdings" panose="05000000000000000000" pitchFamily="2" charset="2"/>
              </a:rPr>
              <a:t>」。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1257300" lvl="2" indent="-342900"/>
            <a:r>
              <a:rPr lang="zh-TW" altLang="en-US" dirty="0" smtClean="0">
                <a:sym typeface="Wingdings" panose="05000000000000000000" pitchFamily="2" charset="2"/>
              </a:rPr>
              <a:t>關聯的 </a:t>
            </a:r>
            <a:r>
              <a:rPr lang="en-US" altLang="zh-TW" dirty="0" smtClean="0">
                <a:sym typeface="Wingdings" panose="05000000000000000000" pitchFamily="2" charset="2"/>
              </a:rPr>
              <a:t>bug </a:t>
            </a:r>
            <a:r>
              <a:rPr lang="zh-TW" altLang="en-US" dirty="0" smtClean="0">
                <a:sym typeface="Wingdings" panose="05000000000000000000" pitchFamily="2" charset="2"/>
              </a:rPr>
              <a:t>單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修正完成之後可以直接更新為「已完成」</a:t>
            </a:r>
            <a:r>
              <a:rPr lang="en-US" altLang="zh-TW" dirty="0" smtClean="0">
                <a:sym typeface="Wingdings" panose="05000000000000000000" pitchFamily="2" charset="2"/>
              </a:rPr>
              <a:t>(Done)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/>
            <a:r>
              <a:rPr lang="en-US" altLang="zh-TW" dirty="0" smtClean="0">
                <a:sym typeface="Wingdings" panose="05000000000000000000" pitchFamily="2" charset="2"/>
              </a:rPr>
              <a:t>QAT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Verified</a:t>
            </a:r>
          </a:p>
          <a:p>
            <a:pPr marL="800100" lvl="1" indent="-342900"/>
            <a:r>
              <a:rPr lang="zh-TW" altLang="en-US" dirty="0" smtClean="0">
                <a:sym typeface="Wingdings" panose="05000000000000000000" pitchFamily="2" charset="2"/>
              </a:rPr>
              <a:t>在公司內部完成並且通過 </a:t>
            </a:r>
            <a:r>
              <a:rPr lang="en-US" altLang="zh-TW" dirty="0" smtClean="0">
                <a:sym typeface="Wingdings" panose="05000000000000000000" pitchFamily="2" charset="2"/>
              </a:rPr>
              <a:t>QA </a:t>
            </a:r>
            <a:r>
              <a:rPr lang="zh-TW" altLang="en-US" dirty="0" smtClean="0">
                <a:sym typeface="Wingdings" panose="05000000000000000000" pitchFamily="2" charset="2"/>
              </a:rPr>
              <a:t>測試的 </a:t>
            </a:r>
            <a:r>
              <a:rPr lang="en-US" altLang="zh-TW" dirty="0" smtClean="0">
                <a:sym typeface="Wingdings" panose="05000000000000000000" pitchFamily="2" charset="2"/>
              </a:rPr>
              <a:t>issue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800100" lvl="1" indent="-342900"/>
            <a:r>
              <a:rPr lang="zh-TW" altLang="en-US" dirty="0" smtClean="0">
                <a:sym typeface="Wingdings" panose="05000000000000000000" pitchFamily="2" charset="2"/>
              </a:rPr>
              <a:t>此時這個 </a:t>
            </a:r>
            <a:r>
              <a:rPr lang="en-US" altLang="zh-TW" dirty="0" smtClean="0">
                <a:sym typeface="Wingdings" panose="05000000000000000000" pitchFamily="2" charset="2"/>
              </a:rPr>
              <a:t>issue </a:t>
            </a:r>
            <a:r>
              <a:rPr lang="zh-TW" altLang="en-US" dirty="0" smtClean="0">
                <a:sym typeface="Wingdings" panose="05000000000000000000" pitchFamily="2" charset="2"/>
              </a:rPr>
              <a:t>相關的程式碼「一定」是已經 </a:t>
            </a:r>
            <a:r>
              <a:rPr lang="en-US" altLang="zh-TW" dirty="0" smtClean="0">
                <a:sym typeface="Wingdings" panose="05000000000000000000" pitchFamily="2" charset="2"/>
              </a:rPr>
              <a:t>merge </a:t>
            </a:r>
            <a:r>
              <a:rPr lang="zh-TW" altLang="en-US" dirty="0" smtClean="0">
                <a:sym typeface="Wingdings" panose="05000000000000000000" pitchFamily="2" charset="2"/>
              </a:rPr>
              <a:t>到 </a:t>
            </a:r>
            <a:r>
              <a:rPr lang="en-US" altLang="zh-TW" dirty="0" smtClean="0">
                <a:sym typeface="Wingdings" panose="05000000000000000000" pitchFamily="2" charset="2"/>
              </a:rPr>
              <a:t>develop</a:t>
            </a:r>
            <a:r>
              <a:rPr lang="zh-TW" altLang="en-US" dirty="0" smtClean="0">
                <a:sym typeface="Wingdings" panose="05000000000000000000" pitchFamily="2" charset="2"/>
              </a:rPr>
              <a:t> 的狀態。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800100" lvl="1" indent="-342900"/>
            <a:r>
              <a:rPr lang="zh-TW" altLang="en-US" dirty="0" smtClean="0"/>
              <a:t>通常會在這個狀態等待其他的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單一起驗證完成，就可以進行定版。</a:t>
            </a:r>
            <a:endParaRPr lang="en-US" altLang="zh-TW" dirty="0" smtClean="0"/>
          </a:p>
          <a:p>
            <a:pPr marL="342900" indent="-342900"/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736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上 </a:t>
            </a:r>
            <a:r>
              <a:rPr lang="en-US" altLang="zh-TW" dirty="0"/>
              <a:t>issue </a:t>
            </a:r>
            <a:r>
              <a:rPr lang="zh-TW" altLang="en-US" dirty="0"/>
              <a:t>的狀態說明。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Stage for Delivery</a:t>
            </a:r>
          </a:p>
          <a:p>
            <a:pPr marL="800100" lvl="1" indent="-342900"/>
            <a:r>
              <a:rPr lang="zh-TW" altLang="en-US" dirty="0" smtClean="0"/>
              <a:t>已經確認完成公司內部 </a:t>
            </a:r>
            <a:r>
              <a:rPr lang="en-US" altLang="zh-TW" dirty="0" smtClean="0"/>
              <a:t>QA </a:t>
            </a:r>
            <a:r>
              <a:rPr lang="zh-TW" altLang="en-US" dirty="0" smtClean="0"/>
              <a:t>測試的單子。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開始在準備「交付作業」的單子。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準備哪些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image </a:t>
            </a:r>
            <a:r>
              <a:rPr lang="zh-TW" altLang="en-US" dirty="0" smtClean="0"/>
              <a:t>要 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準備是否有那些 </a:t>
            </a:r>
            <a:r>
              <a:rPr lang="en-US" altLang="zh-TW" dirty="0" smtClean="0"/>
              <a:t>deploy script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ansible</a:t>
            </a:r>
            <a:r>
              <a:rPr lang="en-US" altLang="zh-TW" dirty="0" smtClean="0"/>
              <a:t> playbook </a:t>
            </a:r>
            <a:r>
              <a:rPr lang="zh-TW" altLang="en-US" dirty="0" smtClean="0"/>
              <a:t>要更新。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準備 </a:t>
            </a:r>
            <a:r>
              <a:rPr lang="en-US" altLang="zh-TW" dirty="0" smtClean="0"/>
              <a:t>application </a:t>
            </a:r>
            <a:r>
              <a:rPr lang="zh-TW" altLang="en-US" dirty="0" smtClean="0"/>
              <a:t>的版本號和打包作業。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準備 </a:t>
            </a:r>
            <a:r>
              <a:rPr lang="en-US" altLang="zh-TW" dirty="0" smtClean="0"/>
              <a:t>database deploy 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/>
            <a:r>
              <a:rPr lang="zh-TW" altLang="en-US" dirty="0" smtClean="0"/>
              <a:t>準備 </a:t>
            </a:r>
            <a:r>
              <a:rPr lang="en-US" altLang="zh-TW" dirty="0" smtClean="0"/>
              <a:t>release note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準備客戶測試區或者正式區</a:t>
            </a:r>
            <a:r>
              <a:rPr lang="zh-TW" altLang="en-US" dirty="0" smtClean="0">
                <a:solidFill>
                  <a:srgbClr val="FF0000"/>
                </a:solidFill>
              </a:rPr>
              <a:t>佈署的 </a:t>
            </a:r>
            <a:r>
              <a:rPr lang="en-US" altLang="zh-TW" dirty="0" smtClean="0">
                <a:solidFill>
                  <a:srgbClr val="FF0000"/>
                </a:solidFill>
              </a:rPr>
              <a:t>rehearsal 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當上述準備完成之後，</a:t>
            </a:r>
            <a:r>
              <a:rPr lang="zh-TW" altLang="en-US" dirty="0" smtClean="0">
                <a:solidFill>
                  <a:srgbClr val="FF0000"/>
                </a:solidFill>
              </a:rPr>
              <a:t>請 </a:t>
            </a:r>
            <a:r>
              <a:rPr lang="en-US" altLang="zh-TW" dirty="0" smtClean="0">
                <a:solidFill>
                  <a:srgbClr val="FF0000"/>
                </a:solidFill>
              </a:rPr>
              <a:t>TPM (Pony) </a:t>
            </a:r>
            <a:r>
              <a:rPr lang="zh-TW" altLang="en-US" dirty="0" smtClean="0">
                <a:solidFill>
                  <a:srgbClr val="FF0000"/>
                </a:solidFill>
              </a:rPr>
              <a:t>針對 </a:t>
            </a:r>
            <a:r>
              <a:rPr lang="en-US" altLang="zh-TW" dirty="0" smtClean="0">
                <a:solidFill>
                  <a:srgbClr val="FF0000"/>
                </a:solidFill>
              </a:rPr>
              <a:t>rehearsal script </a:t>
            </a:r>
            <a:r>
              <a:rPr lang="zh-TW" altLang="en-US" dirty="0" smtClean="0">
                <a:solidFill>
                  <a:srgbClr val="FF0000"/>
                </a:solidFill>
              </a:rPr>
              <a:t>和整個交付流程進行 </a:t>
            </a:r>
            <a:r>
              <a:rPr lang="en-US" altLang="zh-TW" dirty="0" err="1" smtClean="0">
                <a:solidFill>
                  <a:srgbClr val="FF0000"/>
                </a:solidFill>
              </a:rPr>
              <a:t>reivew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668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注意事項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altLang="zh-TW" dirty="0" smtClean="0"/>
              <a:t>QAT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Verified</a:t>
            </a:r>
          </a:p>
          <a:p>
            <a:pPr marL="800100" lvl="1" indent="-342900"/>
            <a:r>
              <a:rPr lang="zh-TW" altLang="en-US" dirty="0" smtClean="0"/>
              <a:t>每一張單子無論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單，</a:t>
            </a:r>
            <a:r>
              <a:rPr lang="en-US" altLang="zh-TW" dirty="0" smtClean="0">
                <a:solidFill>
                  <a:srgbClr val="FF0000"/>
                </a:solidFill>
              </a:rPr>
              <a:t>assignee </a:t>
            </a:r>
            <a:r>
              <a:rPr lang="zh-TW" altLang="en-US" dirty="0" smtClean="0">
                <a:solidFill>
                  <a:srgbClr val="FF0000"/>
                </a:solidFill>
              </a:rPr>
              <a:t>都必須要在 </a:t>
            </a:r>
            <a:r>
              <a:rPr lang="en-US" altLang="zh-TW" dirty="0" smtClean="0">
                <a:solidFill>
                  <a:srgbClr val="FF0000"/>
                </a:solidFill>
              </a:rPr>
              <a:t>issue </a:t>
            </a:r>
            <a:r>
              <a:rPr lang="zh-TW" altLang="en-US" dirty="0" smtClean="0">
                <a:solidFill>
                  <a:srgbClr val="FF0000"/>
                </a:solidFill>
              </a:rPr>
              <a:t>上的 </a:t>
            </a:r>
            <a:r>
              <a:rPr lang="en-US" altLang="zh-TW" dirty="0" smtClean="0">
                <a:solidFill>
                  <a:srgbClr val="FF0000"/>
                </a:solidFill>
              </a:rPr>
              <a:t>comment </a:t>
            </a:r>
            <a:r>
              <a:rPr lang="zh-TW" altLang="en-US" dirty="0" smtClean="0">
                <a:solidFill>
                  <a:srgbClr val="FF0000"/>
                </a:solidFill>
              </a:rPr>
              <a:t>提供功能完成或者 </a:t>
            </a:r>
            <a:r>
              <a:rPr lang="en-US" altLang="zh-TW" dirty="0" smtClean="0">
                <a:solidFill>
                  <a:srgbClr val="FF0000"/>
                </a:solidFill>
              </a:rPr>
              <a:t>bug </a:t>
            </a:r>
            <a:r>
              <a:rPr lang="zh-TW" altLang="en-US" dirty="0" smtClean="0">
                <a:solidFill>
                  <a:srgbClr val="FF0000"/>
                </a:solidFill>
              </a:rPr>
              <a:t>修復的證明</a:t>
            </a:r>
            <a:r>
              <a:rPr lang="zh-TW" altLang="en-US" dirty="0" smtClean="0"/>
              <a:t>，才可以將狀態更新為 </a:t>
            </a:r>
            <a:r>
              <a:rPr lang="en-US" altLang="zh-TW" dirty="0" smtClean="0"/>
              <a:t>QAT Verified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可以提供系統功能畫面的截圖。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可以提供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請求回應的截圖。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可以提供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查詢結果的截圖，但也需要付上對應的 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初始預計工時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請各位未來估計所有需求的工作時數時，</a:t>
            </a:r>
            <a:r>
              <a:rPr lang="zh-TW" altLang="en-US" dirty="0" smtClean="0">
                <a:solidFill>
                  <a:srgbClr val="FF0000"/>
                </a:solidFill>
              </a:rPr>
              <a:t>都依照以上的作業流程進行估計，至少需要包含</a:t>
            </a:r>
            <a:r>
              <a:rPr lang="en-US" altLang="zh-TW" dirty="0" smtClean="0">
                <a:solidFill>
                  <a:srgbClr val="FF0000"/>
                </a:solidFill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</a:rPr>
              <a:t>「文件、開發、測試」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所有的工作時數</a:t>
            </a:r>
            <a:r>
              <a:rPr lang="zh-TW" altLang="en-US" dirty="0" smtClean="0">
                <a:solidFill>
                  <a:srgbClr val="FF0000"/>
                </a:solidFill>
              </a:rPr>
              <a:t>最小單位皆為 </a:t>
            </a:r>
            <a:r>
              <a:rPr lang="en-US" altLang="zh-TW" dirty="0" smtClean="0">
                <a:solidFill>
                  <a:srgbClr val="FF0000"/>
                </a:solidFill>
              </a:rPr>
              <a:t>0.5h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每個人</a:t>
            </a:r>
            <a:r>
              <a:rPr lang="zh-TW" altLang="en-US" dirty="0" smtClean="0">
                <a:solidFill>
                  <a:srgbClr val="FF0000"/>
                </a:solidFill>
              </a:rPr>
              <a:t>每天最多</a:t>
            </a:r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 dirty="0" smtClean="0">
                <a:solidFill>
                  <a:srgbClr val="FF0000"/>
                </a:solidFill>
              </a:rPr>
              <a:t>作時數為 </a:t>
            </a:r>
            <a:r>
              <a:rPr lang="en-US" altLang="zh-TW" dirty="0" smtClean="0">
                <a:solidFill>
                  <a:srgbClr val="FF0000"/>
                </a:solidFill>
              </a:rPr>
              <a:t>6h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800100" lvl="1" indent="-342900"/>
            <a:r>
              <a:rPr lang="en-US" altLang="zh-TW" dirty="0" smtClean="0"/>
              <a:t>TPM (Pony) </a:t>
            </a:r>
            <a:r>
              <a:rPr lang="zh-TW" altLang="en-US" dirty="0" smtClean="0"/>
              <a:t>會 </a:t>
            </a:r>
            <a:r>
              <a:rPr lang="en-US" altLang="zh-TW" dirty="0" smtClean="0"/>
              <a:t>review </a:t>
            </a:r>
            <a:r>
              <a:rPr lang="zh-TW" altLang="en-US" dirty="0" smtClean="0"/>
              <a:t>所有預估工時，如果太不合理，需要額外跟 </a:t>
            </a:r>
            <a:r>
              <a:rPr lang="en-US" altLang="zh-TW" dirty="0" smtClean="0"/>
              <a:t>Pony</a:t>
            </a:r>
            <a:r>
              <a:rPr lang="zh-TW" altLang="en-US" dirty="0" smtClean="0"/>
              <a:t> 進行說明。</a:t>
            </a:r>
            <a:endParaRPr lang="en-US" altLang="zh-TW" dirty="0"/>
          </a:p>
          <a:p>
            <a:pPr marL="800100" lvl="1" indent="-342900"/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78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algn="l"/>
            <a:r>
              <a:rPr lang="zh-TW" altLang="en-US" dirty="0" smtClean="0"/>
              <a:t>新增專案成員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把 </a:t>
            </a:r>
            <a:r>
              <a:rPr lang="en-US" altLang="zh-TW" dirty="0" smtClean="0"/>
              <a:t>pony </a:t>
            </a:r>
            <a:r>
              <a:rPr lang="zh-TW" altLang="en-US" dirty="0" smtClean="0"/>
              <a:t>加入專案成員。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9" y="1336068"/>
            <a:ext cx="6360224" cy="46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設定 </a:t>
            </a:r>
            <a:r>
              <a:rPr lang="en-US" altLang="zh-TW" dirty="0" smtClean="0"/>
              <a:t>project configuration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設定 </a:t>
            </a:r>
            <a:r>
              <a:rPr lang="en-US" altLang="zh-TW" dirty="0" smtClean="0"/>
              <a:t>iterations (</a:t>
            </a:r>
            <a:r>
              <a:rPr lang="zh-TW" altLang="en-US" dirty="0" smtClean="0"/>
              <a:t>反覆項目</a:t>
            </a:r>
            <a:r>
              <a:rPr lang="en-US" altLang="zh-TW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Begin: </a:t>
            </a:r>
            <a:r>
              <a:rPr lang="zh-TW" altLang="en-US" dirty="0" smtClean="0"/>
              <a:t>週五、</a:t>
            </a:r>
            <a:r>
              <a:rPr lang="en-US" altLang="zh-TW" dirty="0" smtClean="0"/>
              <a:t>End:</a:t>
            </a:r>
            <a:r>
              <a:rPr lang="zh-TW" altLang="en-US" dirty="0" smtClean="0"/>
              <a:t> 兩周後的</a:t>
            </a:r>
            <a:r>
              <a:rPr lang="zh-TW" altLang="en-US" dirty="0"/>
              <a:t>週</a:t>
            </a:r>
            <a:r>
              <a:rPr lang="zh-TW" altLang="en-US" dirty="0" smtClean="0"/>
              <a:t>四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27" y="1938479"/>
            <a:ext cx="6806536" cy="41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設定 </a:t>
            </a:r>
            <a:r>
              <a:rPr lang="en-US" altLang="zh-TW" dirty="0" smtClean="0"/>
              <a:t>Agent Pool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把以下的 </a:t>
            </a:r>
            <a:r>
              <a:rPr lang="en-US" altLang="zh-TW" dirty="0" smtClean="0"/>
              <a:t>Agent Pool </a:t>
            </a:r>
            <a:r>
              <a:rPr lang="zh-TW" altLang="en-US" dirty="0" smtClean="0"/>
              <a:t>加入到專案中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AI_LAB_CICD_Framework_Build_Agents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AI_LAB_CICD_Build_Agents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48" y="2154307"/>
            <a:ext cx="9531952" cy="43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重新在 </a:t>
            </a:r>
            <a:r>
              <a:rPr lang="en-US" altLang="zh-TW" dirty="0" smtClean="0"/>
              <a:t>Azure DevOps </a:t>
            </a:r>
            <a:r>
              <a:rPr lang="zh-TW" altLang="en-US" dirty="0" smtClean="0"/>
              <a:t>上建立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Repo </a:t>
            </a:r>
            <a:r>
              <a:rPr lang="zh-TW" altLang="en-US" dirty="0" smtClean="0"/>
              <a:t>後綴字名稱規則如下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_Website: </a:t>
            </a:r>
            <a:r>
              <a:rPr lang="zh-TW" altLang="en-US" dirty="0" smtClean="0"/>
              <a:t>任何網站應用程式的原始碼版本控管。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_Database: Visual Studio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Database Project</a:t>
            </a:r>
            <a:r>
              <a:rPr lang="zh-TW" altLang="en-US" dirty="0" smtClean="0"/>
              <a:t> 的版本控管。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_Worker: </a:t>
            </a:r>
            <a:r>
              <a:rPr lang="zh-TW" altLang="en-US" dirty="0" smtClean="0"/>
              <a:t>排程或者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類型的程式原始碼。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_API: API </a:t>
            </a:r>
            <a:r>
              <a:rPr lang="zh-TW" altLang="en-US" dirty="0" smtClean="0"/>
              <a:t>服務的原始碼版本控管。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可以參考 </a:t>
            </a:r>
            <a:r>
              <a:rPr lang="en-US" altLang="zh-TW" dirty="0" smtClean="0"/>
              <a:t>Dynasafe_0_DEIP2 </a:t>
            </a:r>
            <a:r>
              <a:rPr lang="zh-TW" altLang="en-US" dirty="0" smtClean="0"/>
              <a:t>專案的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54" y="3497802"/>
            <a:ext cx="5779905" cy="29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46097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Repository </a:t>
            </a:r>
            <a:r>
              <a:rPr lang="zh-TW" altLang="en-US" dirty="0" smtClean="0"/>
              <a:t>的分支名稱 </a:t>
            </a:r>
            <a:r>
              <a:rPr lang="en-US" altLang="zh-TW" dirty="0" smtClean="0"/>
              <a:t>(Branch Name)</a:t>
            </a:r>
            <a:r>
              <a:rPr lang="zh-TW" altLang="en-US" dirty="0" smtClean="0"/>
              <a:t> 規則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共同協作的 </a:t>
            </a:r>
            <a:r>
              <a:rPr lang="en-US" altLang="zh-TW" dirty="0" smtClean="0"/>
              <a:t>branch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m</a:t>
            </a:r>
            <a:r>
              <a:rPr lang="en-US" altLang="zh-TW" dirty="0" smtClean="0"/>
              <a:t>aster: </a:t>
            </a:r>
            <a:r>
              <a:rPr lang="zh-TW" altLang="en-US" dirty="0" smtClean="0"/>
              <a:t>代表正式區。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develop: </a:t>
            </a:r>
            <a:r>
              <a:rPr lang="zh-TW" altLang="en-US" dirty="0" smtClean="0"/>
              <a:t>代表在公司內部的測試區。</a:t>
            </a:r>
            <a:endParaRPr lang="en-US" altLang="zh-TW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不允許直接 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包括 </a:t>
            </a:r>
            <a:r>
              <a:rPr lang="en-US" altLang="zh-TW" dirty="0" smtClean="0"/>
              <a:t>force push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只能透過 </a:t>
            </a:r>
            <a:r>
              <a:rPr lang="en-US" altLang="zh-TW" dirty="0" smtClean="0"/>
              <a:t>pull request </a:t>
            </a:r>
            <a:r>
              <a:rPr lang="zh-TW" altLang="en-US" dirty="0" smtClean="0"/>
              <a:t>進行更新。</a:t>
            </a:r>
            <a:endParaRPr lang="en-US" altLang="zh-TW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沒有 </a:t>
            </a:r>
            <a:r>
              <a:rPr lang="en-US" altLang="zh-TW" dirty="0" smtClean="0"/>
              <a:t>Azure DevOps work item </a:t>
            </a:r>
            <a:r>
              <a:rPr lang="zh-TW" altLang="en-US" dirty="0" smtClean="0"/>
              <a:t>單號的 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代表特定目的共同協作的分支。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不允許直接 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包括 </a:t>
            </a:r>
            <a:r>
              <a:rPr lang="en-US" altLang="zh-TW" dirty="0" smtClean="0"/>
              <a:t>force push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只能透過 </a:t>
            </a:r>
            <a:r>
              <a:rPr lang="en-US" altLang="zh-TW" dirty="0" smtClean="0"/>
              <a:t>pull request </a:t>
            </a:r>
            <a:r>
              <a:rPr lang="zh-TW" altLang="en-US" dirty="0" smtClean="0"/>
              <a:t>進行更新。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譬如</a:t>
            </a:r>
            <a:r>
              <a:rPr lang="en-US" altLang="zh-TW" dirty="0" smtClean="0"/>
              <a:t>: Dynasafe_0_DEIP2_Website </a:t>
            </a:r>
            <a:r>
              <a:rPr lang="zh-TW" altLang="en-US" dirty="0" smtClean="0"/>
              <a:t>的 </a:t>
            </a:r>
            <a:endParaRPr lang="en-US" altLang="zh-TW" dirty="0" smtClean="0"/>
          </a:p>
          <a:p>
            <a:pPr lvl="3" algn="l"/>
            <a:r>
              <a:rPr lang="en-US" altLang="zh-TW" dirty="0" smtClean="0">
                <a:solidFill>
                  <a:srgbClr val="FF0000"/>
                </a:solidFill>
              </a:rPr>
              <a:t>refactor/383-website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6" y="2644824"/>
            <a:ext cx="4438974" cy="39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6063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注意需要排除在版本控管之外的檔案。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你要去改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 檔案，譬如以下的目錄都</a:t>
            </a:r>
            <a:r>
              <a:rPr lang="zh-TW" altLang="en-US" dirty="0" smtClean="0">
                <a:solidFill>
                  <a:srgbClr val="FF0000"/>
                </a:solidFill>
              </a:rPr>
              <a:t>不應該</a:t>
            </a:r>
            <a:r>
              <a:rPr lang="zh-TW" altLang="en-US" dirty="0" smtClean="0"/>
              <a:t>加入版本控管</a:t>
            </a:r>
            <a:r>
              <a:rPr lang="en-US" altLang="zh-TW" dirty="0" smtClean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./.vs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./bin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obj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./packages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如果是一般的 </a:t>
            </a:r>
            <a:r>
              <a:rPr lang="en-US" altLang="zh-TW" dirty="0" smtClean="0"/>
              <a:t>C# </a:t>
            </a:r>
            <a:r>
              <a:rPr lang="zh-TW" altLang="en-US" dirty="0" smtClean="0"/>
              <a:t>原始碼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r>
              <a:rPr lang="zh-TW" altLang="en-US" dirty="0" smtClean="0"/>
              <a:t>，請直接參考使用以下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http://tfs02/AI-Internal/Dynasafe_0_DEIP2/_git/Dynasafe_0_DEIP2_API?path=%2F.gitignore&amp;version=GBdevelop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如果是 </a:t>
            </a:r>
            <a:r>
              <a:rPr lang="en-US" altLang="zh-TW" dirty="0" smtClean="0"/>
              <a:t>Database Project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r>
              <a:rPr lang="zh-TW" altLang="en-US" dirty="0" smtClean="0"/>
              <a:t>，請直接參考使用以下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3"/>
              </a:rPr>
              <a:t>http://tfs02/AI-Internal/Dynasafe_0_DEIP2/_git/Dynasafe_0_DEIP2_Database?path=%2F.gitignore&amp;version=GBlab</a:t>
            </a: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3877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6063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DevOps Board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work item </a:t>
            </a:r>
            <a:r>
              <a:rPr lang="zh-TW" altLang="en-US" dirty="0" smtClean="0"/>
              <a:t>新的欄位如下。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http://tfs02/AI-Internal/Dynasafe_0_Library/_</a:t>
            </a:r>
            <a:r>
              <a:rPr lang="en-US" altLang="zh-TW" dirty="0" smtClean="0">
                <a:hlinkClick r:id="rId2"/>
              </a:rPr>
              <a:t>workitems/edit/555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1689005"/>
            <a:ext cx="7901128" cy="48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48070"/>
            <a:ext cx="9144000" cy="6063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DevOps </a:t>
            </a:r>
            <a:r>
              <a:rPr lang="en-US" altLang="zh-TW" dirty="0" err="1" smtClean="0"/>
              <a:t>Borad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新的 </a:t>
            </a:r>
            <a:r>
              <a:rPr lang="en-US" altLang="zh-TW" dirty="0" smtClean="0"/>
              <a:t>work item </a:t>
            </a:r>
            <a:r>
              <a:rPr lang="zh-TW" altLang="en-US" dirty="0" smtClean="0"/>
              <a:t>狀態如下。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http://tfs02/AI-Internal/Dynasafe_0_Library/_boards/board/t/Dynasafe_0_Library%20%E5%B0%88%E6%A1%88%E5%B0%8F%E7%B5%84/%</a:t>
            </a:r>
            <a:r>
              <a:rPr lang="en-US" altLang="zh-TW" dirty="0" smtClean="0">
                <a:hlinkClick r:id="rId2"/>
              </a:rPr>
              <a:t>E5%95%8F%E9%A1%8C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8" y="2574525"/>
            <a:ext cx="10902807" cy="38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1416</Words>
  <Application>Microsoft Office PowerPoint</Application>
  <PresentationFormat>寬螢幕</PresentationFormat>
  <Paragraphs>186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 Azure DevOps 上 issue 的狀態說明。 </vt:lpstr>
      <vt:lpstr>在 Azure DevOps 上 issue 的狀態說明。 </vt:lpstr>
      <vt:lpstr>在 Azure DevOps 上 issue 的狀態說明。 </vt:lpstr>
      <vt:lpstr>在 Azure DevOps 上 issue 的狀態說明。 </vt:lpstr>
      <vt:lpstr>在 Azure DevOps 上 issue 的狀態說明。 </vt:lpstr>
      <vt:lpstr>在 Azure DevOps 上 issue 的狀態說明。 </vt:lpstr>
      <vt:lpstr>注意事項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2023-11-16T06:51:56Z</dcterms:created>
  <dcterms:modified xsi:type="dcterms:W3CDTF">2023-11-22T06:37:48Z</dcterms:modified>
</cp:coreProperties>
</file>