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9" r:id="rId3"/>
    <p:sldId id="268" r:id="rId4"/>
    <p:sldId id="272" r:id="rId5"/>
    <p:sldId id="258" r:id="rId6"/>
    <p:sldId id="263" r:id="rId7"/>
    <p:sldId id="266" r:id="rId8"/>
    <p:sldId id="267" r:id="rId9"/>
    <p:sldId id="260" r:id="rId10"/>
    <p:sldId id="261" r:id="rId11"/>
    <p:sldId id="269" r:id="rId1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Oswald" panose="00000500000000000000" pitchFamily="2" charset="0"/>
      <p:regular r:id="rId18"/>
      <p:bold r:id="rId19"/>
    </p:embeddedFont>
    <p:embeddedFont>
      <p:font typeface="Raleway" pitchFamily="2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A5559B-38F8-4031-A386-CD0ECB5E127F}">
  <a:tblStyle styleId="{2CA5559B-38F8-4031-A386-CD0ECB5E12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10" autoAdjust="0"/>
  </p:normalViewPr>
  <p:slideViewPr>
    <p:cSldViewPr snapToGrid="0">
      <p:cViewPr>
        <p:scale>
          <a:sx n="150" d="100"/>
          <a:sy n="150" d="100"/>
        </p:scale>
        <p:origin x="86" y="-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8c1997cbfd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8c1997cbfd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ad0aeb9a5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ad0aeb9a5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976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93be0b746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93be0b746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8c1997cbf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8c1997cbf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>
            <a:spLocks noGrp="1"/>
          </p:cNvSpPr>
          <p:nvPr>
            <p:ph type="subTitle" idx="1"/>
          </p:nvPr>
        </p:nvSpPr>
        <p:spPr>
          <a:xfrm>
            <a:off x="1410963" y="149961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subTitle" idx="2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1"/>
          <p:cNvSpPr txBox="1">
            <a:spLocks noGrp="1"/>
          </p:cNvSpPr>
          <p:nvPr>
            <p:ph type="subTitle" idx="3"/>
          </p:nvPr>
        </p:nvSpPr>
        <p:spPr>
          <a:xfrm>
            <a:off x="1410988" y="2526349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1"/>
          <p:cNvSpPr txBox="1">
            <a:spLocks noGrp="1"/>
          </p:cNvSpPr>
          <p:nvPr>
            <p:ph type="subTitle" idx="4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1"/>
          <p:cNvSpPr txBox="1">
            <a:spLocks noGrp="1"/>
          </p:cNvSpPr>
          <p:nvPr>
            <p:ph type="subTitle" idx="5"/>
          </p:nvPr>
        </p:nvSpPr>
        <p:spPr>
          <a:xfrm>
            <a:off x="5415963" y="1499611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1"/>
          <p:cNvSpPr txBox="1">
            <a:spLocks noGrp="1"/>
          </p:cNvSpPr>
          <p:nvPr>
            <p:ph type="subTitle" idx="6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3210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1"/>
          <p:cNvSpPr txBox="1">
            <a:spLocks noGrp="1"/>
          </p:cNvSpPr>
          <p:nvPr>
            <p:ph type="subTitle" idx="7"/>
          </p:nvPr>
        </p:nvSpPr>
        <p:spPr>
          <a:xfrm>
            <a:off x="1410963" y="3553089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1"/>
          <p:cNvSpPr txBox="1">
            <a:spLocks noGrp="1"/>
          </p:cNvSpPr>
          <p:nvPr>
            <p:ph type="subTitle" idx="8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1"/>
          <p:cNvSpPr txBox="1">
            <a:spLocks noGrp="1"/>
          </p:cNvSpPr>
          <p:nvPr>
            <p:ph type="subTitle" idx="9"/>
          </p:nvPr>
        </p:nvSpPr>
        <p:spPr>
          <a:xfrm>
            <a:off x="5415788" y="252635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1"/>
          <p:cNvSpPr txBox="1">
            <a:spLocks noGrp="1"/>
          </p:cNvSpPr>
          <p:nvPr>
            <p:ph type="subTitle" idx="13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1"/>
          <p:cNvSpPr txBox="1">
            <a:spLocks noGrp="1"/>
          </p:cNvSpPr>
          <p:nvPr>
            <p:ph type="subTitle" idx="14"/>
          </p:nvPr>
        </p:nvSpPr>
        <p:spPr>
          <a:xfrm>
            <a:off x="5415963" y="355308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1"/>
          <p:cNvSpPr txBox="1">
            <a:spLocks noGrp="1"/>
          </p:cNvSpPr>
          <p:nvPr>
            <p:ph type="subTitle" idx="15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7" name="Google Shape;297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98" name="Google Shape;298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04" name="Google Shape;304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66" name="Google Shape;66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67" name="Google Shape;67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73" name="Google Shape;73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5794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6" name="Google Shape;36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2" name="Google Shape;42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 hasCustomPrompt="1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94" name="Google Shape;94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95" name="Google Shape;95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11"/>
          <p:cNvGrpSpPr/>
          <p:nvPr/>
        </p:nvGrpSpPr>
        <p:grpSpPr>
          <a:xfrm rot="10800000" flipH="1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01" name="Google Shape;101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1902600" y="1543600"/>
            <a:ext cx="5338800" cy="13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1902600" y="2989400"/>
            <a:ext cx="53388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10" name="Google Shape;110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11" name="Google Shape;111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17" name="Google Shape;117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body" idx="1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body" idx="2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title" idx="3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8" name="Google Shape;128;p14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29" name="Google Shape;129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14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35" name="Google Shape;135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1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subTitle" idx="2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subTitle" idx="3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subTitle" idx="4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subTitle" idx="5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73" name="Google Shape;173;p16"/>
          <p:cNvSpPr txBox="1">
            <a:spLocks noGrp="1"/>
          </p:cNvSpPr>
          <p:nvPr>
            <p:ph type="subTitle" idx="6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4" name="Google Shape;174;p16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175" name="Google Shape;175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16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81" name="Google Shape;181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7" r:id="rId4"/>
    <p:sldLayoutId id="2147483658" r:id="rId5"/>
    <p:sldLayoutId id="2147483659" r:id="rId6"/>
    <p:sldLayoutId id="2147483660" r:id="rId7"/>
    <p:sldLayoutId id="2147483662" r:id="rId8"/>
    <p:sldLayoutId id="2147483666" r:id="rId9"/>
    <p:sldLayoutId id="2147483667" r:id="rId10"/>
    <p:sldLayoutId id="2147483669" r:id="rId11"/>
    <p:sldLayoutId id="2147483670" r:id="rId12"/>
    <p:sldLayoutId id="214748367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Diabetes Prediction using Machine Learning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subTitle" idx="1"/>
          </p:nvPr>
        </p:nvSpPr>
        <p:spPr>
          <a:xfrm>
            <a:off x="720000" y="4240082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b="1" noProof="1"/>
              <a:t>Peno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b="1" noProof="1"/>
              <a:t>Nazril Afdal Riadi</a:t>
            </a:r>
          </a:p>
        </p:txBody>
      </p:sp>
      <p:sp>
        <p:nvSpPr>
          <p:cNvPr id="479" name="Google Shape;479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0" name="Google Shape;480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2" name="Google Shape;482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3" name="Google Shape;483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4" name="Google Shape;484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5" name="Google Shape;485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6" name="Google Shape;486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7" name="Google Shape;487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" name="Google Shape;488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9" name="Google Shape;489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0" name="Google Shape;490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1" name="Google Shape;491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2" name="Google Shape;492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3" name="Google Shape;493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4" name="Google Shape;494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5" name="Google Shape;495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6" name="Google Shape;496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7" name="Google Shape;497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9" name="Google Shape;499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0" name="Google Shape;500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1" name="Google Shape;501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2" name="Google Shape;502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3" name="Google Shape;503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4" name="Google Shape;504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5" name="Google Shape;505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6" name="Google Shape;506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7" name="Google Shape;507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8" name="Google Shape;508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9" name="Google Shape;509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0" name="Google Shape;510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1" name="Google Shape;511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2" name="Google Shape;512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3" name="Google Shape;513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4" name="Google Shape;514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5" name="Google Shape;515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6" name="Google Shape;516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7" name="Google Shape;517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8" name="Google Shape;518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9" name="Google Shape;519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0" name="Google Shape;520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1" name="Google Shape;521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2" name="Google Shape;522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3" name="Google Shape;523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4" name="Google Shape;524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5" name="Google Shape;525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6" name="Google Shape;526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7" name="Google Shape;527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8" name="Google Shape;528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9" name="Google Shape;529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0" name="Google Shape;530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1" name="Google Shape;531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2" name="Google Shape;532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3" name="Google Shape;533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4" name="Google Shape;534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5" name="Google Shape;535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6" name="Google Shape;536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7" name="Google Shape;537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8" name="Google Shape;538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0" name="Google Shape;540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1" name="Google Shape;541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2" name="Google Shape;542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3" name="Google Shape;543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4" name="Google Shape;544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5" name="Google Shape;545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6" name="Google Shape;546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7" name="Google Shape;547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8" name="Google Shape;548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9" name="Google Shape;549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0" name="Google Shape;550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1" name="Google Shape;551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2" name="Google Shape;552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3" name="Google Shape;553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4" name="Google Shape;554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5" name="Google Shape;555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6" name="Google Shape;556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7" name="Google Shape;557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8" name="Google Shape;558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9" name="Google Shape;559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0" name="Google Shape;560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1" name="Google Shape;561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2" name="Google Shape;562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3" name="Google Shape;563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4" name="Google Shape;564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5" name="Google Shape;565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6" name="Google Shape;566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7" name="Google Shape;567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8" name="Google Shape;568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9" name="Google Shape;569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0" name="Google Shape;570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1" name="Google Shape;571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2" name="Google Shape;572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3" name="Google Shape;573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4" name="Google Shape;574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5" name="Google Shape;575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6" name="Google Shape;576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7" name="Google Shape;577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8" name="Google Shape;578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9" name="Google Shape;579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0" name="Google Shape;580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1" name="Google Shape;581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2" name="Google Shape;582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3" name="Google Shape;583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4" name="Google Shape;584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5" name="Google Shape;585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6" name="Google Shape;586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7" name="Google Shape;587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8" name="Google Shape;588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9" name="Google Shape;589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0" name="Google Shape;590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1" name="Google Shape;591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2" name="Google Shape;592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3" name="Google Shape;593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4" name="Google Shape;594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5" name="Google Shape;595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6" name="Google Shape;596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7" name="Google Shape;597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8" name="Google Shape;598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9" name="Google Shape;599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0" name="Google Shape;600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1" name="Google Shape;601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2" name="Google Shape;602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3" name="Google Shape;603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4" name="Google Shape;604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5" name="Google Shape;605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6" name="Google Shape;606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7" name="Google Shape;607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8" name="Google Shape;608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9" name="Google Shape;609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0" name="Google Shape;610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1" name="Google Shape;611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2" name="Google Shape;612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3" name="Google Shape;613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4" name="Google Shape;614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5" name="Google Shape;615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6" name="Google Shape;616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7" name="Google Shape;617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8" name="Google Shape;618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9" name="Google Shape;619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0" name="Google Shape;620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1" name="Google Shape;621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2" name="Google Shape;622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3" name="Google Shape;623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4" name="Google Shape;624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5" name="Google Shape;625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6" name="Google Shape;626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7" name="Google Shape;627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8" name="Google Shape;628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9" name="Google Shape;629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0" name="Google Shape;630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1" name="Google Shape;631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2" name="Google Shape;632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3" name="Google Shape;633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4" name="Google Shape;634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5" name="Google Shape;635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6" name="Google Shape;636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7" name="Google Shape;637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8" name="Google Shape;638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9" name="Google Shape;639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0" name="Google Shape;640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1" name="Google Shape;641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2" name="Google Shape;642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3" name="Google Shape;643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4" name="Google Shape;644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5" name="Google Shape;645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6" name="Google Shape;646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7" name="Google Shape;647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8" name="Google Shape;648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9" name="Google Shape;649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0" name="Google Shape;650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1" name="Google Shape;651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2" name="Google Shape;652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3" name="Google Shape;653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4" name="Google Shape;654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5" name="Google Shape;655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6" name="Google Shape;656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7" name="Google Shape;657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8" name="Google Shape;658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9" name="Google Shape;659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0" name="Google Shape;660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1" name="Google Shape;661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2"/>
          <p:cNvSpPr/>
          <p:nvPr/>
        </p:nvSpPr>
        <p:spPr>
          <a:xfrm rot="-2699901">
            <a:off x="989165" y="852867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2"/>
          <p:cNvSpPr/>
          <p:nvPr/>
        </p:nvSpPr>
        <p:spPr>
          <a:xfrm rot="-2699899">
            <a:off x="1768452" y="860785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2"/>
          <p:cNvSpPr/>
          <p:nvPr/>
        </p:nvSpPr>
        <p:spPr>
          <a:xfrm rot="-2699901">
            <a:off x="1766516" y="1654744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2"/>
          <p:cNvSpPr/>
          <p:nvPr/>
        </p:nvSpPr>
        <p:spPr>
          <a:xfrm rot="-2699901">
            <a:off x="951104" y="1645044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2"/>
          <p:cNvSpPr txBox="1">
            <a:spLocks noGrp="1"/>
          </p:cNvSpPr>
          <p:nvPr>
            <p:ph type="title"/>
          </p:nvPr>
        </p:nvSpPr>
        <p:spPr>
          <a:xfrm>
            <a:off x="2845527" y="861570"/>
            <a:ext cx="2104448" cy="5539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KESIMPULAN</a:t>
            </a:r>
            <a:endParaRPr b="1" dirty="0"/>
          </a:p>
        </p:txBody>
      </p:sp>
      <p:sp>
        <p:nvSpPr>
          <p:cNvPr id="742" name="Google Shape;742;p32"/>
          <p:cNvSpPr/>
          <p:nvPr/>
        </p:nvSpPr>
        <p:spPr>
          <a:xfrm>
            <a:off x="1258123" y="572744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2"/>
          <p:cNvSpPr/>
          <p:nvPr/>
        </p:nvSpPr>
        <p:spPr>
          <a:xfrm>
            <a:off x="1730320" y="1129672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2"/>
          <p:cNvSpPr/>
          <p:nvPr/>
        </p:nvSpPr>
        <p:spPr>
          <a:xfrm>
            <a:off x="1163442" y="1582615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2"/>
          <p:cNvSpPr/>
          <p:nvPr/>
        </p:nvSpPr>
        <p:spPr>
          <a:xfrm>
            <a:off x="679002" y="1012567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7" name="Google Shape;747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48" name="Google Shape;748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54" name="Google Shape;754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326AD34-6F3D-6DA1-4135-51910D4E1204}"/>
              </a:ext>
            </a:extLst>
          </p:cNvPr>
          <p:cNvSpPr txBox="1"/>
          <p:nvPr/>
        </p:nvSpPr>
        <p:spPr>
          <a:xfrm>
            <a:off x="2831804" y="1480805"/>
            <a:ext cx="457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noProof="1">
                <a:solidFill>
                  <a:schemeClr val="bg1"/>
                </a:solidFill>
              </a:rPr>
              <a:t>Model machine learning dapat digunakan untuk memprediksi risiko stroke dengan akurasi yang cukup baik.Modifikasi model dan preprocessing data sangat membantu dalam meningkatkan kinerja prediksi.</a:t>
            </a:r>
          </a:p>
        </p:txBody>
      </p:sp>
      <p:sp>
        <p:nvSpPr>
          <p:cNvPr id="7" name="Google Shape;740;p32">
            <a:extLst>
              <a:ext uri="{FF2B5EF4-FFF2-40B4-BE49-F238E27FC236}">
                <a16:creationId xmlns:a16="http://schemas.microsoft.com/office/drawing/2014/main" id="{185722AA-B3A3-81A7-1DC1-A078A902507C}"/>
              </a:ext>
            </a:extLst>
          </p:cNvPr>
          <p:cNvSpPr txBox="1">
            <a:spLocks/>
          </p:cNvSpPr>
          <p:nvPr/>
        </p:nvSpPr>
        <p:spPr>
          <a:xfrm>
            <a:off x="3893007" y="2873103"/>
            <a:ext cx="1905300" cy="57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SARAN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4098B1-9895-8737-E890-BA29A0878DB5}"/>
              </a:ext>
            </a:extLst>
          </p:cNvPr>
          <p:cNvSpPr txBox="1"/>
          <p:nvPr/>
        </p:nvSpPr>
        <p:spPr>
          <a:xfrm>
            <a:off x="3893007" y="3375532"/>
            <a:ext cx="457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noProof="1">
                <a:solidFill>
                  <a:schemeClr val="bg1"/>
                </a:solidFill>
              </a:rPr>
              <a:t>Data yang lebih lengkap dan lebih banyak variabel bisa membantu meningkatkan akurasi.Penggunaan model seperti Gradient Boosting atau XGBoost dapat mengoptimalkan hasil.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40"/>
          <p:cNvSpPr txBox="1">
            <a:spLocks noGrp="1"/>
          </p:cNvSpPr>
          <p:nvPr>
            <p:ph type="title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TERIMA KASIH</a:t>
            </a:r>
            <a:endParaRPr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0"/>
          <p:cNvSpPr txBox="1">
            <a:spLocks noGrp="1"/>
          </p:cNvSpPr>
          <p:nvPr>
            <p:ph type="title"/>
          </p:nvPr>
        </p:nvSpPr>
        <p:spPr>
          <a:xfrm>
            <a:off x="1019495" y="740625"/>
            <a:ext cx="5338800" cy="15918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LATAR BELAKANG</a:t>
            </a:r>
            <a:br>
              <a:rPr lang="en" sz="1600" dirty="0"/>
            </a:br>
            <a:r>
              <a:rPr lang="en" sz="1600" dirty="0"/>
              <a:t>“</a:t>
            </a:r>
            <a:r>
              <a:rPr lang="en-US" sz="1600" dirty="0"/>
              <a:t>Stroke adalah </a:t>
            </a:r>
            <a:r>
              <a:rPr lang="en-US" sz="1600" noProof="1"/>
              <a:t>penyebab kematian terbesar kedua </a:t>
            </a:r>
            <a:r>
              <a:rPr lang="en-US" sz="1600" dirty="0"/>
              <a:t>di dunia (WHO).Dataset </a:t>
            </a:r>
            <a:r>
              <a:rPr lang="en-US" sz="1600" noProof="1"/>
              <a:t>ini digunakan </a:t>
            </a:r>
            <a:r>
              <a:rPr lang="en-US" sz="1600" dirty="0"/>
              <a:t>untuk memprediksi </a:t>
            </a:r>
            <a:r>
              <a:rPr lang="en-US" sz="1600" noProof="1"/>
              <a:t>kemungkinan seseorang mengalami </a:t>
            </a:r>
            <a:r>
              <a:rPr lang="en-US" sz="1600" dirty="0"/>
              <a:t>stroke berdasarkan </a:t>
            </a:r>
            <a:r>
              <a:rPr lang="en-US" sz="1600" noProof="1"/>
              <a:t>faktor-faktor</a:t>
            </a:r>
            <a:r>
              <a:rPr lang="en-US" sz="1600" dirty="0"/>
              <a:t> seperti </a:t>
            </a:r>
            <a:r>
              <a:rPr lang="en-US" sz="1600" noProof="1"/>
              <a:t>usia</a:t>
            </a:r>
            <a:r>
              <a:rPr lang="en-US" sz="1600" dirty="0"/>
              <a:t>, jenis </a:t>
            </a:r>
            <a:r>
              <a:rPr lang="en-US" sz="1600" noProof="1"/>
              <a:t>kelamin, penyakit terkait</a:t>
            </a:r>
            <a:r>
              <a:rPr lang="en-US" sz="1600" dirty="0"/>
              <a:t>, dan status </a:t>
            </a:r>
            <a:r>
              <a:rPr lang="en-US" sz="1600" noProof="1"/>
              <a:t>merokok</a:t>
            </a:r>
            <a:r>
              <a:rPr lang="en-US" sz="1600" dirty="0"/>
              <a:t>.</a:t>
            </a:r>
            <a:r>
              <a:rPr lang="en" sz="1600" dirty="0"/>
              <a:t>”</a:t>
            </a:r>
            <a:endParaRPr sz="1600" dirty="0"/>
          </a:p>
        </p:txBody>
      </p:sp>
      <p:sp>
        <p:nvSpPr>
          <p:cNvPr id="2" name="Google Shape;696;p30">
            <a:extLst>
              <a:ext uri="{FF2B5EF4-FFF2-40B4-BE49-F238E27FC236}">
                <a16:creationId xmlns:a16="http://schemas.microsoft.com/office/drawing/2014/main" id="{C38D32B5-3526-1AF0-8023-6C1DD4034533}"/>
              </a:ext>
            </a:extLst>
          </p:cNvPr>
          <p:cNvSpPr txBox="1">
            <a:spLocks/>
          </p:cNvSpPr>
          <p:nvPr/>
        </p:nvSpPr>
        <p:spPr>
          <a:xfrm>
            <a:off x="3468889" y="2739674"/>
            <a:ext cx="5338800" cy="159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sz="1600" noProof="1"/>
          </a:p>
          <a:p>
            <a:pPr algn="l"/>
            <a:endParaRPr lang="en-US" sz="1600" noProof="1"/>
          </a:p>
          <a:p>
            <a:r>
              <a:rPr lang="en-US" sz="1800" b="1" noProof="1"/>
              <a:t>TUJUAN</a:t>
            </a:r>
          </a:p>
          <a:p>
            <a:pPr algn="l"/>
            <a:r>
              <a:rPr lang="en-US" sz="1600" noProof="1"/>
              <a:t>“Membangun model machine learning untuk memprediksi apakah seseorang berisiko stroke.Meningkatkan akurasi prediksi dengan melakukan preprocessing data dan eksperimen dengan berbagai algoritma.”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39"/>
          <p:cNvSpPr txBox="1">
            <a:spLocks noGrp="1"/>
          </p:cNvSpPr>
          <p:nvPr>
            <p:ph type="title" idx="4"/>
          </p:nvPr>
        </p:nvSpPr>
        <p:spPr>
          <a:xfrm>
            <a:off x="513364" y="-117811"/>
            <a:ext cx="3261113" cy="464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DESKRIPSI DATASET</a:t>
            </a:r>
            <a:endParaRPr dirty="0"/>
          </a:p>
        </p:txBody>
      </p:sp>
      <p:sp>
        <p:nvSpPr>
          <p:cNvPr id="908" name="Google Shape;908;p39"/>
          <p:cNvSpPr txBox="1">
            <a:spLocks noGrp="1"/>
          </p:cNvSpPr>
          <p:nvPr>
            <p:ph type="body" idx="1"/>
          </p:nvPr>
        </p:nvSpPr>
        <p:spPr>
          <a:xfrm>
            <a:off x="4933740" y="923727"/>
            <a:ext cx="2145300" cy="391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noProof="1"/>
              <a:t>Dataset ini memiliki 5110  baris data dengan 12  fitur.</a:t>
            </a:r>
          </a:p>
        </p:txBody>
      </p:sp>
      <p:sp>
        <p:nvSpPr>
          <p:cNvPr id="909" name="Google Shape;909;p39"/>
          <p:cNvSpPr txBox="1">
            <a:spLocks noGrp="1"/>
          </p:cNvSpPr>
          <p:nvPr>
            <p:ph type="body" idx="2"/>
          </p:nvPr>
        </p:nvSpPr>
        <p:spPr>
          <a:xfrm>
            <a:off x="482427" y="1058465"/>
            <a:ext cx="4465031" cy="464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Stroke Prediction Dataset.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/>
              <a:t>Link: https://www.kaggle.com/datasets/fedesoriano/stroke-prediction-dataset/data</a:t>
            </a:r>
          </a:p>
        </p:txBody>
      </p:sp>
      <p:sp>
        <p:nvSpPr>
          <p:cNvPr id="910" name="Google Shape;910;p39"/>
          <p:cNvSpPr txBox="1">
            <a:spLocks noGrp="1"/>
          </p:cNvSpPr>
          <p:nvPr>
            <p:ph type="title" idx="3"/>
          </p:nvPr>
        </p:nvSpPr>
        <p:spPr>
          <a:xfrm>
            <a:off x="482427" y="820582"/>
            <a:ext cx="3597997" cy="4212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DATASET DIAMBIL DARI KAGGLE</a:t>
            </a:r>
            <a:endParaRPr sz="1800" b="1" dirty="0"/>
          </a:p>
        </p:txBody>
      </p:sp>
      <p:sp>
        <p:nvSpPr>
          <p:cNvPr id="911" name="Google Shape;911;p39"/>
          <p:cNvSpPr txBox="1">
            <a:spLocks noGrp="1"/>
          </p:cNvSpPr>
          <p:nvPr>
            <p:ph type="title"/>
          </p:nvPr>
        </p:nvSpPr>
        <p:spPr>
          <a:xfrm>
            <a:off x="4957967" y="531941"/>
            <a:ext cx="1498791" cy="3917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JUMLAH DATA</a:t>
            </a:r>
            <a:endParaRPr sz="1800" b="1" dirty="0"/>
          </a:p>
        </p:txBody>
      </p:sp>
      <p:grpSp>
        <p:nvGrpSpPr>
          <p:cNvPr id="912" name="Google Shape;912;p39"/>
          <p:cNvGrpSpPr/>
          <p:nvPr/>
        </p:nvGrpSpPr>
        <p:grpSpPr>
          <a:xfrm>
            <a:off x="4712029" y="393669"/>
            <a:ext cx="95400" cy="3116250"/>
            <a:chOff x="4524300" y="1013625"/>
            <a:chExt cx="95400" cy="3116250"/>
          </a:xfrm>
        </p:grpSpPr>
        <p:sp>
          <p:nvSpPr>
            <p:cNvPr id="913" name="Google Shape;913;p3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910;p39">
            <a:extLst>
              <a:ext uri="{FF2B5EF4-FFF2-40B4-BE49-F238E27FC236}">
                <a16:creationId xmlns:a16="http://schemas.microsoft.com/office/drawing/2014/main" id="{ACB11D76-B3BC-F1FC-489B-511437B98EB6}"/>
              </a:ext>
            </a:extLst>
          </p:cNvPr>
          <p:cNvSpPr txBox="1">
            <a:spLocks/>
          </p:cNvSpPr>
          <p:nvPr/>
        </p:nvSpPr>
        <p:spPr>
          <a:xfrm>
            <a:off x="131035" y="1774896"/>
            <a:ext cx="821491" cy="42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/>
              <a:t>FITUR</a:t>
            </a:r>
          </a:p>
        </p:txBody>
      </p:sp>
      <p:sp>
        <p:nvSpPr>
          <p:cNvPr id="3" name="Google Shape;909;p39">
            <a:extLst>
              <a:ext uri="{FF2B5EF4-FFF2-40B4-BE49-F238E27FC236}">
                <a16:creationId xmlns:a16="http://schemas.microsoft.com/office/drawing/2014/main" id="{D151C281-A647-7AB7-2ECC-2CEF255314D1}"/>
              </a:ext>
            </a:extLst>
          </p:cNvPr>
          <p:cNvSpPr txBox="1">
            <a:spLocks/>
          </p:cNvSpPr>
          <p:nvPr/>
        </p:nvSpPr>
        <p:spPr>
          <a:xfrm>
            <a:off x="216542" y="2196518"/>
            <a:ext cx="4355458" cy="2014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buSzPts val="1100"/>
              <a:buNone/>
            </a:pPr>
            <a:r>
              <a:rPr lang="en-US" sz="1000" noProof="1"/>
              <a:t>Dataset yang digunakan memiliki kolom berikut: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/>
              <a:t>id: Identitas pasien. (Tidak digunakan untuk prediksi).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/>
              <a:t>gender: Jenis kelamin pasien.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/>
              <a:t>age: Usia pasien.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/>
              <a:t>hypertension: Apakah pasien memiliki riwayat hipertensi (0: Tidak, 1: Ya).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/>
              <a:t>heart_disease: Apakah pasien memiliki riwayat penyakit jantung (0: Tidak, 1: Ya).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/>
              <a:t>ever_married: Apakah pasien pernah menikah.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/>
              <a:t>work_type: Jenis pekerjaan pasien.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/>
              <a:t>Residence_type: Tipe tempat tinggal (Urban/Rural).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/>
              <a:t>avg_glucose_level: Rata-rata kadar glukosa pasien.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/>
              <a:t>bmi: Indeks massa tubuh pasien.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/>
              <a:t>smoking_status: Kebiasaan merokok (never, formerly, smokes).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/>
              <a:t>stroke: Target, apakah pasien mengalami stroke (0: Tidak, 1: Ya).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7644A-4400-1C05-7BC8-CB18057B1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740" y="2671882"/>
            <a:ext cx="3993718" cy="22464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A05275-FC23-5210-646D-7542FC5E7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155" y="1258337"/>
            <a:ext cx="2749810" cy="10396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Diagonal Corners Rounded 19">
            <a:extLst>
              <a:ext uri="{FF2B5EF4-FFF2-40B4-BE49-F238E27FC236}">
                <a16:creationId xmlns:a16="http://schemas.microsoft.com/office/drawing/2014/main" id="{3A873F13-DCEB-2AA0-4FAC-B8B80BC4390A}"/>
              </a:ext>
            </a:extLst>
          </p:cNvPr>
          <p:cNvSpPr/>
          <p:nvPr/>
        </p:nvSpPr>
        <p:spPr>
          <a:xfrm>
            <a:off x="6414102" y="407606"/>
            <a:ext cx="2598821" cy="4695916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: Top Corners One Rounded and One Snipped 18">
            <a:extLst>
              <a:ext uri="{FF2B5EF4-FFF2-40B4-BE49-F238E27FC236}">
                <a16:creationId xmlns:a16="http://schemas.microsoft.com/office/drawing/2014/main" id="{69869939-00C8-36EE-B6FB-D11AD15CBC21}"/>
              </a:ext>
            </a:extLst>
          </p:cNvPr>
          <p:cNvSpPr/>
          <p:nvPr/>
        </p:nvSpPr>
        <p:spPr>
          <a:xfrm>
            <a:off x="1" y="3303746"/>
            <a:ext cx="6221148" cy="1839754"/>
          </a:xfrm>
          <a:prstGeom prst="snip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451BBD8-29E4-C22B-9F9C-83F1143A1CA7}"/>
              </a:ext>
            </a:extLst>
          </p:cNvPr>
          <p:cNvSpPr/>
          <p:nvPr/>
        </p:nvSpPr>
        <p:spPr>
          <a:xfrm>
            <a:off x="3248955" y="548472"/>
            <a:ext cx="2928830" cy="26752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D22449-6F5B-B720-A5EF-D15CC981F30D}"/>
              </a:ext>
            </a:extLst>
          </p:cNvPr>
          <p:cNvSpPr/>
          <p:nvPr/>
        </p:nvSpPr>
        <p:spPr>
          <a:xfrm>
            <a:off x="67907" y="621033"/>
            <a:ext cx="2928830" cy="26149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Google Shape;683;p29">
            <a:extLst>
              <a:ext uri="{FF2B5EF4-FFF2-40B4-BE49-F238E27FC236}">
                <a16:creationId xmlns:a16="http://schemas.microsoft.com/office/drawing/2014/main" id="{70A919CC-C647-F38B-55C2-684EBA9BD3B6}"/>
              </a:ext>
            </a:extLst>
          </p:cNvPr>
          <p:cNvSpPr txBox="1">
            <a:spLocks/>
          </p:cNvSpPr>
          <p:nvPr/>
        </p:nvSpPr>
        <p:spPr>
          <a:xfrm>
            <a:off x="109999" y="21175"/>
            <a:ext cx="2910387" cy="7069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Checking the All Features</a:t>
            </a:r>
            <a:endParaRPr lang="en-ID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Google Shape;909;p39">
            <a:extLst>
              <a:ext uri="{FF2B5EF4-FFF2-40B4-BE49-F238E27FC236}">
                <a16:creationId xmlns:a16="http://schemas.microsoft.com/office/drawing/2014/main" id="{107418D0-9BB5-6DB3-CDA0-B9AF61AD044D}"/>
              </a:ext>
            </a:extLst>
          </p:cNvPr>
          <p:cNvSpPr txBox="1">
            <a:spLocks/>
          </p:cNvSpPr>
          <p:nvPr/>
        </p:nvSpPr>
        <p:spPr>
          <a:xfrm>
            <a:off x="19777" y="539861"/>
            <a:ext cx="3096188" cy="14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>
                <a:solidFill>
                  <a:schemeClr val="accent1">
                    <a:lumMod val="10000"/>
                  </a:schemeClr>
                </a:solidFill>
              </a:rPr>
              <a:t>Kolom bmi dan avg_glucose_level cenderung tidak terdistribusi secara normal (asimetris). Karena distribusi bmi tidak simetris, nilai yang hilang dapat diimputasi menggunakan median.</a:t>
            </a:r>
          </a:p>
          <a:p>
            <a:pPr marL="228600" indent="-228600" algn="l">
              <a:buClrTx/>
              <a:buSzPts val="1100"/>
              <a:buFont typeface="+mj-lt"/>
              <a:buAutoNum type="arabicPeriod"/>
            </a:pPr>
            <a:r>
              <a:rPr lang="en-US" sz="1000" noProof="1">
                <a:solidFill>
                  <a:schemeClr val="accent1">
                    <a:lumMod val="10000"/>
                  </a:schemeClr>
                </a:solidFill>
              </a:rPr>
              <a:t>Kolom age(Usia) tampaknya cukup simetris.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>
                <a:solidFill>
                  <a:schemeClr val="accent1">
                    <a:lumMod val="10000"/>
                  </a:schemeClr>
                </a:solidFill>
              </a:rPr>
              <a:t>Berdasarkan fitur age, dapat diamati bahwa pasien yang mengalami stroke umumnya berusia di atas 40 tahun.</a:t>
            </a:r>
          </a:p>
        </p:txBody>
      </p:sp>
      <p:sp>
        <p:nvSpPr>
          <p:cNvPr id="14" name="Google Shape;909;p39">
            <a:extLst>
              <a:ext uri="{FF2B5EF4-FFF2-40B4-BE49-F238E27FC236}">
                <a16:creationId xmlns:a16="http://schemas.microsoft.com/office/drawing/2014/main" id="{B1EAEABE-7585-6833-45B8-1E1F103DF615}"/>
              </a:ext>
            </a:extLst>
          </p:cNvPr>
          <p:cNvSpPr txBox="1">
            <a:spLocks/>
          </p:cNvSpPr>
          <p:nvPr/>
        </p:nvSpPr>
        <p:spPr>
          <a:xfrm>
            <a:off x="2532858" y="39978"/>
            <a:ext cx="4637562" cy="307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buSzPts val="1100"/>
              <a:buNone/>
            </a:pPr>
            <a:r>
              <a:rPr lang="en-US" sz="1000" noProof="1"/>
              <a:t>Sebelum melakukan PREPROCESSING DATA Kita melakukan pengecekan fitur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DBD7ED-C8FE-EA36-64B8-2536F74E0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05" y="1966756"/>
            <a:ext cx="2182368" cy="122758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C984A4B-08F4-6AEF-1C65-AD94452E6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767" y="608839"/>
            <a:ext cx="2182368" cy="122758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2BE1F97-0DFC-C2C0-5178-AD292EF3E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7" y="3500817"/>
            <a:ext cx="2182368" cy="146728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4831894-65FD-2E13-C80F-F986B4CD20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0082" y="540482"/>
            <a:ext cx="2182368" cy="1227582"/>
          </a:xfrm>
          <a:prstGeom prst="rect">
            <a:avLst/>
          </a:prstGeom>
        </p:spPr>
      </p:pic>
      <p:sp>
        <p:nvSpPr>
          <p:cNvPr id="2" name="Google Shape;909;p39">
            <a:extLst>
              <a:ext uri="{FF2B5EF4-FFF2-40B4-BE49-F238E27FC236}">
                <a16:creationId xmlns:a16="http://schemas.microsoft.com/office/drawing/2014/main" id="{B64444AD-28BB-2C4B-9566-D98472442E5A}"/>
              </a:ext>
            </a:extLst>
          </p:cNvPr>
          <p:cNvSpPr txBox="1">
            <a:spLocks/>
          </p:cNvSpPr>
          <p:nvPr/>
        </p:nvSpPr>
        <p:spPr>
          <a:xfrm>
            <a:off x="3177857" y="1752645"/>
            <a:ext cx="3096188" cy="14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>
                <a:solidFill>
                  <a:schemeClr val="accent1">
                    <a:lumMod val="10000"/>
                  </a:schemeClr>
                </a:solidFill>
              </a:rPr>
              <a:t>Usia tampaknya menjadi prediktor terkuat di antara fitur numerik, dengan korelasi positif moderat terhadap stroke.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>
                <a:solidFill>
                  <a:schemeClr val="accent1">
                    <a:lumMod val="10000"/>
                  </a:schemeClr>
                </a:solidFill>
              </a:rPr>
              <a:t>Rata-rata kadar glukosa menunjukkan asosiasi positif yang lemah dengan stroke.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>
                <a:solidFill>
                  <a:schemeClr val="accent1">
                    <a:lumMod val="10000"/>
                  </a:schemeClr>
                </a:solidFill>
              </a:rPr>
              <a:t>BMI tampaknya tidak memiliki korelasi signifikan dengan stroke berdasarkan data yang tersedia.</a:t>
            </a:r>
          </a:p>
        </p:txBody>
      </p:sp>
      <p:sp>
        <p:nvSpPr>
          <p:cNvPr id="18" name="Google Shape;909;p39">
            <a:extLst>
              <a:ext uri="{FF2B5EF4-FFF2-40B4-BE49-F238E27FC236}">
                <a16:creationId xmlns:a16="http://schemas.microsoft.com/office/drawing/2014/main" id="{61E08C61-49A5-DAFF-F930-57B27C10BD2F}"/>
              </a:ext>
            </a:extLst>
          </p:cNvPr>
          <p:cNvSpPr txBox="1">
            <a:spLocks/>
          </p:cNvSpPr>
          <p:nvPr/>
        </p:nvSpPr>
        <p:spPr>
          <a:xfrm>
            <a:off x="2182368" y="3327154"/>
            <a:ext cx="3927321" cy="1730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>
                <a:solidFill>
                  <a:schemeClr val="accent1">
                    <a:lumMod val="10000"/>
                  </a:schemeClr>
                </a:solidFill>
              </a:rPr>
              <a:t>Persentase individu dengan status normal pada kolom stroke adalah 95% (4.861 orang), sementara yang terpengaruh stroke hanya 5% (249 orang). Kondisi ini dapat diartikan bahwa 5 dari 100 orang berpotensi mengalami stroke.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>
                <a:solidFill>
                  <a:schemeClr val="accent1">
                    <a:lumMod val="10000"/>
                  </a:schemeClr>
                </a:solidFill>
              </a:rPr>
              <a:t>Berdasarkan persentase ini, data yang digunakan dianggap sangat tidak seimbang.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>
                <a:solidFill>
                  <a:schemeClr val="accent1">
                    <a:lumMod val="10000"/>
                  </a:schemeClr>
                </a:solidFill>
              </a:rPr>
              <a:t>Pada tahap preprocessing, perlu dilakukan penanganan terhadap ketidakseimbangan ini untuk mengurangi bias saat membuat prediksi, terutama dalam memprediksi kelas minoritas.</a:t>
            </a:r>
          </a:p>
        </p:txBody>
      </p:sp>
      <p:sp>
        <p:nvSpPr>
          <p:cNvPr id="24" name="Google Shape;909;p39">
            <a:extLst>
              <a:ext uri="{FF2B5EF4-FFF2-40B4-BE49-F238E27FC236}">
                <a16:creationId xmlns:a16="http://schemas.microsoft.com/office/drawing/2014/main" id="{95076CBB-DC6D-4BBD-451A-9B14EC596EF0}"/>
              </a:ext>
            </a:extLst>
          </p:cNvPr>
          <p:cNvSpPr txBox="1">
            <a:spLocks/>
          </p:cNvSpPr>
          <p:nvPr/>
        </p:nvSpPr>
        <p:spPr>
          <a:xfrm>
            <a:off x="6368126" y="1816541"/>
            <a:ext cx="2775874" cy="307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>
                <a:solidFill>
                  <a:schemeClr val="accent1">
                    <a:lumMod val="10000"/>
                  </a:schemeClr>
                </a:solidFill>
              </a:rPr>
              <a:t>Jumlah stroke tertinggi ditemukan pada kategori jenis kelamin </a:t>
            </a:r>
            <a:r>
              <a:rPr lang="en-US" sz="1000" i="1" noProof="1">
                <a:solidFill>
                  <a:schemeClr val="accent1">
                    <a:lumMod val="10000"/>
                  </a:schemeClr>
                </a:solidFill>
              </a:rPr>
              <a:t>Perempuan</a:t>
            </a:r>
            <a:r>
              <a:rPr lang="en-US" sz="1000" noProof="1">
                <a:solidFill>
                  <a:schemeClr val="accent1">
                    <a:lumMod val="10000"/>
                  </a:schemeClr>
                </a:solidFill>
              </a:rPr>
              <a:t>. Namun, hal ini tidak serta merta menunjukkan bahwa jenis kelamin mempengaruhi kemungkinan terjadinya stroke, karena jumlah kondisi normal terbanyak juga ditemukan pada kategori ini.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>
                <a:solidFill>
                  <a:schemeClr val="accent1">
                    <a:lumMod val="10000"/>
                  </a:schemeClr>
                </a:solidFill>
              </a:rPr>
              <a:t>Terdapat kategori yang diberi label Lainnya. Dapat diasumsikan bahwa individu dalam kategori ini mungkin memilih untuk tidak mengungkapkan jenis kelamin mereka atau tidak mengidentifikasi diri sebagai Perempuan atau Laki-laki. Namun, setelah diperiksa, individu ini tidak mengalami stroke. Oleh karena itu, kita dapat menganggap ini sebagai `MCAR (Missing Completely at Random)` dan bisa dihapus dari dataset.</a:t>
            </a:r>
          </a:p>
        </p:txBody>
      </p:sp>
    </p:spTree>
    <p:extLst>
      <p:ext uri="{BB962C8B-B14F-4D97-AF65-F5344CB8AC3E}">
        <p14:creationId xmlns:p14="http://schemas.microsoft.com/office/powerpoint/2010/main" val="31856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9"/>
          <p:cNvSpPr txBox="1">
            <a:spLocks noGrp="1"/>
          </p:cNvSpPr>
          <p:nvPr>
            <p:ph type="subTitle" idx="4"/>
          </p:nvPr>
        </p:nvSpPr>
        <p:spPr>
          <a:xfrm>
            <a:off x="2795606" y="728149"/>
            <a:ext cx="2400728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IMPUTASI DATA</a:t>
            </a:r>
            <a:endParaRPr dirty="0"/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7"/>
          </p:nvPr>
        </p:nvSpPr>
        <p:spPr>
          <a:xfrm>
            <a:off x="2731354" y="2807208"/>
            <a:ext cx="2986954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ENCODING KATEGORIKAL</a:t>
            </a:r>
            <a:endParaRPr dirty="0"/>
          </a:p>
        </p:txBody>
      </p:sp>
      <p:sp>
        <p:nvSpPr>
          <p:cNvPr id="683" name="Google Shape;683;p29"/>
          <p:cNvSpPr txBox="1">
            <a:spLocks noGrp="1"/>
          </p:cNvSpPr>
          <p:nvPr>
            <p:ph type="subTitle" idx="13"/>
          </p:nvPr>
        </p:nvSpPr>
        <p:spPr>
          <a:xfrm>
            <a:off x="110000" y="21175"/>
            <a:ext cx="2316900" cy="7069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LANGKAH LANGKAH PREPROCESSING</a:t>
            </a:r>
            <a:endParaRPr b="1" dirty="0"/>
          </a:p>
        </p:txBody>
      </p:sp>
      <p:sp>
        <p:nvSpPr>
          <p:cNvPr id="686" name="Google Shape;686;p29"/>
          <p:cNvSpPr txBox="1">
            <a:spLocks noGrp="1"/>
          </p:cNvSpPr>
          <p:nvPr>
            <p:ph type="subTitle" idx="16"/>
          </p:nvPr>
        </p:nvSpPr>
        <p:spPr>
          <a:xfrm>
            <a:off x="5264747" y="728149"/>
            <a:ext cx="2018689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SCALLING</a:t>
            </a:r>
            <a:endParaRPr dirty="0"/>
          </a:p>
        </p:txBody>
      </p:sp>
      <p:sp>
        <p:nvSpPr>
          <p:cNvPr id="689" name="Google Shape;689;p29"/>
          <p:cNvSpPr txBox="1">
            <a:spLocks noGrp="1"/>
          </p:cNvSpPr>
          <p:nvPr>
            <p:ph type="subTitle" idx="19"/>
          </p:nvPr>
        </p:nvSpPr>
        <p:spPr>
          <a:xfrm>
            <a:off x="5788386" y="2794280"/>
            <a:ext cx="2870468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ALAT YANG DIGUNAKAN</a:t>
            </a:r>
            <a:endParaRPr dirty="0"/>
          </a:p>
        </p:txBody>
      </p:sp>
      <p:sp>
        <p:nvSpPr>
          <p:cNvPr id="26" name="Google Shape;909;p39">
            <a:extLst>
              <a:ext uri="{FF2B5EF4-FFF2-40B4-BE49-F238E27FC236}">
                <a16:creationId xmlns:a16="http://schemas.microsoft.com/office/drawing/2014/main" id="{1CD85549-596B-0A49-BA8F-E9B0BE02CE24}"/>
              </a:ext>
            </a:extLst>
          </p:cNvPr>
          <p:cNvSpPr txBox="1">
            <a:spLocks/>
          </p:cNvSpPr>
          <p:nvPr/>
        </p:nvSpPr>
        <p:spPr>
          <a:xfrm>
            <a:off x="3020387" y="1030918"/>
            <a:ext cx="2129585" cy="866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sz="1000" noProof="1"/>
              <a:t>Mengganti nilai kosong menggunakan SimpleImputer atau KNNImputer.</a:t>
            </a:r>
          </a:p>
        </p:txBody>
      </p:sp>
      <p:sp>
        <p:nvSpPr>
          <p:cNvPr id="27" name="Google Shape;909;p39">
            <a:extLst>
              <a:ext uri="{FF2B5EF4-FFF2-40B4-BE49-F238E27FC236}">
                <a16:creationId xmlns:a16="http://schemas.microsoft.com/office/drawing/2014/main" id="{AD44AA1F-1843-171A-B1C1-DC533A47840D}"/>
              </a:ext>
            </a:extLst>
          </p:cNvPr>
          <p:cNvSpPr txBox="1">
            <a:spLocks/>
          </p:cNvSpPr>
          <p:nvPr/>
        </p:nvSpPr>
        <p:spPr>
          <a:xfrm>
            <a:off x="5633452" y="1077953"/>
            <a:ext cx="2594565" cy="570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sz="1000" noProof="1"/>
              <a:t>Menggunakan StandardScaler atau MinMaxScaler untuk menormalisasi data.</a:t>
            </a:r>
          </a:p>
        </p:txBody>
      </p:sp>
      <p:sp>
        <p:nvSpPr>
          <p:cNvPr id="28" name="Google Shape;909;p39">
            <a:extLst>
              <a:ext uri="{FF2B5EF4-FFF2-40B4-BE49-F238E27FC236}">
                <a16:creationId xmlns:a16="http://schemas.microsoft.com/office/drawing/2014/main" id="{B8D160AF-184B-0DD4-76C9-885E92569DFB}"/>
              </a:ext>
            </a:extLst>
          </p:cNvPr>
          <p:cNvSpPr txBox="1">
            <a:spLocks/>
          </p:cNvSpPr>
          <p:nvPr/>
        </p:nvSpPr>
        <p:spPr>
          <a:xfrm>
            <a:off x="2916528" y="3183980"/>
            <a:ext cx="2616607" cy="71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sz="1000" noProof="1"/>
              <a:t>Mengubah fitur kategorikal seperti jenis kelamin dan status merokok menjadi numerik dengan OneHotEncoder.</a:t>
            </a:r>
          </a:p>
        </p:txBody>
      </p:sp>
      <p:sp>
        <p:nvSpPr>
          <p:cNvPr id="29" name="Google Shape;909;p39">
            <a:extLst>
              <a:ext uri="{FF2B5EF4-FFF2-40B4-BE49-F238E27FC236}">
                <a16:creationId xmlns:a16="http://schemas.microsoft.com/office/drawing/2014/main" id="{B4FCAE77-E7EF-8E99-3C3C-36F978137A4E}"/>
              </a:ext>
            </a:extLst>
          </p:cNvPr>
          <p:cNvSpPr txBox="1">
            <a:spLocks/>
          </p:cNvSpPr>
          <p:nvPr/>
        </p:nvSpPr>
        <p:spPr>
          <a:xfrm>
            <a:off x="5903482" y="3107540"/>
            <a:ext cx="1800516" cy="866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sz="1000" noProof="1"/>
              <a:t>Scikit-Learn :</a:t>
            </a:r>
          </a:p>
          <a:p>
            <a:pPr marL="171450" indent="-171450" algn="l">
              <a:buSzPts val="1100"/>
              <a:buFontTx/>
              <a:buChar char="-"/>
            </a:pPr>
            <a:r>
              <a:rPr lang="en-US" sz="1000" noProof="1"/>
              <a:t>PipeLine</a:t>
            </a:r>
          </a:p>
          <a:p>
            <a:pPr marL="171450" indent="-171450" algn="l">
              <a:buSzPts val="1100"/>
              <a:buFontTx/>
              <a:buChar char="-"/>
            </a:pPr>
            <a:r>
              <a:rPr lang="en-US" sz="1000" noProof="1"/>
              <a:t>ColumnTransformer</a:t>
            </a:r>
          </a:p>
          <a:p>
            <a:pPr marL="171450" indent="-171450" algn="l">
              <a:buSzPts val="1100"/>
              <a:buFontTx/>
              <a:buChar char="-"/>
            </a:pPr>
            <a:r>
              <a:rPr lang="en-US" sz="1000" noProof="1"/>
              <a:t>Imputer</a:t>
            </a:r>
          </a:p>
          <a:p>
            <a:pPr marL="171450" indent="-171450" algn="l">
              <a:buSzPts val="1100"/>
              <a:buFontTx/>
              <a:buChar char="-"/>
            </a:pPr>
            <a:r>
              <a:rPr lang="en-US" sz="1000" noProof="1"/>
              <a:t>Scaler</a:t>
            </a:r>
          </a:p>
        </p:txBody>
      </p:sp>
      <p:sp>
        <p:nvSpPr>
          <p:cNvPr id="4" name="Google Shape;686;p29">
            <a:extLst>
              <a:ext uri="{FF2B5EF4-FFF2-40B4-BE49-F238E27FC236}">
                <a16:creationId xmlns:a16="http://schemas.microsoft.com/office/drawing/2014/main" id="{33C64DAD-2B67-35D3-FC77-02323B2FDD3F}"/>
              </a:ext>
            </a:extLst>
          </p:cNvPr>
          <p:cNvSpPr txBox="1">
            <a:spLocks/>
          </p:cNvSpPr>
          <p:nvPr/>
        </p:nvSpPr>
        <p:spPr>
          <a:xfrm>
            <a:off x="-38329" y="728149"/>
            <a:ext cx="1800516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ID" dirty="0"/>
              <a:t>1. Import Library</a:t>
            </a:r>
          </a:p>
        </p:txBody>
      </p:sp>
      <p:sp>
        <p:nvSpPr>
          <p:cNvPr id="5" name="Google Shape;909;p39">
            <a:extLst>
              <a:ext uri="{FF2B5EF4-FFF2-40B4-BE49-F238E27FC236}">
                <a16:creationId xmlns:a16="http://schemas.microsoft.com/office/drawing/2014/main" id="{5D1F54AA-A7D7-0222-05D5-6785215252DE}"/>
              </a:ext>
            </a:extLst>
          </p:cNvPr>
          <p:cNvSpPr txBox="1">
            <a:spLocks/>
          </p:cNvSpPr>
          <p:nvPr/>
        </p:nvSpPr>
        <p:spPr>
          <a:xfrm>
            <a:off x="172580" y="994409"/>
            <a:ext cx="2743948" cy="866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/>
              <a:t>Pandas, Numpy: Untuk manipulasi data.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/>
              <a:t>Matplotlib, Seaborn: Untuk visualisasi data.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/>
              <a:t>Scikit-learn: Untuk preprocessing dan evaluasi model.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E73B06-22AD-95B2-C0B4-DF10920C6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9" y="2283569"/>
            <a:ext cx="2616607" cy="18655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DEBFDF-8F4A-C448-7878-6A46DB146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528" y="1810191"/>
            <a:ext cx="2348219" cy="9605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51FF0D-D35A-D19D-B189-BC487E6D1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0476" y="1713028"/>
            <a:ext cx="2870468" cy="8587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2F39A6-C355-1549-BF66-E4E203028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528" y="3902019"/>
            <a:ext cx="2684071" cy="8666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75925C4-A412-F066-C60C-2B32FB1DDB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4090" y="3993278"/>
            <a:ext cx="2569539" cy="11502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34"/>
          <p:cNvSpPr txBox="1">
            <a:spLocks noGrp="1"/>
          </p:cNvSpPr>
          <p:nvPr>
            <p:ph type="title"/>
          </p:nvPr>
        </p:nvSpPr>
        <p:spPr>
          <a:xfrm>
            <a:off x="169872" y="22463"/>
            <a:ext cx="54901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MODEL YANG DI GUNAKAN (Testing)</a:t>
            </a:r>
            <a:endParaRPr b="1" dirty="0"/>
          </a:p>
        </p:txBody>
      </p:sp>
      <p:sp>
        <p:nvSpPr>
          <p:cNvPr id="783" name="Google Shape;783;p34"/>
          <p:cNvSpPr txBox="1">
            <a:spLocks noGrp="1"/>
          </p:cNvSpPr>
          <p:nvPr>
            <p:ph type="subTitle" idx="3"/>
          </p:nvPr>
        </p:nvSpPr>
        <p:spPr>
          <a:xfrm>
            <a:off x="169872" y="56273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YANG DI UJI</a:t>
            </a:r>
            <a:endParaRPr dirty="0"/>
          </a:p>
        </p:txBody>
      </p:sp>
      <p:sp>
        <p:nvSpPr>
          <p:cNvPr id="785" name="Google Shape;785;p34"/>
          <p:cNvSpPr txBox="1">
            <a:spLocks noGrp="1"/>
          </p:cNvSpPr>
          <p:nvPr>
            <p:ph type="subTitle" idx="5"/>
          </p:nvPr>
        </p:nvSpPr>
        <p:spPr>
          <a:xfrm>
            <a:off x="4932743" y="896432"/>
            <a:ext cx="2612916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HYPERPARAMETER TUNING</a:t>
            </a:r>
            <a:endParaRPr dirty="0"/>
          </a:p>
        </p:txBody>
      </p:sp>
      <p:grpSp>
        <p:nvGrpSpPr>
          <p:cNvPr id="793" name="Google Shape;793;p34"/>
          <p:cNvGrpSpPr/>
          <p:nvPr/>
        </p:nvGrpSpPr>
        <p:grpSpPr>
          <a:xfrm>
            <a:off x="4524300" y="1394625"/>
            <a:ext cx="95400" cy="3116250"/>
            <a:chOff x="4524300" y="1013625"/>
            <a:chExt cx="95400" cy="3116250"/>
          </a:xfrm>
        </p:grpSpPr>
        <p:sp>
          <p:nvSpPr>
            <p:cNvPr id="794" name="Google Shape;794;p3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909;p39">
            <a:extLst>
              <a:ext uri="{FF2B5EF4-FFF2-40B4-BE49-F238E27FC236}">
                <a16:creationId xmlns:a16="http://schemas.microsoft.com/office/drawing/2014/main" id="{5CCFF910-959B-A408-C2C2-7BC924904040}"/>
              </a:ext>
            </a:extLst>
          </p:cNvPr>
          <p:cNvSpPr txBox="1">
            <a:spLocks/>
          </p:cNvSpPr>
          <p:nvPr/>
        </p:nvSpPr>
        <p:spPr>
          <a:xfrm>
            <a:off x="272841" y="856749"/>
            <a:ext cx="4120404" cy="6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/>
              <a:t>DECISION TREE CLASSIFIER: Digunakan sebagai model dasar.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/>
              <a:t>Random Forest, Logistic Regression, Gradient Boosting: Alternatif yang diuji untuk meningkatkan kinerja.</a:t>
            </a:r>
          </a:p>
        </p:txBody>
      </p:sp>
      <p:sp>
        <p:nvSpPr>
          <p:cNvPr id="17" name="Google Shape;909;p39">
            <a:extLst>
              <a:ext uri="{FF2B5EF4-FFF2-40B4-BE49-F238E27FC236}">
                <a16:creationId xmlns:a16="http://schemas.microsoft.com/office/drawing/2014/main" id="{6858A022-F507-A46A-B422-DDFCA25B5A34}"/>
              </a:ext>
            </a:extLst>
          </p:cNvPr>
          <p:cNvSpPr txBox="1">
            <a:spLocks/>
          </p:cNvSpPr>
          <p:nvPr/>
        </p:nvSpPr>
        <p:spPr>
          <a:xfrm>
            <a:off x="4932743" y="1159981"/>
            <a:ext cx="3636409" cy="53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sz="1000" noProof="1"/>
              <a:t>Menggunakan GridSearchCV untuk menemukan parameter terbaik.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1D6D9D-1F98-34A6-6054-7EA1E8A5A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22" y="1492707"/>
            <a:ext cx="2869963" cy="16143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366A9B-5C5E-E0F2-53DF-EFB91E983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354" y="3191135"/>
            <a:ext cx="3303025" cy="18579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338EF2-E68F-33BB-799A-F5A20DF12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3878" y="1958764"/>
            <a:ext cx="3525274" cy="19829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 idx="4"/>
          </p:nvPr>
        </p:nvSpPr>
        <p:spPr>
          <a:xfrm>
            <a:off x="132703" y="235200"/>
            <a:ext cx="248411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EVALUASI MODEL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74" name="Google Shape;874;p37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875" name="Google Shape;875;p3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909;p39">
            <a:extLst>
              <a:ext uri="{FF2B5EF4-FFF2-40B4-BE49-F238E27FC236}">
                <a16:creationId xmlns:a16="http://schemas.microsoft.com/office/drawing/2014/main" id="{C86113ED-5D93-F082-8D0F-F4D865692A4C}"/>
              </a:ext>
            </a:extLst>
          </p:cNvPr>
          <p:cNvSpPr txBox="1">
            <a:spLocks/>
          </p:cNvSpPr>
          <p:nvPr/>
        </p:nvSpPr>
        <p:spPr>
          <a:xfrm>
            <a:off x="132701" y="1191369"/>
            <a:ext cx="3636409" cy="921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sz="1000" noProof="1"/>
              <a:t>Decision Tree Classifier:Akurasi: 84% yang cukup baik, tetapi recall untuk kelas minoritas (1) sangat rendah, hanya 0.28. Ini menunjukkan bahwa model kesulitan dalam memprediksi kasus positif.Precision untuk kelas 1 juga rendah (0.11), yang berarti model banyak menghasilkan false positives untuk kelas 1</a:t>
            </a:r>
          </a:p>
        </p:txBody>
      </p:sp>
      <p:sp>
        <p:nvSpPr>
          <p:cNvPr id="14" name="Google Shape;909;p39">
            <a:extLst>
              <a:ext uri="{FF2B5EF4-FFF2-40B4-BE49-F238E27FC236}">
                <a16:creationId xmlns:a16="http://schemas.microsoft.com/office/drawing/2014/main" id="{A5AC20EF-A952-35AC-CB25-F2072093C34C}"/>
              </a:ext>
            </a:extLst>
          </p:cNvPr>
          <p:cNvSpPr txBox="1">
            <a:spLocks/>
          </p:cNvSpPr>
          <p:nvPr/>
        </p:nvSpPr>
        <p:spPr>
          <a:xfrm>
            <a:off x="132701" y="2340111"/>
            <a:ext cx="3636409" cy="921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sz="1000" noProof="1"/>
              <a:t>Random Forest Classifier:Akurasi: 83%, mirip dengan Decision Tree, tetapi recall untuk kelas 1 lebih baik (0.47).Precision untuk kelas 1 juga masih rendah (0.15), yang menunjukkan ketidakseimbangan antara precision dan recall.Weighted Average dari f1-score adalah 0.87, menunjukkan kinerja yang cukup baik pada kelas mayoritas (0).</a:t>
            </a:r>
          </a:p>
        </p:txBody>
      </p:sp>
      <p:sp>
        <p:nvSpPr>
          <p:cNvPr id="15" name="Google Shape;909;p39">
            <a:extLst>
              <a:ext uri="{FF2B5EF4-FFF2-40B4-BE49-F238E27FC236}">
                <a16:creationId xmlns:a16="http://schemas.microsoft.com/office/drawing/2014/main" id="{14645071-6197-BB9C-8BE3-08448B8A46AD}"/>
              </a:ext>
            </a:extLst>
          </p:cNvPr>
          <p:cNvSpPr txBox="1">
            <a:spLocks/>
          </p:cNvSpPr>
          <p:nvPr/>
        </p:nvSpPr>
        <p:spPr>
          <a:xfrm>
            <a:off x="132701" y="3645407"/>
            <a:ext cx="36364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sz="1000" noProof="1"/>
              <a:t>Gradient Boosting  danLogistic Regression:Tidak ada output spesifik untuk model ini di log.</a:t>
            </a:r>
          </a:p>
        </p:txBody>
      </p:sp>
      <p:sp>
        <p:nvSpPr>
          <p:cNvPr id="17" name="Google Shape;909;p39">
            <a:extLst>
              <a:ext uri="{FF2B5EF4-FFF2-40B4-BE49-F238E27FC236}">
                <a16:creationId xmlns:a16="http://schemas.microsoft.com/office/drawing/2014/main" id="{EDA2A00B-AC0E-090A-76EF-BF99442516C7}"/>
              </a:ext>
            </a:extLst>
          </p:cNvPr>
          <p:cNvSpPr txBox="1">
            <a:spLocks/>
          </p:cNvSpPr>
          <p:nvPr/>
        </p:nvSpPr>
        <p:spPr>
          <a:xfrm>
            <a:off x="4899775" y="1109253"/>
            <a:ext cx="3636409" cy="921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sz="1000" noProof="1"/>
              <a:t>Hyperparameter Tuning (Grid Search)Grid Search untuk Random Forest memberikan hasil yang baik dengan menemukan hyperparameter terbaik.Best Model Accuracy: 86.66% yang lebih tinggi dibandingkan model sebelumnya, ini menunjukkan bahwa tuning parameter memberikan peningkatan kinerja.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767D8D1-922D-F351-E8B9-61FBE4E49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417" y="2450592"/>
            <a:ext cx="4248233" cy="23896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8"/>
          <p:cNvSpPr txBox="1">
            <a:spLocks noGrp="1"/>
          </p:cNvSpPr>
          <p:nvPr>
            <p:ph type="title"/>
          </p:nvPr>
        </p:nvSpPr>
        <p:spPr>
          <a:xfrm>
            <a:off x="76200" y="-14082"/>
            <a:ext cx="43352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MODIFIKASI DAN PENINGKATAN</a:t>
            </a:r>
          </a:p>
        </p:txBody>
      </p:sp>
      <p:sp>
        <p:nvSpPr>
          <p:cNvPr id="8" name="Google Shape;909;p39">
            <a:extLst>
              <a:ext uri="{FF2B5EF4-FFF2-40B4-BE49-F238E27FC236}">
                <a16:creationId xmlns:a16="http://schemas.microsoft.com/office/drawing/2014/main" id="{294D7382-D9B0-3E2F-3CDE-EC13CA29D883}"/>
              </a:ext>
            </a:extLst>
          </p:cNvPr>
          <p:cNvSpPr txBox="1">
            <a:spLocks/>
          </p:cNvSpPr>
          <p:nvPr/>
        </p:nvSpPr>
        <p:spPr>
          <a:xfrm>
            <a:off x="76200" y="431639"/>
            <a:ext cx="8999220" cy="186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/>
              <a:t>Mengatasi Ketidakseimbangan Data:</a:t>
            </a:r>
          </a:p>
          <a:p>
            <a:pPr marL="685800" lvl="1" indent="-228600">
              <a:buSzPts val="1100"/>
              <a:buFont typeface="+mj-lt"/>
              <a:buAutoNum type="alphaLcParenR"/>
            </a:pPr>
            <a:r>
              <a:rPr lang="en-US" sz="1000" noProof="1"/>
              <a:t>SMOTE digunakan untuk meningkatkan jumlah data kelas minoritas secara sintetis.</a:t>
            </a:r>
          </a:p>
          <a:p>
            <a:pPr marL="685800" lvl="1" indent="-228600">
              <a:buSzPts val="1100"/>
              <a:buFont typeface="+mj-lt"/>
              <a:buAutoNum type="alphaLcParenR"/>
            </a:pPr>
            <a:r>
              <a:rPr lang="en-US" sz="1000" noProof="1"/>
              <a:t>RandomUnderSampler digunakan untuk mengurangi jumlah data kelas mayoritas sehingga lebih seimbang.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/>
              <a:t>Hyperparameter Tuning yang Efisien:</a:t>
            </a:r>
          </a:p>
          <a:p>
            <a:pPr marL="685800" lvl="1" indent="-228600">
              <a:buSzPts val="1100"/>
              <a:buFont typeface="+mj-lt"/>
              <a:buAutoNum type="alphaLcParenR"/>
            </a:pPr>
            <a:r>
              <a:rPr lang="en-US" sz="1000" noProof="1"/>
              <a:t>Digunakan RandomizedSearchCV untuk pencarian parameter lebih cepat dibanding GridSearchCV.</a:t>
            </a:r>
          </a:p>
          <a:p>
            <a:pPr marL="685800" lvl="1" indent="-228600">
              <a:buSzPts val="1100"/>
              <a:buFont typeface="+mj-lt"/>
              <a:buAutoNum type="alphaLcParenR"/>
            </a:pPr>
            <a:r>
              <a:rPr lang="en-US" sz="1000" noProof="1"/>
              <a:t>Dicari parameter optimal untuk model Random Forest dengan memaksimalkan metrik ROC-AUC.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/>
              <a:t>Model XGBoost:</a:t>
            </a:r>
          </a:p>
          <a:p>
            <a:pPr marL="685800" lvl="1" indent="-228600">
              <a:buSzPts val="1100"/>
              <a:buFont typeface="+mj-lt"/>
              <a:buAutoNum type="alphaLcParenR"/>
            </a:pPr>
            <a:r>
              <a:rPr lang="en-US" sz="1000" noProof="1"/>
              <a:t>Ditambahkan model XGBoost untuk dibandingkan dengan Random Forest, karena XGBoost sering unggul dalam dataset yang tidak seimbang.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/>
              <a:t>Evaluasi Tambahan:</a:t>
            </a:r>
          </a:p>
          <a:p>
            <a:pPr marL="685800" lvl="1" indent="-228600">
              <a:buSzPts val="1100"/>
              <a:buFont typeface="+mj-lt"/>
              <a:buAutoNum type="alphaLcParenR"/>
            </a:pPr>
            <a:r>
              <a:rPr lang="en-US" sz="1000" noProof="1"/>
              <a:t>Ditambahkan evaluasi ROC-AUC untuk mengukur kemampuan model membedakan antara kelas positif dan negatif.</a:t>
            </a:r>
          </a:p>
          <a:p>
            <a:pPr marL="685800" lvl="1" indent="-228600">
              <a:buSzPts val="1100"/>
              <a:buFont typeface="+mj-lt"/>
              <a:buAutoNum type="alphaLcParenR"/>
            </a:pPr>
            <a:r>
              <a:rPr lang="en-US" sz="1000" noProof="1"/>
              <a:t>Ditambahkan ROC Curve untuk visualisasi performa model.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/>
              <a:t>Simpan Model Terbaik:</a:t>
            </a:r>
          </a:p>
          <a:p>
            <a:pPr marL="685800" lvl="1" indent="-228600">
              <a:buSzPts val="1100"/>
              <a:buFont typeface="+mj-lt"/>
              <a:buAutoNum type="alphaLcParenR"/>
            </a:pPr>
            <a:r>
              <a:rPr lang="en-US" sz="1000" noProof="1"/>
              <a:t>Model dengan nilai ROC-AUC tertinggi dipilih sebagai model terbaik dan disimpan untuk penggunaan selanjutnya.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/>
              <a:t>Visualisasi ROC Curve:</a:t>
            </a:r>
          </a:p>
          <a:p>
            <a:pPr marL="685800" lvl="1" indent="-228600">
              <a:buSzPts val="1100"/>
              <a:buFont typeface="+mj-lt"/>
              <a:buAutoNum type="alphaLcParenR"/>
            </a:pPr>
            <a:r>
              <a:rPr lang="en-US" sz="1000" noProof="1"/>
              <a:t>Membantu memahami trade-off antara tingkat false positive dan true positive.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9E679-8E03-C557-4D10-9E0C4831E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37" y="2846071"/>
            <a:ext cx="3966983" cy="22314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56DB5D-0B08-C726-2C6D-0C235E09D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389" y="2846071"/>
            <a:ext cx="3966983" cy="22314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Google Shape;704;p31"/>
          <p:cNvGrpSpPr/>
          <p:nvPr/>
        </p:nvGrpSpPr>
        <p:grpSpPr>
          <a:xfrm>
            <a:off x="99769" y="132234"/>
            <a:ext cx="1158465" cy="1023799"/>
            <a:chOff x="-3137650" y="2787000"/>
            <a:chExt cx="291450" cy="257575"/>
          </a:xfrm>
        </p:grpSpPr>
        <p:sp>
          <p:nvSpPr>
            <p:cNvPr id="705" name="Google Shape;705;p3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14" name="Google Shape;714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20" name="Google Shape;720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31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26" name="Google Shape;726;p3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885;p38">
            <a:extLst>
              <a:ext uri="{FF2B5EF4-FFF2-40B4-BE49-F238E27FC236}">
                <a16:creationId xmlns:a16="http://schemas.microsoft.com/office/drawing/2014/main" id="{98943CAD-FACD-C10D-983D-D5EA076A7AA7}"/>
              </a:ext>
            </a:extLst>
          </p:cNvPr>
          <p:cNvSpPr txBox="1">
            <a:spLocks/>
          </p:cNvSpPr>
          <p:nvPr/>
        </p:nvSpPr>
        <p:spPr>
          <a:xfrm>
            <a:off x="2178264" y="110395"/>
            <a:ext cx="433522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DEPLOYMENT MODEL</a:t>
            </a:r>
          </a:p>
        </p:txBody>
      </p:sp>
      <p:sp>
        <p:nvSpPr>
          <p:cNvPr id="8" name="Google Shape;888;p38">
            <a:extLst>
              <a:ext uri="{FF2B5EF4-FFF2-40B4-BE49-F238E27FC236}">
                <a16:creationId xmlns:a16="http://schemas.microsoft.com/office/drawing/2014/main" id="{1027F070-7882-17AD-F6D0-9922BF220F23}"/>
              </a:ext>
            </a:extLst>
          </p:cNvPr>
          <p:cNvSpPr txBox="1">
            <a:spLocks/>
          </p:cNvSpPr>
          <p:nvPr/>
        </p:nvSpPr>
        <p:spPr>
          <a:xfrm>
            <a:off x="615391" y="1662225"/>
            <a:ext cx="3818273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  <a:latin typeface="Oswald" panose="00000500000000000000" pitchFamily="2" charset="0"/>
              </a:rPr>
              <a:t>DEPLOYMENT DENGAN STREAMLIT </a:t>
            </a:r>
          </a:p>
        </p:txBody>
      </p:sp>
      <p:sp>
        <p:nvSpPr>
          <p:cNvPr id="9" name="Google Shape;909;p39">
            <a:extLst>
              <a:ext uri="{FF2B5EF4-FFF2-40B4-BE49-F238E27FC236}">
                <a16:creationId xmlns:a16="http://schemas.microsoft.com/office/drawing/2014/main" id="{40384121-DCE9-3C8B-7134-1D8E4B55ADA6}"/>
              </a:ext>
            </a:extLst>
          </p:cNvPr>
          <p:cNvSpPr txBox="1">
            <a:spLocks/>
          </p:cNvSpPr>
          <p:nvPr/>
        </p:nvSpPr>
        <p:spPr>
          <a:xfrm>
            <a:off x="624166" y="1951485"/>
            <a:ext cx="3081079" cy="1355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fr-FR" sz="1000" noProof="1"/>
              <a:t>Menyimpan model terlatih menggunakan joblib.Mengembangkan aplikasi web interaktif dengan Streamlit untuk memprediksi risiko stroke berdasarkan input pengguna.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0E357AD-B311-C2B6-2834-7ED61CF48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526" y="2916994"/>
            <a:ext cx="3720105" cy="20925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EA6658A-C0A1-CF13-5522-235390DA9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875" y="761683"/>
            <a:ext cx="3720105" cy="20925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709F24-E453-A26E-2D2E-B905F437ABAF}"/>
              </a:ext>
            </a:extLst>
          </p:cNvPr>
          <p:cNvSpPr txBox="1"/>
          <p:nvPr/>
        </p:nvSpPr>
        <p:spPr>
          <a:xfrm>
            <a:off x="407652" y="3049809"/>
            <a:ext cx="36931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Link https://tugas-besar-ks-rpl.streamlit.app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1069</Words>
  <Application>Microsoft Office PowerPoint</Application>
  <PresentationFormat>On-screen Show (16:9)</PresentationFormat>
  <Paragraphs>94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Oswald</vt:lpstr>
      <vt:lpstr>Roboto</vt:lpstr>
      <vt:lpstr>Arial</vt:lpstr>
      <vt:lpstr>Raleway</vt:lpstr>
      <vt:lpstr>Consolas</vt:lpstr>
      <vt:lpstr>Software Development Bussines Plan by Slidesgo</vt:lpstr>
      <vt:lpstr>Diabetes Prediction using Machine Learning</vt:lpstr>
      <vt:lpstr>LATAR BELAKANG “Stroke adalah penyebab kematian terbesar kedua di dunia (WHO).Dataset ini digunakan untuk memprediksi kemungkinan seseorang mengalami stroke berdasarkan faktor-faktor seperti usia, jenis kelamin, penyakit terkait, dan status merokok.”</vt:lpstr>
      <vt:lpstr>DESKRIPSI DATASET</vt:lpstr>
      <vt:lpstr>PowerPoint Presentation</vt:lpstr>
      <vt:lpstr>PowerPoint Presentation</vt:lpstr>
      <vt:lpstr>MODEL YANG DI GUNAKAN (Testing)</vt:lpstr>
      <vt:lpstr>EVALUASI MODEL</vt:lpstr>
      <vt:lpstr>MODIFIKASI DAN PENINGKATAN</vt:lpstr>
      <vt:lpstr>PowerPoint Presentation</vt:lpstr>
      <vt:lpstr>KESIMPULAN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Prediction using Machine Learning</dc:title>
  <dc:creator>peno fahmi</dc:creator>
  <cp:lastModifiedBy>peno fahmi</cp:lastModifiedBy>
  <cp:revision>17</cp:revision>
  <dcterms:modified xsi:type="dcterms:W3CDTF">2024-12-08T17:11:05Z</dcterms:modified>
</cp:coreProperties>
</file>