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8" r:id="rId4"/>
    <p:sldId id="272" r:id="rId5"/>
    <p:sldId id="273" r:id="rId6"/>
    <p:sldId id="258" r:id="rId7"/>
    <p:sldId id="263" r:id="rId8"/>
    <p:sldId id="266" r:id="rId9"/>
    <p:sldId id="267" r:id="rId10"/>
    <p:sldId id="260" r:id="rId11"/>
    <p:sldId id="261" r:id="rId12"/>
    <p:sldId id="26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A5559B-38F8-4031-A386-CD0ECB5E127F}">
  <a:tblStyle styleId="{2CA5559B-38F8-4031-A386-CD0ECB5E1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10" autoAdjust="0"/>
  </p:normalViewPr>
  <p:slideViewPr>
    <p:cSldViewPr snapToGrid="0">
      <p:cViewPr>
        <p:scale>
          <a:sx n="125" d="100"/>
          <a:sy n="12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7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2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79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6" r:id="rId9"/>
    <p:sldLayoutId id="2147483667" r:id="rId10"/>
    <p:sldLayoutId id="2147483669" r:id="rId11"/>
    <p:sldLayoutId id="2147483670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Prediction using Machine Learning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4240082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noProof="1"/>
              <a:t>Peno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noProof="1"/>
              <a:t>Nazril Afdal Riadi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99769" y="132234"/>
            <a:ext cx="1158465" cy="1023799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885;p38">
            <a:extLst>
              <a:ext uri="{FF2B5EF4-FFF2-40B4-BE49-F238E27FC236}">
                <a16:creationId xmlns:a16="http://schemas.microsoft.com/office/drawing/2014/main" id="{98943CAD-FACD-C10D-983D-D5EA076A7AA7}"/>
              </a:ext>
            </a:extLst>
          </p:cNvPr>
          <p:cNvSpPr txBox="1">
            <a:spLocks/>
          </p:cNvSpPr>
          <p:nvPr/>
        </p:nvSpPr>
        <p:spPr>
          <a:xfrm>
            <a:off x="2178264" y="110395"/>
            <a:ext cx="4335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DEPLOYMENT MODEL</a:t>
            </a:r>
          </a:p>
        </p:txBody>
      </p:sp>
      <p:sp>
        <p:nvSpPr>
          <p:cNvPr id="8" name="Google Shape;888;p38">
            <a:extLst>
              <a:ext uri="{FF2B5EF4-FFF2-40B4-BE49-F238E27FC236}">
                <a16:creationId xmlns:a16="http://schemas.microsoft.com/office/drawing/2014/main" id="{1027F070-7882-17AD-F6D0-9922BF220F23}"/>
              </a:ext>
            </a:extLst>
          </p:cNvPr>
          <p:cNvSpPr txBox="1">
            <a:spLocks/>
          </p:cNvSpPr>
          <p:nvPr/>
        </p:nvSpPr>
        <p:spPr>
          <a:xfrm>
            <a:off x="615391" y="1662225"/>
            <a:ext cx="381827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Oswald" panose="00000500000000000000" pitchFamily="2" charset="0"/>
              </a:rPr>
              <a:t>DEPLOYMENT DENGAN STREAMLIT </a:t>
            </a:r>
          </a:p>
        </p:txBody>
      </p:sp>
      <p:sp>
        <p:nvSpPr>
          <p:cNvPr id="9" name="Google Shape;909;p39">
            <a:extLst>
              <a:ext uri="{FF2B5EF4-FFF2-40B4-BE49-F238E27FC236}">
                <a16:creationId xmlns:a16="http://schemas.microsoft.com/office/drawing/2014/main" id="{40384121-DCE9-3C8B-7134-1D8E4B55ADA6}"/>
              </a:ext>
            </a:extLst>
          </p:cNvPr>
          <p:cNvSpPr txBox="1">
            <a:spLocks/>
          </p:cNvSpPr>
          <p:nvPr/>
        </p:nvSpPr>
        <p:spPr>
          <a:xfrm>
            <a:off x="624166" y="1951485"/>
            <a:ext cx="3081079" cy="135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fr-FR" sz="1000" noProof="1"/>
              <a:t>Menyimpan model terlatih menggunakan joblib.Mengembangkan aplikasi web interaktif dengan Streamlit untuk memprediksi risiko stroke berdasarkan input pengguna.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357AD-B311-C2B6-2834-7ED61CF4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26" y="2916994"/>
            <a:ext cx="3720105" cy="2092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A6658A-C0A1-CF13-5522-235390DA9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875" y="761683"/>
            <a:ext cx="3720105" cy="2092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709F24-E453-A26E-2D2E-B905F437ABAF}"/>
              </a:ext>
            </a:extLst>
          </p:cNvPr>
          <p:cNvSpPr txBox="1"/>
          <p:nvPr/>
        </p:nvSpPr>
        <p:spPr>
          <a:xfrm>
            <a:off x="407652" y="3049809"/>
            <a:ext cx="369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Link https://tugas-besar-ks-rpl.streamlit.app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989165" y="85286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1768452" y="86078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1766516" y="165474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951104" y="164504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2845527" y="861570"/>
            <a:ext cx="2104448" cy="553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KESIMPULAN</a:t>
            </a:r>
            <a:endParaRPr b="1" dirty="0"/>
          </a:p>
        </p:txBody>
      </p:sp>
      <p:sp>
        <p:nvSpPr>
          <p:cNvPr id="742" name="Google Shape;742;p32"/>
          <p:cNvSpPr/>
          <p:nvPr/>
        </p:nvSpPr>
        <p:spPr>
          <a:xfrm>
            <a:off x="1258123" y="57274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1730320" y="112967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1163442" y="158261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679002" y="101256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26AD34-6F3D-6DA1-4135-51910D4E1204}"/>
              </a:ext>
            </a:extLst>
          </p:cNvPr>
          <p:cNvSpPr txBox="1"/>
          <p:nvPr/>
        </p:nvSpPr>
        <p:spPr>
          <a:xfrm>
            <a:off x="2831804" y="1480805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Model machine learning dapat digunakan untuk memprediksi risiko stroke dengan akurasi yang cukup baik.Modifikasi model dan preprocessing data sangat membantu dalam meningkatkan kinerja prediksi.</a:t>
            </a:r>
          </a:p>
        </p:txBody>
      </p:sp>
      <p:sp>
        <p:nvSpPr>
          <p:cNvPr id="7" name="Google Shape;740;p32">
            <a:extLst>
              <a:ext uri="{FF2B5EF4-FFF2-40B4-BE49-F238E27FC236}">
                <a16:creationId xmlns:a16="http://schemas.microsoft.com/office/drawing/2014/main" id="{185722AA-B3A3-81A7-1DC1-A078A902507C}"/>
              </a:ext>
            </a:extLst>
          </p:cNvPr>
          <p:cNvSpPr txBox="1">
            <a:spLocks/>
          </p:cNvSpPr>
          <p:nvPr/>
        </p:nvSpPr>
        <p:spPr>
          <a:xfrm>
            <a:off x="3893007" y="2873103"/>
            <a:ext cx="1905300" cy="5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SARAN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098B1-9895-8737-E890-BA29A0878DB5}"/>
              </a:ext>
            </a:extLst>
          </p:cNvPr>
          <p:cNvSpPr txBox="1"/>
          <p:nvPr/>
        </p:nvSpPr>
        <p:spPr>
          <a:xfrm>
            <a:off x="3893007" y="337553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Data yang lebih lengkap dan lebih banyak variabel bisa membantu meningkatkan akurasi.Penggunaan model seperti Gradient Boosting atau XGBoost dapat mengoptimalkan hasil.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TERIMA KASIH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019495" y="740624"/>
            <a:ext cx="5338800" cy="1999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/>
              <a:t>LATAR BELAKANG</a:t>
            </a:r>
            <a:br>
              <a:rPr lang="en-ID" sz="1600" dirty="0"/>
            </a:br>
            <a:r>
              <a:rPr lang="en-ID" sz="1600" dirty="0"/>
              <a:t>- Diabetes </a:t>
            </a:r>
            <a:r>
              <a:rPr lang="en-ID" sz="1600" dirty="0" err="1"/>
              <a:t>merupakan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penyakit</a:t>
            </a:r>
            <a:r>
              <a:rPr lang="en-ID" sz="1600" dirty="0"/>
              <a:t> </a:t>
            </a:r>
            <a:r>
              <a:rPr lang="en-ID" sz="1600" dirty="0" err="1"/>
              <a:t>kronis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yang </a:t>
            </a:r>
            <a:r>
              <a:rPr lang="en-ID" sz="1600" dirty="0" err="1"/>
              <a:t>mempengaruhi</a:t>
            </a:r>
            <a:r>
              <a:rPr lang="en-ID" sz="1600" dirty="0"/>
              <a:t> </a:t>
            </a:r>
            <a:r>
              <a:rPr lang="en-ID" sz="1600" dirty="0" err="1"/>
              <a:t>jutaan</a:t>
            </a:r>
            <a:r>
              <a:rPr lang="en-ID" sz="1600" dirty="0"/>
              <a:t> orang di </a:t>
            </a:r>
            <a:r>
              <a:rPr lang="en-ID" sz="1600" dirty="0" err="1"/>
              <a:t>seluruh</a:t>
            </a:r>
            <a:r>
              <a:rPr lang="en-ID" sz="1600" dirty="0"/>
              <a:t> dunia.</a:t>
            </a:r>
            <a:br>
              <a:rPr lang="en-ID" sz="1600" dirty="0"/>
            </a:br>
            <a:r>
              <a:rPr lang="en-ID" sz="1600" dirty="0"/>
              <a:t>- </a:t>
            </a:r>
            <a:r>
              <a:rPr lang="en-ID" sz="1600" dirty="0" err="1"/>
              <a:t>Faktor-faktor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gaya</a:t>
            </a:r>
            <a:r>
              <a:rPr lang="en-ID" sz="1600" dirty="0"/>
              <a:t> </a:t>
            </a:r>
            <a:r>
              <a:rPr lang="en-ID" sz="1600" dirty="0" err="1"/>
              <a:t>hidup</a:t>
            </a:r>
            <a:r>
              <a:rPr lang="en-ID" sz="1600" dirty="0"/>
              <a:t>, </a:t>
            </a:r>
            <a:r>
              <a:rPr lang="en-ID" sz="1600" dirty="0" err="1"/>
              <a:t>pola</a:t>
            </a:r>
            <a:r>
              <a:rPr lang="en-ID" sz="1600" dirty="0"/>
              <a:t> </a:t>
            </a:r>
            <a:r>
              <a:rPr lang="en-ID" sz="1600" dirty="0" err="1"/>
              <a:t>makan</a:t>
            </a:r>
            <a:r>
              <a:rPr lang="en-ID" sz="1600" dirty="0"/>
              <a:t>, </a:t>
            </a:r>
            <a:r>
              <a:rPr lang="en-ID" sz="1600" dirty="0" err="1"/>
              <a:t>aktivitas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r>
              <a:rPr lang="en-ID" sz="1600" dirty="0"/>
              <a:t>, dan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stres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pengaruh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risiko</a:t>
            </a:r>
            <a:r>
              <a:rPr lang="en-ID" sz="1600" dirty="0"/>
              <a:t> diabetes.</a:t>
            </a:r>
            <a:br>
              <a:rPr lang="en-ID" sz="1600" dirty="0"/>
            </a:br>
            <a:r>
              <a:rPr lang="en-ID" sz="1600" dirty="0"/>
              <a:t>- </a:t>
            </a:r>
            <a:r>
              <a:rPr lang="en-ID" sz="1600" dirty="0" err="1"/>
              <a:t>Analisis</a:t>
            </a:r>
            <a:r>
              <a:rPr lang="en-ID" sz="1600" dirty="0"/>
              <a:t> data </a:t>
            </a:r>
            <a:r>
              <a:rPr lang="en-ID" sz="1600" dirty="0" err="1"/>
              <a:t>kesehatan</a:t>
            </a:r>
            <a:r>
              <a:rPr lang="en-ID" sz="1600" dirty="0"/>
              <a:t> </a:t>
            </a:r>
            <a:r>
              <a:rPr lang="en-ID" sz="1600" dirty="0" err="1"/>
              <a:t>individu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memahami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 dan </a:t>
            </a:r>
            <a:r>
              <a:rPr lang="en-ID" sz="1600" dirty="0" err="1"/>
              <a:t>faktor</a:t>
            </a:r>
            <a:r>
              <a:rPr lang="en-ID" sz="1600" dirty="0"/>
              <a:t> </a:t>
            </a:r>
            <a:r>
              <a:rPr lang="en-ID" sz="1600" dirty="0" err="1"/>
              <a:t>risiko</a:t>
            </a:r>
            <a:r>
              <a:rPr lang="en-ID" sz="1600" dirty="0"/>
              <a:t> diabetes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mengambil</a:t>
            </a:r>
            <a:r>
              <a:rPr lang="en-ID" sz="1600" dirty="0"/>
              <a:t> </a:t>
            </a:r>
            <a:r>
              <a:rPr lang="en-ID" sz="1600" dirty="0" err="1"/>
              <a:t>langkah</a:t>
            </a:r>
            <a:r>
              <a:rPr lang="en-ID" sz="1600" dirty="0"/>
              <a:t> </a:t>
            </a:r>
            <a:r>
              <a:rPr lang="en-ID" sz="1600" dirty="0" err="1"/>
              <a:t>pencegahan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dini</a:t>
            </a:r>
            <a:r>
              <a:rPr lang="en-ID" sz="1600" dirty="0"/>
              <a:t>.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2" name="Google Shape;696;p30">
            <a:extLst>
              <a:ext uri="{FF2B5EF4-FFF2-40B4-BE49-F238E27FC236}">
                <a16:creationId xmlns:a16="http://schemas.microsoft.com/office/drawing/2014/main" id="{C38D32B5-3526-1AF0-8023-6C1DD4034533}"/>
              </a:ext>
            </a:extLst>
          </p:cNvPr>
          <p:cNvSpPr txBox="1">
            <a:spLocks/>
          </p:cNvSpPr>
          <p:nvPr/>
        </p:nvSpPr>
        <p:spPr>
          <a:xfrm>
            <a:off x="3468889" y="2739674"/>
            <a:ext cx="5338800" cy="159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1600" noProof="1"/>
          </a:p>
          <a:p>
            <a:pPr algn="l"/>
            <a:endParaRPr lang="en-US" sz="1600" noProof="1"/>
          </a:p>
          <a:p>
            <a:r>
              <a:rPr lang="en-US" sz="1800" b="1" noProof="1"/>
              <a:t>TUJUAN</a:t>
            </a:r>
          </a:p>
          <a:p>
            <a:pPr algn="l"/>
            <a:r>
              <a:rPr lang="en-US" sz="1600" noProof="1"/>
              <a:t>“Membangun model machine learning untuk memprediksi apakah seseorang berisiko Diabetes. Meningkatkan akurasi prediksi dengan melakukan preprocessing data dan eksperimen dengan berbagai algoritma.”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9"/>
          <p:cNvSpPr txBox="1">
            <a:spLocks noGrp="1"/>
          </p:cNvSpPr>
          <p:nvPr>
            <p:ph type="title" idx="4"/>
          </p:nvPr>
        </p:nvSpPr>
        <p:spPr>
          <a:xfrm>
            <a:off x="513364" y="-117811"/>
            <a:ext cx="3261113" cy="46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DATASET</a:t>
            </a:r>
            <a:endParaRPr dirty="0"/>
          </a:p>
        </p:txBody>
      </p:sp>
      <p:sp>
        <p:nvSpPr>
          <p:cNvPr id="908" name="Google Shape;908;p39"/>
          <p:cNvSpPr txBox="1">
            <a:spLocks noGrp="1"/>
          </p:cNvSpPr>
          <p:nvPr>
            <p:ph type="body" idx="1"/>
          </p:nvPr>
        </p:nvSpPr>
        <p:spPr>
          <a:xfrm>
            <a:off x="4933740" y="923727"/>
            <a:ext cx="2145300" cy="39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1"/>
              <a:t>Dataset ini memiliki 1000  baris data dengan 13 fitur.</a:t>
            </a:r>
          </a:p>
        </p:txBody>
      </p:sp>
      <p:sp>
        <p:nvSpPr>
          <p:cNvPr id="909" name="Google Shape;909;p39"/>
          <p:cNvSpPr txBox="1">
            <a:spLocks noGrp="1"/>
          </p:cNvSpPr>
          <p:nvPr>
            <p:ph type="body" idx="2"/>
          </p:nvPr>
        </p:nvSpPr>
        <p:spPr>
          <a:xfrm>
            <a:off x="482427" y="1058465"/>
            <a:ext cx="4465031" cy="46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Stroke Prediction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Link</a:t>
            </a:r>
            <a:r>
              <a:rPr lang="en-US" sz="1000"/>
              <a:t>: https://www.kaggle.com/datasets/kevintan701/diabetes-prediction-datasets/data</a:t>
            </a:r>
            <a:endParaRPr lang="en-US" sz="1000" dirty="0"/>
          </a:p>
        </p:txBody>
      </p:sp>
      <p:sp>
        <p:nvSpPr>
          <p:cNvPr id="910" name="Google Shape;910;p39"/>
          <p:cNvSpPr txBox="1">
            <a:spLocks noGrp="1"/>
          </p:cNvSpPr>
          <p:nvPr>
            <p:ph type="title" idx="3"/>
          </p:nvPr>
        </p:nvSpPr>
        <p:spPr>
          <a:xfrm>
            <a:off x="482427" y="820582"/>
            <a:ext cx="3597997" cy="421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DATASET DIAMBIL DARI KAGGLE</a:t>
            </a:r>
            <a:endParaRPr sz="1800" b="1" dirty="0"/>
          </a:p>
        </p:txBody>
      </p:sp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4957967" y="531941"/>
            <a:ext cx="1498791" cy="391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JUMLAH DATA</a:t>
            </a:r>
            <a:endParaRPr sz="1800" b="1" dirty="0"/>
          </a:p>
        </p:txBody>
      </p:sp>
      <p:grpSp>
        <p:nvGrpSpPr>
          <p:cNvPr id="912" name="Google Shape;912;p39"/>
          <p:cNvGrpSpPr/>
          <p:nvPr/>
        </p:nvGrpSpPr>
        <p:grpSpPr>
          <a:xfrm>
            <a:off x="4712029" y="393669"/>
            <a:ext cx="95400" cy="3116250"/>
            <a:chOff x="4524300" y="1013625"/>
            <a:chExt cx="95400" cy="3116250"/>
          </a:xfrm>
        </p:grpSpPr>
        <p:sp>
          <p:nvSpPr>
            <p:cNvPr id="913" name="Google Shape;913;p3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10;p39">
            <a:extLst>
              <a:ext uri="{FF2B5EF4-FFF2-40B4-BE49-F238E27FC236}">
                <a16:creationId xmlns:a16="http://schemas.microsoft.com/office/drawing/2014/main" id="{ACB11D76-B3BC-F1FC-489B-511437B98EB6}"/>
              </a:ext>
            </a:extLst>
          </p:cNvPr>
          <p:cNvSpPr txBox="1">
            <a:spLocks/>
          </p:cNvSpPr>
          <p:nvPr/>
        </p:nvSpPr>
        <p:spPr>
          <a:xfrm>
            <a:off x="131035" y="1774896"/>
            <a:ext cx="821491" cy="42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FITUR</a:t>
            </a:r>
          </a:p>
        </p:txBody>
      </p:sp>
      <p:sp>
        <p:nvSpPr>
          <p:cNvPr id="3" name="Google Shape;909;p39">
            <a:extLst>
              <a:ext uri="{FF2B5EF4-FFF2-40B4-BE49-F238E27FC236}">
                <a16:creationId xmlns:a16="http://schemas.microsoft.com/office/drawing/2014/main" id="{D151C281-A647-7AB7-2ECC-2CEF255314D1}"/>
              </a:ext>
            </a:extLst>
          </p:cNvPr>
          <p:cNvSpPr txBox="1">
            <a:spLocks/>
          </p:cNvSpPr>
          <p:nvPr/>
        </p:nvSpPr>
        <p:spPr>
          <a:xfrm>
            <a:off x="216542" y="2142956"/>
            <a:ext cx="4355458" cy="273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000" noProof="1"/>
              <a:t>Dataset Anda memiliki 13 kolom, masing-masing dengan arti sebagai berikut: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user_id: ID unik pengguna.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date: Tanggal pengambilan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weight: Berat badan pengguna dalam kilogram.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height: Tinggi badan pengguna dalam sentimeter.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blood_glucose: Kadar gula darah.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physical_activity: Indikator aktivitas fisik (skala tertentu).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diet: Indikator kepatuhan terhadap pola makan (skala tertentu).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medication_adherence: Kepatuhan terhadap konsumsi obat.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stress_level: Tingkat stres pengguna.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sleep_hours: Jumlah jam tidur.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hydration_level: Tingkat hidrasi pengguna.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bmi: Body Mass Index (BMI) yang dihitung berdasarkan berat dan tinggi badan.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risk_score: Skor risiko, mungkin mengindikasikan risiko terkait diabetes.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708BC-4493-EAB1-FBD4-4485B3DC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78" y="1952469"/>
            <a:ext cx="4033287" cy="2268724"/>
          </a:xfrm>
          <a:prstGeom prst="rect">
            <a:avLst/>
          </a:prstGeom>
        </p:spPr>
      </p:pic>
      <p:sp>
        <p:nvSpPr>
          <p:cNvPr id="10" name="Google Shape;908;p39">
            <a:extLst>
              <a:ext uri="{FF2B5EF4-FFF2-40B4-BE49-F238E27FC236}">
                <a16:creationId xmlns:a16="http://schemas.microsoft.com/office/drawing/2014/main" id="{8CF41B05-6F83-0D2F-5B14-9BDFB5053E2D}"/>
              </a:ext>
            </a:extLst>
          </p:cNvPr>
          <p:cNvSpPr txBox="1">
            <a:spLocks/>
          </p:cNvSpPr>
          <p:nvPr/>
        </p:nvSpPr>
        <p:spPr>
          <a:xfrm>
            <a:off x="4979678" y="4462455"/>
            <a:ext cx="3576276" cy="3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Font typeface="Roboto"/>
              <a:buNone/>
            </a:pPr>
            <a:r>
              <a:rPr lang="en-US" sz="1000" noProof="1"/>
              <a:t>Tidak ada nilai kosong atau duplikat, sehingga dataset siap untuk analisis.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D22449-6F5B-B720-A5EF-D15CC981F30D}"/>
              </a:ext>
            </a:extLst>
          </p:cNvPr>
          <p:cNvSpPr/>
          <p:nvPr/>
        </p:nvSpPr>
        <p:spPr>
          <a:xfrm>
            <a:off x="516425" y="539860"/>
            <a:ext cx="8090074" cy="4482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683;p29">
            <a:extLst>
              <a:ext uri="{FF2B5EF4-FFF2-40B4-BE49-F238E27FC236}">
                <a16:creationId xmlns:a16="http://schemas.microsoft.com/office/drawing/2014/main" id="{70A919CC-C647-F38B-55C2-684EBA9BD3B6}"/>
              </a:ext>
            </a:extLst>
          </p:cNvPr>
          <p:cNvSpPr txBox="1">
            <a:spLocks/>
          </p:cNvSpPr>
          <p:nvPr/>
        </p:nvSpPr>
        <p:spPr>
          <a:xfrm>
            <a:off x="109999" y="21175"/>
            <a:ext cx="4846324" cy="518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Distribusi</a:t>
            </a:r>
            <a:r>
              <a:rPr lang="en-ID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Boxplot</a:t>
            </a:r>
            <a:endParaRPr lang="en-ID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909;p39">
            <a:extLst>
              <a:ext uri="{FF2B5EF4-FFF2-40B4-BE49-F238E27FC236}">
                <a16:creationId xmlns:a16="http://schemas.microsoft.com/office/drawing/2014/main" id="{107418D0-9BB5-6DB3-CDA0-B9AF61AD044D}"/>
              </a:ext>
            </a:extLst>
          </p:cNvPr>
          <p:cNvSpPr txBox="1">
            <a:spLocks/>
          </p:cNvSpPr>
          <p:nvPr/>
        </p:nvSpPr>
        <p:spPr>
          <a:xfrm>
            <a:off x="809499" y="608008"/>
            <a:ext cx="4671258" cy="216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bg2"/>
                </a:solidFill>
              </a:rPr>
              <a:t>Blood Glucose (Kadar Glukosa Darah):Distribusi mayoritas data berada dalam rentang normal.Terdapat beberapa outlier di bagian kanan (kadar glukosa yang sangat tinggi).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bg2"/>
                </a:solidFill>
              </a:rPr>
              <a:t>Physical Activity (Aktivitas Fisik):Data cukup bervariasi.Terdapat beberapa outlier pada nilai aktivitas fisik yang sangat tinggi.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bg2"/>
                </a:solidFill>
              </a:rPr>
              <a:t>Height (Tinggi Badan):Distribusi data cukup simetris.Ada sedikit outlier pada nilai tinggi badan yang sangat besar.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bg2"/>
                </a:solidFill>
              </a:rPr>
              <a:t>BMI (Indeks Massa Tubuh):Mayoritas data berada di sekitar nilai normal, dengan beberapa individu yang memiliki BMI tinggi (obesitas).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bg2"/>
                </a:solidFill>
              </a:rPr>
              <a:t>Weight (Berat Badan):Rentang utama distribusi data berada antara 50-80 kg.Ada beberapa outlier pada berat badan di atas 100 kg.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7924-29FF-4CCB-FF49-1E53FF051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74"/>
          <a:stretch/>
        </p:blipFill>
        <p:spPr>
          <a:xfrm>
            <a:off x="5559560" y="1483075"/>
            <a:ext cx="2968136" cy="2045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D9650-BF6C-52EB-CFD2-6D8E8823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03" y="2568157"/>
            <a:ext cx="4241474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3A873F13-DCEB-2AA0-4FAC-B8B80BC4390A}"/>
              </a:ext>
            </a:extLst>
          </p:cNvPr>
          <p:cNvSpPr/>
          <p:nvPr/>
        </p:nvSpPr>
        <p:spPr>
          <a:xfrm>
            <a:off x="259080" y="598172"/>
            <a:ext cx="8753844" cy="438410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683;p29">
            <a:extLst>
              <a:ext uri="{FF2B5EF4-FFF2-40B4-BE49-F238E27FC236}">
                <a16:creationId xmlns:a16="http://schemas.microsoft.com/office/drawing/2014/main" id="{70A919CC-C647-F38B-55C2-684EBA9BD3B6}"/>
              </a:ext>
            </a:extLst>
          </p:cNvPr>
          <p:cNvSpPr txBox="1">
            <a:spLocks/>
          </p:cNvSpPr>
          <p:nvPr/>
        </p:nvSpPr>
        <p:spPr>
          <a:xfrm>
            <a:off x="109999" y="21175"/>
            <a:ext cx="4846324" cy="518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Matriks</a:t>
            </a:r>
            <a:r>
              <a:rPr lang="en-ID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Korelasi</a:t>
            </a:r>
            <a:endParaRPr lang="en-ID" sz="20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Google Shape;909;p39">
            <a:extLst>
              <a:ext uri="{FF2B5EF4-FFF2-40B4-BE49-F238E27FC236}">
                <a16:creationId xmlns:a16="http://schemas.microsoft.com/office/drawing/2014/main" id="{95076CBB-DC6D-4BBD-451A-9B14EC596EF0}"/>
              </a:ext>
            </a:extLst>
          </p:cNvPr>
          <p:cNvSpPr txBox="1">
            <a:spLocks/>
          </p:cNvSpPr>
          <p:nvPr/>
        </p:nvSpPr>
        <p:spPr>
          <a:xfrm>
            <a:off x="340905" y="959869"/>
            <a:ext cx="5377047" cy="241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Hubungan Positif Kuat:</a:t>
            </a:r>
          </a:p>
          <a:p>
            <a:pPr marL="432000" lvl="1" indent="-228600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BMI dan Weight: Korelasi sangat tinggi (0.87), menunjukkan bahwa berat badan memiliki hubungan linier kuat dengan BMI. Ini diharapkan karena BMI dihitung menggunakan berat badan.</a:t>
            </a:r>
          </a:p>
          <a:p>
            <a:pPr marL="432000" lvl="1" indent="-228600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Risk Score dan Weight: Korelasi sedang (0.33), menunjukkan bahwa berat badan berpengaruh terhadap skor risiko diabetes.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Hubungan Negatif:</a:t>
            </a:r>
          </a:p>
          <a:p>
            <a:pPr marL="432000" lvl="1" indent="-228600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Physical Activity dan Risk Score: Korelasi negatif sedang (-0.39), menunjukkan bahwa aktivitas fisik yang lebih tinggi dapat mengurangi skor risiko diabetes.</a:t>
            </a:r>
          </a:p>
          <a:p>
            <a:pPr marL="432000" lvl="1" indent="-228600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Medication Adherence dan Risk Score: Korelasi negatif (-0.49), menunjukkan bahwa kepatuhan terhadap pengobatan berkaitan dengan pengurangan risiko.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Korelasi Lemah atau Tidak Signifikan:</a:t>
            </a:r>
          </a:p>
          <a:p>
            <a:pPr marL="432000" lvl="1" indent="-228600">
              <a:buSzPts val="1100"/>
              <a:buFont typeface="+mj-lt"/>
              <a:buAutoNum type="arabicPeriod"/>
            </a:pPr>
            <a:r>
              <a:rPr lang="en-US" sz="1000" noProof="1">
                <a:solidFill>
                  <a:schemeClr val="accent1">
                    <a:lumMod val="10000"/>
                  </a:schemeClr>
                </a:solidFill>
              </a:rPr>
              <a:t>Sebagian besar variabel lain, seperti Stress Level dan Sleep Hours, memiliki korelasi yang rendah dengan skor risiko.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A1255-9BE0-C20D-2DD4-680D0100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26" y="3360428"/>
            <a:ext cx="4056306" cy="1425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62EC3-C5B1-7AB3-1EED-E851FDD5F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49"/>
          <a:stretch/>
        </p:blipFill>
        <p:spPr>
          <a:xfrm>
            <a:off x="5624297" y="1051090"/>
            <a:ext cx="3308456" cy="2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110000" y="21175"/>
            <a:ext cx="2316900" cy="706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LANGKAH LANGKAH PREPROCESSING</a:t>
            </a:r>
            <a:endParaRPr b="1" dirty="0"/>
          </a:p>
        </p:txBody>
      </p:sp>
      <p:sp>
        <p:nvSpPr>
          <p:cNvPr id="27" name="Google Shape;909;p39">
            <a:extLst>
              <a:ext uri="{FF2B5EF4-FFF2-40B4-BE49-F238E27FC236}">
                <a16:creationId xmlns:a16="http://schemas.microsoft.com/office/drawing/2014/main" id="{AD44AA1F-1843-171A-B1C1-DC533A47840D}"/>
              </a:ext>
            </a:extLst>
          </p:cNvPr>
          <p:cNvSpPr txBox="1">
            <a:spLocks/>
          </p:cNvSpPr>
          <p:nvPr/>
        </p:nvSpPr>
        <p:spPr>
          <a:xfrm>
            <a:off x="4310171" y="137717"/>
            <a:ext cx="4128085" cy="118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Membagi data menjadi fitur X dan target y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Feature Extraction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Standardisasi Data (Scaling) Menggunakan StandardScaler atau MinMaxScaler untuk menormalisasi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Membagi data menjadi fitur (X) dan target (y)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it-IT" sz="1000" noProof="1"/>
              <a:t>Membagi Data menjadi Data Latih dan Data Uji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Memeriksa Ukuran Data Latih dan Data Uji</a:t>
            </a:r>
          </a:p>
        </p:txBody>
      </p:sp>
      <p:sp>
        <p:nvSpPr>
          <p:cNvPr id="4" name="Google Shape;686;p29">
            <a:extLst>
              <a:ext uri="{FF2B5EF4-FFF2-40B4-BE49-F238E27FC236}">
                <a16:creationId xmlns:a16="http://schemas.microsoft.com/office/drawing/2014/main" id="{33C64DAD-2B67-35D3-FC77-02323B2FDD3F}"/>
              </a:ext>
            </a:extLst>
          </p:cNvPr>
          <p:cNvSpPr txBox="1">
            <a:spLocks/>
          </p:cNvSpPr>
          <p:nvPr/>
        </p:nvSpPr>
        <p:spPr>
          <a:xfrm>
            <a:off x="-38329" y="728149"/>
            <a:ext cx="180051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dirty="0"/>
              <a:t>Import Library</a:t>
            </a:r>
          </a:p>
        </p:txBody>
      </p:sp>
      <p:sp>
        <p:nvSpPr>
          <p:cNvPr id="5" name="Google Shape;909;p39">
            <a:extLst>
              <a:ext uri="{FF2B5EF4-FFF2-40B4-BE49-F238E27FC236}">
                <a16:creationId xmlns:a16="http://schemas.microsoft.com/office/drawing/2014/main" id="{5D1F54AA-A7D7-0222-05D5-6785215252DE}"/>
              </a:ext>
            </a:extLst>
          </p:cNvPr>
          <p:cNvSpPr txBox="1">
            <a:spLocks/>
          </p:cNvSpPr>
          <p:nvPr/>
        </p:nvSpPr>
        <p:spPr>
          <a:xfrm>
            <a:off x="172580" y="994409"/>
            <a:ext cx="2743948" cy="86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Pandas, Numpy: Untuk manipulasi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Matplotlib, Seaborn: Untuk visualisasi data.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Scikit-learn: Untuk preprocessing dan evaluasi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1A673-4263-78A4-13FE-21EB272C7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40"/>
          <a:stretch/>
        </p:blipFill>
        <p:spPr>
          <a:xfrm>
            <a:off x="110000" y="2335745"/>
            <a:ext cx="2743948" cy="155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9C891-1334-095F-55F6-CDDDB1D8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171" y="1462651"/>
            <a:ext cx="3959766" cy="3495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169872" y="22463"/>
            <a:ext cx="54901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YANG DI GUNAKAN (Testing)</a:t>
            </a:r>
            <a:endParaRPr b="1"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09;p39">
            <a:extLst>
              <a:ext uri="{FF2B5EF4-FFF2-40B4-BE49-F238E27FC236}">
                <a16:creationId xmlns:a16="http://schemas.microsoft.com/office/drawing/2014/main" id="{5CCFF910-959B-A408-C2C2-7BC924904040}"/>
              </a:ext>
            </a:extLst>
          </p:cNvPr>
          <p:cNvSpPr txBox="1">
            <a:spLocks/>
          </p:cNvSpPr>
          <p:nvPr/>
        </p:nvSpPr>
        <p:spPr>
          <a:xfrm>
            <a:off x="380102" y="968022"/>
            <a:ext cx="3326800" cy="83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200" noProof="1"/>
              <a:t>1. XGBoost</a:t>
            </a:r>
          </a:p>
          <a:p>
            <a:pPr marL="0" indent="0" algn="l">
              <a:buSzPts val="1100"/>
              <a:buNone/>
            </a:pPr>
            <a:endParaRPr lang="en-US" sz="1000" noProof="1"/>
          </a:p>
          <a:p>
            <a:pPr marL="0" indent="0" algn="l">
              <a:buSzPts val="1100"/>
              <a:buNone/>
            </a:pPr>
            <a:r>
              <a:rPr lang="it-IT" sz="1000" noProof="1"/>
              <a:t>Score pada data pelatihan =  0.9977</a:t>
            </a:r>
          </a:p>
          <a:p>
            <a:pPr marL="0" indent="0" algn="l">
              <a:buSzPts val="1100"/>
              <a:buNone/>
            </a:pPr>
            <a:r>
              <a:rPr lang="it-IT" sz="1000" noProof="1"/>
              <a:t>Score pada data pengujian =  0.9888</a:t>
            </a:r>
            <a:endParaRPr lang="en-US" sz="10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7FCFB-FF56-DC1C-3ACF-9A257904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1" y="2152498"/>
            <a:ext cx="1681545" cy="224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6D1F0-0B2B-6541-A6DA-EB827EBFA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63" y="2191542"/>
            <a:ext cx="2624918" cy="2169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CC2A9-6A39-8D0C-8AC1-10B0E58C4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521" y="2755457"/>
            <a:ext cx="2240479" cy="1894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1C540-6B70-27C4-D295-8D3EDB3CB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700" y="1691480"/>
            <a:ext cx="2240479" cy="1760540"/>
          </a:xfrm>
          <a:prstGeom prst="rect">
            <a:avLst/>
          </a:prstGeom>
        </p:spPr>
      </p:pic>
      <p:sp>
        <p:nvSpPr>
          <p:cNvPr id="19" name="Google Shape;909;p39">
            <a:extLst>
              <a:ext uri="{FF2B5EF4-FFF2-40B4-BE49-F238E27FC236}">
                <a16:creationId xmlns:a16="http://schemas.microsoft.com/office/drawing/2014/main" id="{A802A241-1BA8-BC8F-A0AA-1D7E592000DA}"/>
              </a:ext>
            </a:extLst>
          </p:cNvPr>
          <p:cNvSpPr txBox="1">
            <a:spLocks/>
          </p:cNvSpPr>
          <p:nvPr/>
        </p:nvSpPr>
        <p:spPr>
          <a:xfrm>
            <a:off x="4912252" y="619271"/>
            <a:ext cx="3061316" cy="77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None/>
            </a:pPr>
            <a:r>
              <a:rPr lang="en-US" sz="1000" noProof="1"/>
              <a:t>2. Random Forest</a:t>
            </a:r>
          </a:p>
          <a:p>
            <a:pPr marL="0" indent="0" algn="l">
              <a:buSzPts val="1100"/>
              <a:buNone/>
            </a:pPr>
            <a:endParaRPr lang="en-US" sz="1000" noProof="1"/>
          </a:p>
          <a:p>
            <a:pPr marL="0" indent="0" algn="l">
              <a:buSzPts val="1100"/>
              <a:buNone/>
            </a:pPr>
            <a:r>
              <a:rPr lang="it-IT" sz="1000" noProof="1"/>
              <a:t>Score pada data pelatihan =  0.9809</a:t>
            </a:r>
          </a:p>
          <a:p>
            <a:pPr marL="0" indent="0" algn="l">
              <a:buSzPts val="1100"/>
              <a:buNone/>
            </a:pPr>
            <a:r>
              <a:rPr lang="it-IT" sz="1000" noProof="1"/>
              <a:t>Score pada data pengujian =  0.9081</a:t>
            </a:r>
            <a:endParaRPr lang="en-US" sz="1000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132703" y="235200"/>
            <a:ext cx="24841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EVALUASI MODEL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74" name="Google Shape;874;p3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875" name="Google Shape;875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09;p39">
            <a:extLst>
              <a:ext uri="{FF2B5EF4-FFF2-40B4-BE49-F238E27FC236}">
                <a16:creationId xmlns:a16="http://schemas.microsoft.com/office/drawing/2014/main" id="{C86113ED-5D93-F082-8D0F-F4D865692A4C}"/>
              </a:ext>
            </a:extLst>
          </p:cNvPr>
          <p:cNvSpPr txBox="1">
            <a:spLocks/>
          </p:cNvSpPr>
          <p:nvPr/>
        </p:nvSpPr>
        <p:spPr>
          <a:xfrm>
            <a:off x="132701" y="1191369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Decision Tree Classifier:Akurasi: 84% yang cukup baik, tetapi recall untuk kelas minoritas (1) sangat rendah, hanya 0.28. Ini menunjukkan bahwa model kesulitan dalam memprediksi kasus positif.Precision untuk kelas 1 juga rendah (0.11), yang berarti model banyak menghasilkan false positives untuk kelas 1</a:t>
            </a:r>
          </a:p>
        </p:txBody>
      </p:sp>
      <p:sp>
        <p:nvSpPr>
          <p:cNvPr id="14" name="Google Shape;909;p39">
            <a:extLst>
              <a:ext uri="{FF2B5EF4-FFF2-40B4-BE49-F238E27FC236}">
                <a16:creationId xmlns:a16="http://schemas.microsoft.com/office/drawing/2014/main" id="{A5AC20EF-A952-35AC-CB25-F2072093C34C}"/>
              </a:ext>
            </a:extLst>
          </p:cNvPr>
          <p:cNvSpPr txBox="1">
            <a:spLocks/>
          </p:cNvSpPr>
          <p:nvPr/>
        </p:nvSpPr>
        <p:spPr>
          <a:xfrm>
            <a:off x="132701" y="2340111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Random Forest Classifier:Akurasi: 83%, mirip dengan Decision Tree, tetapi recall untuk kelas 1 lebih baik (0.47).Precision untuk kelas 1 juga masih rendah (0.15), yang menunjukkan ketidakseimbangan antara precision dan recall.Weighted Average dari f1-score adalah 0.87, menunjukkan kinerja yang cukup baik pada kelas mayoritas (0).</a:t>
            </a:r>
          </a:p>
        </p:txBody>
      </p:sp>
      <p:sp>
        <p:nvSpPr>
          <p:cNvPr id="15" name="Google Shape;909;p39">
            <a:extLst>
              <a:ext uri="{FF2B5EF4-FFF2-40B4-BE49-F238E27FC236}">
                <a16:creationId xmlns:a16="http://schemas.microsoft.com/office/drawing/2014/main" id="{14645071-6197-BB9C-8BE3-08448B8A46AD}"/>
              </a:ext>
            </a:extLst>
          </p:cNvPr>
          <p:cNvSpPr txBox="1">
            <a:spLocks/>
          </p:cNvSpPr>
          <p:nvPr/>
        </p:nvSpPr>
        <p:spPr>
          <a:xfrm>
            <a:off x="132701" y="3645407"/>
            <a:ext cx="36364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Gradient Boosting  danLogistic Regression:Tidak ada output spesifik untuk model ini di log.</a:t>
            </a:r>
          </a:p>
        </p:txBody>
      </p:sp>
      <p:sp>
        <p:nvSpPr>
          <p:cNvPr id="17" name="Google Shape;909;p39">
            <a:extLst>
              <a:ext uri="{FF2B5EF4-FFF2-40B4-BE49-F238E27FC236}">
                <a16:creationId xmlns:a16="http://schemas.microsoft.com/office/drawing/2014/main" id="{EDA2A00B-AC0E-090A-76EF-BF99442516C7}"/>
              </a:ext>
            </a:extLst>
          </p:cNvPr>
          <p:cNvSpPr txBox="1">
            <a:spLocks/>
          </p:cNvSpPr>
          <p:nvPr/>
        </p:nvSpPr>
        <p:spPr>
          <a:xfrm>
            <a:off x="4899775" y="1109253"/>
            <a:ext cx="3636409" cy="9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000" noProof="1"/>
              <a:t>Hyperparameter Tuning (Grid Search)Grid Search untuk Random Forest memberikan hasil yang baik dengan menemukan hyperparameter terbaik.Best Model Accuracy: 86.66% yang lebih tinggi dibandingkan model sebelumnya, ini menunjukkan bahwa tuning parameter memberikan peningkatan kinerja.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67D8D1-922D-F351-E8B9-61FBE4E4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17" y="2450592"/>
            <a:ext cx="4248233" cy="2389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6200" y="-14082"/>
            <a:ext cx="43352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MODIFIKASI DAN PENINGKATAN</a:t>
            </a:r>
          </a:p>
        </p:txBody>
      </p:sp>
      <p:sp>
        <p:nvSpPr>
          <p:cNvPr id="8" name="Google Shape;909;p39">
            <a:extLst>
              <a:ext uri="{FF2B5EF4-FFF2-40B4-BE49-F238E27FC236}">
                <a16:creationId xmlns:a16="http://schemas.microsoft.com/office/drawing/2014/main" id="{294D7382-D9B0-3E2F-3CDE-EC13CA29D883}"/>
              </a:ext>
            </a:extLst>
          </p:cNvPr>
          <p:cNvSpPr txBox="1">
            <a:spLocks/>
          </p:cNvSpPr>
          <p:nvPr/>
        </p:nvSpPr>
        <p:spPr>
          <a:xfrm>
            <a:off x="76200" y="431639"/>
            <a:ext cx="8999220" cy="186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Mengatasi Ketidakseimbangan Data: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SMOTE digunakan untuk meningkatkan jumlah data kelas minoritas secara sintetis.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RandomUnderSampler digunakan untuk mengurangi jumlah data kelas mayoritas sehingga lebih seimbang.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Hyperparameter Tuning yang Efisien: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Digunakan RandomizedSearchCV untuk pencarian parameter lebih cepat dibanding GridSearchCV.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Dicari parameter optimal untuk model Random Forest dengan memaksimalkan metrik ROC-AUC.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Model XGBoost: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model XGBoost untuk dibandingkan dengan Random Forest, karena XGBoost sering unggul dalam dataset yang tidak seimbang.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Evaluasi Tambahan: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evaluasi ROC-AUC untuk mengukur kemampuan model membedakan antara kelas positif dan negatif.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Ditambahkan ROC Curve untuk visualisasi performa model.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Simpan Model Terbaik: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Model dengan nilai ROC-AUC tertinggi dipilih sebagai model terbaik dan disimpan untuk penggunaan selanjutnya.</a:t>
            </a:r>
          </a:p>
          <a:p>
            <a:pPr marL="228600" indent="-228600" algn="l">
              <a:buSzPts val="1100"/>
              <a:buFont typeface="+mj-lt"/>
              <a:buAutoNum type="arabicPeriod"/>
            </a:pPr>
            <a:r>
              <a:rPr lang="en-US" sz="1000" noProof="1"/>
              <a:t>Visualisasi ROC Curve:</a:t>
            </a:r>
          </a:p>
          <a:p>
            <a:pPr marL="685800" lvl="1" indent="-228600">
              <a:buSzPts val="1100"/>
              <a:buFont typeface="+mj-lt"/>
              <a:buAutoNum type="alphaLcParenR"/>
            </a:pPr>
            <a:r>
              <a:rPr lang="en-US" sz="1000" noProof="1"/>
              <a:t>Membantu memahami trade-off antara tingkat false positive dan true positive.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E679-8E03-C557-4D10-9E0C4831E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7" y="2846071"/>
            <a:ext cx="3966983" cy="223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6DB5D-0B08-C726-2C6D-0C235E09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389" y="2846071"/>
            <a:ext cx="3966983" cy="22314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1058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Oswald</vt:lpstr>
      <vt:lpstr>Raleway</vt:lpstr>
      <vt:lpstr>Consolas</vt:lpstr>
      <vt:lpstr>Roboto</vt:lpstr>
      <vt:lpstr>Software Development Bussines Plan by Slidesgo</vt:lpstr>
      <vt:lpstr>Diabetes Prediction using Machine Learning</vt:lpstr>
      <vt:lpstr>LATAR BELAKANG - Diabetes merupakan salah satu penyakit kronis utama yang mempengaruhi jutaan orang di seluruh dunia. - Faktor-faktor seperti gaya hidup, pola makan, aktivitas fisik, dan tingkat stres memiliki pengaruh besar terhadap risiko diabetes. - Analisis data kesehatan individu dapat membantu dalam memahami pola dan faktor risiko diabetes untuk mengambil langkah pencegahan lebih dini. </vt:lpstr>
      <vt:lpstr>DESKRIPSI DATASET</vt:lpstr>
      <vt:lpstr>PowerPoint Presentation</vt:lpstr>
      <vt:lpstr>PowerPoint Presentation</vt:lpstr>
      <vt:lpstr>PowerPoint Presentation</vt:lpstr>
      <vt:lpstr>MODEL YANG DI GUNAKAN (Testing)</vt:lpstr>
      <vt:lpstr>EVALUASI MODEL</vt:lpstr>
      <vt:lpstr>MODIFIKASI DAN PENINGKATAN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using Machine Learning</dc:title>
  <dc:creator>peno fahmi</dc:creator>
  <cp:lastModifiedBy>peno fahmi</cp:lastModifiedBy>
  <cp:revision>23</cp:revision>
  <dcterms:modified xsi:type="dcterms:W3CDTF">2024-12-09T18:30:28Z</dcterms:modified>
</cp:coreProperties>
</file>