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Roboto"/>
      <p:regular r:id="rId29"/>
      <p:bold r:id="rId30"/>
      <p:italic r:id="rId31"/>
      <p:boldItalic r:id="rId32"/>
    </p:embeddedFont>
    <p:embeddedFont>
      <p:font typeface="Montserrat"/>
      <p:regular r:id="rId33"/>
      <p:bold r:id="rId34"/>
      <p:italic r:id="rId35"/>
      <p:boldItalic r:id="rId36"/>
    </p:embeddedFont>
    <p:embeddedFont>
      <p:font typeface="Montserrat Black"/>
      <p:bold r:id="rId37"/>
      <p:boldItalic r:id="rId38"/>
    </p:embeddedFont>
    <p:embeddedFont>
      <p:font typeface="Montserrat Medium"/>
      <p:regular r:id="rId39"/>
      <p:bold r:id="rId40"/>
      <p:italic r:id="rId41"/>
      <p:boldItalic r:id="rId42"/>
    </p:embeddedFont>
    <p:embeddedFont>
      <p:font typeface="Montserrat ExtraBold"/>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gUYcLR/pJJaCYWpCivRdIuehCC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7BC5D2-B0A8-4039-8AA0-6244CBD25D63}">
  <a:tblStyle styleId="{2B7BC5D2-B0A8-4039-8AA0-6244CBD25D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5.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7.xml"/><Relationship Id="rId44" Type="http://schemas.openxmlformats.org/officeDocument/2006/relationships/font" Target="fonts/MontserratExtraBold-boldItalic.fntdata"/><Relationship Id="rId21" Type="http://schemas.openxmlformats.org/officeDocument/2006/relationships/slide" Target="slides/slide16.xml"/><Relationship Id="rId43" Type="http://schemas.openxmlformats.org/officeDocument/2006/relationships/font" Target="fonts/MontserratExtraBold-bold.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MontserratBlack-bold.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MontserratMedium-regular.fntdata"/><Relationship Id="rId16" Type="http://schemas.openxmlformats.org/officeDocument/2006/relationships/slide" Target="slides/slide11.xml"/><Relationship Id="rId38" Type="http://schemas.openxmlformats.org/officeDocument/2006/relationships/font" Target="fonts/MontserratBlack-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s-tricks.com/snippets/css/a-guide-to-flexbox/" TargetMode="External"/><Relationship Id="rId3" Type="http://schemas.openxmlformats.org/officeDocument/2006/relationships/hyperlink" Target="https://topdev.vn/blog/su-dung-bo-cuc-trang-flexbox-trong-css/" TargetMode="External"/><Relationship Id="rId4" Type="http://schemas.openxmlformats.org/officeDocument/2006/relationships/hyperlink" Target="https://topdev.vn/blog/su-dung-bo-cuc-trang-flexbox-trong-css/" TargetMode="External"/><Relationship Id="rId5" Type="http://schemas.openxmlformats.org/officeDocument/2006/relationships/hyperlink" Target="https://xuanthulab.net/su-dung-flexbox-bo-cuc-trang-trong-cs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etekshamitbeyli.medium.com/css-grid-vs-flexbox-vs-bootstrap-5a92fcc79290"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the-web.algonquindesign.ca/topics/css-layout-cheat-shee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the-web.algonquindesign.ca/topics/position-zindex/" TargetMode="External"/><Relationship Id="rId3" Type="http://schemas.openxmlformats.org/officeDocument/2006/relationships/hyperlink" Target="http://www.dotnet-stuff.com/tutorials/css-3-tutorials/css-position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sssolid.com/css-position.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6f655fe17c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16f655fe17c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6f655fe17c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16f655fe17c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6d2a9efcad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16d2a9efcad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4d2d35b7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https://css-tricks.com/snippets/css/a-guide-to-flexbox/</a:t>
            </a:r>
            <a:endParaRPr/>
          </a:p>
          <a:p>
            <a:pPr indent="0" lvl="0" marL="0" rtl="0" algn="l">
              <a:lnSpc>
                <a:spcPct val="100000"/>
              </a:lnSpc>
              <a:spcBef>
                <a:spcPts val="0"/>
              </a:spcBef>
              <a:spcAft>
                <a:spcPts val="0"/>
              </a:spcAft>
              <a:buSzPts val="1100"/>
              <a:buNone/>
            </a:pPr>
            <a:r>
              <a:rPr lang="en-US" u="sng">
                <a:solidFill>
                  <a:schemeClr val="hlink"/>
                </a:solidFill>
                <a:hlinkClick r:id="rId3"/>
              </a:rPr>
              <a:t>https://topdev.vn/blog/su</a:t>
            </a:r>
            <a:r>
              <a:rPr lang="en-US" u="sng">
                <a:solidFill>
                  <a:schemeClr val="hlink"/>
                </a:solidFill>
                <a:hlinkClick r:id="rId4"/>
              </a:rPr>
              <a:t>-dung-bo-cuc-trang-flexbox-trong-css/</a:t>
            </a:r>
            <a:endParaRPr/>
          </a:p>
          <a:p>
            <a:pPr indent="0" lvl="0" marL="0" rtl="0" algn="l">
              <a:lnSpc>
                <a:spcPct val="100000"/>
              </a:lnSpc>
              <a:spcBef>
                <a:spcPts val="0"/>
              </a:spcBef>
              <a:spcAft>
                <a:spcPts val="0"/>
              </a:spcAft>
              <a:buSzPts val="1100"/>
              <a:buNone/>
            </a:pPr>
            <a:r>
              <a:rPr lang="en-US" u="sng">
                <a:solidFill>
                  <a:schemeClr val="hlink"/>
                </a:solidFill>
                <a:hlinkClick r:id="rId5"/>
              </a:rPr>
              <a:t>https://xuanthulab.net/su-dung-flexbox-bo-cuc-trang-trong-css.html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272" name="Google Shape;272;g184d2d35b7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a688967ba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a688967ba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2aa688967ba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a688967b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a688967b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2aa688967b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a688967ba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a688967ba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2aa688967ba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a688967ba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a688967ba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aa688967ba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a688967ba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a688967ba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2aa688967ba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6f655fe17c_0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https://petekshamitbeyli.medium.com/css-grid-vs-flexbox-vs-bootstrap-5a92fcc79290</a:t>
            </a:r>
            <a:r>
              <a:rPr lang="en-US"/>
              <a:t> </a:t>
            </a:r>
            <a:endParaRPr/>
          </a:p>
        </p:txBody>
      </p:sp>
      <p:sp>
        <p:nvSpPr>
          <p:cNvPr id="316" name="Google Shape;316;g16f655fe17c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e4512513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3e4512513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a688967ba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a688967ba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2aa688967ba_0_1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6f655fe17c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33" name="Google Shape;333;g16f655fe17c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bac9ab7f9_1_8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https://learn-the-web.algonquindesign.ca/topics/css-layout-cheat-sheet/</a:t>
            </a:r>
            <a:endParaRPr/>
          </a:p>
          <a:p>
            <a:pPr indent="0" lvl="0" marL="0" rtl="0" algn="l">
              <a:lnSpc>
                <a:spcPct val="100000"/>
              </a:lnSpc>
              <a:spcBef>
                <a:spcPts val="0"/>
              </a:spcBef>
              <a:spcAft>
                <a:spcPts val="0"/>
              </a:spcAft>
              <a:buSzPts val="1400"/>
              <a:buNone/>
            </a:pPr>
            <a:r>
              <a:t/>
            </a:r>
            <a:endParaRPr/>
          </a:p>
        </p:txBody>
      </p:sp>
      <p:sp>
        <p:nvSpPr>
          <p:cNvPr id="196" name="Google Shape;196;g11bac9ab7f9_1_8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6f655fe17c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&lt;header&gt; - Defines a header for a document or a section</a:t>
            </a:r>
            <a:endParaRPr/>
          </a:p>
          <a:p>
            <a:pPr indent="0" lvl="0" marL="0" rtl="0" algn="l">
              <a:lnSpc>
                <a:spcPct val="100000"/>
              </a:lnSpc>
              <a:spcBef>
                <a:spcPts val="0"/>
              </a:spcBef>
              <a:spcAft>
                <a:spcPts val="0"/>
              </a:spcAft>
              <a:buClr>
                <a:schemeClr val="dk1"/>
              </a:buClr>
              <a:buSzPts val="1100"/>
              <a:buFont typeface="Arial"/>
              <a:buNone/>
            </a:pPr>
            <a:r>
              <a:rPr lang="en-US"/>
              <a:t>&lt;nav&gt; - Defines a set of navigation links</a:t>
            </a:r>
            <a:endParaRPr/>
          </a:p>
          <a:p>
            <a:pPr indent="0" lvl="0" marL="0" rtl="0" algn="l">
              <a:lnSpc>
                <a:spcPct val="100000"/>
              </a:lnSpc>
              <a:spcBef>
                <a:spcPts val="0"/>
              </a:spcBef>
              <a:spcAft>
                <a:spcPts val="0"/>
              </a:spcAft>
              <a:buClr>
                <a:schemeClr val="dk1"/>
              </a:buClr>
              <a:buSzPts val="1100"/>
              <a:buFont typeface="Arial"/>
              <a:buNone/>
            </a:pPr>
            <a:r>
              <a:rPr lang="en-US"/>
              <a:t>&lt;section&gt; - Defines a section in a document</a:t>
            </a:r>
            <a:endParaRPr/>
          </a:p>
          <a:p>
            <a:pPr indent="0" lvl="0" marL="0" rtl="0" algn="l">
              <a:lnSpc>
                <a:spcPct val="100000"/>
              </a:lnSpc>
              <a:spcBef>
                <a:spcPts val="0"/>
              </a:spcBef>
              <a:spcAft>
                <a:spcPts val="0"/>
              </a:spcAft>
              <a:buClr>
                <a:schemeClr val="dk1"/>
              </a:buClr>
              <a:buSzPts val="1100"/>
              <a:buFont typeface="Arial"/>
              <a:buNone/>
            </a:pPr>
            <a:r>
              <a:rPr lang="en-US"/>
              <a:t>&lt;article&gt; - Defines an independent, self-contained content</a:t>
            </a:r>
            <a:endParaRPr/>
          </a:p>
          <a:p>
            <a:pPr indent="0" lvl="0" marL="0" rtl="0" algn="l">
              <a:lnSpc>
                <a:spcPct val="100000"/>
              </a:lnSpc>
              <a:spcBef>
                <a:spcPts val="0"/>
              </a:spcBef>
              <a:spcAft>
                <a:spcPts val="0"/>
              </a:spcAft>
              <a:buClr>
                <a:schemeClr val="dk1"/>
              </a:buClr>
              <a:buSzPts val="1100"/>
              <a:buFont typeface="Arial"/>
              <a:buNone/>
            </a:pPr>
            <a:r>
              <a:rPr lang="en-US"/>
              <a:t>&lt;aside&gt; - Defines content aside from the content (like a sidebar)</a:t>
            </a:r>
            <a:endParaRPr/>
          </a:p>
          <a:p>
            <a:pPr indent="0" lvl="0" marL="0" rtl="0" algn="l">
              <a:lnSpc>
                <a:spcPct val="100000"/>
              </a:lnSpc>
              <a:spcBef>
                <a:spcPts val="0"/>
              </a:spcBef>
              <a:spcAft>
                <a:spcPts val="0"/>
              </a:spcAft>
              <a:buClr>
                <a:schemeClr val="dk1"/>
              </a:buClr>
              <a:buSzPts val="1100"/>
              <a:buFont typeface="Arial"/>
              <a:buNone/>
            </a:pPr>
            <a:r>
              <a:rPr lang="en-US"/>
              <a:t>&lt;footer&gt; - Defines a footer for a document or a section</a:t>
            </a:r>
            <a:endParaRPr/>
          </a:p>
          <a:p>
            <a:pPr indent="0" lvl="0" marL="0" rtl="0" algn="l">
              <a:lnSpc>
                <a:spcPct val="100000"/>
              </a:lnSpc>
              <a:spcBef>
                <a:spcPts val="0"/>
              </a:spcBef>
              <a:spcAft>
                <a:spcPts val="0"/>
              </a:spcAft>
              <a:buClr>
                <a:schemeClr val="dk1"/>
              </a:buClr>
              <a:buSzPts val="1100"/>
              <a:buFont typeface="Arial"/>
              <a:buNone/>
            </a:pPr>
            <a:r>
              <a:rPr lang="en-US"/>
              <a:t>&lt;details&gt; - Defines additional details that the user can open and close on demand</a:t>
            </a:r>
            <a:endParaRPr/>
          </a:p>
          <a:p>
            <a:pPr indent="0" lvl="0" marL="0" rtl="0" algn="l">
              <a:lnSpc>
                <a:spcPct val="100000"/>
              </a:lnSpc>
              <a:spcBef>
                <a:spcPts val="0"/>
              </a:spcBef>
              <a:spcAft>
                <a:spcPts val="0"/>
              </a:spcAft>
              <a:buSzPts val="1100"/>
              <a:buNone/>
            </a:pPr>
            <a:r>
              <a:rPr lang="en-US"/>
              <a:t>&lt;summary&gt; - Defines a heading for the &lt;details&gt; element</a:t>
            </a:r>
            <a:endParaRPr/>
          </a:p>
        </p:txBody>
      </p:sp>
      <p:sp>
        <p:nvSpPr>
          <p:cNvPr id="205" name="Google Shape;205;g16f655fe17c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6d2a9efcad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https://learn-the-web.algonquindesign.ca/topics/position-zindex/</a:t>
            </a:r>
            <a:endParaRPr/>
          </a:p>
          <a:p>
            <a:pPr indent="0" lvl="0" marL="0" rtl="0" algn="l">
              <a:lnSpc>
                <a:spcPct val="100000"/>
              </a:lnSpc>
              <a:spcBef>
                <a:spcPts val="0"/>
              </a:spcBef>
              <a:spcAft>
                <a:spcPts val="0"/>
              </a:spcAft>
              <a:buSzPts val="1400"/>
              <a:buNone/>
            </a:pPr>
            <a:r>
              <a:rPr lang="en-US" u="sng">
                <a:solidFill>
                  <a:schemeClr val="hlink"/>
                </a:solidFill>
                <a:hlinkClick r:id="rId3"/>
              </a:rPr>
              <a:t>http://www.dotnet-stuff.com/tutorials/css-3-tutorials/css-positioning</a:t>
            </a:r>
            <a:endParaRPr/>
          </a:p>
          <a:p>
            <a:pPr indent="0" lvl="0" marL="0" rtl="0" algn="l">
              <a:lnSpc>
                <a:spcPct val="100000"/>
              </a:lnSpc>
              <a:spcBef>
                <a:spcPts val="0"/>
              </a:spcBef>
              <a:spcAft>
                <a:spcPts val="0"/>
              </a:spcAft>
              <a:buSzPts val="1400"/>
              <a:buNone/>
            </a:pPr>
            <a:r>
              <a:t/>
            </a:r>
            <a:endParaRPr/>
          </a:p>
        </p:txBody>
      </p:sp>
      <p:sp>
        <p:nvSpPr>
          <p:cNvPr id="214" name="Google Shape;214;g16d2a9efca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6f655fe17c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https://www.csssolid.com/css-position.html</a:t>
            </a:r>
            <a:r>
              <a:rPr lang="en-US"/>
              <a:t> </a:t>
            </a:r>
            <a:endParaRPr/>
          </a:p>
        </p:txBody>
      </p:sp>
      <p:sp>
        <p:nvSpPr>
          <p:cNvPr id="222" name="Google Shape;222;g16f655fe17c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6f655fe17c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6f655fe17c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f655fe17c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16f655fe17c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5.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5.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0.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5.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5.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7.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88" name="Shape 88"/>
        <p:cNvGrpSpPr/>
        <p:nvPr/>
      </p:nvGrpSpPr>
      <p:grpSpPr>
        <a:xfrm>
          <a:off x="0" y="0"/>
          <a:ext cx="0" cy="0"/>
          <a:chOff x="0" y="0"/>
          <a:chExt cx="0" cy="0"/>
        </a:xfrm>
      </p:grpSpPr>
      <p:pic>
        <p:nvPicPr>
          <p:cNvPr id="89" name="Google Shape;89;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0" name="Google Shape;90;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1" name="Google Shape;91;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93" name="Shape 93"/>
        <p:cNvGrpSpPr/>
        <p:nvPr/>
      </p:nvGrpSpPr>
      <p:grpSpPr>
        <a:xfrm>
          <a:off x="0" y="0"/>
          <a:ext cx="0" cy="0"/>
          <a:chOff x="0" y="0"/>
          <a:chExt cx="0" cy="0"/>
        </a:xfrm>
      </p:grpSpPr>
      <p:pic>
        <p:nvPicPr>
          <p:cNvPr id="94" name="Google Shape;94;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5" name="Google Shape;95;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7" name="Google Shape;97;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8" name="Google Shape;98;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9" name="Google Shape;99;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0" name="Shape 100"/>
        <p:cNvGrpSpPr/>
        <p:nvPr/>
      </p:nvGrpSpPr>
      <p:grpSpPr>
        <a:xfrm>
          <a:off x="0" y="0"/>
          <a:ext cx="0" cy="0"/>
          <a:chOff x="0" y="0"/>
          <a:chExt cx="0" cy="0"/>
        </a:xfrm>
      </p:grpSpPr>
      <p:pic>
        <p:nvPicPr>
          <p:cNvPr id="101" name="Google Shape;101;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2" name="Google Shape;102;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16" name="Google Shape;116;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7" name="Shape 117"/>
        <p:cNvGrpSpPr/>
        <p:nvPr/>
      </p:nvGrpSpPr>
      <p:grpSpPr>
        <a:xfrm>
          <a:off x="0" y="0"/>
          <a:ext cx="0" cy="0"/>
          <a:chOff x="0" y="0"/>
          <a:chExt cx="0" cy="0"/>
        </a:xfrm>
      </p:grpSpPr>
      <p:sp>
        <p:nvSpPr>
          <p:cNvPr id="118" name="Google Shape;118;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19" name="Google Shape;119;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120" name="Google Shape;120;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121" name="Google Shape;121;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6" name="Google Shape;26;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27" name="Google Shape;27;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28" name="Google Shape;28;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29" name="Google Shape;29;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1" name="Google Shape;31;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2" name="Shape 32"/>
        <p:cNvGrpSpPr/>
        <p:nvPr/>
      </p:nvGrpSpPr>
      <p:grpSpPr>
        <a:xfrm>
          <a:off x="0" y="0"/>
          <a:ext cx="0" cy="0"/>
          <a:chOff x="0" y="0"/>
          <a:chExt cx="0" cy="0"/>
        </a:xfrm>
      </p:grpSpPr>
      <p:sp>
        <p:nvSpPr>
          <p:cNvPr id="33" name="Google Shape;33;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7" name="Google Shape;47;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8" name="Shape 48"/>
        <p:cNvGrpSpPr/>
        <p:nvPr/>
      </p:nvGrpSpPr>
      <p:grpSpPr>
        <a:xfrm>
          <a:off x="0" y="0"/>
          <a:ext cx="0" cy="0"/>
          <a:chOff x="0" y="0"/>
          <a:chExt cx="0" cy="0"/>
        </a:xfrm>
      </p:grpSpPr>
      <p:pic>
        <p:nvPicPr>
          <p:cNvPr id="49" name="Google Shape;49;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50" name="Google Shape;50;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2" name="Google Shape;52;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3" name="Google Shape;53;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4" name="Shape 54"/>
        <p:cNvGrpSpPr/>
        <p:nvPr/>
      </p:nvGrpSpPr>
      <p:grpSpPr>
        <a:xfrm>
          <a:off x="0" y="0"/>
          <a:ext cx="0" cy="0"/>
          <a:chOff x="0" y="0"/>
          <a:chExt cx="0" cy="0"/>
        </a:xfrm>
      </p:grpSpPr>
      <p:sp>
        <p:nvSpPr>
          <p:cNvPr id="55" name="Google Shape;55;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6" name="Google Shape;56;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57" name="Google Shape;57;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59" name="Google Shape;59;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pic>
        <p:nvPicPr>
          <p:cNvPr id="61" name="Google Shape;61;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2" name="Google Shape;62;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63" name="Google Shape;63;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64" name="Google Shape;64;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5" name="Google Shape;65;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66" name="Shape 66"/>
        <p:cNvGrpSpPr/>
        <p:nvPr/>
      </p:nvGrpSpPr>
      <p:grpSpPr>
        <a:xfrm>
          <a:off x="0" y="0"/>
          <a:ext cx="0" cy="0"/>
          <a:chOff x="0" y="0"/>
          <a:chExt cx="0" cy="0"/>
        </a:xfrm>
      </p:grpSpPr>
      <p:sp>
        <p:nvSpPr>
          <p:cNvPr id="67" name="Google Shape;67;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68" name="Google Shape;68;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2" name="Google Shape;72;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73" name="Google Shape;73;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4" name="Shape 74"/>
        <p:cNvGrpSpPr/>
        <p:nvPr/>
      </p:nvGrpSpPr>
      <p:grpSpPr>
        <a:xfrm>
          <a:off x="0" y="0"/>
          <a:ext cx="0" cy="0"/>
          <a:chOff x="0" y="0"/>
          <a:chExt cx="0" cy="0"/>
        </a:xfrm>
      </p:grpSpPr>
      <p:sp>
        <p:nvSpPr>
          <p:cNvPr id="75" name="Google Shape;75;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6" name="Google Shape;76;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7" name="Google Shape;77;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8" name="Google Shape;78;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9" name="Google Shape;79;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0" name="Google Shape;80;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1" name="Shape 81"/>
        <p:cNvGrpSpPr/>
        <p:nvPr/>
      </p:nvGrpSpPr>
      <p:grpSpPr>
        <a:xfrm>
          <a:off x="0" y="0"/>
          <a:ext cx="0" cy="0"/>
          <a:chOff x="0" y="0"/>
          <a:chExt cx="0" cy="0"/>
        </a:xfrm>
      </p:grpSpPr>
      <p:pic>
        <p:nvPicPr>
          <p:cNvPr id="82" name="Google Shape;82;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83" name="Google Shape;83;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85" name="Google Shape;85;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86" name="Google Shape;86;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87" name="Google Shape;87;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4"/>
            <a:ext cx="72000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CSS Layout structure</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Version: 2.0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10:</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6f655fe17c_0_68"/>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Thuộc tính position của CSS</a:t>
            </a:r>
            <a:endParaRPr/>
          </a:p>
        </p:txBody>
      </p:sp>
      <p:sp>
        <p:nvSpPr>
          <p:cNvPr id="250" name="Google Shape;250;g16f655fe17c_0_68"/>
          <p:cNvSpPr txBox="1"/>
          <p:nvPr/>
        </p:nvSpPr>
        <p:spPr>
          <a:xfrm>
            <a:off x="742500" y="1978425"/>
            <a:ext cx="10792200" cy="22200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Định vị một thành phần so với </a:t>
            </a:r>
            <a:r>
              <a:rPr b="1" i="0" lang="en-US" sz="1800" u="none" cap="none" strike="noStrike">
                <a:solidFill>
                  <a:srgbClr val="000000"/>
                </a:solidFill>
                <a:latin typeface="Montserrat"/>
                <a:ea typeface="Montserrat"/>
                <a:cs typeface="Montserrat"/>
                <a:sym typeface="Montserrat"/>
              </a:rPr>
              <a:t>vị trí của thành phần cha</a:t>
            </a:r>
            <a:r>
              <a:rPr b="0" i="0" lang="en-US" sz="1800" u="none" cap="none" strike="noStrike">
                <a:solidFill>
                  <a:srgbClr val="000000"/>
                </a:solidFill>
                <a:latin typeface="Montserrat"/>
                <a:ea typeface="Montserrat"/>
                <a:cs typeface="Montserrat"/>
                <a:sym typeface="Montserrat"/>
              </a:rPr>
              <a:t> (tổ tiên) </a:t>
            </a:r>
            <a:r>
              <a:rPr b="1" i="0" lang="en-US" sz="1800" u="none" cap="none" strike="noStrike">
                <a:solidFill>
                  <a:srgbClr val="000000"/>
                </a:solidFill>
                <a:latin typeface="Montserrat"/>
                <a:ea typeface="Montserrat"/>
                <a:cs typeface="Montserrat"/>
                <a:sym typeface="Montserrat"/>
              </a:rPr>
              <a:t>gần nhất </a:t>
            </a:r>
            <a:r>
              <a:rPr b="0" i="0" lang="en-US" sz="1800" u="none" cap="none" strike="noStrike">
                <a:solidFill>
                  <a:srgbClr val="000000"/>
                </a:solidFill>
                <a:latin typeface="Montserrat"/>
                <a:ea typeface="Montserrat"/>
                <a:cs typeface="Montserrat"/>
                <a:sym typeface="Montserrat"/>
              </a:rPr>
              <a:t>của nó (thành phần cha phải có thuộc tính position khác static)</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Nếu một phần tử được </a:t>
            </a:r>
            <a:r>
              <a:rPr b="1" i="0" lang="en-US" sz="1800" u="none" cap="none" strike="noStrike">
                <a:solidFill>
                  <a:srgbClr val="000000"/>
                </a:solidFill>
                <a:latin typeface="Montserrat"/>
                <a:ea typeface="Montserrat"/>
                <a:cs typeface="Montserrat"/>
                <a:sym typeface="Montserrat"/>
              </a:rPr>
              <a:t>định vị absolute không có các phần tử tổ tiên  được định vị</a:t>
            </a:r>
            <a:r>
              <a:rPr b="0" i="0" lang="en-US" sz="1800" u="none" cap="none" strike="noStrike">
                <a:solidFill>
                  <a:srgbClr val="000000"/>
                </a:solidFill>
                <a:latin typeface="Montserrat"/>
                <a:ea typeface="Montserrat"/>
                <a:cs typeface="Montserrat"/>
                <a:sym typeface="Montserrat"/>
              </a:rPr>
              <a:t>, nó </a:t>
            </a:r>
            <a:r>
              <a:rPr b="1" i="0" lang="en-US" sz="1800" u="none" cap="none" strike="noStrike">
                <a:solidFill>
                  <a:srgbClr val="000000"/>
                </a:solidFill>
                <a:latin typeface="Montserrat"/>
                <a:ea typeface="Montserrat"/>
                <a:cs typeface="Montserrat"/>
                <a:sym typeface="Montserrat"/>
              </a:rPr>
              <a:t>sử dụng phần tử, và di chuyển cùng với di chuyển  của trang</a:t>
            </a:r>
            <a:endParaRPr b="1" i="0" sz="1800" u="none" cap="none" strike="noStrike">
              <a:solidFill>
                <a:srgbClr val="000000"/>
              </a:solidFill>
              <a:latin typeface="Montserrat"/>
              <a:ea typeface="Montserrat"/>
              <a:cs typeface="Montserrat"/>
              <a:sym typeface="Montserrat"/>
            </a:endParaRPr>
          </a:p>
        </p:txBody>
      </p:sp>
      <p:sp>
        <p:nvSpPr>
          <p:cNvPr id="251" name="Google Shape;251;g16f655fe17c_0_68"/>
          <p:cNvSpPr txBox="1"/>
          <p:nvPr/>
        </p:nvSpPr>
        <p:spPr>
          <a:xfrm>
            <a:off x="742500" y="1454750"/>
            <a:ext cx="1067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Montserrat"/>
                <a:ea typeface="Montserrat"/>
                <a:cs typeface="Montserrat"/>
                <a:sym typeface="Montserrat"/>
              </a:rPr>
              <a:t>position: absolute</a:t>
            </a:r>
            <a:endParaRPr b="1" i="0" sz="1400" u="none" cap="none" strike="noStrike">
              <a:solidFill>
                <a:srgbClr val="000000"/>
              </a:solidFill>
              <a:latin typeface="Arial"/>
              <a:ea typeface="Arial"/>
              <a:cs typeface="Arial"/>
              <a:sym typeface="Arial"/>
            </a:endParaRPr>
          </a:p>
        </p:txBody>
      </p:sp>
      <p:sp>
        <p:nvSpPr>
          <p:cNvPr id="252" name="Google Shape;252;g16f655fe17c_0_68"/>
          <p:cNvSpPr txBox="1"/>
          <p:nvPr/>
        </p:nvSpPr>
        <p:spPr>
          <a:xfrm>
            <a:off x="1436875" y="4198425"/>
            <a:ext cx="3666000" cy="1938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80"/>
                </a:solidFill>
                <a:highlight>
                  <a:srgbClr val="FFFFFF"/>
                </a:highlight>
                <a:latin typeface="Courier New"/>
                <a:ea typeface="Courier New"/>
                <a:cs typeface="Courier New"/>
                <a:sym typeface="Courier New"/>
              </a:rPr>
              <a:t>#two </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top</a:t>
            </a:r>
            <a:r>
              <a:rPr b="0" i="0" lang="en-US" sz="1400" u="none" cap="none" strike="noStrike">
                <a:solidFill>
                  <a:schemeClr val="dk1"/>
                </a:solidFill>
                <a:highlight>
                  <a:srgbClr val="FFFFFF"/>
                </a:highlight>
                <a:latin typeface="Courier New"/>
                <a:ea typeface="Courier New"/>
                <a:cs typeface="Courier New"/>
                <a:sym typeface="Courier New"/>
              </a:rPr>
              <a:t>: </a:t>
            </a:r>
            <a:r>
              <a:rPr b="0" i="0" lang="en-US" sz="1400" u="none" cap="none" strike="noStrike">
                <a:solidFill>
                  <a:srgbClr val="0000FF"/>
                </a:solidFill>
                <a:highlight>
                  <a:srgbClr val="FFFFFF"/>
                </a:highlight>
                <a:latin typeface="Courier New"/>
                <a:ea typeface="Courier New"/>
                <a:cs typeface="Courier New"/>
                <a:sym typeface="Courier New"/>
              </a:rPr>
              <a:t>20</a:t>
            </a:r>
            <a:r>
              <a:rPr b="1" i="0" lang="en-US" sz="1400" u="none" cap="none" strike="noStrike">
                <a:solidFill>
                  <a:srgbClr val="008000"/>
                </a:solidFill>
                <a:highlight>
                  <a:srgbClr val="FFFFFF"/>
                </a:highlight>
                <a:latin typeface="Courier New"/>
                <a:ea typeface="Courier New"/>
                <a:cs typeface="Courier New"/>
                <a:sym typeface="Courier New"/>
              </a:rPr>
              <a:t>px</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left</a:t>
            </a:r>
            <a:r>
              <a:rPr b="0" i="0" lang="en-US" sz="1400" u="none" cap="none" strike="noStrike">
                <a:solidFill>
                  <a:schemeClr val="dk1"/>
                </a:solidFill>
                <a:highlight>
                  <a:srgbClr val="FFFFFF"/>
                </a:highlight>
                <a:latin typeface="Courier New"/>
                <a:ea typeface="Courier New"/>
                <a:cs typeface="Courier New"/>
                <a:sym typeface="Courier New"/>
              </a:rPr>
              <a:t>: </a:t>
            </a:r>
            <a:r>
              <a:rPr b="0" i="0" lang="en-US" sz="1400" u="none" cap="none" strike="noStrike">
                <a:solidFill>
                  <a:srgbClr val="0000FF"/>
                </a:solidFill>
                <a:highlight>
                  <a:srgbClr val="FFFFFF"/>
                </a:highlight>
                <a:latin typeface="Courier New"/>
                <a:ea typeface="Courier New"/>
                <a:cs typeface="Courier New"/>
                <a:sym typeface="Courier New"/>
              </a:rPr>
              <a:t>20</a:t>
            </a:r>
            <a:r>
              <a:rPr b="1" i="0" lang="en-US" sz="1400" u="none" cap="none" strike="noStrike">
                <a:solidFill>
                  <a:srgbClr val="008000"/>
                </a:solidFill>
                <a:highlight>
                  <a:srgbClr val="FFFFFF"/>
                </a:highlight>
                <a:latin typeface="Courier New"/>
                <a:ea typeface="Courier New"/>
                <a:cs typeface="Courier New"/>
                <a:sym typeface="Courier New"/>
              </a:rPr>
              <a:t>px</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background</a:t>
            </a: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8000"/>
                </a:solidFill>
                <a:highlight>
                  <a:srgbClr val="FFFFFF"/>
                </a:highlight>
                <a:latin typeface="Courier New"/>
                <a:ea typeface="Courier New"/>
                <a:cs typeface="Courier New"/>
                <a:sym typeface="Courier New"/>
              </a:rPr>
              <a:t>green</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position</a:t>
            </a: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8000"/>
                </a:solidFill>
                <a:highlight>
                  <a:srgbClr val="FFFFFF"/>
                </a:highlight>
                <a:latin typeface="Courier New"/>
                <a:ea typeface="Courier New"/>
                <a:cs typeface="Courier New"/>
                <a:sym typeface="Courier New"/>
              </a:rPr>
              <a:t>absolute</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a:t>
            </a:r>
            <a:endParaRPr b="1" i="0" sz="1400" u="none" cap="none" strike="noStrike">
              <a:solidFill>
                <a:srgbClr val="000080"/>
              </a:solidFill>
              <a:highlight>
                <a:srgbClr val="FFFFFF"/>
              </a:highlight>
              <a:latin typeface="Courier New"/>
              <a:ea typeface="Courier New"/>
              <a:cs typeface="Courier New"/>
              <a:sym typeface="Courier New"/>
            </a:endParaRPr>
          </a:p>
        </p:txBody>
      </p:sp>
      <p:pic>
        <p:nvPicPr>
          <p:cNvPr id="253" name="Google Shape;253;g16f655fe17c_0_68"/>
          <p:cNvPicPr preferRelativeResize="0"/>
          <p:nvPr/>
        </p:nvPicPr>
        <p:blipFill rotWithShape="1">
          <a:blip r:embed="rId3">
            <a:alphaModFix/>
          </a:blip>
          <a:srcRect b="0" l="0" r="0" t="0"/>
          <a:stretch/>
        </p:blipFill>
        <p:spPr>
          <a:xfrm>
            <a:off x="5255275" y="4350825"/>
            <a:ext cx="3162300" cy="121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6f655fe17c_0_8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Thuộc tính position của CSS</a:t>
            </a:r>
            <a:endParaRPr/>
          </a:p>
        </p:txBody>
      </p:sp>
      <p:sp>
        <p:nvSpPr>
          <p:cNvPr id="259" name="Google Shape;259;g16f655fe17c_0_80"/>
          <p:cNvSpPr txBox="1"/>
          <p:nvPr/>
        </p:nvSpPr>
        <p:spPr>
          <a:xfrm>
            <a:off x="742500" y="1978425"/>
            <a:ext cx="6814800" cy="36090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Định vị một thành phần so với trình duyệt</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Một phần tử với </a:t>
            </a:r>
            <a:r>
              <a:rPr b="1" i="0" lang="en-US" sz="1800" u="none" cap="none" strike="noStrike">
                <a:solidFill>
                  <a:srgbClr val="000000"/>
                </a:solidFill>
                <a:latin typeface="Montserrat"/>
                <a:ea typeface="Montserrat"/>
                <a:cs typeface="Montserrat"/>
                <a:sym typeface="Montserrat"/>
              </a:rPr>
              <a:t>position:fixed </a:t>
            </a:r>
            <a:r>
              <a:rPr b="0" i="0" lang="en-US" sz="1800" u="none" cap="none" strike="noStrike">
                <a:solidFill>
                  <a:srgbClr val="000000"/>
                </a:solidFill>
                <a:latin typeface="Montserrat"/>
                <a:ea typeface="Montserrat"/>
                <a:cs typeface="Montserrat"/>
                <a:sym typeface="Montserrat"/>
              </a:rPr>
              <a:t>được định vị tương đối so với chế độ xem (</a:t>
            </a:r>
            <a:r>
              <a:rPr b="1" i="0" lang="en-US" sz="1800" u="none" cap="none" strike="noStrike">
                <a:solidFill>
                  <a:srgbClr val="000000"/>
                </a:solidFill>
                <a:latin typeface="Montserrat"/>
                <a:ea typeface="Montserrat"/>
                <a:cs typeface="Montserrat"/>
                <a:sym typeface="Montserrat"/>
              </a:rPr>
              <a:t>viewport</a:t>
            </a:r>
            <a:r>
              <a:rPr b="0" i="0" lang="en-US" sz="1800" u="none" cap="none" strike="noStrike">
                <a:solidFill>
                  <a:srgbClr val="000000"/>
                </a:solidFill>
                <a:latin typeface="Montserrat"/>
                <a:ea typeface="Montserrat"/>
                <a:cs typeface="Montserrat"/>
                <a:sym typeface="Montserrat"/>
              </a:rPr>
              <a:t>), có nghĩa là nó luôn luôn ở cùng một vị trí ngay cả khi trang được cuộn</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Các thuộc tính </a:t>
            </a:r>
            <a:r>
              <a:rPr b="1" i="0" lang="en-US" sz="1800" u="none" cap="none" strike="noStrike">
                <a:solidFill>
                  <a:srgbClr val="000000"/>
                </a:solidFill>
                <a:latin typeface="Montserrat"/>
                <a:ea typeface="Montserrat"/>
                <a:cs typeface="Montserrat"/>
                <a:sym typeface="Montserrat"/>
              </a:rPr>
              <a:t>top, right, bottom, left </a:t>
            </a:r>
            <a:r>
              <a:rPr b="0" i="0" lang="en-US" sz="1800" u="none" cap="none" strike="noStrike">
                <a:solidFill>
                  <a:srgbClr val="000000"/>
                </a:solidFill>
                <a:latin typeface="Montserrat"/>
                <a:ea typeface="Montserrat"/>
                <a:cs typeface="Montserrat"/>
                <a:sym typeface="Montserrat"/>
              </a:rPr>
              <a:t>được sử dụng để định vị phần tử</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Một phần tử </a:t>
            </a:r>
            <a:r>
              <a:rPr b="1" i="0" lang="en-US" sz="1800" u="none" cap="none" strike="noStrike">
                <a:solidFill>
                  <a:srgbClr val="000000"/>
                </a:solidFill>
                <a:latin typeface="Montserrat"/>
                <a:ea typeface="Montserrat"/>
                <a:cs typeface="Montserrat"/>
                <a:sym typeface="Montserrat"/>
              </a:rPr>
              <a:t>fixed</a:t>
            </a:r>
            <a:r>
              <a:rPr b="0" i="0" lang="en-US" sz="1800" u="none" cap="none" strike="noStrike">
                <a:solidFill>
                  <a:srgbClr val="000000"/>
                </a:solidFill>
                <a:latin typeface="Montserrat"/>
                <a:ea typeface="Montserrat"/>
                <a:cs typeface="Montserrat"/>
                <a:sym typeface="Montserrat"/>
              </a:rPr>
              <a:t> không để lại một khoảng trống trong trang nơi nó thường được định vị</a:t>
            </a:r>
            <a:endParaRPr b="0" i="0" sz="1800" u="none" cap="none" strike="noStrike">
              <a:solidFill>
                <a:srgbClr val="000000"/>
              </a:solidFill>
              <a:latin typeface="Montserrat"/>
              <a:ea typeface="Montserrat"/>
              <a:cs typeface="Montserrat"/>
              <a:sym typeface="Montserrat"/>
            </a:endParaRPr>
          </a:p>
        </p:txBody>
      </p:sp>
      <p:sp>
        <p:nvSpPr>
          <p:cNvPr id="260" name="Google Shape;260;g16f655fe17c_0_80"/>
          <p:cNvSpPr txBox="1"/>
          <p:nvPr/>
        </p:nvSpPr>
        <p:spPr>
          <a:xfrm>
            <a:off x="742500" y="1454750"/>
            <a:ext cx="1067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Montserrat"/>
                <a:ea typeface="Montserrat"/>
                <a:cs typeface="Montserrat"/>
                <a:sym typeface="Montserrat"/>
              </a:rPr>
              <a:t>position: fixed</a:t>
            </a:r>
            <a:endParaRPr b="1" i="0" sz="1400" u="none" cap="none" strike="noStrike">
              <a:solidFill>
                <a:srgbClr val="000000"/>
              </a:solidFill>
              <a:latin typeface="Arial"/>
              <a:ea typeface="Arial"/>
              <a:cs typeface="Arial"/>
              <a:sym typeface="Arial"/>
            </a:endParaRPr>
          </a:p>
        </p:txBody>
      </p:sp>
      <p:sp>
        <p:nvSpPr>
          <p:cNvPr id="261" name="Google Shape;261;g16f655fe17c_0_80"/>
          <p:cNvSpPr txBox="1"/>
          <p:nvPr/>
        </p:nvSpPr>
        <p:spPr>
          <a:xfrm>
            <a:off x="7960800" y="1978425"/>
            <a:ext cx="3666000" cy="2220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80"/>
                </a:solidFill>
                <a:highlight>
                  <a:srgbClr val="FFFFFF"/>
                </a:highlight>
                <a:latin typeface="Courier New"/>
                <a:ea typeface="Courier New"/>
                <a:cs typeface="Courier New"/>
                <a:sym typeface="Courier New"/>
              </a:rPr>
              <a:t>#two </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position</a:t>
            </a: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8000"/>
                </a:solidFill>
                <a:highlight>
                  <a:srgbClr val="FFFFFF"/>
                </a:highlight>
                <a:latin typeface="Courier New"/>
                <a:ea typeface="Courier New"/>
                <a:cs typeface="Courier New"/>
                <a:sym typeface="Courier New"/>
              </a:rPr>
              <a:t>fixed</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left</a:t>
            </a:r>
            <a:r>
              <a:rPr b="0" i="0" lang="en-US" sz="1400" u="none" cap="none" strike="noStrike">
                <a:solidFill>
                  <a:schemeClr val="dk1"/>
                </a:solidFill>
                <a:highlight>
                  <a:srgbClr val="FFFFFF"/>
                </a:highlight>
                <a:latin typeface="Courier New"/>
                <a:ea typeface="Courier New"/>
                <a:cs typeface="Courier New"/>
                <a:sym typeface="Courier New"/>
              </a:rPr>
              <a:t>: </a:t>
            </a:r>
            <a:r>
              <a:rPr b="0" i="0" lang="en-US" sz="1400" u="none" cap="none" strike="noStrike">
                <a:solidFill>
                  <a:srgbClr val="0000FF"/>
                </a:solidFill>
                <a:highlight>
                  <a:srgbClr val="FFFFFF"/>
                </a:highlight>
                <a:latin typeface="Courier New"/>
                <a:ea typeface="Courier New"/>
                <a:cs typeface="Courier New"/>
                <a:sym typeface="Courier New"/>
              </a:rPr>
              <a:t>150</a:t>
            </a:r>
            <a:r>
              <a:rPr b="1" i="0" lang="en-US" sz="1400" u="none" cap="none" strike="noStrike">
                <a:solidFill>
                  <a:srgbClr val="008000"/>
                </a:solidFill>
                <a:highlight>
                  <a:srgbClr val="FFFFFF"/>
                </a:highlight>
                <a:latin typeface="Courier New"/>
                <a:ea typeface="Courier New"/>
                <a:cs typeface="Courier New"/>
                <a:sym typeface="Courier New"/>
              </a:rPr>
              <a:t>px</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top</a:t>
            </a:r>
            <a:r>
              <a:rPr b="0" i="0" lang="en-US" sz="1400" u="none" cap="none" strike="noStrike">
                <a:solidFill>
                  <a:schemeClr val="dk1"/>
                </a:solidFill>
                <a:highlight>
                  <a:srgbClr val="FFFFFF"/>
                </a:highlight>
                <a:latin typeface="Courier New"/>
                <a:ea typeface="Courier New"/>
                <a:cs typeface="Courier New"/>
                <a:sym typeface="Courier New"/>
              </a:rPr>
              <a:t>: </a:t>
            </a:r>
            <a:r>
              <a:rPr b="0" i="0" lang="en-US" sz="1400" u="none" cap="none" strike="noStrike">
                <a:solidFill>
                  <a:srgbClr val="0000FF"/>
                </a:solidFill>
                <a:highlight>
                  <a:srgbClr val="FFFFFF"/>
                </a:highlight>
                <a:latin typeface="Courier New"/>
                <a:ea typeface="Courier New"/>
                <a:cs typeface="Courier New"/>
                <a:sym typeface="Courier New"/>
              </a:rPr>
              <a:t>100</a:t>
            </a:r>
            <a:r>
              <a:rPr b="1" i="0" lang="en-US" sz="1400" u="none" cap="none" strike="noStrike">
                <a:solidFill>
                  <a:srgbClr val="008000"/>
                </a:solidFill>
                <a:highlight>
                  <a:srgbClr val="FFFFFF"/>
                </a:highlight>
                <a:latin typeface="Courier New"/>
                <a:ea typeface="Courier New"/>
                <a:cs typeface="Courier New"/>
                <a:sym typeface="Courier New"/>
              </a:rPr>
              <a:t>px</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width</a:t>
            </a:r>
            <a:r>
              <a:rPr b="0" i="0" lang="en-US" sz="1400" u="none" cap="none" strike="noStrike">
                <a:solidFill>
                  <a:schemeClr val="dk1"/>
                </a:solidFill>
                <a:highlight>
                  <a:srgbClr val="FFFFFF"/>
                </a:highlight>
                <a:latin typeface="Courier New"/>
                <a:ea typeface="Courier New"/>
                <a:cs typeface="Courier New"/>
                <a:sym typeface="Courier New"/>
              </a:rPr>
              <a:t>: </a:t>
            </a:r>
            <a:r>
              <a:rPr b="0" i="0" lang="en-US" sz="1400" u="none" cap="none" strike="noStrike">
                <a:solidFill>
                  <a:srgbClr val="0000FF"/>
                </a:solidFill>
                <a:highlight>
                  <a:srgbClr val="FFFFFF"/>
                </a:highlight>
                <a:latin typeface="Courier New"/>
                <a:ea typeface="Courier New"/>
                <a:cs typeface="Courier New"/>
                <a:sym typeface="Courier New"/>
              </a:rPr>
              <a:t>300</a:t>
            </a:r>
            <a:r>
              <a:rPr b="1" i="0" lang="en-US" sz="1400" u="none" cap="none" strike="noStrike">
                <a:solidFill>
                  <a:srgbClr val="008000"/>
                </a:solidFill>
                <a:highlight>
                  <a:srgbClr val="FFFFFF"/>
                </a:highlight>
                <a:latin typeface="Courier New"/>
                <a:ea typeface="Courier New"/>
                <a:cs typeface="Courier New"/>
                <a:sym typeface="Courier New"/>
              </a:rPr>
              <a:t>px</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border</a:t>
            </a:r>
            <a:r>
              <a:rPr b="0" i="0" lang="en-US" sz="1400" u="none" cap="none" strike="noStrike">
                <a:solidFill>
                  <a:schemeClr val="dk1"/>
                </a:solidFill>
                <a:highlight>
                  <a:srgbClr val="FFFFFF"/>
                </a:highlight>
                <a:latin typeface="Courier New"/>
                <a:ea typeface="Courier New"/>
                <a:cs typeface="Courier New"/>
                <a:sym typeface="Courier New"/>
              </a:rPr>
              <a:t>: </a:t>
            </a:r>
            <a:r>
              <a:rPr b="0" i="0" lang="en-US" sz="1400" u="none" cap="none" strike="noStrike">
                <a:solidFill>
                  <a:srgbClr val="0000FF"/>
                </a:solidFill>
                <a:highlight>
                  <a:srgbClr val="FFFFFF"/>
                </a:highlight>
                <a:latin typeface="Courier New"/>
                <a:ea typeface="Courier New"/>
                <a:cs typeface="Courier New"/>
                <a:sym typeface="Courier New"/>
              </a:rPr>
              <a:t>3</a:t>
            </a:r>
            <a:r>
              <a:rPr b="1" i="0" lang="en-US" sz="1400" u="none" cap="none" strike="noStrike">
                <a:solidFill>
                  <a:srgbClr val="008000"/>
                </a:solidFill>
                <a:highlight>
                  <a:srgbClr val="FFFFFF"/>
                </a:highlight>
                <a:latin typeface="Courier New"/>
                <a:ea typeface="Courier New"/>
                <a:cs typeface="Courier New"/>
                <a:sym typeface="Courier New"/>
              </a:rPr>
              <a:t>px solid </a:t>
            </a:r>
            <a:r>
              <a:rPr b="1" i="0" lang="en-US" sz="1400" u="none" cap="none" strike="noStrike">
                <a:solidFill>
                  <a:srgbClr val="000080"/>
                </a:solidFill>
                <a:highlight>
                  <a:srgbClr val="FFFFFF"/>
                </a:highlight>
                <a:latin typeface="Courier New"/>
                <a:ea typeface="Courier New"/>
                <a:cs typeface="Courier New"/>
                <a:sym typeface="Courier New"/>
              </a:rPr>
              <a:t>#73AD21</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a:t>
            </a:r>
            <a:endParaRPr b="1" i="0" sz="1400" u="none" cap="none" strike="noStrike">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6d2a9efcad_0_33"/>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Responsive Web Design - RWD</a:t>
            </a:r>
            <a:endParaRPr/>
          </a:p>
        </p:txBody>
      </p:sp>
      <p:sp>
        <p:nvSpPr>
          <p:cNvPr id="267" name="Google Shape;267;g16d2a9efcad_0_33"/>
          <p:cNvSpPr txBox="1"/>
          <p:nvPr/>
        </p:nvSpPr>
        <p:spPr>
          <a:xfrm>
            <a:off x="742500" y="1694150"/>
            <a:ext cx="6104400" cy="4304100"/>
          </a:xfrm>
          <a:prstGeom prst="rect">
            <a:avLst/>
          </a:prstGeom>
          <a:noFill/>
          <a:ln>
            <a:noFill/>
          </a:ln>
        </p:spPr>
        <p:txBody>
          <a:bodyPr anchorCtr="0" anchor="t" bIns="45700" lIns="91425" spcFirstLastPara="1" rIns="91425" wrap="square" tIns="45700">
            <a:normAutofit fontScale="92500" lnSpcReduction="20000"/>
          </a:bodyPr>
          <a:lstStyle/>
          <a:p>
            <a:pPr indent="-334327" lvl="0" marL="457200" marR="0" rtl="0" algn="l">
              <a:lnSpc>
                <a:spcPct val="150000"/>
              </a:lnSpc>
              <a:spcBef>
                <a:spcPts val="0"/>
              </a:spcBef>
              <a:spcAft>
                <a:spcPts val="0"/>
              </a:spcAft>
              <a:buClr>
                <a:srgbClr val="000000"/>
              </a:buClr>
              <a:buSzPct val="100000"/>
              <a:buFont typeface="Montserrat"/>
              <a:buChar char="●"/>
            </a:pPr>
            <a:r>
              <a:rPr b="1" i="0" lang="en-US" sz="1800" u="none" cap="none" strike="noStrike">
                <a:solidFill>
                  <a:srgbClr val="000000"/>
                </a:solidFill>
                <a:latin typeface="Montserrat"/>
                <a:ea typeface="Montserrat"/>
                <a:cs typeface="Montserrat"/>
                <a:sym typeface="Montserrat"/>
              </a:rPr>
              <a:t>RWD </a:t>
            </a:r>
            <a:r>
              <a:rPr b="0" i="0" lang="en-US" sz="1800" u="none" cap="none" strike="noStrike">
                <a:solidFill>
                  <a:srgbClr val="000000"/>
                </a:solidFill>
                <a:latin typeface="Montserrat"/>
                <a:ea typeface="Montserrat"/>
                <a:cs typeface="Montserrat"/>
                <a:sym typeface="Montserrat"/>
              </a:rPr>
              <a:t>(</a:t>
            </a:r>
            <a:r>
              <a:rPr b="1" i="0" lang="en-US" sz="1800" u="none" cap="none" strike="noStrike">
                <a:solidFill>
                  <a:srgbClr val="000000"/>
                </a:solidFill>
                <a:latin typeface="Montserrat"/>
                <a:ea typeface="Montserrat"/>
                <a:cs typeface="Montserrat"/>
                <a:sym typeface="Montserrat"/>
              </a:rPr>
              <a:t>Thiết kế web thích ứng</a:t>
            </a:r>
            <a:r>
              <a:rPr b="0" i="0" lang="en-US" sz="1800" u="none" cap="none" strike="noStrike">
                <a:solidFill>
                  <a:srgbClr val="000000"/>
                </a:solidFill>
                <a:latin typeface="Montserrat"/>
                <a:ea typeface="Montserrat"/>
                <a:cs typeface="Montserrat"/>
                <a:sym typeface="Montserrat"/>
              </a:rPr>
              <a:t>) là kỹ thuật được sử dụng để trang web có thể </a:t>
            </a:r>
            <a:r>
              <a:rPr b="1" i="0" lang="en-US" sz="1800" u="none" cap="none" strike="noStrike">
                <a:solidFill>
                  <a:srgbClr val="000000"/>
                </a:solidFill>
                <a:latin typeface="Montserrat"/>
                <a:ea typeface="Montserrat"/>
                <a:cs typeface="Montserrat"/>
                <a:sym typeface="Montserrat"/>
              </a:rPr>
              <a:t>hiển thị tốt trên nhiều loại thiết bị với kích thước của trình duyệt khác nhau</a:t>
            </a:r>
            <a:r>
              <a:rPr b="0" i="0" lang="en-US" sz="1800" u="none" cap="none" strike="noStrike">
                <a:solidFill>
                  <a:srgbClr val="000000"/>
                </a:solidFill>
                <a:latin typeface="Montserrat"/>
                <a:ea typeface="Montserrat"/>
                <a:cs typeface="Montserrat"/>
                <a:sym typeface="Montserrat"/>
              </a:rPr>
              <a:t>: </a:t>
            </a:r>
            <a:r>
              <a:rPr b="1" i="0" lang="en-US" sz="1800" u="none" cap="none" strike="noStrike">
                <a:solidFill>
                  <a:srgbClr val="000000"/>
                </a:solidFill>
                <a:latin typeface="Montserrat"/>
                <a:ea typeface="Montserrat"/>
                <a:cs typeface="Montserrat"/>
                <a:sym typeface="Montserrat"/>
              </a:rPr>
              <a:t>máy tính để bàn, máy tính bảng, điện thoại</a:t>
            </a:r>
            <a:r>
              <a:rPr b="0" i="0" lang="en-US" sz="1800" u="none" cap="none" strike="noStrike">
                <a:solidFill>
                  <a:srgbClr val="000000"/>
                </a:solidFill>
                <a:latin typeface="Montserrat"/>
                <a:ea typeface="Montserrat"/>
                <a:cs typeface="Montserrat"/>
                <a:sym typeface="Montserrat"/>
              </a:rPr>
              <a:t>…</a:t>
            </a:r>
            <a:endParaRPr b="0" i="0" sz="1800" u="none" cap="none" strike="noStrike">
              <a:solidFill>
                <a:srgbClr val="000000"/>
              </a:solidFill>
              <a:latin typeface="Montserrat"/>
              <a:ea typeface="Montserrat"/>
              <a:cs typeface="Montserrat"/>
              <a:sym typeface="Montserrat"/>
            </a:endParaRPr>
          </a:p>
          <a:p>
            <a:pPr indent="-334327" lvl="0" marL="457200" marR="0" rtl="0" algn="l">
              <a:lnSpc>
                <a:spcPct val="150000"/>
              </a:lnSpc>
              <a:spcBef>
                <a:spcPts val="0"/>
              </a:spcBef>
              <a:spcAft>
                <a:spcPts val="0"/>
              </a:spcAft>
              <a:buClr>
                <a:srgbClr val="000000"/>
              </a:buClr>
              <a:buSzPct val="100000"/>
              <a:buFont typeface="Montserrat"/>
              <a:buChar char="●"/>
            </a:pPr>
            <a:r>
              <a:rPr b="0" i="0" lang="en-US" sz="1800" u="none" cap="none" strike="noStrike">
                <a:solidFill>
                  <a:srgbClr val="000000"/>
                </a:solidFill>
                <a:latin typeface="Montserrat"/>
                <a:ea typeface="Montserrat"/>
                <a:cs typeface="Montserrat"/>
                <a:sym typeface="Montserrat"/>
              </a:rPr>
              <a:t>Các trang web sẽ </a:t>
            </a:r>
            <a:r>
              <a:rPr b="1" i="0" lang="en-US" sz="1800" u="none" cap="none" strike="noStrike">
                <a:solidFill>
                  <a:srgbClr val="000000"/>
                </a:solidFill>
                <a:latin typeface="Montserrat"/>
                <a:ea typeface="Montserrat"/>
                <a:cs typeface="Montserrat"/>
                <a:sym typeface="Montserrat"/>
              </a:rPr>
              <a:t>không bỏ bớt các thông tin </a:t>
            </a:r>
            <a:r>
              <a:rPr b="0" i="0" lang="en-US" sz="1800" u="none" cap="none" strike="noStrike">
                <a:solidFill>
                  <a:srgbClr val="000000"/>
                </a:solidFill>
                <a:latin typeface="Montserrat"/>
                <a:ea typeface="Montserrat"/>
                <a:cs typeface="Montserrat"/>
                <a:sym typeface="Montserrat"/>
              </a:rPr>
              <a:t>để phù hợp với các thiết bị nhỏ hơn, nhưng sẽ </a:t>
            </a:r>
            <a:r>
              <a:rPr b="1" i="0" lang="en-US" sz="1800" u="none" cap="none" strike="noStrike">
                <a:solidFill>
                  <a:srgbClr val="000000"/>
                </a:solidFill>
                <a:latin typeface="Montserrat"/>
                <a:ea typeface="Montserrat"/>
                <a:cs typeface="Montserrat"/>
                <a:sym typeface="Montserrat"/>
              </a:rPr>
              <a:t>thích ứng nội dung của nó </a:t>
            </a:r>
            <a:r>
              <a:rPr b="0" i="0" lang="en-US" sz="1800" u="none" cap="none" strike="noStrike">
                <a:solidFill>
                  <a:srgbClr val="000000"/>
                </a:solidFill>
                <a:latin typeface="Montserrat"/>
                <a:ea typeface="Montserrat"/>
                <a:cs typeface="Montserrat"/>
                <a:sym typeface="Montserrat"/>
              </a:rPr>
              <a:t>để phù hợp với </a:t>
            </a:r>
            <a:r>
              <a:rPr b="1" i="0" lang="en-US" sz="1800" u="none" cap="none" strike="noStrike">
                <a:solidFill>
                  <a:srgbClr val="000000"/>
                </a:solidFill>
                <a:latin typeface="Montserrat"/>
                <a:ea typeface="Montserrat"/>
                <a:cs typeface="Montserrat"/>
                <a:sym typeface="Montserrat"/>
              </a:rPr>
              <a:t>bất kỳ thiết bị nào</a:t>
            </a:r>
            <a:endParaRPr b="1" i="0" sz="1800" u="none" cap="none" strike="noStrike">
              <a:solidFill>
                <a:srgbClr val="000000"/>
              </a:solidFill>
              <a:latin typeface="Montserrat"/>
              <a:ea typeface="Montserrat"/>
              <a:cs typeface="Montserrat"/>
              <a:sym typeface="Montserrat"/>
            </a:endParaRPr>
          </a:p>
          <a:p>
            <a:pPr indent="-334327" lvl="0" marL="457200" marR="0" rtl="0" algn="l">
              <a:lnSpc>
                <a:spcPct val="150000"/>
              </a:lnSpc>
              <a:spcBef>
                <a:spcPts val="0"/>
              </a:spcBef>
              <a:spcAft>
                <a:spcPts val="0"/>
              </a:spcAft>
              <a:buClr>
                <a:srgbClr val="000000"/>
              </a:buClr>
              <a:buSzPct val="100000"/>
              <a:buFont typeface="Montserrat"/>
              <a:buChar char="●"/>
            </a:pPr>
            <a:r>
              <a:rPr b="0" i="0" lang="en-US" sz="1800" u="none" cap="none" strike="noStrike">
                <a:solidFill>
                  <a:srgbClr val="000000"/>
                </a:solidFill>
                <a:latin typeface="Montserrat"/>
                <a:ea typeface="Montserrat"/>
                <a:cs typeface="Montserrat"/>
                <a:sym typeface="Montserrat"/>
              </a:rPr>
              <a:t>Một trang web được gọi là thiết kế responsive khi bạn sử dụng CSS và HTML để thay đổi kích cỡ, ẩn, thu nhỏ, phóng to, hoặc di chuyển nội dung để làm cho nó có giao diện đẹp trên bất kỳ màn hình nào</a:t>
            </a:r>
            <a:endParaRPr b="0" i="0" sz="1800" u="none" cap="none" strike="noStrike">
              <a:solidFill>
                <a:srgbClr val="000000"/>
              </a:solidFill>
              <a:latin typeface="Montserrat"/>
              <a:ea typeface="Montserrat"/>
              <a:cs typeface="Montserrat"/>
              <a:sym typeface="Montserrat"/>
            </a:endParaRPr>
          </a:p>
        </p:txBody>
      </p:sp>
      <p:sp>
        <p:nvSpPr>
          <p:cNvPr id="268" name="Google Shape;268;g16d2a9efcad_0_33"/>
          <p:cNvSpPr txBox="1"/>
          <p:nvPr/>
        </p:nvSpPr>
        <p:spPr>
          <a:xfrm>
            <a:off x="742500" y="1454750"/>
            <a:ext cx="1067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p:txBody>
      </p:sp>
      <p:pic>
        <p:nvPicPr>
          <p:cNvPr id="269" name="Google Shape;269;g16d2a9efcad_0_33"/>
          <p:cNvPicPr preferRelativeResize="0"/>
          <p:nvPr/>
        </p:nvPicPr>
        <p:blipFill rotWithShape="1">
          <a:blip r:embed="rId3">
            <a:alphaModFix/>
          </a:blip>
          <a:srcRect b="0" l="0" r="0" t="0"/>
          <a:stretch/>
        </p:blipFill>
        <p:spPr>
          <a:xfrm>
            <a:off x="6934775" y="1694150"/>
            <a:ext cx="4972050" cy="402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84d2d35b74_0_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100"/>
              <a:buNone/>
            </a:pPr>
            <a:r>
              <a:rPr lang="en-US"/>
              <a:t>5. CSS Flexbox</a:t>
            </a:r>
            <a:endParaRPr/>
          </a:p>
        </p:txBody>
      </p:sp>
      <p:sp>
        <p:nvSpPr>
          <p:cNvPr id="275" name="Google Shape;275;g184d2d35b74_0_0"/>
          <p:cNvSpPr txBox="1"/>
          <p:nvPr/>
        </p:nvSpPr>
        <p:spPr>
          <a:xfrm>
            <a:off x="742500" y="1667525"/>
            <a:ext cx="6326100" cy="39417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50000"/>
              </a:lnSpc>
              <a:spcBef>
                <a:spcPts val="0"/>
              </a:spcBef>
              <a:spcAft>
                <a:spcPts val="0"/>
              </a:spcAft>
              <a:buClr>
                <a:srgbClr val="000000"/>
              </a:buClr>
              <a:buSzPts val="1800"/>
              <a:buFont typeface="Montserrat"/>
              <a:buChar char="●"/>
            </a:pPr>
            <a:r>
              <a:rPr b="1" i="0" lang="en-US" sz="1800" u="none" cap="none" strike="noStrike">
                <a:solidFill>
                  <a:srgbClr val="000000"/>
                </a:solidFill>
                <a:latin typeface="Montserrat"/>
                <a:ea typeface="Montserrat"/>
                <a:cs typeface="Montserrat"/>
                <a:sym typeface="Montserrat"/>
              </a:rPr>
              <a:t>CSS flexbox</a:t>
            </a:r>
            <a:r>
              <a:rPr b="0" i="0" lang="en-US" sz="1800" u="none" cap="none" strike="noStrike">
                <a:solidFill>
                  <a:srgbClr val="000000"/>
                </a:solidFill>
                <a:latin typeface="Montserrat"/>
                <a:ea typeface="Montserrat"/>
                <a:cs typeface="Montserrat"/>
                <a:sym typeface="Montserrat"/>
              </a:rPr>
              <a:t> là một </a:t>
            </a:r>
            <a:r>
              <a:rPr b="1" i="0" lang="en-US" sz="1800" u="none" cap="none" strike="noStrike">
                <a:solidFill>
                  <a:srgbClr val="000000"/>
                </a:solidFill>
                <a:latin typeface="Montserrat"/>
                <a:ea typeface="Montserrat"/>
                <a:cs typeface="Montserrat"/>
                <a:sym typeface="Montserrat"/>
              </a:rPr>
              <a:t>one-dimensional </a:t>
            </a:r>
            <a:r>
              <a:rPr b="0" i="0" lang="en-US" sz="1800" u="none" cap="none" strike="noStrike">
                <a:solidFill>
                  <a:srgbClr val="000000"/>
                </a:solidFill>
                <a:latin typeface="Montserrat"/>
                <a:ea typeface="Montserrat"/>
                <a:cs typeface="Montserrat"/>
                <a:sym typeface="Montserrat"/>
              </a:rPr>
              <a:t>(hay còn gọi là 1D) </a:t>
            </a:r>
            <a:r>
              <a:rPr b="1" i="0" lang="en-US" sz="1800" u="none" cap="none" strike="noStrike">
                <a:solidFill>
                  <a:srgbClr val="000000"/>
                </a:solidFill>
                <a:latin typeface="Montserrat"/>
                <a:ea typeface="Montserrat"/>
                <a:cs typeface="Montserrat"/>
                <a:sym typeface="Montserrat"/>
              </a:rPr>
              <a:t>layout pattern</a:t>
            </a:r>
            <a:r>
              <a:rPr b="0" i="0" lang="en-US" sz="1800" u="none" cap="none" strike="noStrike">
                <a:solidFill>
                  <a:srgbClr val="000000"/>
                </a:solidFill>
                <a:latin typeface="Montserrat"/>
                <a:ea typeface="Montserrat"/>
                <a:cs typeface="Montserrat"/>
                <a:sym typeface="Montserrat"/>
              </a:rPr>
              <a:t>.</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Flexbox giúp </a:t>
            </a:r>
            <a:r>
              <a:rPr b="1" i="0" lang="en-US" sz="1800" u="none" cap="none" strike="noStrike">
                <a:solidFill>
                  <a:srgbClr val="000000"/>
                </a:solidFill>
                <a:latin typeface="Montserrat"/>
                <a:ea typeface="Montserrat"/>
                <a:cs typeface="Montserrat"/>
                <a:sym typeface="Montserrat"/>
              </a:rPr>
              <a:t>phân chia không gian giữa các items</a:t>
            </a:r>
            <a:r>
              <a:rPr b="0" i="0" lang="en-US" sz="1800" u="none" cap="none" strike="noStrike">
                <a:solidFill>
                  <a:srgbClr val="000000"/>
                </a:solidFill>
                <a:latin typeface="Montserrat"/>
                <a:ea typeface="Montserrat"/>
                <a:cs typeface="Montserrat"/>
                <a:sym typeface="Montserrat"/>
              </a:rPr>
              <a:t> và </a:t>
            </a:r>
            <a:r>
              <a:rPr b="1" i="0" lang="en-US" sz="1800" u="none" cap="none" strike="noStrike">
                <a:solidFill>
                  <a:srgbClr val="000000"/>
                </a:solidFill>
                <a:latin typeface="Montserrat"/>
                <a:ea typeface="Montserrat"/>
                <a:cs typeface="Montserrat"/>
                <a:sym typeface="Montserrat"/>
              </a:rPr>
              <a:t>kiểm soát căn chỉnh</a:t>
            </a:r>
            <a:r>
              <a:rPr b="0" i="0" lang="en-US" sz="1800" u="none" cap="none" strike="noStrike">
                <a:solidFill>
                  <a:srgbClr val="000000"/>
                </a:solidFill>
                <a:latin typeface="Montserrat"/>
                <a:ea typeface="Montserrat"/>
                <a:cs typeface="Montserrat"/>
                <a:sym typeface="Montserrat"/>
              </a:rPr>
              <a:t> chúng trong </a:t>
            </a:r>
            <a:r>
              <a:rPr b="1" i="0" lang="en-US" sz="1800" u="none" cap="none" strike="noStrike">
                <a:solidFill>
                  <a:srgbClr val="000000"/>
                </a:solidFill>
                <a:latin typeface="Montserrat"/>
                <a:ea typeface="Montserrat"/>
                <a:cs typeface="Montserrat"/>
                <a:sym typeface="Montserrat"/>
              </a:rPr>
              <a:t>container flex layout</a:t>
            </a:r>
            <a:r>
              <a:rPr b="0" i="0" lang="en-US" sz="1800" u="none" cap="none" strike="noStrike">
                <a:solidFill>
                  <a:srgbClr val="000000"/>
                </a:solidFill>
                <a:latin typeface="Montserrat"/>
                <a:ea typeface="Montserrat"/>
                <a:cs typeface="Montserrat"/>
                <a:sym typeface="Montserrat"/>
              </a:rPr>
              <a:t>(vùng chứa)</a:t>
            </a:r>
            <a:endParaRPr b="0" i="0" sz="1800" u="none" cap="none" strike="noStrike">
              <a:solidFill>
                <a:srgbClr val="000000"/>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1" i="1" lang="en-US" sz="1400" u="none" cap="none" strike="noStrike">
                <a:solidFill>
                  <a:srgbClr val="000000"/>
                </a:solidFill>
                <a:latin typeface="Montserrat"/>
                <a:ea typeface="Montserrat"/>
                <a:cs typeface="Montserrat"/>
                <a:sym typeface="Montserrat"/>
              </a:rPr>
              <a:t>Lưu ý</a:t>
            </a:r>
            <a:r>
              <a:rPr b="0" i="1" lang="en-US" sz="1400" u="none" cap="none" strike="noStrike">
                <a:solidFill>
                  <a:srgbClr val="000000"/>
                </a:solidFill>
                <a:latin typeface="Montserrat"/>
                <a:ea typeface="Montserrat"/>
                <a:cs typeface="Montserrat"/>
                <a:sym typeface="Montserrat"/>
              </a:rPr>
              <a:t>: </a:t>
            </a:r>
            <a:r>
              <a:rPr b="1" i="1" lang="en-US" sz="1400" u="none" cap="none" strike="noStrike">
                <a:solidFill>
                  <a:srgbClr val="000000"/>
                </a:solidFill>
                <a:latin typeface="Montserrat"/>
                <a:ea typeface="Montserrat"/>
                <a:cs typeface="Montserrat"/>
                <a:sym typeface="Montserrat"/>
              </a:rPr>
              <a:t>Flexbox Layout </a:t>
            </a:r>
            <a:r>
              <a:rPr b="0" i="1" lang="en-US" sz="1400" u="none" cap="none" strike="noStrike">
                <a:solidFill>
                  <a:srgbClr val="000000"/>
                </a:solidFill>
                <a:latin typeface="Montserrat"/>
                <a:ea typeface="Montserrat"/>
                <a:cs typeface="Montserrat"/>
                <a:sym typeface="Montserrat"/>
              </a:rPr>
              <a:t>phù hợp nhất để thiết lập bố cục ở </a:t>
            </a:r>
            <a:r>
              <a:rPr b="1" i="1" lang="en-US" sz="1400" u="none" cap="none" strike="noStrike">
                <a:solidFill>
                  <a:srgbClr val="000000"/>
                </a:solidFill>
                <a:latin typeface="Montserrat"/>
                <a:ea typeface="Montserrat"/>
                <a:cs typeface="Montserrat"/>
                <a:sym typeface="Montserrat"/>
              </a:rPr>
              <a:t>quy mô nhỏ</a:t>
            </a:r>
            <a:r>
              <a:rPr b="0" i="1" lang="en-US" sz="1400" u="none" cap="none" strike="noStrike">
                <a:solidFill>
                  <a:srgbClr val="000000"/>
                </a:solidFill>
                <a:latin typeface="Montserrat"/>
                <a:ea typeface="Montserrat"/>
                <a:cs typeface="Montserrat"/>
                <a:sym typeface="Montserrat"/>
              </a:rPr>
              <a:t>, còn thiết lập </a:t>
            </a:r>
            <a:r>
              <a:rPr b="1" i="1" lang="en-US" sz="1400" u="none" cap="none" strike="noStrike">
                <a:solidFill>
                  <a:srgbClr val="000000"/>
                </a:solidFill>
                <a:latin typeface="Montserrat"/>
                <a:ea typeface="Montserrat"/>
                <a:cs typeface="Montserrat"/>
                <a:sym typeface="Montserrat"/>
              </a:rPr>
              <a:t>bố cục với phạm vi lớn </a:t>
            </a:r>
            <a:r>
              <a:rPr b="0" i="1" lang="en-US" sz="1400" u="none" cap="none" strike="noStrike">
                <a:solidFill>
                  <a:srgbClr val="000000"/>
                </a:solidFill>
                <a:latin typeface="Montserrat"/>
                <a:ea typeface="Montserrat"/>
                <a:cs typeface="Montserrat"/>
                <a:sym typeface="Montserrat"/>
              </a:rPr>
              <a:t>hơn thì vẫn nên sử dụng kiểu thông thường là </a:t>
            </a:r>
            <a:r>
              <a:rPr b="1" i="1" lang="en-US" sz="1400" u="none" cap="none" strike="noStrike">
                <a:solidFill>
                  <a:srgbClr val="000000"/>
                </a:solidFill>
                <a:latin typeface="Montserrat"/>
                <a:ea typeface="Montserrat"/>
                <a:cs typeface="Montserrat"/>
                <a:sym typeface="Montserrat"/>
              </a:rPr>
              <a:t>dàn trang theo dạng lưới </a:t>
            </a:r>
            <a:r>
              <a:rPr b="0" i="1" lang="en-US" sz="1400" u="none" cap="none" strike="noStrike">
                <a:solidFill>
                  <a:srgbClr val="000000"/>
                </a:solidFill>
                <a:latin typeface="Montserrat"/>
                <a:ea typeface="Montserrat"/>
                <a:cs typeface="Montserrat"/>
                <a:sym typeface="Montserrat"/>
              </a:rPr>
              <a:t>(grid layout)</a:t>
            </a:r>
            <a:endParaRPr b="0" i="1" sz="1400" u="none" cap="none" strike="noStrike">
              <a:solidFill>
                <a:srgbClr val="000000"/>
              </a:solidFill>
              <a:latin typeface="Montserrat"/>
              <a:ea typeface="Montserrat"/>
              <a:cs typeface="Montserrat"/>
              <a:sym typeface="Montserrat"/>
            </a:endParaRPr>
          </a:p>
        </p:txBody>
      </p:sp>
      <p:sp>
        <p:nvSpPr>
          <p:cNvPr id="276" name="Google Shape;276;g184d2d35b74_0_0"/>
          <p:cNvSpPr txBox="1"/>
          <p:nvPr/>
        </p:nvSpPr>
        <p:spPr>
          <a:xfrm>
            <a:off x="742500" y="1454750"/>
            <a:ext cx="1067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p:txBody>
      </p:sp>
      <p:pic>
        <p:nvPicPr>
          <p:cNvPr id="277" name="Google Shape;277;g184d2d35b74_0_0"/>
          <p:cNvPicPr preferRelativeResize="0"/>
          <p:nvPr/>
        </p:nvPicPr>
        <p:blipFill rotWithShape="1">
          <a:blip r:embed="rId3">
            <a:alphaModFix/>
          </a:blip>
          <a:srcRect b="0" l="0" r="0" t="0"/>
          <a:stretch/>
        </p:blipFill>
        <p:spPr>
          <a:xfrm>
            <a:off x="7068600" y="1853451"/>
            <a:ext cx="4802600" cy="28406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aa688967ba_0_110"/>
          <p:cNvSpPr txBox="1"/>
          <p:nvPr>
            <p:ph idx="1" type="body"/>
          </p:nvPr>
        </p:nvSpPr>
        <p:spPr>
          <a:xfrm>
            <a:off x="838200" y="1294650"/>
            <a:ext cx="10322400" cy="4703400"/>
          </a:xfrm>
          <a:prstGeom prst="rect">
            <a:avLst/>
          </a:prstGeom>
        </p:spPr>
        <p:txBody>
          <a:bodyPr anchorCtr="0" anchor="t" bIns="45700" lIns="91425" spcFirstLastPara="1" rIns="91425" wrap="square" tIns="45700">
            <a:noAutofit/>
          </a:bodyPr>
          <a:lstStyle/>
          <a:p>
            <a:pPr indent="-330200" lvl="0" marL="457200" rtl="0" algn="l">
              <a:lnSpc>
                <a:spcPct val="160000"/>
              </a:lnSpc>
              <a:spcBef>
                <a:spcPts val="1300"/>
              </a:spcBef>
              <a:spcAft>
                <a:spcPts val="0"/>
              </a:spcAft>
              <a:buClr>
                <a:srgbClr val="222222"/>
              </a:buClr>
              <a:buSzPts val="1600"/>
              <a:buFont typeface="Montserrat Medium"/>
              <a:buChar char="●"/>
            </a:pPr>
            <a:r>
              <a:rPr lang="en-US">
                <a:solidFill>
                  <a:srgbClr val="222222"/>
                </a:solidFill>
                <a:highlight>
                  <a:srgbClr val="FFFFFF"/>
                </a:highlight>
                <a:latin typeface="Montserrat Medium"/>
                <a:ea typeface="Montserrat Medium"/>
                <a:cs typeface="Montserrat Medium"/>
                <a:sym typeface="Montserrat Medium"/>
              </a:rPr>
              <a:t>Trong flexbox thì chủ yếu có hai thành phần chính là: </a:t>
            </a:r>
            <a:r>
              <a:rPr b="1" lang="en-US">
                <a:solidFill>
                  <a:srgbClr val="222222"/>
                </a:solidFill>
                <a:highlight>
                  <a:srgbClr val="FFFFFF"/>
                </a:highlight>
              </a:rPr>
              <a:t>flex container</a:t>
            </a:r>
            <a:r>
              <a:rPr lang="en-US">
                <a:solidFill>
                  <a:srgbClr val="222222"/>
                </a:solidFill>
                <a:highlight>
                  <a:srgbClr val="FFFFFF"/>
                </a:highlight>
                <a:latin typeface="Montserrat Medium"/>
                <a:ea typeface="Montserrat Medium"/>
                <a:cs typeface="Montserrat Medium"/>
                <a:sym typeface="Montserrat Medium"/>
              </a:rPr>
              <a:t> và </a:t>
            </a:r>
            <a:r>
              <a:rPr b="1" lang="en-US">
                <a:solidFill>
                  <a:srgbClr val="222222"/>
                </a:solidFill>
                <a:highlight>
                  <a:srgbClr val="FFFFFF"/>
                </a:highlight>
              </a:rPr>
              <a:t>flex items</a:t>
            </a:r>
            <a:r>
              <a:rPr lang="en-US">
                <a:solidFill>
                  <a:srgbClr val="222222"/>
                </a:solidFill>
                <a:highlight>
                  <a:srgbClr val="FFFFFF"/>
                </a:highlight>
                <a:latin typeface="Montserrat Medium"/>
                <a:ea typeface="Montserrat Medium"/>
                <a:cs typeface="Montserrat Medium"/>
                <a:sym typeface="Montserrat Medium"/>
              </a:rPr>
              <a:t>.</a:t>
            </a:r>
            <a:endParaRPr>
              <a:solidFill>
                <a:srgbClr val="222222"/>
              </a:solidFill>
              <a:highlight>
                <a:srgbClr val="FFFFFF"/>
              </a:highlight>
              <a:latin typeface="Montserrat Medium"/>
              <a:ea typeface="Montserrat Medium"/>
              <a:cs typeface="Montserrat Medium"/>
              <a:sym typeface="Montserrat Medium"/>
            </a:endParaRPr>
          </a:p>
          <a:p>
            <a:pPr indent="-330200" lvl="0" marL="457200" rtl="0" algn="l">
              <a:lnSpc>
                <a:spcPct val="160000"/>
              </a:lnSpc>
              <a:spcBef>
                <a:spcPts val="0"/>
              </a:spcBef>
              <a:spcAft>
                <a:spcPts val="0"/>
              </a:spcAft>
              <a:buClr>
                <a:srgbClr val="222222"/>
              </a:buClr>
              <a:buSzPts val="1600"/>
              <a:buFont typeface="Montserrat Medium"/>
              <a:buChar char="●"/>
            </a:pPr>
            <a:r>
              <a:rPr lang="en-US">
                <a:solidFill>
                  <a:srgbClr val="222222"/>
                </a:solidFill>
                <a:highlight>
                  <a:srgbClr val="FFFFFF"/>
                </a:highlight>
                <a:latin typeface="Montserrat Medium"/>
                <a:ea typeface="Montserrat Medium"/>
                <a:cs typeface="Montserrat Medium"/>
                <a:sym typeface="Montserrat Medium"/>
              </a:rPr>
              <a:t>Ngoài ra chúng ta cũng cần quan tâm tới một số thành phần sau:</a:t>
            </a:r>
            <a:endParaRPr>
              <a:solidFill>
                <a:srgbClr val="222222"/>
              </a:solidFill>
              <a:highlight>
                <a:srgbClr val="FFFFFF"/>
              </a:highlight>
              <a:latin typeface="Montserrat Medium"/>
              <a:ea typeface="Montserrat Medium"/>
              <a:cs typeface="Montserrat Medium"/>
              <a:sym typeface="Montserrat Medium"/>
            </a:endParaRPr>
          </a:p>
          <a:p>
            <a:pPr indent="-330200" lvl="0" marL="457200" rtl="0" algn="l">
              <a:lnSpc>
                <a:spcPct val="160000"/>
              </a:lnSpc>
              <a:spcBef>
                <a:spcPts val="0"/>
              </a:spcBef>
              <a:spcAft>
                <a:spcPts val="0"/>
              </a:spcAft>
              <a:buClr>
                <a:srgbClr val="222222"/>
              </a:buClr>
              <a:buSzPts val="1600"/>
              <a:buFont typeface="Montserrat Medium"/>
              <a:buChar char="●"/>
            </a:pPr>
            <a:r>
              <a:rPr lang="en-US">
                <a:solidFill>
                  <a:srgbClr val="222222"/>
                </a:solidFill>
                <a:highlight>
                  <a:srgbClr val="FFFFFF"/>
                </a:highlight>
                <a:latin typeface="Montserrat Medium"/>
                <a:ea typeface="Montserrat Medium"/>
                <a:cs typeface="Montserrat Medium"/>
                <a:sym typeface="Montserrat Medium"/>
              </a:rPr>
              <a:t>main start, main end, cross start, cross end: Điểm bắt đầu của container theo main axis được gọi là main start, điểm kết thúc của container theo main axis gọi là main end, với cross start và cross cũng tương tự nhưng dựa theo cross axis</a:t>
            </a:r>
            <a:endParaRPr>
              <a:solidFill>
                <a:srgbClr val="222222"/>
              </a:solidFill>
              <a:highlight>
                <a:srgbClr val="FFFFFF"/>
              </a:highlight>
              <a:latin typeface="Montserrat Medium"/>
              <a:ea typeface="Montserrat Medium"/>
              <a:cs typeface="Montserrat Medium"/>
              <a:sym typeface="Montserrat Medium"/>
            </a:endParaRPr>
          </a:p>
          <a:p>
            <a:pPr indent="-330200" lvl="0" marL="457200" rtl="0" algn="l">
              <a:lnSpc>
                <a:spcPct val="160000"/>
              </a:lnSpc>
              <a:spcBef>
                <a:spcPts val="0"/>
              </a:spcBef>
              <a:spcAft>
                <a:spcPts val="0"/>
              </a:spcAft>
              <a:buClr>
                <a:srgbClr val="222222"/>
              </a:buClr>
              <a:buSzPts val="1600"/>
              <a:buFont typeface="Montserrat Medium"/>
              <a:buChar char="●"/>
            </a:pPr>
            <a:r>
              <a:rPr lang="en-US">
                <a:solidFill>
                  <a:srgbClr val="222222"/>
                </a:solidFill>
                <a:highlight>
                  <a:srgbClr val="FFFFFF"/>
                </a:highlight>
                <a:latin typeface="Montserrat Medium"/>
                <a:ea typeface="Montserrat Medium"/>
                <a:cs typeface="Montserrat Medium"/>
                <a:sym typeface="Montserrat Medium"/>
              </a:rPr>
              <a:t>main axis: Trục này chính là hướng của các item hiển thị, mặc định thì sẽ chạy từ trái qua phải.</a:t>
            </a:r>
            <a:endParaRPr>
              <a:solidFill>
                <a:srgbClr val="222222"/>
              </a:solidFill>
              <a:highlight>
                <a:srgbClr val="FFFFFF"/>
              </a:highlight>
              <a:latin typeface="Montserrat Medium"/>
              <a:ea typeface="Montserrat Medium"/>
              <a:cs typeface="Montserrat Medium"/>
              <a:sym typeface="Montserrat Medium"/>
            </a:endParaRPr>
          </a:p>
          <a:p>
            <a:pPr indent="-330200" lvl="0" marL="457200" rtl="0" algn="l">
              <a:lnSpc>
                <a:spcPct val="160000"/>
              </a:lnSpc>
              <a:spcBef>
                <a:spcPts val="0"/>
              </a:spcBef>
              <a:spcAft>
                <a:spcPts val="0"/>
              </a:spcAft>
              <a:buClr>
                <a:srgbClr val="222222"/>
              </a:buClr>
              <a:buSzPts val="1600"/>
              <a:buFont typeface="Montserrat Medium"/>
              <a:buChar char="●"/>
            </a:pPr>
            <a:r>
              <a:rPr lang="en-US">
                <a:solidFill>
                  <a:srgbClr val="222222"/>
                </a:solidFill>
                <a:highlight>
                  <a:srgbClr val="FFFFFF"/>
                </a:highlight>
                <a:latin typeface="Montserrat Medium"/>
                <a:ea typeface="Montserrat Medium"/>
                <a:cs typeface="Montserrat Medium"/>
                <a:sym typeface="Montserrat Medium"/>
              </a:rPr>
              <a:t>cross axis: Trục này vuông góc với main axis, chạy từ trên xuống dưới.</a:t>
            </a:r>
            <a:endParaRPr>
              <a:solidFill>
                <a:srgbClr val="222222"/>
              </a:solidFill>
              <a:highlight>
                <a:srgbClr val="FFFFFF"/>
              </a:highlight>
              <a:latin typeface="Montserrat Medium"/>
              <a:ea typeface="Montserrat Medium"/>
              <a:cs typeface="Montserrat Medium"/>
              <a:sym typeface="Montserrat Medium"/>
            </a:endParaRPr>
          </a:p>
          <a:p>
            <a:pPr indent="-330200" lvl="0" marL="457200" rtl="0" algn="l">
              <a:lnSpc>
                <a:spcPct val="160000"/>
              </a:lnSpc>
              <a:spcBef>
                <a:spcPts val="0"/>
              </a:spcBef>
              <a:spcAft>
                <a:spcPts val="0"/>
              </a:spcAft>
              <a:buClr>
                <a:srgbClr val="222222"/>
              </a:buClr>
              <a:buSzPts val="1600"/>
              <a:buFont typeface="Montserrat Medium"/>
              <a:buChar char="●"/>
            </a:pPr>
            <a:r>
              <a:rPr lang="en-US">
                <a:solidFill>
                  <a:srgbClr val="222222"/>
                </a:solidFill>
                <a:highlight>
                  <a:srgbClr val="FFFFFF"/>
                </a:highlight>
                <a:latin typeface="Montserrat Medium"/>
                <a:ea typeface="Montserrat Medium"/>
                <a:cs typeface="Montserrat Medium"/>
                <a:sym typeface="Montserrat Medium"/>
              </a:rPr>
              <a:t>main size: Là kích thước của mỗi item dựa theo trục main axis.</a:t>
            </a:r>
            <a:endParaRPr>
              <a:solidFill>
                <a:srgbClr val="222222"/>
              </a:solidFill>
              <a:highlight>
                <a:srgbClr val="FFFFFF"/>
              </a:highlight>
              <a:latin typeface="Montserrat Medium"/>
              <a:ea typeface="Montserrat Medium"/>
              <a:cs typeface="Montserrat Medium"/>
              <a:sym typeface="Montserrat Medium"/>
            </a:endParaRPr>
          </a:p>
          <a:p>
            <a:pPr indent="-330200" lvl="0" marL="457200" rtl="0" algn="l">
              <a:lnSpc>
                <a:spcPct val="160000"/>
              </a:lnSpc>
              <a:spcBef>
                <a:spcPts val="0"/>
              </a:spcBef>
              <a:spcAft>
                <a:spcPts val="0"/>
              </a:spcAft>
              <a:buClr>
                <a:srgbClr val="222222"/>
              </a:buClr>
              <a:buSzPts val="1600"/>
              <a:buFont typeface="Montserrat Medium"/>
              <a:buChar char="●"/>
            </a:pPr>
            <a:r>
              <a:rPr lang="en-US">
                <a:solidFill>
                  <a:srgbClr val="222222"/>
                </a:solidFill>
                <a:highlight>
                  <a:srgbClr val="FFFFFF"/>
                </a:highlight>
                <a:latin typeface="Montserrat Medium"/>
                <a:ea typeface="Montserrat Medium"/>
                <a:cs typeface="Montserrat Medium"/>
                <a:sym typeface="Montserrat Medium"/>
              </a:rPr>
              <a:t>cross size: Là kích thước của mỗi item dựa theo trục cross axis.</a:t>
            </a:r>
            <a:endParaRPr>
              <a:solidFill>
                <a:srgbClr val="222222"/>
              </a:solidFill>
              <a:highlight>
                <a:srgbClr val="FFFFFF"/>
              </a:highlight>
              <a:latin typeface="Montserrat Medium"/>
              <a:ea typeface="Montserrat Medium"/>
              <a:cs typeface="Montserrat Medium"/>
              <a:sym typeface="Montserrat Medium"/>
            </a:endParaRPr>
          </a:p>
          <a:p>
            <a:pPr indent="0" lvl="0" marL="0" rtl="0" algn="l">
              <a:spcBef>
                <a:spcPts val="1300"/>
              </a:spcBef>
              <a:spcAft>
                <a:spcPts val="0"/>
              </a:spcAft>
              <a:buNone/>
            </a:pPr>
            <a:r>
              <a:t/>
            </a:r>
            <a:endParaRPr>
              <a:latin typeface="Montserrat Medium"/>
              <a:ea typeface="Montserrat Medium"/>
              <a:cs typeface="Montserrat Medium"/>
              <a:sym typeface="Montserrat Medium"/>
            </a:endParaRPr>
          </a:p>
        </p:txBody>
      </p:sp>
      <p:sp>
        <p:nvSpPr>
          <p:cNvPr id="284" name="Google Shape;284;g2aa688967ba_0_110"/>
          <p:cNvSpPr txBox="1"/>
          <p:nvPr>
            <p:ph type="title"/>
          </p:nvPr>
        </p:nvSpPr>
        <p:spPr>
          <a:xfrm>
            <a:off x="838200" y="455725"/>
            <a:ext cx="8463600" cy="719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5. CSS Flexbox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aa688967ba_0_7"/>
          <p:cNvSpPr txBox="1"/>
          <p:nvPr>
            <p:ph idx="1" type="body"/>
          </p:nvPr>
        </p:nvSpPr>
        <p:spPr>
          <a:xfrm>
            <a:off x="838200" y="1041650"/>
            <a:ext cx="10881900" cy="51135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b="1" lang="en-US" sz="1800">
                <a:highlight>
                  <a:srgbClr val="FFFFFF"/>
                </a:highlight>
              </a:rPr>
              <a:t>Trục main axis và cross axis</a:t>
            </a:r>
            <a:endParaRPr b="1" sz="1800">
              <a:highlight>
                <a:srgbClr val="FFFFFF"/>
              </a:highlight>
            </a:endParaRPr>
          </a:p>
          <a:p>
            <a:pPr indent="0" lvl="0" marL="0" rtl="0" algn="l">
              <a:lnSpc>
                <a:spcPct val="115000"/>
              </a:lnSpc>
              <a:spcBef>
                <a:spcPts val="1000"/>
              </a:spcBef>
              <a:spcAft>
                <a:spcPts val="0"/>
              </a:spcAft>
              <a:buNone/>
            </a:pPr>
            <a:r>
              <a:rPr b="1" lang="en-US">
                <a:highlight>
                  <a:srgbClr val="FFFFFF"/>
                </a:highlight>
              </a:rPr>
              <a:t>Main Axis:</a:t>
            </a:r>
            <a:endParaRPr b="1">
              <a:highlight>
                <a:srgbClr val="FFFFFF"/>
              </a:highlight>
            </a:endParaRPr>
          </a:p>
          <a:p>
            <a:pPr indent="-391160" lvl="0" marL="914400" rtl="0" algn="l">
              <a:lnSpc>
                <a:spcPct val="115000"/>
              </a:lnSpc>
              <a:spcBef>
                <a:spcPts val="0"/>
              </a:spcBef>
              <a:spcAft>
                <a:spcPts val="0"/>
              </a:spcAft>
              <a:buSzPts val="2560"/>
              <a:buFont typeface="Montserrat Medium"/>
              <a:buChar char="•"/>
            </a:pPr>
            <a:r>
              <a:rPr lang="en-US">
                <a:highlight>
                  <a:srgbClr val="FFFFFF"/>
                </a:highlight>
                <a:latin typeface="Montserrat Medium"/>
                <a:ea typeface="Montserrat Medium"/>
                <a:cs typeface="Montserrat Medium"/>
                <a:sym typeface="Montserrat Medium"/>
              </a:rPr>
              <a:t>Main-axis là trục chính mà các phần tử con trong Flex Container sẽ được sắp xếp theo.</a:t>
            </a:r>
            <a:endParaRPr>
              <a:highlight>
                <a:srgbClr val="FFFFFF"/>
              </a:highlight>
              <a:latin typeface="Montserrat Medium"/>
              <a:ea typeface="Montserrat Medium"/>
              <a:cs typeface="Montserrat Medium"/>
              <a:sym typeface="Montserrat Medium"/>
            </a:endParaRPr>
          </a:p>
          <a:p>
            <a:pPr indent="-391160" lvl="0" marL="914400" rtl="0" algn="l">
              <a:lnSpc>
                <a:spcPct val="115000"/>
              </a:lnSpc>
              <a:spcBef>
                <a:spcPts val="0"/>
              </a:spcBef>
              <a:spcAft>
                <a:spcPts val="0"/>
              </a:spcAft>
              <a:buSzPts val="2560"/>
              <a:buFont typeface="Montserrat Medium"/>
              <a:buChar char="•"/>
            </a:pPr>
            <a:r>
              <a:rPr lang="en-US">
                <a:highlight>
                  <a:srgbClr val="FFFFFF"/>
                </a:highlight>
                <a:latin typeface="Montserrat Medium"/>
                <a:ea typeface="Montserrat Medium"/>
                <a:cs typeface="Montserrat Medium"/>
                <a:sym typeface="Montserrat Medium"/>
              </a:rPr>
              <a:t>Được xác định bởi thuộc tính </a:t>
            </a:r>
            <a:r>
              <a:rPr b="1" lang="en-US">
                <a:highlight>
                  <a:srgbClr val="FFFFFF"/>
                </a:highlight>
              </a:rPr>
              <a:t>flex-direction</a:t>
            </a:r>
            <a:r>
              <a:rPr lang="en-US">
                <a:highlight>
                  <a:srgbClr val="FFFFFF"/>
                </a:highlight>
                <a:latin typeface="Montserrat Medium"/>
                <a:ea typeface="Montserrat Medium"/>
                <a:cs typeface="Montserrat Medium"/>
                <a:sym typeface="Montserrat Medium"/>
              </a:rPr>
              <a:t>.</a:t>
            </a:r>
            <a:endParaRPr>
              <a:highlight>
                <a:srgbClr val="FFFFFF"/>
              </a:highlight>
              <a:latin typeface="Montserrat Medium"/>
              <a:ea typeface="Montserrat Medium"/>
              <a:cs typeface="Montserrat Medium"/>
              <a:sym typeface="Montserrat Medium"/>
            </a:endParaRPr>
          </a:p>
          <a:p>
            <a:pPr indent="-391160" lvl="0" marL="914400" rtl="0" algn="l">
              <a:lnSpc>
                <a:spcPct val="115000"/>
              </a:lnSpc>
              <a:spcBef>
                <a:spcPts val="0"/>
              </a:spcBef>
              <a:spcAft>
                <a:spcPts val="0"/>
              </a:spcAft>
              <a:buSzPts val="2560"/>
              <a:buFont typeface="Montserrat Medium"/>
              <a:buChar char="•"/>
            </a:pPr>
            <a:r>
              <a:rPr lang="en-US">
                <a:highlight>
                  <a:srgbClr val="FFFFFF"/>
                </a:highlight>
                <a:latin typeface="Montserrat Medium"/>
                <a:ea typeface="Montserrat Medium"/>
                <a:cs typeface="Montserrat Medium"/>
                <a:sym typeface="Montserrat Medium"/>
              </a:rPr>
              <a:t>Nếu flex-direction là row hoặc row-reverse, main-axis sẽ là theo hướng ngang.</a:t>
            </a:r>
            <a:endParaRPr>
              <a:highlight>
                <a:srgbClr val="FFFFFF"/>
              </a:highlight>
              <a:latin typeface="Montserrat Medium"/>
              <a:ea typeface="Montserrat Medium"/>
              <a:cs typeface="Montserrat Medium"/>
              <a:sym typeface="Montserrat Medium"/>
            </a:endParaRPr>
          </a:p>
          <a:p>
            <a:pPr indent="-391160" lvl="0" marL="914400" rtl="0" algn="l">
              <a:lnSpc>
                <a:spcPct val="115000"/>
              </a:lnSpc>
              <a:spcBef>
                <a:spcPts val="0"/>
              </a:spcBef>
              <a:spcAft>
                <a:spcPts val="0"/>
              </a:spcAft>
              <a:buSzPts val="2560"/>
              <a:buFont typeface="Montserrat Medium"/>
              <a:buChar char="•"/>
            </a:pPr>
            <a:r>
              <a:rPr lang="en-US">
                <a:highlight>
                  <a:srgbClr val="FFFFFF"/>
                </a:highlight>
                <a:latin typeface="Montserrat Medium"/>
                <a:ea typeface="Montserrat Medium"/>
                <a:cs typeface="Montserrat Medium"/>
                <a:sym typeface="Montserrat Medium"/>
              </a:rPr>
              <a:t>Nếu flex-direction là column hoặc column-reverse, main-axis sẽ là theo hướng dọc.</a:t>
            </a:r>
            <a:endParaRPr>
              <a:highlight>
                <a:srgbClr val="FFFFFF"/>
              </a:highlight>
              <a:latin typeface="Montserrat Medium"/>
              <a:ea typeface="Montserrat Medium"/>
              <a:cs typeface="Montserrat Medium"/>
              <a:sym typeface="Montserrat Medium"/>
            </a:endParaRPr>
          </a:p>
          <a:p>
            <a:pPr indent="0" lvl="0" marL="0" rtl="0" algn="l">
              <a:lnSpc>
                <a:spcPct val="115000"/>
              </a:lnSpc>
              <a:spcBef>
                <a:spcPts val="1500"/>
              </a:spcBef>
              <a:spcAft>
                <a:spcPts val="0"/>
              </a:spcAft>
              <a:buClr>
                <a:schemeClr val="dk1"/>
              </a:buClr>
              <a:buSzPts val="1100"/>
              <a:buFont typeface="Arial"/>
              <a:buNone/>
            </a:pPr>
            <a:r>
              <a:rPr b="1" lang="en-US">
                <a:highlight>
                  <a:srgbClr val="FFFFFF"/>
                </a:highlight>
              </a:rPr>
              <a:t>Cross Axis:</a:t>
            </a:r>
            <a:endParaRPr b="1">
              <a:highlight>
                <a:srgbClr val="FFFFFF"/>
              </a:highlight>
            </a:endParaRPr>
          </a:p>
          <a:p>
            <a:pPr indent="-391160" lvl="0" marL="914400" rtl="0" algn="l">
              <a:lnSpc>
                <a:spcPct val="115000"/>
              </a:lnSpc>
              <a:spcBef>
                <a:spcPts val="400"/>
              </a:spcBef>
              <a:spcAft>
                <a:spcPts val="0"/>
              </a:spcAft>
              <a:buSzPts val="2560"/>
              <a:buFont typeface="Montserrat Medium"/>
              <a:buChar char="•"/>
            </a:pPr>
            <a:r>
              <a:rPr lang="en-US">
                <a:highlight>
                  <a:srgbClr val="FFFFFF"/>
                </a:highlight>
                <a:latin typeface="Montserrat Medium"/>
                <a:ea typeface="Montserrat Medium"/>
                <a:cs typeface="Montserrat Medium"/>
                <a:sym typeface="Montserrat Medium"/>
              </a:rPr>
              <a:t>Cross-axis là trục vuông góc với main-axis.</a:t>
            </a:r>
            <a:endParaRPr>
              <a:highlight>
                <a:srgbClr val="FFFFFF"/>
              </a:highlight>
              <a:latin typeface="Montserrat Medium"/>
              <a:ea typeface="Montserrat Medium"/>
              <a:cs typeface="Montserrat Medium"/>
              <a:sym typeface="Montserrat Medium"/>
            </a:endParaRPr>
          </a:p>
          <a:p>
            <a:pPr indent="-391160" lvl="0" marL="914400" rtl="0" algn="l">
              <a:lnSpc>
                <a:spcPct val="115000"/>
              </a:lnSpc>
              <a:spcBef>
                <a:spcPts val="0"/>
              </a:spcBef>
              <a:spcAft>
                <a:spcPts val="0"/>
              </a:spcAft>
              <a:buSzPts val="2560"/>
              <a:buFont typeface="Montserrat Medium"/>
              <a:buChar char="•"/>
            </a:pPr>
            <a:r>
              <a:rPr lang="en-US">
                <a:highlight>
                  <a:srgbClr val="FFFFFF"/>
                </a:highlight>
                <a:latin typeface="Montserrat Medium"/>
                <a:ea typeface="Montserrat Medium"/>
                <a:cs typeface="Montserrat Medium"/>
                <a:sym typeface="Montserrat Medium"/>
              </a:rPr>
              <a:t>Xác định bởi hướng không phải là flex-direction (ví dụ: nếu flex-direction là row, cross-axis là hướng dọc).</a:t>
            </a:r>
            <a:endParaRPr>
              <a:highlight>
                <a:srgbClr val="FFFFFF"/>
              </a:highlight>
              <a:latin typeface="Montserrat Medium"/>
              <a:ea typeface="Montserrat Medium"/>
              <a:cs typeface="Montserrat Medium"/>
              <a:sym typeface="Montserrat Medium"/>
            </a:endParaRPr>
          </a:p>
          <a:p>
            <a:pPr indent="-391160" lvl="0" marL="914400" rtl="0" algn="l">
              <a:lnSpc>
                <a:spcPct val="115000"/>
              </a:lnSpc>
              <a:spcBef>
                <a:spcPts val="0"/>
              </a:spcBef>
              <a:spcAft>
                <a:spcPts val="0"/>
              </a:spcAft>
              <a:buSzPts val="2560"/>
              <a:buFont typeface="Montserrat Medium"/>
              <a:buChar char="•"/>
            </a:pPr>
            <a:r>
              <a:rPr lang="en-US">
                <a:highlight>
                  <a:srgbClr val="FFFFFF"/>
                </a:highlight>
                <a:latin typeface="Montserrat Medium"/>
                <a:ea typeface="Montserrat Medium"/>
                <a:cs typeface="Montserrat Medium"/>
                <a:sym typeface="Montserrat Medium"/>
              </a:rPr>
              <a:t>Được sử dụng để căn chỉnh các phần tử theo chiều ngang nếu main-axis là dọc, và ngược lại.</a:t>
            </a:r>
            <a:endParaRPr>
              <a:highlight>
                <a:srgbClr val="FFFFFF"/>
              </a:highlight>
              <a:latin typeface="Montserrat Medium"/>
              <a:ea typeface="Montserrat Medium"/>
              <a:cs typeface="Montserrat Medium"/>
              <a:sym typeface="Montserrat Medium"/>
            </a:endParaRPr>
          </a:p>
          <a:p>
            <a:pPr indent="0" lvl="0" marL="457200" rtl="0" algn="l">
              <a:lnSpc>
                <a:spcPct val="115000"/>
              </a:lnSpc>
              <a:spcBef>
                <a:spcPts val="1500"/>
              </a:spcBef>
              <a:spcAft>
                <a:spcPts val="0"/>
              </a:spcAft>
              <a:buNone/>
            </a:pPr>
            <a:r>
              <a:t/>
            </a:r>
            <a:endParaRPr>
              <a:highlight>
                <a:srgbClr val="FFFFFF"/>
              </a:highlight>
              <a:latin typeface="Montserrat Medium"/>
              <a:ea typeface="Montserrat Medium"/>
              <a:cs typeface="Montserrat Medium"/>
              <a:sym typeface="Montserrat Medium"/>
            </a:endParaRPr>
          </a:p>
          <a:p>
            <a:pPr indent="0" lvl="0" marL="0" rtl="0" algn="l">
              <a:lnSpc>
                <a:spcPct val="115000"/>
              </a:lnSpc>
              <a:spcBef>
                <a:spcPts val="1500"/>
              </a:spcBef>
              <a:spcAft>
                <a:spcPts val="0"/>
              </a:spcAft>
              <a:buClr>
                <a:schemeClr val="dk1"/>
              </a:buClr>
              <a:buSzPts val="1100"/>
              <a:buFont typeface="Arial"/>
              <a:buNone/>
            </a:pPr>
            <a:r>
              <a:t/>
            </a:r>
            <a:endParaRPr>
              <a:highlight>
                <a:srgbClr val="FFFFFF"/>
              </a:highlight>
              <a:latin typeface="Montserrat Medium"/>
              <a:ea typeface="Montserrat Medium"/>
              <a:cs typeface="Montserrat Medium"/>
              <a:sym typeface="Montserrat Medium"/>
            </a:endParaRPr>
          </a:p>
          <a:p>
            <a:pPr indent="0" lvl="0" marL="0" rtl="0" algn="l">
              <a:lnSpc>
                <a:spcPct val="115000"/>
              </a:lnSpc>
              <a:spcBef>
                <a:spcPts val="1000"/>
              </a:spcBef>
              <a:spcAft>
                <a:spcPts val="0"/>
              </a:spcAft>
              <a:buNone/>
            </a:pPr>
            <a:r>
              <a:t/>
            </a:r>
            <a:endParaRPr>
              <a:latin typeface="Montserrat Medium"/>
              <a:ea typeface="Montserrat Medium"/>
              <a:cs typeface="Montserrat Medium"/>
              <a:sym typeface="Montserrat Medium"/>
            </a:endParaRPr>
          </a:p>
        </p:txBody>
      </p:sp>
      <p:sp>
        <p:nvSpPr>
          <p:cNvPr id="291" name="Google Shape;291;g2aa688967ba_0_7"/>
          <p:cNvSpPr txBox="1"/>
          <p:nvPr>
            <p:ph type="title"/>
          </p:nvPr>
        </p:nvSpPr>
        <p:spPr>
          <a:xfrm>
            <a:off x="838200" y="436349"/>
            <a:ext cx="8463600" cy="685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5. CSS Flexbox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aa688967ba_0_14"/>
          <p:cNvSpPr txBox="1"/>
          <p:nvPr>
            <p:ph idx="1" type="body"/>
          </p:nvPr>
        </p:nvSpPr>
        <p:spPr>
          <a:xfrm>
            <a:off x="864850" y="1058425"/>
            <a:ext cx="10548900" cy="4893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b="1" lang="en-US" sz="1800"/>
              <a:t>Các thuộc tính CSS quan trọng trong mô hình Flexbox</a:t>
            </a:r>
            <a:endParaRPr b="1" sz="1800"/>
          </a:p>
        </p:txBody>
      </p:sp>
      <p:sp>
        <p:nvSpPr>
          <p:cNvPr id="298" name="Google Shape;298;g2aa688967ba_0_14"/>
          <p:cNvSpPr txBox="1"/>
          <p:nvPr>
            <p:ph type="title"/>
          </p:nvPr>
        </p:nvSpPr>
        <p:spPr>
          <a:xfrm>
            <a:off x="864850" y="402624"/>
            <a:ext cx="8463600" cy="6558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latin typeface="Montserrat"/>
                <a:ea typeface="Montserrat"/>
                <a:cs typeface="Montserrat"/>
                <a:sym typeface="Montserrat"/>
              </a:rPr>
              <a:t>5. CSS Flexbox </a:t>
            </a:r>
            <a:endParaRPr>
              <a:latin typeface="Montserrat"/>
              <a:ea typeface="Montserrat"/>
              <a:cs typeface="Montserrat"/>
              <a:sym typeface="Montserrat"/>
            </a:endParaRPr>
          </a:p>
        </p:txBody>
      </p:sp>
      <p:graphicFrame>
        <p:nvGraphicFramePr>
          <p:cNvPr id="299" name="Google Shape;299;g2aa688967ba_0_14"/>
          <p:cNvGraphicFramePr/>
          <p:nvPr/>
        </p:nvGraphicFramePr>
        <p:xfrm>
          <a:off x="864850" y="1637575"/>
          <a:ext cx="3000000" cy="3000000"/>
        </p:xfrm>
        <a:graphic>
          <a:graphicData uri="http://schemas.openxmlformats.org/drawingml/2006/table">
            <a:tbl>
              <a:tblPr>
                <a:noFill/>
                <a:tableStyleId>{2B7BC5D2-B0A8-4039-8AA0-6244CBD25D63}</a:tableStyleId>
              </a:tblPr>
              <a:tblGrid>
                <a:gridCol w="2272025"/>
                <a:gridCol w="2834325"/>
                <a:gridCol w="5442550"/>
              </a:tblGrid>
              <a:tr h="381000">
                <a:tc>
                  <a:txBody>
                    <a:bodyPr/>
                    <a:lstStyle/>
                    <a:p>
                      <a:pPr indent="0" lvl="0" marL="0" rtl="0" algn="ctr">
                        <a:lnSpc>
                          <a:spcPct val="150000"/>
                        </a:lnSpc>
                        <a:spcBef>
                          <a:spcPts val="0"/>
                        </a:spcBef>
                        <a:spcAft>
                          <a:spcPts val="0"/>
                        </a:spcAft>
                        <a:buNone/>
                      </a:pPr>
                      <a:r>
                        <a:rPr b="1" lang="en-US">
                          <a:highlight>
                            <a:srgbClr val="FFFFFF"/>
                          </a:highlight>
                          <a:latin typeface="Montserrat"/>
                          <a:ea typeface="Montserrat"/>
                          <a:cs typeface="Montserrat"/>
                          <a:sym typeface="Montserrat"/>
                        </a:rPr>
                        <a:t>Tên thuộc tính</a:t>
                      </a:r>
                      <a:endParaRPr b="1">
                        <a:highlight>
                          <a:srgbClr val="FFFFFF"/>
                        </a:highlight>
                        <a:latin typeface="Montserrat"/>
                        <a:ea typeface="Montserrat"/>
                        <a:cs typeface="Montserrat"/>
                        <a:sym typeface="Montserrat"/>
                      </a:endParaRPr>
                    </a:p>
                  </a:txBody>
                  <a:tcPr marT="91425" marB="91425" marR="91425" marL="91425"/>
                </a:tc>
                <a:tc>
                  <a:txBody>
                    <a:bodyPr/>
                    <a:lstStyle/>
                    <a:p>
                      <a:pPr indent="0" lvl="0" marL="0" rtl="0" algn="ctr">
                        <a:lnSpc>
                          <a:spcPct val="150000"/>
                        </a:lnSpc>
                        <a:spcBef>
                          <a:spcPts val="0"/>
                        </a:spcBef>
                        <a:spcAft>
                          <a:spcPts val="0"/>
                        </a:spcAft>
                        <a:buNone/>
                      </a:pPr>
                      <a:r>
                        <a:rPr b="1" lang="en-US">
                          <a:highlight>
                            <a:srgbClr val="FFFFFF"/>
                          </a:highlight>
                          <a:latin typeface="Montserrat"/>
                          <a:ea typeface="Montserrat"/>
                          <a:cs typeface="Montserrat"/>
                          <a:sym typeface="Montserrat"/>
                        </a:rPr>
                        <a:t>Giá trị</a:t>
                      </a:r>
                      <a:endParaRPr b="1">
                        <a:highlight>
                          <a:srgbClr val="FFFFFF"/>
                        </a:highlight>
                        <a:latin typeface="Montserrat"/>
                        <a:ea typeface="Montserrat"/>
                        <a:cs typeface="Montserrat"/>
                        <a:sym typeface="Montserrat"/>
                      </a:endParaRPr>
                    </a:p>
                  </a:txBody>
                  <a:tcPr marT="91425" marB="91425" marR="91425" marL="91425"/>
                </a:tc>
                <a:tc>
                  <a:txBody>
                    <a:bodyPr/>
                    <a:lstStyle/>
                    <a:p>
                      <a:pPr indent="0" lvl="0" marL="0" rtl="0" algn="ctr">
                        <a:lnSpc>
                          <a:spcPct val="150000"/>
                        </a:lnSpc>
                        <a:spcBef>
                          <a:spcPts val="0"/>
                        </a:spcBef>
                        <a:spcAft>
                          <a:spcPts val="0"/>
                        </a:spcAft>
                        <a:buNone/>
                      </a:pPr>
                      <a:r>
                        <a:rPr b="1" lang="en-US">
                          <a:highlight>
                            <a:srgbClr val="FFFFFF"/>
                          </a:highlight>
                          <a:latin typeface="Montserrat"/>
                          <a:ea typeface="Montserrat"/>
                          <a:cs typeface="Montserrat"/>
                          <a:sym typeface="Montserrat"/>
                        </a:rPr>
                        <a:t>Chức năng</a:t>
                      </a:r>
                      <a:endParaRPr b="1">
                        <a:highlight>
                          <a:srgbClr val="FFFFFF"/>
                        </a:highlight>
                        <a:latin typeface="Montserrat"/>
                        <a:ea typeface="Montserrat"/>
                        <a:cs typeface="Montserrat"/>
                        <a:sym typeface="Montserrat"/>
                      </a:endParaRPr>
                    </a:p>
                  </a:txBody>
                  <a:tcPr marT="91425" marB="91425" marR="91425" marL="91425"/>
                </a:tc>
              </a:tr>
              <a:tr h="381000">
                <a:tc>
                  <a:txBody>
                    <a:bodyPr/>
                    <a:lstStyle/>
                    <a:p>
                      <a:pPr indent="0" lvl="0" marL="0" rtl="0" algn="ctr">
                        <a:lnSpc>
                          <a:spcPct val="150000"/>
                        </a:lnSpc>
                        <a:spcBef>
                          <a:spcPts val="0"/>
                        </a:spcBef>
                        <a:spcAft>
                          <a:spcPts val="0"/>
                        </a:spcAft>
                        <a:buNone/>
                      </a:pPr>
                      <a:r>
                        <a:rPr lang="en-US">
                          <a:latin typeface="Montserrat Medium"/>
                          <a:ea typeface="Montserrat Medium"/>
                          <a:cs typeface="Montserrat Medium"/>
                          <a:sym typeface="Montserrat Medium"/>
                        </a:rPr>
                        <a:t>display</a:t>
                      </a:r>
                      <a:endParaRPr>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50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flex</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50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Xác định một container thành một Flex Container.</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381000">
                <a:tc rowSpan="4">
                  <a:txBody>
                    <a:bodyPr/>
                    <a:lstStyle/>
                    <a:p>
                      <a:pPr indent="0" lvl="0" marL="0" rtl="0" algn="ctr">
                        <a:lnSpc>
                          <a:spcPct val="150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flex-direction</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nchor="ctr"/>
                </a:tc>
                <a:tc>
                  <a:txBody>
                    <a:bodyPr/>
                    <a:lstStyle/>
                    <a:p>
                      <a:pPr indent="0" lvl="0" marL="0" rtl="0" algn="l">
                        <a:lnSpc>
                          <a:spcPct val="150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row; </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50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(mặc định) sắp xếp các phần tử theo hàng ngang</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381000">
                <a:tc vMerge="1"/>
                <a:tc>
                  <a:txBody>
                    <a:bodyPr/>
                    <a:lstStyle/>
                    <a:p>
                      <a:pPr indent="0" lvl="0" marL="0" rtl="0" algn="l">
                        <a:lnSpc>
                          <a:spcPct val="150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row-reverse;</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50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Sắp xếp các phần tử theo hàng ngang từ phải sang trái</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381000">
                <a:tc vMerge="1"/>
                <a:tc>
                  <a:txBody>
                    <a:bodyPr/>
                    <a:lstStyle/>
                    <a:p>
                      <a:pPr indent="0" lvl="0" marL="0" rtl="0" algn="l">
                        <a:lnSpc>
                          <a:spcPct val="150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column;</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50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Sắp xếp các phần tử theo cột</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381000">
                <a:tc vMerge="1"/>
                <a:tc>
                  <a:txBody>
                    <a:bodyPr/>
                    <a:lstStyle/>
                    <a:p>
                      <a:pPr indent="0" lvl="0" marL="0" rtl="0" algn="l">
                        <a:lnSpc>
                          <a:spcPct val="150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column-reverse;</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50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Sắp xếp các phần tử theo cột từ dưới lên trên.</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381000">
                <a:tc rowSpan="3">
                  <a:txBody>
                    <a:bodyPr/>
                    <a:lstStyle/>
                    <a:p>
                      <a:pPr indent="0" lvl="0" marL="0" rtl="0" algn="ctr">
                        <a:lnSpc>
                          <a:spcPct val="150000"/>
                        </a:lnSpc>
                        <a:spcBef>
                          <a:spcPts val="0"/>
                        </a:spcBef>
                        <a:spcAft>
                          <a:spcPts val="0"/>
                        </a:spcAft>
                        <a:buNone/>
                      </a:pPr>
                      <a:r>
                        <a:rPr lang="en-US">
                          <a:solidFill>
                            <a:srgbClr val="111827"/>
                          </a:solidFill>
                          <a:latin typeface="Montserrat Medium"/>
                          <a:ea typeface="Montserrat Medium"/>
                          <a:cs typeface="Montserrat Medium"/>
                          <a:sym typeface="Montserrat Medium"/>
                        </a:rPr>
                        <a:t>flex-wrap</a:t>
                      </a:r>
                      <a:endParaRPr>
                        <a:latin typeface="Montserrat Medium"/>
                        <a:ea typeface="Montserrat Medium"/>
                        <a:cs typeface="Montserrat Medium"/>
                        <a:sym typeface="Montserrat Medium"/>
                      </a:endParaRPr>
                    </a:p>
                  </a:txBody>
                  <a:tcPr marT="91425" marB="91425" marR="91425" marL="91425" anchor="ctr"/>
                </a:tc>
                <a:tc>
                  <a:txBody>
                    <a:bodyPr/>
                    <a:lstStyle/>
                    <a:p>
                      <a:pPr indent="0" lvl="0" marL="0" rtl="0" algn="l">
                        <a:lnSpc>
                          <a:spcPct val="150000"/>
                        </a:lnSpc>
                        <a:spcBef>
                          <a:spcPts val="0"/>
                        </a:spcBef>
                        <a:spcAft>
                          <a:spcPts val="0"/>
                        </a:spcAft>
                        <a:buNone/>
                      </a:pPr>
                      <a:r>
                        <a:rPr lang="en-US">
                          <a:solidFill>
                            <a:srgbClr val="111827"/>
                          </a:solidFill>
                          <a:latin typeface="Montserrat Medium"/>
                          <a:ea typeface="Montserrat Medium"/>
                          <a:cs typeface="Montserrat Medium"/>
                          <a:sym typeface="Montserrat Medium"/>
                        </a:rPr>
                        <a:t>nowrap;</a:t>
                      </a:r>
                      <a:endParaRPr>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50000"/>
                        </a:lnSpc>
                        <a:spcBef>
                          <a:spcPts val="0"/>
                        </a:spcBef>
                        <a:spcAft>
                          <a:spcPts val="0"/>
                        </a:spcAft>
                        <a:buNone/>
                      </a:pPr>
                      <a:r>
                        <a:rPr lang="en-US">
                          <a:solidFill>
                            <a:srgbClr val="374151"/>
                          </a:solidFill>
                          <a:latin typeface="Montserrat Medium"/>
                          <a:ea typeface="Montserrat Medium"/>
                          <a:cs typeface="Montserrat Medium"/>
                          <a:sym typeface="Montserrat Medium"/>
                        </a:rPr>
                        <a:t>(mặc định) Các phần tử sẽ không wrap và sẽ hiển thị trên cùng một dòng hoặc cột.</a:t>
                      </a:r>
                      <a:endParaRPr>
                        <a:latin typeface="Montserrat Medium"/>
                        <a:ea typeface="Montserrat Medium"/>
                        <a:cs typeface="Montserrat Medium"/>
                        <a:sym typeface="Montserrat Medium"/>
                      </a:endParaRPr>
                    </a:p>
                  </a:txBody>
                  <a:tcPr marT="91425" marB="91425" marR="91425" marL="91425"/>
                </a:tc>
              </a:tr>
              <a:tr h="381000">
                <a:tc vMerge="1"/>
                <a:tc>
                  <a:txBody>
                    <a:bodyPr/>
                    <a:lstStyle/>
                    <a:p>
                      <a:pPr indent="0" lvl="0" marL="0" rtl="0" algn="l">
                        <a:lnSpc>
                          <a:spcPct val="150000"/>
                        </a:lnSpc>
                        <a:spcBef>
                          <a:spcPts val="0"/>
                        </a:spcBef>
                        <a:spcAft>
                          <a:spcPts val="0"/>
                        </a:spcAft>
                        <a:buNone/>
                      </a:pPr>
                      <a:r>
                        <a:rPr lang="en-US">
                          <a:solidFill>
                            <a:srgbClr val="111827"/>
                          </a:solidFill>
                          <a:latin typeface="Montserrat Medium"/>
                          <a:ea typeface="Montserrat Medium"/>
                          <a:cs typeface="Montserrat Medium"/>
                          <a:sym typeface="Montserrat Medium"/>
                        </a:rPr>
                        <a:t>wrap;</a:t>
                      </a:r>
                      <a:endParaRPr>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50000"/>
                        </a:lnSpc>
                        <a:spcBef>
                          <a:spcPts val="0"/>
                        </a:spcBef>
                        <a:spcAft>
                          <a:spcPts val="0"/>
                        </a:spcAft>
                        <a:buNone/>
                      </a:pPr>
                      <a:r>
                        <a:rPr lang="en-US">
                          <a:solidFill>
                            <a:srgbClr val="374151"/>
                          </a:solidFill>
                          <a:latin typeface="Montserrat Medium"/>
                          <a:ea typeface="Montserrat Medium"/>
                          <a:cs typeface="Montserrat Medium"/>
                          <a:sym typeface="Montserrat Medium"/>
                        </a:rPr>
                        <a:t>Các phần tử sẽ wrap xuống dòng hoặc cột mới khi không vừa với container.</a:t>
                      </a:r>
                      <a:endParaRPr>
                        <a:latin typeface="Montserrat Medium"/>
                        <a:ea typeface="Montserrat Medium"/>
                        <a:cs typeface="Montserrat Medium"/>
                        <a:sym typeface="Montserrat Medium"/>
                      </a:endParaRPr>
                    </a:p>
                  </a:txBody>
                  <a:tcPr marT="91425" marB="91425" marR="91425" marL="91425"/>
                </a:tc>
              </a:tr>
              <a:tr h="381000">
                <a:tc vMerge="1"/>
                <a:tc>
                  <a:txBody>
                    <a:bodyPr/>
                    <a:lstStyle/>
                    <a:p>
                      <a:pPr indent="0" lvl="0" marL="0" rtl="0" algn="l">
                        <a:lnSpc>
                          <a:spcPct val="150000"/>
                        </a:lnSpc>
                        <a:spcBef>
                          <a:spcPts val="0"/>
                        </a:spcBef>
                        <a:spcAft>
                          <a:spcPts val="0"/>
                        </a:spcAft>
                        <a:buNone/>
                      </a:pPr>
                      <a:r>
                        <a:rPr lang="en-US">
                          <a:solidFill>
                            <a:srgbClr val="111827"/>
                          </a:solidFill>
                          <a:latin typeface="Montserrat Medium"/>
                          <a:ea typeface="Montserrat Medium"/>
                          <a:cs typeface="Montserrat Medium"/>
                          <a:sym typeface="Montserrat Medium"/>
                        </a:rPr>
                        <a:t>wrap-reverse;</a:t>
                      </a:r>
                      <a:endParaRPr>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50000"/>
                        </a:lnSpc>
                        <a:spcBef>
                          <a:spcPts val="0"/>
                        </a:spcBef>
                        <a:spcAft>
                          <a:spcPts val="0"/>
                        </a:spcAft>
                        <a:buNone/>
                      </a:pPr>
                      <a:r>
                        <a:rPr lang="en-US">
                          <a:solidFill>
                            <a:srgbClr val="374151"/>
                          </a:solidFill>
                          <a:latin typeface="Montserrat Medium"/>
                          <a:ea typeface="Montserrat Medium"/>
                          <a:cs typeface="Montserrat Medium"/>
                          <a:sym typeface="Montserrat Medium"/>
                        </a:rPr>
                        <a:t>Các phần tử sẽ wrap xuống dòng hoặc cột mới nhưng từ phía dưới lên trên hoặc từ phía phải sang trái.</a:t>
                      </a:r>
                      <a:endParaRPr>
                        <a:latin typeface="Montserrat Medium"/>
                        <a:ea typeface="Montserrat Medium"/>
                        <a:cs typeface="Montserrat Medium"/>
                        <a:sym typeface="Montserrat Medium"/>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aa688967ba_0_21"/>
          <p:cNvSpPr txBox="1"/>
          <p:nvPr>
            <p:ph type="title"/>
          </p:nvPr>
        </p:nvSpPr>
        <p:spPr>
          <a:xfrm>
            <a:off x="838200" y="509149"/>
            <a:ext cx="8463600" cy="718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5. CSS Flexbox</a:t>
            </a:r>
            <a:endParaRPr/>
          </a:p>
        </p:txBody>
      </p:sp>
      <p:graphicFrame>
        <p:nvGraphicFramePr>
          <p:cNvPr id="306" name="Google Shape;306;g2aa688967ba_0_21"/>
          <p:cNvGraphicFramePr/>
          <p:nvPr/>
        </p:nvGraphicFramePr>
        <p:xfrm>
          <a:off x="838200" y="1371650"/>
          <a:ext cx="3000000" cy="3000000"/>
        </p:xfrm>
        <a:graphic>
          <a:graphicData uri="http://schemas.openxmlformats.org/drawingml/2006/table">
            <a:tbl>
              <a:tblPr>
                <a:noFill/>
                <a:tableStyleId>{2B7BC5D2-B0A8-4039-8AA0-6244CBD25D63}</a:tableStyleId>
              </a:tblPr>
              <a:tblGrid>
                <a:gridCol w="2394075"/>
                <a:gridCol w="2478475"/>
                <a:gridCol w="5848725"/>
              </a:tblGrid>
              <a:tr h="641675">
                <a:tc rowSpan="5">
                  <a:txBody>
                    <a:bodyPr/>
                    <a:lstStyle/>
                    <a:p>
                      <a:pPr indent="0" lvl="0" marL="0" rtl="0" algn="ctr">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justify-content</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nchor="ctr"/>
                </a:tc>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flex-start;</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căn chỉnh các phần tử theo phía bắt đầu của main-axis.</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455300">
                <a:tc vMerge="1"/>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flex-end;</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căn chỉnh các phần tử theo phía kết thúc của main-axis.</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426550">
                <a:tc vMerge="1"/>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center; </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căn chỉnh các phần tử vào giữa theo main-axis.</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656250">
                <a:tc vMerge="1"/>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space-between;</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căn chỉnh các phần tử sao cho chúng có khoảng cách đều nhau với nhau và đều căn lề ở hai đầu.</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641675">
                <a:tc vMerge="1"/>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space-around</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căn chỉnh các phần tử sao cho chúng có khoảng cách đều nhau với nhau và cách lề ở hai đầu và giữa mỗi phần tử.</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656250">
                <a:tc rowSpan="4">
                  <a:txBody>
                    <a:bodyPr/>
                    <a:lstStyle/>
                    <a:p>
                      <a:pPr indent="0" lvl="0" marL="0" rtl="0" algn="ctr">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align-items</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nchor="ctr"/>
                </a:tc>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stretch;</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(mặc định) các phần tử sẽ căng ra để fill container theo cross-axis.</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440975">
                <a:tc vMerge="1"/>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flex-start;</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căn chỉnh các phần tử theo phía bắt đầu của cross-axis.</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469625">
                <a:tc vMerge="1"/>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flex-end;</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căn chỉnh các phần tử theo phía kết thúc của cross-axis.</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426550">
                <a:tc vMerge="1"/>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center; </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căn chỉnh các phần tử vào giữa theo cross-axis.</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aa688967ba_0_28"/>
          <p:cNvSpPr txBox="1"/>
          <p:nvPr>
            <p:ph type="title"/>
          </p:nvPr>
        </p:nvSpPr>
        <p:spPr>
          <a:xfrm>
            <a:off x="838200" y="389300"/>
            <a:ext cx="8463600" cy="599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5. CSS Flexbox</a:t>
            </a:r>
            <a:endParaRPr/>
          </a:p>
        </p:txBody>
      </p:sp>
      <p:graphicFrame>
        <p:nvGraphicFramePr>
          <p:cNvPr id="313" name="Google Shape;313;g2aa688967ba_0_28"/>
          <p:cNvGraphicFramePr/>
          <p:nvPr/>
        </p:nvGraphicFramePr>
        <p:xfrm>
          <a:off x="838200" y="1051375"/>
          <a:ext cx="3000000" cy="3000000"/>
        </p:xfrm>
        <a:graphic>
          <a:graphicData uri="http://schemas.openxmlformats.org/drawingml/2006/table">
            <a:tbl>
              <a:tblPr>
                <a:noFill/>
                <a:tableStyleId>{2B7BC5D2-B0A8-4039-8AA0-6244CBD25D63}</a:tableStyleId>
              </a:tblPr>
              <a:tblGrid>
                <a:gridCol w="1790550"/>
                <a:gridCol w="2087775"/>
                <a:gridCol w="7056000"/>
              </a:tblGrid>
              <a:tr h="404725">
                <a:tc rowSpan="6">
                  <a:txBody>
                    <a:bodyPr/>
                    <a:lstStyle/>
                    <a:p>
                      <a:pPr indent="0" lvl="0" marL="0" rtl="0" algn="ctr">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align-content</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nchor="ctr"/>
                </a:tc>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stretch;</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(mặc định) các phần tử căng ra để fill container theo cross-axis.</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404725">
                <a:tc vMerge="1"/>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flex-start;</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căn chỉnh các phần tử theo phía bắt đầu của cross-axis.</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404725">
                <a:tc vMerge="1"/>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flex-end;</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căn chỉnh các phần tử theo phía kết thúc của cross-axis.</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404725">
                <a:tc vMerge="1"/>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center; </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căn chỉnh các phần tử vào giữa theo cross-axis.</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655375">
                <a:tc vMerge="1"/>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space-between;</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căn chỉnh các phần tử sao cho chúng có khoảng cách đều nhau với nhau và đều căn lề ở hai đầu.</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655375">
                <a:tc vMerge="1"/>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space-around;</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căn chỉnh các phần tử sao cho chúng có khoảng cách đều nhau với nhau và cách lề ở hai đầu và giữa mỗi phần tử.</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404725">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flex-grow</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Xác định tỉ lệ phần trăm của phần tử con so với phần trống của container.</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404725">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flex-shrink</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Xác định khả năng co lại của phần tử con khi không vừa container.</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655375">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flex-basis</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Xác định kích thước cơ bản của phần tử con trước khi phân phối không gian còn lại.</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r h="655375">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order</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c>
                  <a:txBody>
                    <a:bodyPr/>
                    <a:lstStyle/>
                    <a:p>
                      <a:pPr indent="0" lvl="0" marL="0" rtl="0" algn="l">
                        <a:lnSpc>
                          <a:spcPct val="115000"/>
                        </a:lnSpc>
                        <a:spcBef>
                          <a:spcPts val="0"/>
                        </a:spcBef>
                        <a:spcAft>
                          <a:spcPts val="0"/>
                        </a:spcAft>
                        <a:buNone/>
                      </a:pPr>
                      <a:r>
                        <a:rPr lang="en-US">
                          <a:solidFill>
                            <a:schemeClr val="dk1"/>
                          </a:solidFill>
                          <a:highlight>
                            <a:srgbClr val="FFFFFF"/>
                          </a:highlight>
                          <a:latin typeface="Montserrat Medium"/>
                          <a:ea typeface="Montserrat Medium"/>
                          <a:cs typeface="Montserrat Medium"/>
                          <a:sym typeface="Montserrat Medium"/>
                        </a:rPr>
                        <a:t>Xác định thứ tự hiển thị của các phần tử con trong container. Giá trị càng thấp thì phần tử hiển thị sớm hơn.</a:t>
                      </a:r>
                      <a:endParaRPr>
                        <a:solidFill>
                          <a:schemeClr val="dk1"/>
                        </a:solidFill>
                        <a:highlight>
                          <a:srgbClr val="FFFFFF"/>
                        </a:highlight>
                        <a:latin typeface="Montserrat Medium"/>
                        <a:ea typeface="Montserrat Medium"/>
                        <a:cs typeface="Montserrat Medium"/>
                        <a:sym typeface="Montserrat Medium"/>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6f655fe17c_0_103"/>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100"/>
              <a:buNone/>
            </a:pPr>
            <a:r>
              <a:rPr lang="en-US"/>
              <a:t>7. Grid View</a:t>
            </a:r>
            <a:endParaRPr/>
          </a:p>
        </p:txBody>
      </p:sp>
      <p:sp>
        <p:nvSpPr>
          <p:cNvPr id="319" name="Google Shape;319;g16f655fe17c_0_103"/>
          <p:cNvSpPr txBox="1"/>
          <p:nvPr/>
        </p:nvSpPr>
        <p:spPr>
          <a:xfrm>
            <a:off x="742500" y="1531450"/>
            <a:ext cx="5991300" cy="2957700"/>
          </a:xfrm>
          <a:prstGeom prst="rect">
            <a:avLst/>
          </a:prstGeom>
          <a:noFill/>
          <a:ln>
            <a:noFill/>
          </a:ln>
        </p:spPr>
        <p:txBody>
          <a:bodyPr anchorCtr="0" anchor="t" bIns="45700" lIns="91425" spcFirstLastPara="1" rIns="91425" wrap="square" tIns="45700">
            <a:normAutofit fontScale="85000"/>
          </a:bodyPr>
          <a:lstStyle/>
          <a:p>
            <a:pPr indent="-325755" lvl="0" marL="457200" marR="0" rtl="0" algn="l">
              <a:lnSpc>
                <a:spcPct val="150000"/>
              </a:lnSpc>
              <a:spcBef>
                <a:spcPts val="0"/>
              </a:spcBef>
              <a:spcAft>
                <a:spcPts val="0"/>
              </a:spcAft>
              <a:buClr>
                <a:srgbClr val="000000"/>
              </a:buClr>
              <a:buSzPct val="100000"/>
              <a:buFont typeface="Montserrat"/>
              <a:buChar char="●"/>
            </a:pPr>
            <a:r>
              <a:rPr b="1" i="0" lang="en-US" sz="1800" u="none" cap="none" strike="noStrike">
                <a:solidFill>
                  <a:srgbClr val="000000"/>
                </a:solidFill>
                <a:latin typeface="Montserrat"/>
                <a:ea typeface="Montserrat"/>
                <a:cs typeface="Montserrat"/>
                <a:sym typeface="Montserrat"/>
              </a:rPr>
              <a:t>Grid-view </a:t>
            </a:r>
            <a:r>
              <a:rPr b="0" i="0" lang="en-US" sz="1800" u="none" cap="none" strike="noStrike">
                <a:solidFill>
                  <a:srgbClr val="000000"/>
                </a:solidFill>
                <a:latin typeface="Montserrat"/>
                <a:ea typeface="Montserrat"/>
                <a:cs typeface="Montserrat"/>
                <a:sym typeface="Montserrat"/>
              </a:rPr>
              <a:t>phân bố nội dung theo </a:t>
            </a:r>
            <a:r>
              <a:rPr b="1" i="0" lang="en-US" sz="1800" u="none" cap="none" strike="noStrike">
                <a:solidFill>
                  <a:srgbClr val="000000"/>
                </a:solidFill>
                <a:latin typeface="Montserrat"/>
                <a:ea typeface="Montserrat"/>
                <a:cs typeface="Montserrat"/>
                <a:sym typeface="Montserrat"/>
              </a:rPr>
              <a:t>dạng một lưới</a:t>
            </a:r>
            <a:r>
              <a:rPr b="0" i="0" lang="en-US" sz="1800" u="none" cap="none" strike="noStrike">
                <a:solidFill>
                  <a:srgbClr val="000000"/>
                </a:solidFill>
                <a:latin typeface="Montserrat"/>
                <a:ea typeface="Montserrat"/>
                <a:cs typeface="Montserrat"/>
                <a:sym typeface="Montserrat"/>
              </a:rPr>
              <a:t>, nghĩa là các trang được </a:t>
            </a:r>
            <a:r>
              <a:rPr b="1" i="0" lang="en-US" sz="1800" u="none" cap="none" strike="noStrike">
                <a:solidFill>
                  <a:srgbClr val="000000"/>
                </a:solidFill>
                <a:latin typeface="Montserrat"/>
                <a:ea typeface="Montserrat"/>
                <a:cs typeface="Montserrat"/>
                <a:sym typeface="Montserrat"/>
              </a:rPr>
              <a:t>chia thành các cột/hàng</a:t>
            </a:r>
            <a:endParaRPr b="1" i="0" sz="1800" u="none" cap="none" strike="noStrike">
              <a:solidFill>
                <a:srgbClr val="000000"/>
              </a:solidFill>
              <a:latin typeface="Montserrat"/>
              <a:ea typeface="Montserrat"/>
              <a:cs typeface="Montserrat"/>
              <a:sym typeface="Montserrat"/>
            </a:endParaRPr>
          </a:p>
          <a:p>
            <a:pPr indent="-325755" lvl="0" marL="457200" marR="0" rtl="0" algn="l">
              <a:lnSpc>
                <a:spcPct val="150000"/>
              </a:lnSpc>
              <a:spcBef>
                <a:spcPts val="0"/>
              </a:spcBef>
              <a:spcAft>
                <a:spcPts val="0"/>
              </a:spcAft>
              <a:buClr>
                <a:srgbClr val="000000"/>
              </a:buClr>
              <a:buSzPct val="100000"/>
              <a:buFont typeface="Montserrat"/>
              <a:buChar char="●"/>
            </a:pPr>
            <a:r>
              <a:rPr b="0" i="0" lang="en-US" sz="1800" u="none" cap="none" strike="noStrike">
                <a:solidFill>
                  <a:srgbClr val="000000"/>
                </a:solidFill>
                <a:latin typeface="Montserrat"/>
                <a:ea typeface="Montserrat"/>
                <a:cs typeface="Montserrat"/>
                <a:sym typeface="Montserrat"/>
              </a:rPr>
              <a:t>Giúp cho việc thiết kế trở nên dễ dàng hơn, dễ đặt nội dung lên các vùng phù hợp của trang web</a:t>
            </a:r>
            <a:endParaRPr b="0" i="0" sz="1800" u="none" cap="none" strike="noStrike">
              <a:solidFill>
                <a:srgbClr val="000000"/>
              </a:solidFill>
              <a:latin typeface="Montserrat"/>
              <a:ea typeface="Montserrat"/>
              <a:cs typeface="Montserrat"/>
              <a:sym typeface="Montserrat"/>
            </a:endParaRPr>
          </a:p>
          <a:p>
            <a:pPr indent="-325755" lvl="0" marL="457200" marR="0" rtl="0" algn="l">
              <a:lnSpc>
                <a:spcPct val="150000"/>
              </a:lnSpc>
              <a:spcBef>
                <a:spcPts val="0"/>
              </a:spcBef>
              <a:spcAft>
                <a:spcPts val="0"/>
              </a:spcAft>
              <a:buClr>
                <a:srgbClr val="000000"/>
              </a:buClr>
              <a:buSzPct val="100000"/>
              <a:buFont typeface="Montserrat"/>
              <a:buChar char="●"/>
            </a:pPr>
            <a:r>
              <a:rPr b="0" i="0" lang="en-US" sz="1800" u="none" cap="none" strike="noStrike">
                <a:solidFill>
                  <a:srgbClr val="000000"/>
                </a:solidFill>
                <a:latin typeface="Montserrat"/>
                <a:ea typeface="Montserrat"/>
                <a:cs typeface="Montserrat"/>
                <a:sym typeface="Montserrat"/>
              </a:rPr>
              <a:t>Một </a:t>
            </a:r>
            <a:r>
              <a:rPr b="1" i="0" lang="en-US" sz="1800" u="none" cap="none" strike="noStrike">
                <a:solidFill>
                  <a:srgbClr val="000000"/>
                </a:solidFill>
                <a:latin typeface="Montserrat"/>
                <a:ea typeface="Montserrat"/>
                <a:cs typeface="Montserrat"/>
                <a:sym typeface="Montserrat"/>
              </a:rPr>
              <a:t>Responsive Grid-View thường có 12 cột</a:t>
            </a:r>
            <a:r>
              <a:rPr b="0" i="0" lang="en-US" sz="1800" u="none" cap="none" strike="noStrike">
                <a:solidFill>
                  <a:srgbClr val="000000"/>
                </a:solidFill>
                <a:latin typeface="Montserrat"/>
                <a:ea typeface="Montserrat"/>
                <a:cs typeface="Montserrat"/>
                <a:sym typeface="Montserrat"/>
              </a:rPr>
              <a:t>, chiếm 100% chiều rộng của trang. Các cột sẽ được thu nhỏ hay mở rộng theo kích thước của cửa sổ trình duyệt</a:t>
            </a:r>
            <a:endParaRPr b="0" i="0" sz="1800" u="none" cap="none" strike="noStrike">
              <a:solidFill>
                <a:srgbClr val="000000"/>
              </a:solidFill>
              <a:latin typeface="Montserrat"/>
              <a:ea typeface="Montserrat"/>
              <a:cs typeface="Montserrat"/>
              <a:sym typeface="Montserrat"/>
            </a:endParaRPr>
          </a:p>
          <a:p>
            <a:pPr indent="-325755" lvl="0" marL="457200" marR="0" rtl="0" algn="l">
              <a:lnSpc>
                <a:spcPct val="150000"/>
              </a:lnSpc>
              <a:spcBef>
                <a:spcPts val="0"/>
              </a:spcBef>
              <a:spcAft>
                <a:spcPts val="0"/>
              </a:spcAft>
              <a:buClr>
                <a:srgbClr val="000000"/>
              </a:buClr>
              <a:buSzPct val="100000"/>
              <a:buFont typeface="Montserrat"/>
              <a:buChar char="●"/>
            </a:pPr>
            <a:r>
              <a:rPr b="0" i="0" lang="en-US" sz="1800" u="none" cap="none" strike="noStrike">
                <a:solidFill>
                  <a:srgbClr val="000000"/>
                </a:solidFill>
                <a:latin typeface="Montserrat"/>
                <a:ea typeface="Montserrat"/>
                <a:cs typeface="Montserrat"/>
                <a:sym typeface="Montserrat"/>
              </a:rPr>
              <a:t>Các khái niệm:</a:t>
            </a:r>
            <a:endParaRPr b="0" i="0" sz="1800" u="none" cap="none" strike="noStrike">
              <a:solidFill>
                <a:srgbClr val="000000"/>
              </a:solidFill>
              <a:latin typeface="Montserrat"/>
              <a:ea typeface="Montserrat"/>
              <a:cs typeface="Montserrat"/>
              <a:sym typeface="Montserrat"/>
            </a:endParaRPr>
          </a:p>
        </p:txBody>
      </p:sp>
      <p:sp>
        <p:nvSpPr>
          <p:cNvPr id="320" name="Google Shape;320;g16f655fe17c_0_103"/>
          <p:cNvSpPr txBox="1"/>
          <p:nvPr/>
        </p:nvSpPr>
        <p:spPr>
          <a:xfrm>
            <a:off x="742500" y="1454750"/>
            <a:ext cx="1067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p:txBody>
      </p:sp>
      <p:sp>
        <p:nvSpPr>
          <p:cNvPr id="321" name="Google Shape;321;g16f655fe17c_0_103"/>
          <p:cNvSpPr txBox="1"/>
          <p:nvPr/>
        </p:nvSpPr>
        <p:spPr>
          <a:xfrm>
            <a:off x="1324175" y="4562925"/>
            <a:ext cx="5409600" cy="1605000"/>
          </a:xfrm>
          <a:prstGeom prst="rect">
            <a:avLst/>
          </a:prstGeom>
          <a:noFill/>
          <a:ln>
            <a:noFill/>
          </a:ln>
        </p:spPr>
        <p:txBody>
          <a:bodyPr anchorCtr="0" anchor="t" bIns="45700" lIns="91425" spcFirstLastPara="1" rIns="91425" wrap="square" tIns="45700">
            <a:normAutofit fontScale="85000" lnSpcReduction="20000"/>
          </a:bodyPr>
          <a:lstStyle/>
          <a:p>
            <a:pPr indent="-325755" lvl="0" marL="457200" marR="0" rtl="0" algn="l">
              <a:lnSpc>
                <a:spcPct val="150000"/>
              </a:lnSpc>
              <a:spcBef>
                <a:spcPts val="0"/>
              </a:spcBef>
              <a:spcAft>
                <a:spcPts val="0"/>
              </a:spcAft>
              <a:buClr>
                <a:schemeClr val="dk1"/>
              </a:buClr>
              <a:buSzPct val="100000"/>
              <a:buFont typeface="Montserrat"/>
              <a:buChar char="➔"/>
            </a:pPr>
            <a:r>
              <a:rPr b="0" i="0" lang="en-US" sz="1800" u="none" cap="none" strike="noStrike">
                <a:solidFill>
                  <a:schemeClr val="dk1"/>
                </a:solidFill>
                <a:latin typeface="Montserrat"/>
                <a:ea typeface="Montserrat"/>
                <a:cs typeface="Montserrat"/>
                <a:sym typeface="Montserrat"/>
              </a:rPr>
              <a:t>Grid Container</a:t>
            </a:r>
            <a:endParaRPr b="0" i="0" sz="1800" u="none" cap="none" strike="noStrike">
              <a:solidFill>
                <a:schemeClr val="dk1"/>
              </a:solidFill>
              <a:latin typeface="Montserrat"/>
              <a:ea typeface="Montserrat"/>
              <a:cs typeface="Montserrat"/>
              <a:sym typeface="Montserrat"/>
            </a:endParaRPr>
          </a:p>
          <a:p>
            <a:pPr indent="-325755" lvl="0" marL="457200" marR="0" rtl="0" algn="l">
              <a:lnSpc>
                <a:spcPct val="150000"/>
              </a:lnSpc>
              <a:spcBef>
                <a:spcPts val="0"/>
              </a:spcBef>
              <a:spcAft>
                <a:spcPts val="0"/>
              </a:spcAft>
              <a:buClr>
                <a:schemeClr val="dk1"/>
              </a:buClr>
              <a:buSzPct val="100000"/>
              <a:buFont typeface="Montserrat"/>
              <a:buChar char="➔"/>
            </a:pPr>
            <a:r>
              <a:rPr b="0" i="0" lang="en-US" sz="1800" u="none" cap="none" strike="noStrike">
                <a:solidFill>
                  <a:schemeClr val="dk1"/>
                </a:solidFill>
                <a:latin typeface="Montserrat"/>
                <a:ea typeface="Montserrat"/>
                <a:cs typeface="Montserrat"/>
                <a:sym typeface="Montserrat"/>
              </a:rPr>
              <a:t>Grid Line</a:t>
            </a:r>
            <a:endParaRPr b="0" i="0" sz="1800" u="none" cap="none" strike="noStrike">
              <a:solidFill>
                <a:schemeClr val="dk1"/>
              </a:solidFill>
              <a:latin typeface="Montserrat"/>
              <a:ea typeface="Montserrat"/>
              <a:cs typeface="Montserrat"/>
              <a:sym typeface="Montserrat"/>
            </a:endParaRPr>
          </a:p>
          <a:p>
            <a:pPr indent="-325755" lvl="0" marL="457200" marR="0" rtl="0" algn="l">
              <a:lnSpc>
                <a:spcPct val="150000"/>
              </a:lnSpc>
              <a:spcBef>
                <a:spcPts val="0"/>
              </a:spcBef>
              <a:spcAft>
                <a:spcPts val="0"/>
              </a:spcAft>
              <a:buClr>
                <a:schemeClr val="dk1"/>
              </a:buClr>
              <a:buSzPct val="100000"/>
              <a:buFont typeface="Montserrat"/>
              <a:buChar char="➔"/>
            </a:pPr>
            <a:r>
              <a:rPr b="0" i="0" lang="en-US" sz="1800" u="none" cap="none" strike="noStrike">
                <a:solidFill>
                  <a:schemeClr val="dk1"/>
                </a:solidFill>
                <a:latin typeface="Montserrat"/>
                <a:ea typeface="Montserrat"/>
                <a:cs typeface="Montserrat"/>
                <a:sym typeface="Montserrat"/>
              </a:rPr>
              <a:t>Grid Cell</a:t>
            </a:r>
            <a:endParaRPr b="0" i="0" sz="1800" u="none" cap="none" strike="noStrike">
              <a:solidFill>
                <a:schemeClr val="dk1"/>
              </a:solidFill>
              <a:latin typeface="Montserrat"/>
              <a:ea typeface="Montserrat"/>
              <a:cs typeface="Montserrat"/>
              <a:sym typeface="Montserrat"/>
            </a:endParaRPr>
          </a:p>
          <a:p>
            <a:pPr indent="-325755" lvl="0" marL="457200" marR="0" rtl="0" algn="l">
              <a:lnSpc>
                <a:spcPct val="150000"/>
              </a:lnSpc>
              <a:spcBef>
                <a:spcPts val="0"/>
              </a:spcBef>
              <a:spcAft>
                <a:spcPts val="0"/>
              </a:spcAft>
              <a:buClr>
                <a:schemeClr val="dk1"/>
              </a:buClr>
              <a:buSzPct val="100000"/>
              <a:buFont typeface="Montserrat"/>
              <a:buChar char="➔"/>
            </a:pPr>
            <a:r>
              <a:rPr b="0" i="0" lang="en-US" sz="1800" u="none" cap="none" strike="noStrike">
                <a:solidFill>
                  <a:schemeClr val="dk1"/>
                </a:solidFill>
                <a:latin typeface="Montserrat"/>
                <a:ea typeface="Montserrat"/>
                <a:cs typeface="Montserrat"/>
                <a:sym typeface="Montserrat"/>
              </a:rPr>
              <a:t>Grid Area</a:t>
            </a:r>
            <a:endParaRPr b="0" i="0" sz="1800" u="none" cap="none" strike="noStrike">
              <a:solidFill>
                <a:schemeClr val="dk1"/>
              </a:solidFill>
              <a:latin typeface="Montserrat"/>
              <a:ea typeface="Montserrat"/>
              <a:cs typeface="Montserrat"/>
              <a:sym typeface="Montserrat"/>
            </a:endParaRPr>
          </a:p>
          <a:p>
            <a:pPr indent="-325755" lvl="0" marL="457200" marR="0" rtl="0" algn="l">
              <a:lnSpc>
                <a:spcPct val="150000"/>
              </a:lnSpc>
              <a:spcBef>
                <a:spcPts val="0"/>
              </a:spcBef>
              <a:spcAft>
                <a:spcPts val="0"/>
              </a:spcAft>
              <a:buClr>
                <a:schemeClr val="dk1"/>
              </a:buClr>
              <a:buSzPct val="100000"/>
              <a:buFont typeface="Montserrat"/>
              <a:buChar char="➔"/>
            </a:pPr>
            <a:r>
              <a:rPr b="0" i="0" lang="en-US" sz="1800" u="none" cap="none" strike="noStrike">
                <a:solidFill>
                  <a:schemeClr val="dk1"/>
                </a:solidFill>
                <a:latin typeface="Montserrat"/>
                <a:ea typeface="Montserrat"/>
                <a:cs typeface="Montserrat"/>
                <a:sym typeface="Montserrat"/>
              </a:rPr>
              <a:t>Grid Track</a:t>
            </a:r>
            <a:endParaRPr b="0" i="0" sz="1800" u="none" cap="none" strike="noStrike">
              <a:solidFill>
                <a:schemeClr val="dk1"/>
              </a:solidFill>
              <a:latin typeface="Montserrat"/>
              <a:ea typeface="Montserrat"/>
              <a:cs typeface="Montserrat"/>
              <a:sym typeface="Montserrat"/>
            </a:endParaRPr>
          </a:p>
        </p:txBody>
      </p:sp>
      <p:pic>
        <p:nvPicPr>
          <p:cNvPr id="322" name="Google Shape;322;g16f655fe17c_0_103"/>
          <p:cNvPicPr preferRelativeResize="0"/>
          <p:nvPr/>
        </p:nvPicPr>
        <p:blipFill rotWithShape="1">
          <a:blip r:embed="rId3">
            <a:alphaModFix/>
          </a:blip>
          <a:srcRect b="0" l="0" r="0" t="0"/>
          <a:stretch/>
        </p:blipFill>
        <p:spPr>
          <a:xfrm>
            <a:off x="6886200" y="1531450"/>
            <a:ext cx="5153400" cy="346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3e4512513d_0_1"/>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Mục tiêu</a:t>
            </a:r>
            <a:endParaRPr/>
          </a:p>
        </p:txBody>
      </p:sp>
      <p:sp>
        <p:nvSpPr>
          <p:cNvPr id="185" name="Google Shape;185;g13e4512513d_0_1"/>
          <p:cNvSpPr txBox="1"/>
          <p:nvPr/>
        </p:nvSpPr>
        <p:spPr>
          <a:xfrm>
            <a:off x="742500" y="1600950"/>
            <a:ext cx="10792200" cy="37287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Trình bày được khái niệm bố cục (layout) của một trang web</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Sử dụng được thuộc tính position thiết kế bố cục trang</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Trình bày được khái niệm Responsive trong thiết kế website</a:t>
            </a:r>
            <a:endParaRPr b="0" i="0" sz="1800" u="none" cap="none" strike="noStrike">
              <a:solidFill>
                <a:schemeClr val="dk1"/>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Trình bày và sử dụng được FlexBox trong thiết kế website</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Trình bày và sử dụng được Grid View trong thiết kế website</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Sử dụng được RWD Media Queries thiết kế bố cục website</a:t>
            </a:r>
            <a:endParaRPr b="0" i="0" sz="1800" u="none" cap="none" strike="noStrike">
              <a:solidFill>
                <a:srgbClr val="000000"/>
              </a:solidFill>
              <a:latin typeface="Montserrat"/>
              <a:ea typeface="Montserrat"/>
              <a:cs typeface="Montserrat"/>
              <a:sym typeface="Montserrat"/>
            </a:endParaRPr>
          </a:p>
        </p:txBody>
      </p:sp>
      <p:sp>
        <p:nvSpPr>
          <p:cNvPr id="186" name="Google Shape;186;g13e4512513d_0_1"/>
          <p:cNvSpPr txBox="1"/>
          <p:nvPr/>
        </p:nvSpPr>
        <p:spPr>
          <a:xfrm>
            <a:off x="742500" y="1454750"/>
            <a:ext cx="1067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aa688967ba_0_122"/>
          <p:cNvSpPr txBox="1"/>
          <p:nvPr>
            <p:ph idx="1" type="body"/>
          </p:nvPr>
        </p:nvSpPr>
        <p:spPr>
          <a:xfrm>
            <a:off x="838175" y="1134850"/>
            <a:ext cx="10601400" cy="492600"/>
          </a:xfrm>
          <a:prstGeom prst="rect">
            <a:avLst/>
          </a:prstGeom>
        </p:spPr>
        <p:txBody>
          <a:bodyPr anchorCtr="0" anchor="t" bIns="45700" lIns="91425" spcFirstLastPara="1" rIns="91425" wrap="square" tIns="45700">
            <a:normAutofit/>
          </a:bodyPr>
          <a:lstStyle/>
          <a:p>
            <a:pPr indent="0" lvl="0" marL="0" rtl="0" algn="l">
              <a:lnSpc>
                <a:spcPct val="160000"/>
              </a:lnSpc>
              <a:spcBef>
                <a:spcPts val="1400"/>
              </a:spcBef>
              <a:spcAft>
                <a:spcPts val="400"/>
              </a:spcAft>
              <a:buNone/>
            </a:pPr>
            <a:r>
              <a:rPr b="1" lang="en-US" sz="1723">
                <a:latin typeface="Roboto"/>
                <a:ea typeface="Roboto"/>
                <a:cs typeface="Roboto"/>
                <a:sym typeface="Roboto"/>
              </a:rPr>
              <a:t>Một số thuộc tính CSS trong Grid</a:t>
            </a:r>
            <a:endParaRPr/>
          </a:p>
        </p:txBody>
      </p:sp>
      <p:sp>
        <p:nvSpPr>
          <p:cNvPr id="329" name="Google Shape;329;g2aa688967ba_0_122"/>
          <p:cNvSpPr txBox="1"/>
          <p:nvPr>
            <p:ph type="title"/>
          </p:nvPr>
        </p:nvSpPr>
        <p:spPr>
          <a:xfrm>
            <a:off x="838200" y="509149"/>
            <a:ext cx="8463600" cy="70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7. Grid View</a:t>
            </a:r>
            <a:endParaRPr/>
          </a:p>
        </p:txBody>
      </p:sp>
      <p:graphicFrame>
        <p:nvGraphicFramePr>
          <p:cNvPr id="330" name="Google Shape;330;g2aa688967ba_0_122"/>
          <p:cNvGraphicFramePr/>
          <p:nvPr/>
        </p:nvGraphicFramePr>
        <p:xfrm>
          <a:off x="838200" y="1825800"/>
          <a:ext cx="3000000" cy="3000000"/>
        </p:xfrm>
        <a:graphic>
          <a:graphicData uri="http://schemas.openxmlformats.org/drawingml/2006/table">
            <a:tbl>
              <a:tblPr>
                <a:noFill/>
                <a:tableStyleId>{2B7BC5D2-B0A8-4039-8AA0-6244CBD25D63}</a:tableStyleId>
              </a:tblPr>
              <a:tblGrid>
                <a:gridCol w="2792700"/>
                <a:gridCol w="2188925"/>
                <a:gridCol w="5619800"/>
              </a:tblGrid>
              <a:tr h="572125">
                <a:tc>
                  <a:txBody>
                    <a:bodyPr/>
                    <a:lstStyle/>
                    <a:p>
                      <a:pPr indent="0" lvl="0" marL="0" rtl="0" algn="ctr">
                        <a:spcBef>
                          <a:spcPts val="0"/>
                        </a:spcBef>
                        <a:spcAft>
                          <a:spcPts val="0"/>
                        </a:spcAft>
                        <a:buNone/>
                      </a:pPr>
                      <a:r>
                        <a:rPr b="1" lang="en-US" sz="1600">
                          <a:latin typeface="Montserrat"/>
                          <a:ea typeface="Montserrat"/>
                          <a:cs typeface="Montserrat"/>
                          <a:sym typeface="Montserrat"/>
                        </a:rPr>
                        <a:t>Tên thuộc tính</a:t>
                      </a:r>
                      <a:endParaRPr b="1" sz="1600">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US" sz="1600">
                          <a:latin typeface="Montserrat"/>
                          <a:ea typeface="Montserrat"/>
                          <a:cs typeface="Montserrat"/>
                          <a:sym typeface="Montserrat"/>
                        </a:rPr>
                        <a:t>Giá trị</a:t>
                      </a:r>
                      <a:endParaRPr b="1" sz="1600">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US" sz="1600">
                          <a:latin typeface="Montserrat"/>
                          <a:ea typeface="Montserrat"/>
                          <a:cs typeface="Montserrat"/>
                          <a:sym typeface="Montserrat"/>
                        </a:rPr>
                        <a:t>Ý nghĩa</a:t>
                      </a:r>
                      <a:endParaRPr b="1" sz="1600">
                        <a:latin typeface="Montserrat"/>
                        <a:ea typeface="Montserrat"/>
                        <a:cs typeface="Montserrat"/>
                        <a:sym typeface="Montserrat"/>
                      </a:endParaRPr>
                    </a:p>
                  </a:txBody>
                  <a:tcPr marT="91425" marB="91425" marR="91425" marL="91425" anchor="ctr"/>
                </a:tc>
              </a:tr>
              <a:tr h="528225">
                <a:tc>
                  <a:txBody>
                    <a:bodyPr/>
                    <a:lstStyle/>
                    <a:p>
                      <a:pPr indent="0" lvl="0" marL="0" rtl="0" algn="l">
                        <a:spcBef>
                          <a:spcPts val="0"/>
                        </a:spcBef>
                        <a:spcAft>
                          <a:spcPts val="0"/>
                        </a:spcAft>
                        <a:buNone/>
                      </a:pPr>
                      <a:r>
                        <a:rPr lang="en-US" sz="1600">
                          <a:solidFill>
                            <a:srgbClr val="111827"/>
                          </a:solidFill>
                          <a:latin typeface="Montserrat Medium"/>
                          <a:ea typeface="Montserrat Medium"/>
                          <a:cs typeface="Montserrat Medium"/>
                          <a:sym typeface="Montserrat Medium"/>
                        </a:rPr>
                        <a:t>display</a:t>
                      </a:r>
                      <a:endParaRPr sz="1600">
                        <a:latin typeface="Montserrat Medium"/>
                        <a:ea typeface="Montserrat Medium"/>
                        <a:cs typeface="Montserrat Medium"/>
                        <a:sym typeface="Montserrat Medium"/>
                      </a:endParaRPr>
                    </a:p>
                  </a:txBody>
                  <a:tcPr marT="91425" marB="91425" marR="91425" marL="91425" anchor="ctr"/>
                </a:tc>
                <a:tc>
                  <a:txBody>
                    <a:bodyPr/>
                    <a:lstStyle/>
                    <a:p>
                      <a:pPr indent="0" lvl="0" marL="0" rtl="0" algn="l">
                        <a:spcBef>
                          <a:spcPts val="0"/>
                        </a:spcBef>
                        <a:spcAft>
                          <a:spcPts val="0"/>
                        </a:spcAft>
                        <a:buNone/>
                      </a:pPr>
                      <a:r>
                        <a:rPr lang="en-US" sz="1600">
                          <a:solidFill>
                            <a:srgbClr val="111827"/>
                          </a:solidFill>
                          <a:latin typeface="Montserrat Medium"/>
                          <a:ea typeface="Montserrat Medium"/>
                          <a:cs typeface="Montserrat Medium"/>
                          <a:sym typeface="Montserrat Medium"/>
                        </a:rPr>
                        <a:t>grid;</a:t>
                      </a:r>
                      <a:endParaRPr sz="1600">
                        <a:latin typeface="Montserrat Medium"/>
                        <a:ea typeface="Montserrat Medium"/>
                        <a:cs typeface="Montserrat Medium"/>
                        <a:sym typeface="Montserrat Medium"/>
                      </a:endParaRPr>
                    </a:p>
                  </a:txBody>
                  <a:tcPr marT="91425" marB="91425" marR="91425" marL="91425" anchor="ctr"/>
                </a:tc>
                <a:tc>
                  <a:txBody>
                    <a:bodyPr/>
                    <a:lstStyle/>
                    <a:p>
                      <a:pPr indent="0" lvl="0" marL="0" rtl="0" algn="l">
                        <a:spcBef>
                          <a:spcPts val="0"/>
                        </a:spcBef>
                        <a:spcAft>
                          <a:spcPts val="0"/>
                        </a:spcAft>
                        <a:buNone/>
                      </a:pPr>
                      <a:r>
                        <a:rPr lang="en-US" sz="1600">
                          <a:solidFill>
                            <a:srgbClr val="374151"/>
                          </a:solidFill>
                          <a:latin typeface="Montserrat Medium"/>
                          <a:ea typeface="Montserrat Medium"/>
                          <a:cs typeface="Montserrat Medium"/>
                          <a:sym typeface="Montserrat Medium"/>
                        </a:rPr>
                        <a:t>xác định một element là Grid Container.</a:t>
                      </a:r>
                      <a:endParaRPr sz="1600">
                        <a:latin typeface="Montserrat Medium"/>
                        <a:ea typeface="Montserrat Medium"/>
                        <a:cs typeface="Montserrat Medium"/>
                        <a:sym typeface="Montserrat Medium"/>
                      </a:endParaRPr>
                    </a:p>
                  </a:txBody>
                  <a:tcPr marT="91425" marB="91425" marR="91425" marL="91425" anchor="ctr"/>
                </a:tc>
              </a:tr>
              <a:tr h="572125">
                <a:tc>
                  <a:txBody>
                    <a:bodyPr/>
                    <a:lstStyle/>
                    <a:p>
                      <a:pPr indent="0" lvl="0" marL="0" rtl="0" algn="l">
                        <a:spcBef>
                          <a:spcPts val="0"/>
                        </a:spcBef>
                        <a:spcAft>
                          <a:spcPts val="0"/>
                        </a:spcAft>
                        <a:buNone/>
                      </a:pPr>
                      <a:r>
                        <a:rPr lang="en-US" sz="1600">
                          <a:solidFill>
                            <a:srgbClr val="111827"/>
                          </a:solidFill>
                          <a:latin typeface="Montserrat Medium"/>
                          <a:ea typeface="Montserrat Medium"/>
                          <a:cs typeface="Montserrat Medium"/>
                          <a:sym typeface="Montserrat Medium"/>
                        </a:rPr>
                        <a:t>grid-template-columns</a:t>
                      </a:r>
                      <a:endParaRPr sz="1600">
                        <a:latin typeface="Montserrat Medium"/>
                        <a:ea typeface="Montserrat Medium"/>
                        <a:cs typeface="Montserrat Medium"/>
                        <a:sym typeface="Montserrat Medium"/>
                      </a:endParaRPr>
                    </a:p>
                  </a:txBody>
                  <a:tcPr marT="91425" marB="91425" marR="91425" marL="91425" anchor="ctr"/>
                </a:tc>
                <a:tc>
                  <a:txBody>
                    <a:bodyPr/>
                    <a:lstStyle/>
                    <a:p>
                      <a:pPr indent="0" lvl="0" marL="0" rtl="0" algn="l">
                        <a:spcBef>
                          <a:spcPts val="0"/>
                        </a:spcBef>
                        <a:spcAft>
                          <a:spcPts val="0"/>
                        </a:spcAft>
                        <a:buNone/>
                      </a:pPr>
                      <a:r>
                        <a:rPr lang="en-US" sz="1600">
                          <a:latin typeface="Montserrat Medium"/>
                          <a:ea typeface="Montserrat Medium"/>
                          <a:cs typeface="Montserrat Medium"/>
                          <a:sym typeface="Montserrat Medium"/>
                        </a:rPr>
                        <a:t>1fr 1fr 1fr;</a:t>
                      </a:r>
                      <a:endParaRPr sz="1600">
                        <a:latin typeface="Montserrat Medium"/>
                        <a:ea typeface="Montserrat Medium"/>
                        <a:cs typeface="Montserrat Medium"/>
                        <a:sym typeface="Montserrat Medium"/>
                      </a:endParaRPr>
                    </a:p>
                  </a:txBody>
                  <a:tcPr marT="91425" marB="91425" marR="91425" marL="91425" anchor="ctr"/>
                </a:tc>
                <a:tc>
                  <a:txBody>
                    <a:bodyPr/>
                    <a:lstStyle/>
                    <a:p>
                      <a:pPr indent="0" lvl="0" marL="0" rtl="0" algn="l">
                        <a:spcBef>
                          <a:spcPts val="0"/>
                        </a:spcBef>
                        <a:spcAft>
                          <a:spcPts val="0"/>
                        </a:spcAft>
                        <a:buNone/>
                      </a:pPr>
                      <a:r>
                        <a:rPr lang="en-US" sz="1600">
                          <a:latin typeface="Montserrat Medium"/>
                          <a:ea typeface="Montserrat Medium"/>
                          <a:cs typeface="Montserrat Medium"/>
                          <a:sym typeface="Montserrat Medium"/>
                        </a:rPr>
                        <a:t>Chia thành 3 cột có độ dài bằng nhau trên một hàng</a:t>
                      </a:r>
                      <a:endParaRPr sz="1600">
                        <a:latin typeface="Montserrat Medium"/>
                        <a:ea typeface="Montserrat Medium"/>
                        <a:cs typeface="Montserrat Medium"/>
                        <a:sym typeface="Montserrat Medium"/>
                      </a:endParaRPr>
                    </a:p>
                  </a:txBody>
                  <a:tcPr marT="91425" marB="91425" marR="91425" marL="91425" anchor="ctr"/>
                </a:tc>
              </a:tr>
              <a:tr h="572125">
                <a:tc>
                  <a:txBody>
                    <a:bodyPr/>
                    <a:lstStyle/>
                    <a:p>
                      <a:pPr indent="0" lvl="0" marL="0" rtl="0" algn="l">
                        <a:spcBef>
                          <a:spcPts val="0"/>
                        </a:spcBef>
                        <a:spcAft>
                          <a:spcPts val="0"/>
                        </a:spcAft>
                        <a:buNone/>
                      </a:pPr>
                      <a:r>
                        <a:rPr lang="en-US" sz="1600">
                          <a:solidFill>
                            <a:srgbClr val="111827"/>
                          </a:solidFill>
                          <a:latin typeface="Montserrat Medium"/>
                          <a:ea typeface="Montserrat Medium"/>
                          <a:cs typeface="Montserrat Medium"/>
                          <a:sym typeface="Montserrat Medium"/>
                        </a:rPr>
                        <a:t>grid-template-rows</a:t>
                      </a:r>
                      <a:endParaRPr sz="1600">
                        <a:solidFill>
                          <a:srgbClr val="111827"/>
                        </a:solidFill>
                        <a:latin typeface="Montserrat Medium"/>
                        <a:ea typeface="Montserrat Medium"/>
                        <a:cs typeface="Montserrat Medium"/>
                        <a:sym typeface="Montserrat Medium"/>
                      </a:endParaRPr>
                    </a:p>
                  </a:txBody>
                  <a:tcPr marT="91425" marB="91425" marR="91425" marL="91425" anchor="ctr"/>
                </a:tc>
                <a:tc>
                  <a:txBody>
                    <a:bodyPr/>
                    <a:lstStyle/>
                    <a:p>
                      <a:pPr indent="0" lvl="0" marL="0" rtl="0" algn="l">
                        <a:spcBef>
                          <a:spcPts val="0"/>
                        </a:spcBef>
                        <a:spcAft>
                          <a:spcPts val="0"/>
                        </a:spcAft>
                        <a:buNone/>
                      </a:pPr>
                      <a:r>
                        <a:rPr lang="en-US" sz="1600">
                          <a:latin typeface="Montserrat Medium"/>
                          <a:ea typeface="Montserrat Medium"/>
                          <a:cs typeface="Montserrat Medium"/>
                          <a:sym typeface="Montserrat Medium"/>
                        </a:rPr>
                        <a:t>100px 200px;</a:t>
                      </a:r>
                      <a:endParaRPr sz="1600">
                        <a:latin typeface="Montserrat Medium"/>
                        <a:ea typeface="Montserrat Medium"/>
                        <a:cs typeface="Montserrat Medium"/>
                        <a:sym typeface="Montserrat Medium"/>
                      </a:endParaRPr>
                    </a:p>
                  </a:txBody>
                  <a:tcPr marT="91425" marB="91425" marR="91425" marL="91425" anchor="ctr"/>
                </a:tc>
                <a:tc>
                  <a:txBody>
                    <a:bodyPr/>
                    <a:lstStyle/>
                    <a:p>
                      <a:pPr indent="0" lvl="0" marL="0" rtl="0" algn="l">
                        <a:spcBef>
                          <a:spcPts val="0"/>
                        </a:spcBef>
                        <a:spcAft>
                          <a:spcPts val="0"/>
                        </a:spcAft>
                        <a:buNone/>
                      </a:pPr>
                      <a:r>
                        <a:rPr lang="en-US" sz="1600">
                          <a:latin typeface="Montserrat Medium"/>
                          <a:ea typeface="Montserrat Medium"/>
                          <a:cs typeface="Montserrat Medium"/>
                          <a:sym typeface="Montserrat Medium"/>
                        </a:rPr>
                        <a:t>Định nghĩa cột thứ nhất cao 100px, cột 2 cao 200px</a:t>
                      </a:r>
                      <a:endParaRPr sz="1600">
                        <a:latin typeface="Montserrat Medium"/>
                        <a:ea typeface="Montserrat Medium"/>
                        <a:cs typeface="Montserrat Medium"/>
                        <a:sym typeface="Montserrat Medium"/>
                      </a:endParaRPr>
                    </a:p>
                  </a:txBody>
                  <a:tcPr marT="91425" marB="91425" marR="91425" marL="91425" anchor="ctr"/>
                </a:tc>
              </a:tr>
              <a:tr h="572125">
                <a:tc>
                  <a:txBody>
                    <a:bodyPr/>
                    <a:lstStyle/>
                    <a:p>
                      <a:pPr indent="0" lvl="0" marL="0" rtl="0" algn="l">
                        <a:spcBef>
                          <a:spcPts val="0"/>
                        </a:spcBef>
                        <a:spcAft>
                          <a:spcPts val="0"/>
                        </a:spcAft>
                        <a:buNone/>
                      </a:pPr>
                      <a:r>
                        <a:rPr lang="en-US" sz="1600">
                          <a:solidFill>
                            <a:srgbClr val="111827"/>
                          </a:solidFill>
                          <a:latin typeface="Montserrat Medium"/>
                          <a:ea typeface="Montserrat Medium"/>
                          <a:cs typeface="Montserrat Medium"/>
                          <a:sym typeface="Montserrat Medium"/>
                        </a:rPr>
                        <a:t>gap</a:t>
                      </a:r>
                      <a:endParaRPr sz="1600">
                        <a:solidFill>
                          <a:srgbClr val="111827"/>
                        </a:solidFill>
                        <a:latin typeface="Montserrat Medium"/>
                        <a:ea typeface="Montserrat Medium"/>
                        <a:cs typeface="Montserrat Medium"/>
                        <a:sym typeface="Montserrat Medium"/>
                      </a:endParaRPr>
                    </a:p>
                  </a:txBody>
                  <a:tcPr marT="91425" marB="91425" marR="91425" marL="91425" anchor="ctr"/>
                </a:tc>
                <a:tc>
                  <a:txBody>
                    <a:bodyPr/>
                    <a:lstStyle/>
                    <a:p>
                      <a:pPr indent="0" lvl="0" marL="0" rtl="0" algn="l">
                        <a:spcBef>
                          <a:spcPts val="0"/>
                        </a:spcBef>
                        <a:spcAft>
                          <a:spcPts val="0"/>
                        </a:spcAft>
                        <a:buNone/>
                      </a:pPr>
                      <a:r>
                        <a:rPr lang="en-US" sz="1600">
                          <a:latin typeface="Montserrat Medium"/>
                          <a:ea typeface="Montserrat Medium"/>
                          <a:cs typeface="Montserrat Medium"/>
                          <a:sym typeface="Montserrat Medium"/>
                        </a:rPr>
                        <a:t>10px;</a:t>
                      </a:r>
                      <a:endParaRPr sz="1600">
                        <a:latin typeface="Montserrat Medium"/>
                        <a:ea typeface="Montserrat Medium"/>
                        <a:cs typeface="Montserrat Medium"/>
                        <a:sym typeface="Montserrat Medium"/>
                      </a:endParaRPr>
                    </a:p>
                  </a:txBody>
                  <a:tcPr marT="91425" marB="91425" marR="91425" marL="91425" anchor="ctr"/>
                </a:tc>
                <a:tc>
                  <a:txBody>
                    <a:bodyPr/>
                    <a:lstStyle/>
                    <a:p>
                      <a:pPr indent="0" lvl="0" marL="0" rtl="0" algn="l">
                        <a:spcBef>
                          <a:spcPts val="0"/>
                        </a:spcBef>
                        <a:spcAft>
                          <a:spcPts val="0"/>
                        </a:spcAft>
                        <a:buNone/>
                      </a:pPr>
                      <a:r>
                        <a:rPr lang="en-US" sz="1600">
                          <a:latin typeface="Montserrat Medium"/>
                          <a:ea typeface="Montserrat Medium"/>
                          <a:cs typeface="Montserrat Medium"/>
                          <a:sym typeface="Montserrat Medium"/>
                        </a:rPr>
                        <a:t>Khoảng cách giữa các items là 10px</a:t>
                      </a:r>
                      <a:endParaRPr sz="1600">
                        <a:latin typeface="Montserrat Medium"/>
                        <a:ea typeface="Montserrat Medium"/>
                        <a:cs typeface="Montserrat Medium"/>
                        <a:sym typeface="Montserrat Medium"/>
                      </a:endParaRPr>
                    </a:p>
                  </a:txBody>
                  <a:tcPr marT="91425" marB="91425" marR="91425" marL="91425" anchor="ctr"/>
                </a:tc>
              </a:tr>
              <a:tr h="1131900">
                <a:tc>
                  <a:txBody>
                    <a:bodyPr/>
                    <a:lstStyle/>
                    <a:p>
                      <a:pPr indent="0" lvl="0" marL="0" rtl="0" algn="l">
                        <a:spcBef>
                          <a:spcPts val="0"/>
                        </a:spcBef>
                        <a:spcAft>
                          <a:spcPts val="0"/>
                        </a:spcAft>
                        <a:buNone/>
                      </a:pPr>
                      <a:r>
                        <a:rPr lang="en-US" sz="1600">
                          <a:solidFill>
                            <a:srgbClr val="111827"/>
                          </a:solidFill>
                          <a:latin typeface="Montserrat Medium"/>
                          <a:ea typeface="Montserrat Medium"/>
                          <a:cs typeface="Montserrat Medium"/>
                          <a:sym typeface="Montserrat Medium"/>
                        </a:rPr>
                        <a:t>grid-template-areas</a:t>
                      </a:r>
                      <a:endParaRPr sz="1600">
                        <a:solidFill>
                          <a:srgbClr val="111827"/>
                        </a:solidFill>
                        <a:latin typeface="Montserrat Medium"/>
                        <a:ea typeface="Montserrat Medium"/>
                        <a:cs typeface="Montserrat Medium"/>
                        <a:sym typeface="Montserrat Medium"/>
                      </a:endParaRPr>
                    </a:p>
                  </a:txBody>
                  <a:tcPr marT="91425" marB="91425" marR="91425" marL="91425" anchor="ctr"/>
                </a:tc>
                <a:tc>
                  <a:txBody>
                    <a:bodyPr/>
                    <a:lstStyle/>
                    <a:p>
                      <a:pPr indent="0" lvl="0" marL="0" rtl="0" algn="l">
                        <a:spcBef>
                          <a:spcPts val="0"/>
                        </a:spcBef>
                        <a:spcAft>
                          <a:spcPts val="0"/>
                        </a:spcAft>
                        <a:buNone/>
                      </a:pPr>
                      <a:r>
                        <a:t/>
                      </a:r>
                      <a:endParaRPr sz="1600">
                        <a:latin typeface="Montserrat Medium"/>
                        <a:ea typeface="Montserrat Medium"/>
                        <a:cs typeface="Montserrat Medium"/>
                        <a:sym typeface="Montserrat Medium"/>
                      </a:endParaRPr>
                    </a:p>
                  </a:txBody>
                  <a:tcPr marT="91425" marB="91425" marR="91425" marL="91425" anchor="ctr"/>
                </a:tc>
                <a:tc>
                  <a:txBody>
                    <a:bodyPr/>
                    <a:lstStyle/>
                    <a:p>
                      <a:pPr indent="0" lvl="0" marL="0" rtl="0" algn="l">
                        <a:spcBef>
                          <a:spcPts val="0"/>
                        </a:spcBef>
                        <a:spcAft>
                          <a:spcPts val="0"/>
                        </a:spcAft>
                        <a:buNone/>
                      </a:pPr>
                      <a:r>
                        <a:rPr lang="en-US" sz="1600">
                          <a:solidFill>
                            <a:srgbClr val="374151"/>
                          </a:solidFill>
                          <a:latin typeface="Montserrat Medium"/>
                          <a:ea typeface="Montserrat Medium"/>
                          <a:cs typeface="Montserrat Medium"/>
                          <a:sym typeface="Montserrat Medium"/>
                        </a:rPr>
                        <a:t>Định nghĩa một tên cho các vùng của grid, cho phép bạn gán các ô (cells) vào các vùng đặc biệt trong layout.</a:t>
                      </a:r>
                      <a:endParaRPr sz="1600">
                        <a:latin typeface="Montserrat Medium"/>
                        <a:ea typeface="Montserrat Medium"/>
                        <a:cs typeface="Montserrat Medium"/>
                        <a:sym typeface="Montserrat Medium"/>
                      </a:endParaRPr>
                    </a:p>
                  </a:txBody>
                  <a:tcPr marT="91425" marB="91425" marR="91425" marL="91425"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6f655fe17c_0_12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100"/>
              <a:buNone/>
            </a:pPr>
            <a:r>
              <a:rPr lang="en-US"/>
              <a:t>8. RWD Media Queries</a:t>
            </a:r>
            <a:endParaRPr/>
          </a:p>
        </p:txBody>
      </p:sp>
      <p:sp>
        <p:nvSpPr>
          <p:cNvPr id="336" name="Google Shape;336;g16f655fe17c_0_120"/>
          <p:cNvSpPr txBox="1"/>
          <p:nvPr/>
        </p:nvSpPr>
        <p:spPr>
          <a:xfrm>
            <a:off x="742500" y="1518888"/>
            <a:ext cx="6645000" cy="1927500"/>
          </a:xfrm>
          <a:prstGeom prst="rect">
            <a:avLst/>
          </a:prstGeom>
          <a:noFill/>
          <a:ln>
            <a:noFill/>
          </a:ln>
        </p:spPr>
        <p:txBody>
          <a:bodyPr anchorCtr="0" anchor="t" bIns="45700" lIns="91425" spcFirstLastPara="1" rIns="91425" wrap="square" tIns="45700">
            <a:normAutofit fontScale="92500"/>
          </a:bodyPr>
          <a:lstStyle/>
          <a:p>
            <a:pPr indent="-334327" lvl="0" marL="457200" marR="0" rtl="0" algn="l">
              <a:lnSpc>
                <a:spcPct val="150000"/>
              </a:lnSpc>
              <a:spcBef>
                <a:spcPts val="0"/>
              </a:spcBef>
              <a:spcAft>
                <a:spcPts val="0"/>
              </a:spcAft>
              <a:buClr>
                <a:srgbClr val="000000"/>
              </a:buClr>
              <a:buSzPct val="100000"/>
              <a:buFont typeface="Montserrat"/>
              <a:buChar char="●"/>
            </a:pPr>
            <a:r>
              <a:rPr b="1" i="0" lang="en-US" sz="1800" u="none" cap="none" strike="noStrike">
                <a:solidFill>
                  <a:srgbClr val="000000"/>
                </a:solidFill>
                <a:latin typeface="Montserrat"/>
                <a:ea typeface="Montserrat"/>
                <a:cs typeface="Montserrat"/>
                <a:sym typeface="Montserrat"/>
              </a:rPr>
              <a:t>Media Queries</a:t>
            </a:r>
            <a:r>
              <a:rPr b="0" i="0" lang="en-US" sz="1800" u="none" cap="none" strike="noStrike">
                <a:solidFill>
                  <a:srgbClr val="000000"/>
                </a:solidFill>
                <a:latin typeface="Montserrat"/>
                <a:ea typeface="Montserrat"/>
                <a:cs typeface="Montserrat"/>
                <a:sym typeface="Montserrat"/>
              </a:rPr>
              <a:t> (Truy vấn phương tiện) là một kỹ thuật của CSS, cho phép kết xuất nội dung để thích ứng với các điều kiện như kích thước và độ phân giải màn hình</a:t>
            </a:r>
            <a:endParaRPr b="0" i="0" sz="1800" u="none" cap="none" strike="noStrike">
              <a:solidFill>
                <a:srgbClr val="000000"/>
              </a:solidFill>
              <a:latin typeface="Montserrat"/>
              <a:ea typeface="Montserrat"/>
              <a:cs typeface="Montserrat"/>
              <a:sym typeface="Montserrat"/>
            </a:endParaRPr>
          </a:p>
          <a:p>
            <a:pPr indent="-334327" lvl="0" marL="457200" marR="0" rtl="0" algn="l">
              <a:lnSpc>
                <a:spcPct val="150000"/>
              </a:lnSpc>
              <a:spcBef>
                <a:spcPts val="0"/>
              </a:spcBef>
              <a:spcAft>
                <a:spcPts val="0"/>
              </a:spcAft>
              <a:buClr>
                <a:srgbClr val="000000"/>
              </a:buClr>
              <a:buSzPct val="100000"/>
              <a:buFont typeface="Montserrat"/>
              <a:buChar char="●"/>
            </a:pPr>
            <a:r>
              <a:rPr b="0" i="0" lang="en-US" sz="1800" u="none" cap="none" strike="noStrike">
                <a:solidFill>
                  <a:srgbClr val="000000"/>
                </a:solidFill>
                <a:latin typeface="Montserrat"/>
                <a:ea typeface="Montserrat"/>
                <a:cs typeface="Montserrat"/>
                <a:sym typeface="Montserrat"/>
              </a:rPr>
              <a:t>Là công nghệ nền tảng của thiết kế web đáp ứng RWD</a:t>
            </a:r>
            <a:endParaRPr b="0" i="0" sz="1800" u="none" cap="none" strike="noStrike">
              <a:solidFill>
                <a:srgbClr val="000000"/>
              </a:solidFill>
              <a:latin typeface="Montserrat"/>
              <a:ea typeface="Montserrat"/>
              <a:cs typeface="Montserrat"/>
              <a:sym typeface="Montserrat"/>
            </a:endParaRPr>
          </a:p>
        </p:txBody>
      </p:sp>
      <p:sp>
        <p:nvSpPr>
          <p:cNvPr id="337" name="Google Shape;337;g16f655fe17c_0_120"/>
          <p:cNvSpPr txBox="1"/>
          <p:nvPr/>
        </p:nvSpPr>
        <p:spPr>
          <a:xfrm>
            <a:off x="742500" y="1454750"/>
            <a:ext cx="1067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p:txBody>
      </p:sp>
      <p:pic>
        <p:nvPicPr>
          <p:cNvPr id="338" name="Google Shape;338;g16f655fe17c_0_120"/>
          <p:cNvPicPr preferRelativeResize="0"/>
          <p:nvPr/>
        </p:nvPicPr>
        <p:blipFill rotWithShape="1">
          <a:blip r:embed="rId3">
            <a:alphaModFix/>
          </a:blip>
          <a:srcRect b="0" l="0" r="0" t="0"/>
          <a:stretch/>
        </p:blipFill>
        <p:spPr>
          <a:xfrm>
            <a:off x="7515825" y="1518900"/>
            <a:ext cx="4156024" cy="3451125"/>
          </a:xfrm>
          <a:prstGeom prst="rect">
            <a:avLst/>
          </a:prstGeom>
          <a:noFill/>
          <a:ln>
            <a:noFill/>
          </a:ln>
        </p:spPr>
      </p:pic>
      <p:sp>
        <p:nvSpPr>
          <p:cNvPr id="339" name="Google Shape;339;g16f655fe17c_0_120"/>
          <p:cNvSpPr txBox="1"/>
          <p:nvPr/>
        </p:nvSpPr>
        <p:spPr>
          <a:xfrm>
            <a:off x="742500" y="3225550"/>
            <a:ext cx="66450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1" lang="en-US" sz="1200" u="none" cap="none" strike="noStrike">
                <a:solidFill>
                  <a:srgbClr val="808080"/>
                </a:solidFill>
                <a:highlight>
                  <a:srgbClr val="FFFFFF"/>
                </a:highlight>
                <a:latin typeface="Courier New"/>
                <a:ea typeface="Courier New"/>
                <a:cs typeface="Courier New"/>
                <a:sym typeface="Courier New"/>
              </a:rPr>
              <a:t>/* Extra small devices (phones, 600px and down) */</a:t>
            </a:r>
            <a:endParaRPr b="0" i="1" sz="1200" u="none" cap="none" strike="noStrike">
              <a:solidFill>
                <a:srgbClr val="80808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200" u="none" cap="none" strike="noStrike">
                <a:solidFill>
                  <a:srgbClr val="000080"/>
                </a:solidFill>
                <a:highlight>
                  <a:srgbClr val="FFFFFF"/>
                </a:highlight>
                <a:latin typeface="Courier New"/>
                <a:ea typeface="Courier New"/>
                <a:cs typeface="Courier New"/>
                <a:sym typeface="Courier New"/>
              </a:rPr>
              <a:t>@media only </a:t>
            </a:r>
            <a:r>
              <a:rPr b="1" i="0" lang="en-US" sz="1200" u="none" cap="none" strike="noStrike">
                <a:solidFill>
                  <a:srgbClr val="008000"/>
                </a:solidFill>
                <a:highlight>
                  <a:srgbClr val="FFFFFF"/>
                </a:highlight>
                <a:latin typeface="Courier New"/>
                <a:ea typeface="Courier New"/>
                <a:cs typeface="Courier New"/>
                <a:sym typeface="Courier New"/>
              </a:rPr>
              <a:t>screen </a:t>
            </a:r>
            <a:r>
              <a:rPr b="1" i="0" lang="en-US" sz="1200" u="none" cap="none" strike="noStrike">
                <a:solidFill>
                  <a:srgbClr val="000080"/>
                </a:solidFill>
                <a:highlight>
                  <a:srgbClr val="FFFFFF"/>
                </a:highlight>
                <a:latin typeface="Courier New"/>
                <a:ea typeface="Courier New"/>
                <a:cs typeface="Courier New"/>
                <a:sym typeface="Courier New"/>
              </a:rPr>
              <a:t>and </a:t>
            </a:r>
            <a:r>
              <a:rPr b="0" i="0" lang="en-US" sz="1200" u="none" cap="none" strike="noStrike">
                <a:solidFill>
                  <a:schemeClr val="dk1"/>
                </a:solidFill>
                <a:highlight>
                  <a:srgbClr val="FFFFFF"/>
                </a:highlight>
                <a:latin typeface="Courier New"/>
                <a:ea typeface="Courier New"/>
                <a:cs typeface="Courier New"/>
                <a:sym typeface="Courier New"/>
              </a:rPr>
              <a:t>(</a:t>
            </a:r>
            <a:r>
              <a:rPr b="1" i="0" lang="en-US" sz="1200" u="none" cap="none" strike="noStrike">
                <a:solidFill>
                  <a:srgbClr val="0000FF"/>
                </a:solidFill>
                <a:highlight>
                  <a:srgbClr val="FFFFFF"/>
                </a:highlight>
                <a:latin typeface="Courier New"/>
                <a:ea typeface="Courier New"/>
                <a:cs typeface="Courier New"/>
                <a:sym typeface="Courier New"/>
              </a:rPr>
              <a:t>max-width</a:t>
            </a:r>
            <a:r>
              <a:rPr b="0" i="0" lang="en-US" sz="1200" u="none" cap="none" strike="noStrike">
                <a:solidFill>
                  <a:schemeClr val="dk1"/>
                </a:solidFill>
                <a:highlight>
                  <a:srgbClr val="FFFFFF"/>
                </a:highlight>
                <a:latin typeface="Courier New"/>
                <a:ea typeface="Courier New"/>
                <a:cs typeface="Courier New"/>
                <a:sym typeface="Courier New"/>
              </a:rPr>
              <a:t>: </a:t>
            </a:r>
            <a:r>
              <a:rPr b="0" i="0" lang="en-US" sz="1200" u="none" cap="none" strike="noStrike">
                <a:solidFill>
                  <a:srgbClr val="0000FF"/>
                </a:solidFill>
                <a:highlight>
                  <a:srgbClr val="FFFFFF"/>
                </a:highlight>
                <a:latin typeface="Courier New"/>
                <a:ea typeface="Courier New"/>
                <a:cs typeface="Courier New"/>
                <a:sym typeface="Courier New"/>
              </a:rPr>
              <a:t>600</a:t>
            </a:r>
            <a:r>
              <a:rPr b="1" i="0" lang="en-US" sz="1200" u="none" cap="none" strike="noStrike">
                <a:solidFill>
                  <a:srgbClr val="008000"/>
                </a:solidFill>
                <a:highlight>
                  <a:srgbClr val="FFFFFF"/>
                </a:highlight>
                <a:latin typeface="Courier New"/>
                <a:ea typeface="Courier New"/>
                <a:cs typeface="Courier New"/>
                <a:sym typeface="Courier New"/>
              </a:rPr>
              <a:t>px</a:t>
            </a:r>
            <a:r>
              <a:rPr b="0" i="0" lang="en-US" sz="1200" u="none" cap="none" strike="noStrike">
                <a:solidFill>
                  <a:schemeClr val="dk1"/>
                </a:solidFill>
                <a:highlight>
                  <a:srgbClr val="FFFFFF"/>
                </a:highlight>
                <a:latin typeface="Courier New"/>
                <a:ea typeface="Courier New"/>
                <a:cs typeface="Courier New"/>
                <a:sym typeface="Courier New"/>
              </a:rPr>
              <a:t>) {}</a:t>
            </a:r>
            <a:endParaRPr b="0" i="0" sz="12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n-US" sz="1200" u="none" cap="none" strike="noStrike">
                <a:solidFill>
                  <a:srgbClr val="808080"/>
                </a:solidFill>
                <a:highlight>
                  <a:srgbClr val="FFFFFF"/>
                </a:highlight>
                <a:latin typeface="Courier New"/>
                <a:ea typeface="Courier New"/>
                <a:cs typeface="Courier New"/>
                <a:sym typeface="Courier New"/>
              </a:rPr>
              <a:t>/* Small devices (portrait tablets and large phones, 600px and up) */</a:t>
            </a:r>
            <a:endParaRPr b="0" i="1" sz="1200" u="none" cap="none" strike="noStrike">
              <a:solidFill>
                <a:srgbClr val="80808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200" u="none" cap="none" strike="noStrike">
                <a:solidFill>
                  <a:srgbClr val="000080"/>
                </a:solidFill>
                <a:highlight>
                  <a:srgbClr val="FFFFFF"/>
                </a:highlight>
                <a:latin typeface="Courier New"/>
                <a:ea typeface="Courier New"/>
                <a:cs typeface="Courier New"/>
                <a:sym typeface="Courier New"/>
              </a:rPr>
              <a:t>@media only </a:t>
            </a:r>
            <a:r>
              <a:rPr b="1" i="0" lang="en-US" sz="1200" u="none" cap="none" strike="noStrike">
                <a:solidFill>
                  <a:srgbClr val="008000"/>
                </a:solidFill>
                <a:highlight>
                  <a:srgbClr val="FFFFFF"/>
                </a:highlight>
                <a:latin typeface="Courier New"/>
                <a:ea typeface="Courier New"/>
                <a:cs typeface="Courier New"/>
                <a:sym typeface="Courier New"/>
              </a:rPr>
              <a:t>screen </a:t>
            </a:r>
            <a:r>
              <a:rPr b="1" i="0" lang="en-US" sz="1200" u="none" cap="none" strike="noStrike">
                <a:solidFill>
                  <a:srgbClr val="000080"/>
                </a:solidFill>
                <a:highlight>
                  <a:srgbClr val="FFFFFF"/>
                </a:highlight>
                <a:latin typeface="Courier New"/>
                <a:ea typeface="Courier New"/>
                <a:cs typeface="Courier New"/>
                <a:sym typeface="Courier New"/>
              </a:rPr>
              <a:t>and </a:t>
            </a:r>
            <a:r>
              <a:rPr b="0" i="0" lang="en-US" sz="1200" u="none" cap="none" strike="noStrike">
                <a:solidFill>
                  <a:schemeClr val="dk1"/>
                </a:solidFill>
                <a:highlight>
                  <a:srgbClr val="FFFFFF"/>
                </a:highlight>
                <a:latin typeface="Courier New"/>
                <a:ea typeface="Courier New"/>
                <a:cs typeface="Courier New"/>
                <a:sym typeface="Courier New"/>
              </a:rPr>
              <a:t>(</a:t>
            </a:r>
            <a:r>
              <a:rPr b="1" i="0" lang="en-US" sz="1200" u="none" cap="none" strike="noStrike">
                <a:solidFill>
                  <a:srgbClr val="0000FF"/>
                </a:solidFill>
                <a:highlight>
                  <a:srgbClr val="FFFFFF"/>
                </a:highlight>
                <a:latin typeface="Courier New"/>
                <a:ea typeface="Courier New"/>
                <a:cs typeface="Courier New"/>
                <a:sym typeface="Courier New"/>
              </a:rPr>
              <a:t>min-width</a:t>
            </a:r>
            <a:r>
              <a:rPr b="0" i="0" lang="en-US" sz="1200" u="none" cap="none" strike="noStrike">
                <a:solidFill>
                  <a:schemeClr val="dk1"/>
                </a:solidFill>
                <a:highlight>
                  <a:srgbClr val="FFFFFF"/>
                </a:highlight>
                <a:latin typeface="Courier New"/>
                <a:ea typeface="Courier New"/>
                <a:cs typeface="Courier New"/>
                <a:sym typeface="Courier New"/>
              </a:rPr>
              <a:t>: </a:t>
            </a:r>
            <a:r>
              <a:rPr b="0" i="0" lang="en-US" sz="1200" u="none" cap="none" strike="noStrike">
                <a:solidFill>
                  <a:srgbClr val="0000FF"/>
                </a:solidFill>
                <a:highlight>
                  <a:srgbClr val="FFFFFF"/>
                </a:highlight>
                <a:latin typeface="Courier New"/>
                <a:ea typeface="Courier New"/>
                <a:cs typeface="Courier New"/>
                <a:sym typeface="Courier New"/>
              </a:rPr>
              <a:t>600</a:t>
            </a:r>
            <a:r>
              <a:rPr b="1" i="0" lang="en-US" sz="1200" u="none" cap="none" strike="noStrike">
                <a:solidFill>
                  <a:srgbClr val="008000"/>
                </a:solidFill>
                <a:highlight>
                  <a:srgbClr val="FFFFFF"/>
                </a:highlight>
                <a:latin typeface="Courier New"/>
                <a:ea typeface="Courier New"/>
                <a:cs typeface="Courier New"/>
                <a:sym typeface="Courier New"/>
              </a:rPr>
              <a:t>px</a:t>
            </a:r>
            <a:r>
              <a:rPr b="0" i="0" lang="en-US" sz="1200" u="none" cap="none" strike="noStrike">
                <a:solidFill>
                  <a:schemeClr val="dk1"/>
                </a:solidFill>
                <a:highlight>
                  <a:srgbClr val="FFFFFF"/>
                </a:highlight>
                <a:latin typeface="Courier New"/>
                <a:ea typeface="Courier New"/>
                <a:cs typeface="Courier New"/>
                <a:sym typeface="Courier New"/>
              </a:rPr>
              <a:t>) {}</a:t>
            </a:r>
            <a:endParaRPr b="0" i="0" sz="12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n-US" sz="1200" u="none" cap="none" strike="noStrike">
                <a:solidFill>
                  <a:srgbClr val="808080"/>
                </a:solidFill>
                <a:highlight>
                  <a:srgbClr val="FFFFFF"/>
                </a:highlight>
                <a:latin typeface="Courier New"/>
                <a:ea typeface="Courier New"/>
                <a:cs typeface="Courier New"/>
                <a:sym typeface="Courier New"/>
              </a:rPr>
              <a:t>/* Medium devices (landscape tablets, 768px and up) */</a:t>
            </a:r>
            <a:endParaRPr b="0" i="1" sz="1200" u="none" cap="none" strike="noStrike">
              <a:solidFill>
                <a:srgbClr val="80808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200" u="none" cap="none" strike="noStrike">
                <a:solidFill>
                  <a:srgbClr val="000080"/>
                </a:solidFill>
                <a:highlight>
                  <a:srgbClr val="FFFFFF"/>
                </a:highlight>
                <a:latin typeface="Courier New"/>
                <a:ea typeface="Courier New"/>
                <a:cs typeface="Courier New"/>
                <a:sym typeface="Courier New"/>
              </a:rPr>
              <a:t>@media only </a:t>
            </a:r>
            <a:r>
              <a:rPr b="1" i="0" lang="en-US" sz="1200" u="none" cap="none" strike="noStrike">
                <a:solidFill>
                  <a:srgbClr val="008000"/>
                </a:solidFill>
                <a:highlight>
                  <a:srgbClr val="FFFFFF"/>
                </a:highlight>
                <a:latin typeface="Courier New"/>
                <a:ea typeface="Courier New"/>
                <a:cs typeface="Courier New"/>
                <a:sym typeface="Courier New"/>
              </a:rPr>
              <a:t>screen </a:t>
            </a:r>
            <a:r>
              <a:rPr b="1" i="0" lang="en-US" sz="1200" u="none" cap="none" strike="noStrike">
                <a:solidFill>
                  <a:srgbClr val="000080"/>
                </a:solidFill>
                <a:highlight>
                  <a:srgbClr val="FFFFFF"/>
                </a:highlight>
                <a:latin typeface="Courier New"/>
                <a:ea typeface="Courier New"/>
                <a:cs typeface="Courier New"/>
                <a:sym typeface="Courier New"/>
              </a:rPr>
              <a:t>and </a:t>
            </a:r>
            <a:r>
              <a:rPr b="0" i="0" lang="en-US" sz="1200" u="none" cap="none" strike="noStrike">
                <a:solidFill>
                  <a:schemeClr val="dk1"/>
                </a:solidFill>
                <a:highlight>
                  <a:srgbClr val="FFFFFF"/>
                </a:highlight>
                <a:latin typeface="Courier New"/>
                <a:ea typeface="Courier New"/>
                <a:cs typeface="Courier New"/>
                <a:sym typeface="Courier New"/>
              </a:rPr>
              <a:t>(</a:t>
            </a:r>
            <a:r>
              <a:rPr b="1" i="0" lang="en-US" sz="1200" u="none" cap="none" strike="noStrike">
                <a:solidFill>
                  <a:srgbClr val="0000FF"/>
                </a:solidFill>
                <a:highlight>
                  <a:srgbClr val="FFFFFF"/>
                </a:highlight>
                <a:latin typeface="Courier New"/>
                <a:ea typeface="Courier New"/>
                <a:cs typeface="Courier New"/>
                <a:sym typeface="Courier New"/>
              </a:rPr>
              <a:t>min-width</a:t>
            </a:r>
            <a:r>
              <a:rPr b="0" i="0" lang="en-US" sz="1200" u="none" cap="none" strike="noStrike">
                <a:solidFill>
                  <a:schemeClr val="dk1"/>
                </a:solidFill>
                <a:highlight>
                  <a:srgbClr val="FFFFFF"/>
                </a:highlight>
                <a:latin typeface="Courier New"/>
                <a:ea typeface="Courier New"/>
                <a:cs typeface="Courier New"/>
                <a:sym typeface="Courier New"/>
              </a:rPr>
              <a:t>: </a:t>
            </a:r>
            <a:r>
              <a:rPr b="0" i="0" lang="en-US" sz="1200" u="none" cap="none" strike="noStrike">
                <a:solidFill>
                  <a:srgbClr val="0000FF"/>
                </a:solidFill>
                <a:highlight>
                  <a:srgbClr val="FFFFFF"/>
                </a:highlight>
                <a:latin typeface="Courier New"/>
                <a:ea typeface="Courier New"/>
                <a:cs typeface="Courier New"/>
                <a:sym typeface="Courier New"/>
              </a:rPr>
              <a:t>768</a:t>
            </a:r>
            <a:r>
              <a:rPr b="1" i="0" lang="en-US" sz="1200" u="none" cap="none" strike="noStrike">
                <a:solidFill>
                  <a:srgbClr val="008000"/>
                </a:solidFill>
                <a:highlight>
                  <a:srgbClr val="FFFFFF"/>
                </a:highlight>
                <a:latin typeface="Courier New"/>
                <a:ea typeface="Courier New"/>
                <a:cs typeface="Courier New"/>
                <a:sym typeface="Courier New"/>
              </a:rPr>
              <a:t>px</a:t>
            </a:r>
            <a:r>
              <a:rPr b="0" i="0" lang="en-US" sz="1200" u="none" cap="none" strike="noStrike">
                <a:solidFill>
                  <a:schemeClr val="dk1"/>
                </a:solidFill>
                <a:highlight>
                  <a:srgbClr val="FFFFFF"/>
                </a:highlight>
                <a:latin typeface="Courier New"/>
                <a:ea typeface="Courier New"/>
                <a:cs typeface="Courier New"/>
                <a:sym typeface="Courier New"/>
              </a:rPr>
              <a:t>) {}</a:t>
            </a:r>
            <a:endParaRPr b="0" i="0" sz="12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n-US" sz="1200" u="none" cap="none" strike="noStrike">
                <a:solidFill>
                  <a:srgbClr val="808080"/>
                </a:solidFill>
                <a:highlight>
                  <a:srgbClr val="FFFFFF"/>
                </a:highlight>
                <a:latin typeface="Courier New"/>
                <a:ea typeface="Courier New"/>
                <a:cs typeface="Courier New"/>
                <a:sym typeface="Courier New"/>
              </a:rPr>
              <a:t>/* Large devices (laptops/desktops, 992px and up) */</a:t>
            </a:r>
            <a:endParaRPr b="0" i="1" sz="1200" u="none" cap="none" strike="noStrike">
              <a:solidFill>
                <a:srgbClr val="80808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200" u="none" cap="none" strike="noStrike">
                <a:solidFill>
                  <a:srgbClr val="000080"/>
                </a:solidFill>
                <a:highlight>
                  <a:srgbClr val="FFFFFF"/>
                </a:highlight>
                <a:latin typeface="Courier New"/>
                <a:ea typeface="Courier New"/>
                <a:cs typeface="Courier New"/>
                <a:sym typeface="Courier New"/>
              </a:rPr>
              <a:t>@media only </a:t>
            </a:r>
            <a:r>
              <a:rPr b="1" i="0" lang="en-US" sz="1200" u="none" cap="none" strike="noStrike">
                <a:solidFill>
                  <a:srgbClr val="008000"/>
                </a:solidFill>
                <a:highlight>
                  <a:srgbClr val="FFFFFF"/>
                </a:highlight>
                <a:latin typeface="Courier New"/>
                <a:ea typeface="Courier New"/>
                <a:cs typeface="Courier New"/>
                <a:sym typeface="Courier New"/>
              </a:rPr>
              <a:t>screen </a:t>
            </a:r>
            <a:r>
              <a:rPr b="1" i="0" lang="en-US" sz="1200" u="none" cap="none" strike="noStrike">
                <a:solidFill>
                  <a:srgbClr val="000080"/>
                </a:solidFill>
                <a:highlight>
                  <a:srgbClr val="FFFFFF"/>
                </a:highlight>
                <a:latin typeface="Courier New"/>
                <a:ea typeface="Courier New"/>
                <a:cs typeface="Courier New"/>
                <a:sym typeface="Courier New"/>
              </a:rPr>
              <a:t>and </a:t>
            </a:r>
            <a:r>
              <a:rPr b="0" i="0" lang="en-US" sz="1200" u="none" cap="none" strike="noStrike">
                <a:solidFill>
                  <a:schemeClr val="dk1"/>
                </a:solidFill>
                <a:highlight>
                  <a:srgbClr val="FFFFFF"/>
                </a:highlight>
                <a:latin typeface="Courier New"/>
                <a:ea typeface="Courier New"/>
                <a:cs typeface="Courier New"/>
                <a:sym typeface="Courier New"/>
              </a:rPr>
              <a:t>(</a:t>
            </a:r>
            <a:r>
              <a:rPr b="1" i="0" lang="en-US" sz="1200" u="none" cap="none" strike="noStrike">
                <a:solidFill>
                  <a:srgbClr val="0000FF"/>
                </a:solidFill>
                <a:highlight>
                  <a:srgbClr val="FFFFFF"/>
                </a:highlight>
                <a:latin typeface="Courier New"/>
                <a:ea typeface="Courier New"/>
                <a:cs typeface="Courier New"/>
                <a:sym typeface="Courier New"/>
              </a:rPr>
              <a:t>min-width</a:t>
            </a:r>
            <a:r>
              <a:rPr b="0" i="0" lang="en-US" sz="1200" u="none" cap="none" strike="noStrike">
                <a:solidFill>
                  <a:schemeClr val="dk1"/>
                </a:solidFill>
                <a:highlight>
                  <a:srgbClr val="FFFFFF"/>
                </a:highlight>
                <a:latin typeface="Courier New"/>
                <a:ea typeface="Courier New"/>
                <a:cs typeface="Courier New"/>
                <a:sym typeface="Courier New"/>
              </a:rPr>
              <a:t>: </a:t>
            </a:r>
            <a:r>
              <a:rPr b="0" i="0" lang="en-US" sz="1200" u="none" cap="none" strike="noStrike">
                <a:solidFill>
                  <a:srgbClr val="0000FF"/>
                </a:solidFill>
                <a:highlight>
                  <a:srgbClr val="FFFFFF"/>
                </a:highlight>
                <a:latin typeface="Courier New"/>
                <a:ea typeface="Courier New"/>
                <a:cs typeface="Courier New"/>
                <a:sym typeface="Courier New"/>
              </a:rPr>
              <a:t>992</a:t>
            </a:r>
            <a:r>
              <a:rPr b="1" i="0" lang="en-US" sz="1200" u="none" cap="none" strike="noStrike">
                <a:solidFill>
                  <a:srgbClr val="008000"/>
                </a:solidFill>
                <a:highlight>
                  <a:srgbClr val="FFFFFF"/>
                </a:highlight>
                <a:latin typeface="Courier New"/>
                <a:ea typeface="Courier New"/>
                <a:cs typeface="Courier New"/>
                <a:sym typeface="Courier New"/>
              </a:rPr>
              <a:t>px</a:t>
            </a:r>
            <a:r>
              <a:rPr b="0" i="0" lang="en-US" sz="1200" u="none" cap="none" strike="noStrike">
                <a:solidFill>
                  <a:schemeClr val="dk1"/>
                </a:solidFill>
                <a:highlight>
                  <a:srgbClr val="FFFFFF"/>
                </a:highlight>
                <a:latin typeface="Courier New"/>
                <a:ea typeface="Courier New"/>
                <a:cs typeface="Courier New"/>
                <a:sym typeface="Courier New"/>
              </a:rPr>
              <a:t>) {}</a:t>
            </a:r>
            <a:endParaRPr b="0" i="0" sz="12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1" lang="en-US" sz="1200" u="none" cap="none" strike="noStrike">
                <a:solidFill>
                  <a:srgbClr val="808080"/>
                </a:solidFill>
                <a:highlight>
                  <a:srgbClr val="FFFFFF"/>
                </a:highlight>
                <a:latin typeface="Courier New"/>
                <a:ea typeface="Courier New"/>
                <a:cs typeface="Courier New"/>
                <a:sym typeface="Courier New"/>
              </a:rPr>
              <a:t>/* Extra large devices (large laptops and desktops, 1200px and up) */</a:t>
            </a:r>
            <a:endParaRPr b="0" i="1" sz="1200" u="none" cap="none" strike="noStrike">
              <a:solidFill>
                <a:srgbClr val="80808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80"/>
                </a:solidFill>
                <a:highlight>
                  <a:srgbClr val="FFFFFF"/>
                </a:highlight>
                <a:latin typeface="Courier New"/>
                <a:ea typeface="Courier New"/>
                <a:cs typeface="Courier New"/>
                <a:sym typeface="Courier New"/>
              </a:rPr>
              <a:t>@media only </a:t>
            </a:r>
            <a:r>
              <a:rPr b="1" i="0" lang="en-US" sz="1200" u="none" cap="none" strike="noStrike">
                <a:solidFill>
                  <a:srgbClr val="008000"/>
                </a:solidFill>
                <a:highlight>
                  <a:srgbClr val="FFFFFF"/>
                </a:highlight>
                <a:latin typeface="Courier New"/>
                <a:ea typeface="Courier New"/>
                <a:cs typeface="Courier New"/>
                <a:sym typeface="Courier New"/>
              </a:rPr>
              <a:t>screen </a:t>
            </a:r>
            <a:r>
              <a:rPr b="1" i="0" lang="en-US" sz="1200" u="none" cap="none" strike="noStrike">
                <a:solidFill>
                  <a:srgbClr val="000080"/>
                </a:solidFill>
                <a:highlight>
                  <a:srgbClr val="FFFFFF"/>
                </a:highlight>
                <a:latin typeface="Courier New"/>
                <a:ea typeface="Courier New"/>
                <a:cs typeface="Courier New"/>
                <a:sym typeface="Courier New"/>
              </a:rPr>
              <a:t>and </a:t>
            </a:r>
            <a:r>
              <a:rPr b="0" i="0" lang="en-US" sz="1200" u="none" cap="none" strike="noStrike">
                <a:solidFill>
                  <a:schemeClr val="dk1"/>
                </a:solidFill>
                <a:highlight>
                  <a:srgbClr val="FFFFFF"/>
                </a:highlight>
                <a:latin typeface="Courier New"/>
                <a:ea typeface="Courier New"/>
                <a:cs typeface="Courier New"/>
                <a:sym typeface="Courier New"/>
              </a:rPr>
              <a:t>(</a:t>
            </a:r>
            <a:r>
              <a:rPr b="1" i="0" lang="en-US" sz="1200" u="none" cap="none" strike="noStrike">
                <a:solidFill>
                  <a:srgbClr val="0000FF"/>
                </a:solidFill>
                <a:highlight>
                  <a:srgbClr val="FFFFFF"/>
                </a:highlight>
                <a:latin typeface="Courier New"/>
                <a:ea typeface="Courier New"/>
                <a:cs typeface="Courier New"/>
                <a:sym typeface="Courier New"/>
              </a:rPr>
              <a:t>min-width</a:t>
            </a:r>
            <a:r>
              <a:rPr b="0" i="0" lang="en-US" sz="1200" u="none" cap="none" strike="noStrike">
                <a:solidFill>
                  <a:schemeClr val="dk1"/>
                </a:solidFill>
                <a:highlight>
                  <a:srgbClr val="FFFFFF"/>
                </a:highlight>
                <a:latin typeface="Courier New"/>
                <a:ea typeface="Courier New"/>
                <a:cs typeface="Courier New"/>
                <a:sym typeface="Courier New"/>
              </a:rPr>
              <a:t>: </a:t>
            </a:r>
            <a:r>
              <a:rPr b="0" i="0" lang="en-US" sz="1200" u="none" cap="none" strike="noStrike">
                <a:solidFill>
                  <a:srgbClr val="0000FF"/>
                </a:solidFill>
                <a:highlight>
                  <a:srgbClr val="FFFFFF"/>
                </a:highlight>
                <a:latin typeface="Courier New"/>
                <a:ea typeface="Courier New"/>
                <a:cs typeface="Courier New"/>
                <a:sym typeface="Courier New"/>
              </a:rPr>
              <a:t>1200</a:t>
            </a:r>
            <a:r>
              <a:rPr b="1" i="0" lang="en-US" sz="1200" u="none" cap="none" strike="noStrike">
                <a:solidFill>
                  <a:srgbClr val="008000"/>
                </a:solidFill>
                <a:highlight>
                  <a:srgbClr val="FFFFFF"/>
                </a:highlight>
                <a:latin typeface="Courier New"/>
                <a:ea typeface="Courier New"/>
                <a:cs typeface="Courier New"/>
                <a:sym typeface="Courier New"/>
              </a:rPr>
              <a:t>px</a:t>
            </a:r>
            <a:r>
              <a:rPr b="0" i="0" lang="en-US" sz="1200" u="none" cap="none" strike="noStrike">
                <a:solidFill>
                  <a:schemeClr val="dk1"/>
                </a:solidFill>
                <a:highlight>
                  <a:srgbClr val="FFFFFF"/>
                </a:highlight>
                <a:latin typeface="Courier New"/>
                <a:ea typeface="Courier New"/>
                <a:cs typeface="Courier New"/>
                <a:sym typeface="Courier New"/>
              </a:rPr>
              <a:t>) {}</a:t>
            </a:r>
            <a:endParaRPr b="0" i="0" sz="16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345" name="Google Shape;345;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346" name="Google Shape;346;g11bac9ab7f9_1_1035"/>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fontScale="70000" lnSpcReduction="10000"/>
          </a:bodyPr>
          <a:lstStyle/>
          <a:p>
            <a:pPr indent="-335280" lvl="0" marL="457200" rtl="0" algn="l">
              <a:lnSpc>
                <a:spcPct val="150000"/>
              </a:lnSpc>
              <a:spcBef>
                <a:spcPts val="0"/>
              </a:spcBef>
              <a:spcAft>
                <a:spcPts val="0"/>
              </a:spcAft>
              <a:buClr>
                <a:srgbClr val="333333"/>
              </a:buClr>
              <a:buSzPct val="100000"/>
              <a:buChar char="❏"/>
            </a:pPr>
            <a:r>
              <a:rPr lang="en-US" sz="2400">
                <a:solidFill>
                  <a:srgbClr val="333333"/>
                </a:solidFill>
              </a:rPr>
              <a:t>Bố cục (layout) của website rất quan trọng, nó quyết định đến việc bố trí các thành phần trên trang web có hợp lý, chuyên nghiệp hay không</a:t>
            </a:r>
            <a:endParaRPr sz="2400">
              <a:solidFill>
                <a:srgbClr val="333333"/>
              </a:solidFill>
            </a:endParaRPr>
          </a:p>
          <a:p>
            <a:pPr indent="-335280" lvl="0" marL="457200" rtl="0" algn="l">
              <a:lnSpc>
                <a:spcPct val="150000"/>
              </a:lnSpc>
              <a:spcBef>
                <a:spcPts val="0"/>
              </a:spcBef>
              <a:spcAft>
                <a:spcPts val="0"/>
              </a:spcAft>
              <a:buClr>
                <a:srgbClr val="333333"/>
              </a:buClr>
              <a:buSzPct val="100000"/>
              <a:buChar char="❏"/>
            </a:pPr>
            <a:r>
              <a:rPr lang="en-US" sz="2400">
                <a:solidFill>
                  <a:srgbClr val="333333"/>
                </a:solidFill>
              </a:rPr>
              <a:t>Thuộc tính position của CSS quy định cách thức xếp đặt vị trí của một thành phần trong trang web</a:t>
            </a:r>
            <a:endParaRPr sz="2400">
              <a:solidFill>
                <a:srgbClr val="333333"/>
              </a:solidFill>
            </a:endParaRPr>
          </a:p>
          <a:p>
            <a:pPr indent="-335280" lvl="0" marL="457200" rtl="0" algn="l">
              <a:lnSpc>
                <a:spcPct val="150000"/>
              </a:lnSpc>
              <a:spcBef>
                <a:spcPts val="0"/>
              </a:spcBef>
              <a:spcAft>
                <a:spcPts val="0"/>
              </a:spcAft>
              <a:buClr>
                <a:srgbClr val="333333"/>
              </a:buClr>
              <a:buSzPct val="100000"/>
              <a:buChar char="❏"/>
            </a:pPr>
            <a:r>
              <a:rPr lang="en-US" sz="2400">
                <a:solidFill>
                  <a:srgbClr val="333333"/>
                </a:solidFill>
              </a:rPr>
              <a:t>RWD (Thiết kế web thích ứng) là kỹ thuật được sử dụng để trang web có thể hiển thị tốt trên nhiều loại thiết bị với kích thước và độ phân giải khác nhau</a:t>
            </a:r>
            <a:endParaRPr sz="2400">
              <a:solidFill>
                <a:srgbClr val="333333"/>
              </a:solidFill>
            </a:endParaRPr>
          </a:p>
          <a:p>
            <a:pPr indent="-335280" lvl="0" marL="457200" rtl="0" algn="l">
              <a:lnSpc>
                <a:spcPct val="150000"/>
              </a:lnSpc>
              <a:spcBef>
                <a:spcPts val="0"/>
              </a:spcBef>
              <a:spcAft>
                <a:spcPts val="0"/>
              </a:spcAft>
              <a:buClr>
                <a:srgbClr val="333333"/>
              </a:buClr>
              <a:buSzPct val="100000"/>
              <a:buChar char="❏"/>
            </a:pPr>
            <a:r>
              <a:rPr lang="en-US" sz="2400">
                <a:solidFill>
                  <a:srgbClr val="333333"/>
                </a:solidFill>
              </a:rPr>
              <a:t>Grid-view phân bố nội dung theo dạng một lưới, nghĩa là các trang được chia thành các cột/hàng. Điều đó giúp cho việc thiết kế trở nên dễ dàng hơn, dễ đặt nội dung lên các vùng phù hợp của trang web</a:t>
            </a:r>
            <a:endParaRPr sz="2400">
              <a:solidFill>
                <a:srgbClr val="333333"/>
              </a:solidFill>
            </a:endParaRPr>
          </a:p>
          <a:p>
            <a:pPr indent="-335280" lvl="0" marL="457200" rtl="0" algn="l">
              <a:lnSpc>
                <a:spcPct val="150000"/>
              </a:lnSpc>
              <a:spcBef>
                <a:spcPts val="0"/>
              </a:spcBef>
              <a:spcAft>
                <a:spcPts val="0"/>
              </a:spcAft>
              <a:buClr>
                <a:srgbClr val="333333"/>
              </a:buClr>
              <a:buSzPct val="100000"/>
              <a:buChar char="❏"/>
            </a:pPr>
            <a:r>
              <a:rPr lang="en-US" sz="2400">
                <a:solidFill>
                  <a:srgbClr val="333333"/>
                </a:solidFill>
              </a:rPr>
              <a:t>Media Queries (Truy vấn phương tiện) là một kỹ thuật của CSS,là công nghệ nền tảng của thiết kế web đáp ứng RWD</a:t>
            </a:r>
            <a:endParaRPr sz="2400">
              <a:solidFill>
                <a:srgbClr val="333333"/>
              </a:solidFill>
            </a:endParaRPr>
          </a:p>
          <a:p>
            <a:pPr indent="-335280" lvl="0" marL="457200" rtl="0" algn="l">
              <a:lnSpc>
                <a:spcPct val="150000"/>
              </a:lnSpc>
              <a:spcBef>
                <a:spcPts val="0"/>
              </a:spcBef>
              <a:spcAft>
                <a:spcPts val="0"/>
              </a:spcAft>
              <a:buClr>
                <a:srgbClr val="333333"/>
              </a:buClr>
              <a:buSzPct val="100000"/>
              <a:buChar char="❏"/>
            </a:pPr>
            <a:r>
              <a:rPr lang="en-US" sz="2400">
                <a:solidFill>
                  <a:srgbClr val="333333"/>
                </a:solidFill>
              </a:rPr>
              <a:t>Sử dụng Flexbox thiết lập phần hiển thị theo chiều ngang hoặc chiều dọc.</a:t>
            </a:r>
            <a:endParaRPr sz="2400">
              <a:solidFill>
                <a:srgbClr val="333333"/>
              </a:solidFill>
            </a:endParaRPr>
          </a:p>
          <a:p>
            <a:pPr indent="-228600" lvl="0" marL="457200" rtl="0" algn="l">
              <a:lnSpc>
                <a:spcPct val="150000"/>
              </a:lnSpc>
              <a:spcBef>
                <a:spcPts val="0"/>
              </a:spcBef>
              <a:spcAft>
                <a:spcPts val="0"/>
              </a:spcAft>
              <a:buClr>
                <a:srgbClr val="333333"/>
              </a:buClr>
              <a:buSzPct val="100000"/>
              <a:buNone/>
            </a:pPr>
            <a:r>
              <a:t/>
            </a:r>
            <a:endParaRPr sz="2400">
              <a:solidFill>
                <a:srgbClr val="33333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352" name="Google Shape;352;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Layout – Bố cục trang web</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Bố cục trong HTML5</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Thuộc tính position của CSS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Responsive Web Design - RWD</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CSS Flexbox</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Grid View</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RWD Media Queries</a:t>
            </a:r>
            <a:endParaRPr sz="2400">
              <a:solidFill>
                <a:srgbClr val="333333"/>
              </a:solidFill>
            </a:endParaRPr>
          </a:p>
        </p:txBody>
      </p:sp>
      <p:sp>
        <p:nvSpPr>
          <p:cNvPr id="192" name="Google Shape;192;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93" name="Google Shape;193;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1bac9ab7f9_1_876"/>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1. Layout – Bố cục trang web</a:t>
            </a:r>
            <a:endParaRPr/>
          </a:p>
        </p:txBody>
      </p:sp>
      <p:sp>
        <p:nvSpPr>
          <p:cNvPr id="199" name="Google Shape;199;g11bac9ab7f9_1_876"/>
          <p:cNvSpPr txBox="1"/>
          <p:nvPr/>
        </p:nvSpPr>
        <p:spPr>
          <a:xfrm>
            <a:off x="742500" y="1654200"/>
            <a:ext cx="5991300" cy="23901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Bố cục (layout) của website rất quan trọng, nó quyết định đến việc bố trí các thành phần trên trang có hợp lý, chuyên nghiệp hay không</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Các website hiện nay thường có các thành phần cơ bản và được bố cục như bên:</a:t>
            </a:r>
            <a:endParaRPr b="0" i="0" sz="1800" u="none" cap="none" strike="noStrike">
              <a:solidFill>
                <a:srgbClr val="000000"/>
              </a:solidFill>
              <a:latin typeface="Montserrat"/>
              <a:ea typeface="Montserrat"/>
              <a:cs typeface="Montserrat"/>
              <a:sym typeface="Montserrat"/>
            </a:endParaRPr>
          </a:p>
        </p:txBody>
      </p:sp>
      <p:sp>
        <p:nvSpPr>
          <p:cNvPr id="200" name="Google Shape;200;g11bac9ab7f9_1_876"/>
          <p:cNvSpPr txBox="1"/>
          <p:nvPr/>
        </p:nvSpPr>
        <p:spPr>
          <a:xfrm>
            <a:off x="742500" y="1454750"/>
            <a:ext cx="1067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p:txBody>
      </p:sp>
      <p:sp>
        <p:nvSpPr>
          <p:cNvPr id="201" name="Google Shape;201;g11bac9ab7f9_1_876"/>
          <p:cNvSpPr txBox="1"/>
          <p:nvPr/>
        </p:nvSpPr>
        <p:spPr>
          <a:xfrm>
            <a:off x="742500" y="3878050"/>
            <a:ext cx="5991300" cy="2634900"/>
          </a:xfrm>
          <a:prstGeom prst="rect">
            <a:avLst/>
          </a:prstGeom>
          <a:noFill/>
          <a:ln>
            <a:noFill/>
          </a:ln>
        </p:spPr>
        <p:txBody>
          <a:bodyPr anchorCtr="0" anchor="t" bIns="45700" lIns="91425" spcFirstLastPara="1" rIns="91425" wrap="square" tIns="45700">
            <a:normAutofit fontScale="85000" lnSpcReduction="10000"/>
          </a:bodyPr>
          <a:lstStyle/>
          <a:p>
            <a:pPr indent="-325755" lvl="0" marL="457200" marR="0" rtl="0" algn="l">
              <a:lnSpc>
                <a:spcPct val="150000"/>
              </a:lnSpc>
              <a:spcBef>
                <a:spcPts val="0"/>
              </a:spcBef>
              <a:spcAft>
                <a:spcPts val="0"/>
              </a:spcAft>
              <a:buClr>
                <a:schemeClr val="dk1"/>
              </a:buClr>
              <a:buSzPct val="100000"/>
              <a:buFont typeface="Montserrat"/>
              <a:buChar char="➔"/>
            </a:pPr>
            <a:r>
              <a:rPr b="1" i="0" lang="en-US" sz="1800" u="none" cap="none" strike="noStrike">
                <a:solidFill>
                  <a:schemeClr val="dk1"/>
                </a:solidFill>
                <a:latin typeface="Montserrat"/>
                <a:ea typeface="Montserrat"/>
                <a:cs typeface="Montserrat"/>
                <a:sym typeface="Montserrat"/>
              </a:rPr>
              <a:t>Header</a:t>
            </a:r>
            <a:r>
              <a:rPr b="0" i="0" lang="en-US" sz="1800" u="none" cap="none" strike="noStrike">
                <a:solidFill>
                  <a:schemeClr val="dk1"/>
                </a:solidFill>
                <a:latin typeface="Montserrat"/>
                <a:ea typeface="Montserrat"/>
                <a:cs typeface="Montserrat"/>
                <a:sym typeface="Montserrat"/>
              </a:rPr>
              <a:t>: phần đầu tiên của trang web như logo, banner, menu phụ, ô tìm kiếm…</a:t>
            </a:r>
            <a:endParaRPr b="0" i="0" sz="1800" u="none" cap="none" strike="noStrike">
              <a:solidFill>
                <a:schemeClr val="dk1"/>
              </a:solidFill>
              <a:latin typeface="Montserrat"/>
              <a:ea typeface="Montserrat"/>
              <a:cs typeface="Montserrat"/>
              <a:sym typeface="Montserrat"/>
            </a:endParaRPr>
          </a:p>
          <a:p>
            <a:pPr indent="-325755" lvl="0" marL="457200" marR="0" rtl="0" algn="l">
              <a:lnSpc>
                <a:spcPct val="150000"/>
              </a:lnSpc>
              <a:spcBef>
                <a:spcPts val="0"/>
              </a:spcBef>
              <a:spcAft>
                <a:spcPts val="0"/>
              </a:spcAft>
              <a:buClr>
                <a:schemeClr val="dk1"/>
              </a:buClr>
              <a:buSzPct val="100000"/>
              <a:buFont typeface="Montserrat"/>
              <a:buChar char="➔"/>
            </a:pPr>
            <a:r>
              <a:rPr b="1" i="0" lang="en-US" sz="1800" u="none" cap="none" strike="noStrike">
                <a:solidFill>
                  <a:schemeClr val="dk1"/>
                </a:solidFill>
                <a:latin typeface="Montserrat"/>
                <a:ea typeface="Montserrat"/>
                <a:cs typeface="Montserrat"/>
                <a:sym typeface="Montserrat"/>
              </a:rPr>
              <a:t>Navigation</a:t>
            </a:r>
            <a:r>
              <a:rPr b="0" i="0" lang="en-US" sz="1800" u="none" cap="none" strike="noStrike">
                <a:solidFill>
                  <a:schemeClr val="dk1"/>
                </a:solidFill>
                <a:latin typeface="Montserrat"/>
                <a:ea typeface="Montserrat"/>
                <a:cs typeface="Montserrat"/>
                <a:sym typeface="Montserrat"/>
              </a:rPr>
              <a:t>: thanh điều hướng hay menu chính</a:t>
            </a:r>
            <a:endParaRPr b="0" i="0" sz="1800" u="none" cap="none" strike="noStrike">
              <a:solidFill>
                <a:schemeClr val="dk1"/>
              </a:solidFill>
              <a:latin typeface="Montserrat"/>
              <a:ea typeface="Montserrat"/>
              <a:cs typeface="Montserrat"/>
              <a:sym typeface="Montserrat"/>
            </a:endParaRPr>
          </a:p>
          <a:p>
            <a:pPr indent="-325755" lvl="0" marL="457200" marR="0" rtl="0" algn="l">
              <a:lnSpc>
                <a:spcPct val="150000"/>
              </a:lnSpc>
              <a:spcBef>
                <a:spcPts val="0"/>
              </a:spcBef>
              <a:spcAft>
                <a:spcPts val="0"/>
              </a:spcAft>
              <a:buClr>
                <a:schemeClr val="dk1"/>
              </a:buClr>
              <a:buSzPct val="100000"/>
              <a:buFont typeface="Montserrat"/>
              <a:buChar char="➔"/>
            </a:pPr>
            <a:r>
              <a:rPr b="1" i="0" lang="en-US" sz="1800" u="none" cap="none" strike="noStrike">
                <a:solidFill>
                  <a:schemeClr val="dk1"/>
                </a:solidFill>
                <a:latin typeface="Montserrat"/>
                <a:ea typeface="Montserrat"/>
                <a:cs typeface="Montserrat"/>
                <a:sym typeface="Montserrat"/>
              </a:rPr>
              <a:t>Content</a:t>
            </a:r>
            <a:r>
              <a:rPr b="0" i="0" lang="en-US" sz="1800" u="none" cap="none" strike="noStrike">
                <a:solidFill>
                  <a:schemeClr val="dk1"/>
                </a:solidFill>
                <a:latin typeface="Montserrat"/>
                <a:ea typeface="Montserrat"/>
                <a:cs typeface="Montserrat"/>
                <a:sym typeface="Montserrat"/>
              </a:rPr>
              <a:t>: Nội dung chính của website</a:t>
            </a:r>
            <a:endParaRPr b="0" i="0" sz="1800" u="none" cap="none" strike="noStrike">
              <a:solidFill>
                <a:schemeClr val="dk1"/>
              </a:solidFill>
              <a:latin typeface="Montserrat"/>
              <a:ea typeface="Montserrat"/>
              <a:cs typeface="Montserrat"/>
              <a:sym typeface="Montserrat"/>
            </a:endParaRPr>
          </a:p>
          <a:p>
            <a:pPr indent="-325755" lvl="0" marL="457200" marR="0" rtl="0" algn="l">
              <a:lnSpc>
                <a:spcPct val="150000"/>
              </a:lnSpc>
              <a:spcBef>
                <a:spcPts val="0"/>
              </a:spcBef>
              <a:spcAft>
                <a:spcPts val="0"/>
              </a:spcAft>
              <a:buClr>
                <a:schemeClr val="dk1"/>
              </a:buClr>
              <a:buSzPct val="100000"/>
              <a:buFont typeface="Montserrat"/>
              <a:buChar char="➔"/>
            </a:pPr>
            <a:r>
              <a:rPr b="1" i="0" lang="en-US" sz="1800" u="none" cap="none" strike="noStrike">
                <a:solidFill>
                  <a:schemeClr val="dk1"/>
                </a:solidFill>
                <a:latin typeface="Montserrat"/>
                <a:ea typeface="Montserrat"/>
                <a:cs typeface="Montserrat"/>
                <a:sym typeface="Montserrat"/>
              </a:rPr>
              <a:t>Sidebar</a:t>
            </a:r>
            <a:r>
              <a:rPr b="0" i="0" lang="en-US" sz="1800" u="none" cap="none" strike="noStrike">
                <a:solidFill>
                  <a:schemeClr val="dk1"/>
                </a:solidFill>
                <a:latin typeface="Montserrat"/>
                <a:ea typeface="Montserrat"/>
                <a:cs typeface="Montserrat"/>
                <a:sym typeface="Montserrat"/>
              </a:rPr>
              <a:t>: thanh bên chứa các phần như menu phụ, các bài viết liên quan, quảng cáo…</a:t>
            </a:r>
            <a:endParaRPr b="0" i="0" sz="1800" u="none" cap="none" strike="noStrike">
              <a:solidFill>
                <a:schemeClr val="dk1"/>
              </a:solidFill>
              <a:latin typeface="Montserrat"/>
              <a:ea typeface="Montserrat"/>
              <a:cs typeface="Montserrat"/>
              <a:sym typeface="Montserrat"/>
            </a:endParaRPr>
          </a:p>
          <a:p>
            <a:pPr indent="-325755" lvl="0" marL="457200" marR="0" rtl="0" algn="l">
              <a:lnSpc>
                <a:spcPct val="150000"/>
              </a:lnSpc>
              <a:spcBef>
                <a:spcPts val="0"/>
              </a:spcBef>
              <a:spcAft>
                <a:spcPts val="0"/>
              </a:spcAft>
              <a:buClr>
                <a:schemeClr val="dk1"/>
              </a:buClr>
              <a:buSzPct val="100000"/>
              <a:buFont typeface="Montserrat"/>
              <a:buChar char="➔"/>
            </a:pPr>
            <a:r>
              <a:rPr b="1" i="0" lang="en-US" sz="1800" u="none" cap="none" strike="noStrike">
                <a:solidFill>
                  <a:schemeClr val="dk1"/>
                </a:solidFill>
                <a:latin typeface="Montserrat"/>
                <a:ea typeface="Montserrat"/>
                <a:cs typeface="Montserrat"/>
                <a:sym typeface="Montserrat"/>
              </a:rPr>
              <a:t>Footer</a:t>
            </a:r>
            <a:r>
              <a:rPr b="0" i="0" lang="en-US" sz="1800" u="none" cap="none" strike="noStrike">
                <a:solidFill>
                  <a:schemeClr val="dk1"/>
                </a:solidFill>
                <a:latin typeface="Montserrat"/>
                <a:ea typeface="Montserrat"/>
                <a:cs typeface="Montserrat"/>
                <a:sym typeface="Montserrat"/>
              </a:rPr>
              <a:t>: Phân chân của trang chứa các thông tin như bản quyền</a:t>
            </a:r>
            <a:endParaRPr b="0" i="0" sz="1800" u="none" cap="none" strike="noStrike">
              <a:solidFill>
                <a:srgbClr val="000000"/>
              </a:solidFill>
              <a:latin typeface="Montserrat"/>
              <a:ea typeface="Montserrat"/>
              <a:cs typeface="Montserrat"/>
              <a:sym typeface="Montserrat"/>
            </a:endParaRPr>
          </a:p>
        </p:txBody>
      </p:sp>
      <p:pic>
        <p:nvPicPr>
          <p:cNvPr id="202" name="Google Shape;202;g11bac9ab7f9_1_876"/>
          <p:cNvPicPr preferRelativeResize="0"/>
          <p:nvPr/>
        </p:nvPicPr>
        <p:blipFill rotWithShape="1">
          <a:blip r:embed="rId3">
            <a:alphaModFix/>
          </a:blip>
          <a:srcRect b="0" l="0" r="0" t="0"/>
          <a:stretch/>
        </p:blipFill>
        <p:spPr>
          <a:xfrm>
            <a:off x="7548275" y="1654200"/>
            <a:ext cx="4191650" cy="406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6f655fe17c_0_3"/>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Bố cục trong HTML5</a:t>
            </a:r>
            <a:endParaRPr/>
          </a:p>
        </p:txBody>
      </p:sp>
      <p:sp>
        <p:nvSpPr>
          <p:cNvPr id="208" name="Google Shape;208;g16f655fe17c_0_3"/>
          <p:cNvSpPr txBox="1"/>
          <p:nvPr/>
        </p:nvSpPr>
        <p:spPr>
          <a:xfrm>
            <a:off x="742500" y="1532200"/>
            <a:ext cx="5991300" cy="9456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HTML5 có chứa các thẻ ngữ nghĩa, giúp cơ chế tìm kiếm hiểu sát hơn về cấu trúc website</a:t>
            </a:r>
            <a:endParaRPr b="0" i="0" sz="1800" u="none" cap="none" strike="noStrike">
              <a:solidFill>
                <a:srgbClr val="000000"/>
              </a:solidFill>
              <a:latin typeface="Montserrat"/>
              <a:ea typeface="Montserrat"/>
              <a:cs typeface="Montserrat"/>
              <a:sym typeface="Montserrat"/>
            </a:endParaRPr>
          </a:p>
        </p:txBody>
      </p:sp>
      <p:sp>
        <p:nvSpPr>
          <p:cNvPr id="209" name="Google Shape;209;g16f655fe17c_0_3"/>
          <p:cNvSpPr txBox="1"/>
          <p:nvPr/>
        </p:nvSpPr>
        <p:spPr>
          <a:xfrm>
            <a:off x="742500" y="1454750"/>
            <a:ext cx="1067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p:txBody>
      </p:sp>
      <p:sp>
        <p:nvSpPr>
          <p:cNvPr id="210" name="Google Shape;210;g16f655fe17c_0_3"/>
          <p:cNvSpPr txBox="1"/>
          <p:nvPr/>
        </p:nvSpPr>
        <p:spPr>
          <a:xfrm>
            <a:off x="838200" y="2477800"/>
            <a:ext cx="5991300" cy="2744400"/>
          </a:xfrm>
          <a:prstGeom prst="rect">
            <a:avLst/>
          </a:prstGeom>
          <a:noFill/>
          <a:ln>
            <a:noFill/>
          </a:ln>
        </p:spPr>
        <p:txBody>
          <a:bodyPr anchorCtr="0" anchor="t" bIns="45700" lIns="91425" spcFirstLastPara="1" rIns="91425" wrap="square" tIns="45700">
            <a:normAutofit fontScale="92500"/>
          </a:bodyPr>
          <a:lstStyle/>
          <a:p>
            <a:pPr indent="-334327" lvl="0" marL="457200" marR="0" rtl="0" algn="l">
              <a:lnSpc>
                <a:spcPct val="150000"/>
              </a:lnSpc>
              <a:spcBef>
                <a:spcPts val="0"/>
              </a:spcBef>
              <a:spcAft>
                <a:spcPts val="0"/>
              </a:spcAft>
              <a:buClr>
                <a:schemeClr val="dk1"/>
              </a:buClr>
              <a:buSzPct val="100000"/>
              <a:buFont typeface="Montserrat"/>
              <a:buChar char="➔"/>
            </a:pPr>
            <a:r>
              <a:rPr b="0" i="0" lang="en-US" sz="1800" u="none" cap="none" strike="noStrike">
                <a:solidFill>
                  <a:schemeClr val="dk1"/>
                </a:solidFill>
                <a:latin typeface="Montserrat"/>
                <a:ea typeface="Montserrat"/>
                <a:cs typeface="Montserrat"/>
                <a:sym typeface="Montserrat"/>
              </a:rPr>
              <a:t>Thẻ </a:t>
            </a:r>
            <a:r>
              <a:rPr b="1" i="0" lang="en-US" sz="1800" u="none" cap="none" strike="noStrike">
                <a:solidFill>
                  <a:schemeClr val="dk1"/>
                </a:solidFill>
                <a:latin typeface="Montserrat"/>
                <a:ea typeface="Montserrat"/>
                <a:cs typeface="Montserrat"/>
                <a:sym typeface="Montserrat"/>
              </a:rPr>
              <a:t>header</a:t>
            </a:r>
            <a:r>
              <a:rPr b="0" i="0" lang="en-US" sz="1800" u="none" cap="none" strike="noStrike">
                <a:solidFill>
                  <a:schemeClr val="dk1"/>
                </a:solidFill>
                <a:latin typeface="Montserrat"/>
                <a:ea typeface="Montserrat"/>
                <a:cs typeface="Montserrat"/>
                <a:sym typeface="Montserrat"/>
              </a:rPr>
              <a:t>: định nghĩa phần đầu của trang web</a:t>
            </a:r>
            <a:endParaRPr b="0" i="0" sz="1800" u="none" cap="none" strike="noStrike">
              <a:solidFill>
                <a:schemeClr val="dk1"/>
              </a:solidFill>
              <a:latin typeface="Montserrat"/>
              <a:ea typeface="Montserrat"/>
              <a:cs typeface="Montserrat"/>
              <a:sym typeface="Montserrat"/>
            </a:endParaRPr>
          </a:p>
          <a:p>
            <a:pPr indent="-334327" lvl="0" marL="457200" marR="0" rtl="0" algn="l">
              <a:lnSpc>
                <a:spcPct val="150000"/>
              </a:lnSpc>
              <a:spcBef>
                <a:spcPts val="0"/>
              </a:spcBef>
              <a:spcAft>
                <a:spcPts val="0"/>
              </a:spcAft>
              <a:buClr>
                <a:schemeClr val="dk1"/>
              </a:buClr>
              <a:buSzPct val="100000"/>
              <a:buFont typeface="Montserrat"/>
              <a:buChar char="➔"/>
            </a:pPr>
            <a:r>
              <a:rPr b="0" i="0" lang="en-US" sz="1800" u="none" cap="none" strike="noStrike">
                <a:solidFill>
                  <a:schemeClr val="dk1"/>
                </a:solidFill>
                <a:latin typeface="Montserrat"/>
                <a:ea typeface="Montserrat"/>
                <a:cs typeface="Montserrat"/>
                <a:sym typeface="Montserrat"/>
              </a:rPr>
              <a:t>Thẻ </a:t>
            </a:r>
            <a:r>
              <a:rPr b="1" i="0" lang="en-US" sz="1800" u="none" cap="none" strike="noStrike">
                <a:solidFill>
                  <a:schemeClr val="dk1"/>
                </a:solidFill>
                <a:latin typeface="Montserrat"/>
                <a:ea typeface="Montserrat"/>
                <a:cs typeface="Montserrat"/>
                <a:sym typeface="Montserrat"/>
              </a:rPr>
              <a:t>nav</a:t>
            </a:r>
            <a:r>
              <a:rPr b="0" i="0" lang="en-US" sz="1800" u="none" cap="none" strike="noStrike">
                <a:solidFill>
                  <a:schemeClr val="dk1"/>
                </a:solidFill>
                <a:latin typeface="Montserrat"/>
                <a:ea typeface="Montserrat"/>
                <a:cs typeface="Montserrat"/>
                <a:sym typeface="Montserrat"/>
              </a:rPr>
              <a:t>: thanh điều hướng menu</a:t>
            </a:r>
            <a:endParaRPr b="0" i="0" sz="1800" u="none" cap="none" strike="noStrike">
              <a:solidFill>
                <a:schemeClr val="dk1"/>
              </a:solidFill>
              <a:latin typeface="Montserrat"/>
              <a:ea typeface="Montserrat"/>
              <a:cs typeface="Montserrat"/>
              <a:sym typeface="Montserrat"/>
            </a:endParaRPr>
          </a:p>
          <a:p>
            <a:pPr indent="-334327" lvl="0" marL="457200" marR="0" rtl="0" algn="l">
              <a:lnSpc>
                <a:spcPct val="150000"/>
              </a:lnSpc>
              <a:spcBef>
                <a:spcPts val="0"/>
              </a:spcBef>
              <a:spcAft>
                <a:spcPts val="0"/>
              </a:spcAft>
              <a:buClr>
                <a:schemeClr val="dk1"/>
              </a:buClr>
              <a:buSzPct val="100000"/>
              <a:buFont typeface="Montserrat"/>
              <a:buChar char="➔"/>
            </a:pPr>
            <a:r>
              <a:rPr b="0" i="0" lang="en-US" sz="1800" u="none" cap="none" strike="noStrike">
                <a:solidFill>
                  <a:schemeClr val="dk1"/>
                </a:solidFill>
                <a:latin typeface="Montserrat"/>
                <a:ea typeface="Montserrat"/>
                <a:cs typeface="Montserrat"/>
                <a:sym typeface="Montserrat"/>
              </a:rPr>
              <a:t>Thẻ </a:t>
            </a:r>
            <a:r>
              <a:rPr b="1" i="0" lang="en-US" sz="1800" u="none" cap="none" strike="noStrike">
                <a:solidFill>
                  <a:schemeClr val="dk1"/>
                </a:solidFill>
                <a:latin typeface="Montserrat"/>
                <a:ea typeface="Montserrat"/>
                <a:cs typeface="Montserrat"/>
                <a:sym typeface="Montserrat"/>
              </a:rPr>
              <a:t>section</a:t>
            </a:r>
            <a:r>
              <a:rPr b="0" i="0" lang="en-US" sz="1800" u="none" cap="none" strike="noStrike">
                <a:solidFill>
                  <a:schemeClr val="dk1"/>
                </a:solidFill>
                <a:latin typeface="Montserrat"/>
                <a:ea typeface="Montserrat"/>
                <a:cs typeface="Montserrat"/>
                <a:sym typeface="Montserrat"/>
              </a:rPr>
              <a:t>: định nghĩa 1 phần website</a:t>
            </a:r>
            <a:endParaRPr b="0" i="0" sz="1800" u="none" cap="none" strike="noStrike">
              <a:solidFill>
                <a:schemeClr val="dk1"/>
              </a:solidFill>
              <a:latin typeface="Montserrat"/>
              <a:ea typeface="Montserrat"/>
              <a:cs typeface="Montserrat"/>
              <a:sym typeface="Montserrat"/>
            </a:endParaRPr>
          </a:p>
          <a:p>
            <a:pPr indent="-334327" lvl="0" marL="457200" marR="0" rtl="0" algn="l">
              <a:lnSpc>
                <a:spcPct val="150000"/>
              </a:lnSpc>
              <a:spcBef>
                <a:spcPts val="0"/>
              </a:spcBef>
              <a:spcAft>
                <a:spcPts val="0"/>
              </a:spcAft>
              <a:buClr>
                <a:schemeClr val="dk1"/>
              </a:buClr>
              <a:buSzPct val="100000"/>
              <a:buFont typeface="Montserrat"/>
              <a:buChar char="➔"/>
            </a:pPr>
            <a:r>
              <a:rPr b="0" i="0" lang="en-US" sz="1800" u="none" cap="none" strike="noStrike">
                <a:solidFill>
                  <a:schemeClr val="dk1"/>
                </a:solidFill>
                <a:latin typeface="Montserrat"/>
                <a:ea typeface="Montserrat"/>
                <a:cs typeface="Montserrat"/>
                <a:sym typeface="Montserrat"/>
              </a:rPr>
              <a:t>Thẻ </a:t>
            </a:r>
            <a:r>
              <a:rPr b="1" i="0" lang="en-US" sz="1800" u="none" cap="none" strike="noStrike">
                <a:solidFill>
                  <a:schemeClr val="dk1"/>
                </a:solidFill>
                <a:latin typeface="Montserrat"/>
                <a:ea typeface="Montserrat"/>
                <a:cs typeface="Montserrat"/>
                <a:sym typeface="Montserrat"/>
              </a:rPr>
              <a:t>article</a:t>
            </a:r>
            <a:r>
              <a:rPr b="0" i="0" lang="en-US" sz="1800" u="none" cap="none" strike="noStrike">
                <a:solidFill>
                  <a:schemeClr val="dk1"/>
                </a:solidFill>
                <a:latin typeface="Montserrat"/>
                <a:ea typeface="Montserrat"/>
                <a:cs typeface="Montserrat"/>
                <a:sym typeface="Montserrat"/>
              </a:rPr>
              <a:t>: định nghĩa nội dung bài viết độc lập</a:t>
            </a:r>
            <a:endParaRPr b="0" i="0" sz="1800" u="none" cap="none" strike="noStrike">
              <a:solidFill>
                <a:schemeClr val="dk1"/>
              </a:solidFill>
              <a:latin typeface="Montserrat"/>
              <a:ea typeface="Montserrat"/>
              <a:cs typeface="Montserrat"/>
              <a:sym typeface="Montserrat"/>
            </a:endParaRPr>
          </a:p>
          <a:p>
            <a:pPr indent="-334327" lvl="0" marL="457200" marR="0" rtl="0" algn="l">
              <a:lnSpc>
                <a:spcPct val="150000"/>
              </a:lnSpc>
              <a:spcBef>
                <a:spcPts val="0"/>
              </a:spcBef>
              <a:spcAft>
                <a:spcPts val="0"/>
              </a:spcAft>
              <a:buClr>
                <a:schemeClr val="dk1"/>
              </a:buClr>
              <a:buSzPct val="100000"/>
              <a:buFont typeface="Montserrat"/>
              <a:buChar char="➔"/>
            </a:pPr>
            <a:r>
              <a:rPr b="0" i="0" lang="en-US" sz="1800" u="none" cap="none" strike="noStrike">
                <a:solidFill>
                  <a:schemeClr val="dk1"/>
                </a:solidFill>
                <a:latin typeface="Montserrat"/>
                <a:ea typeface="Montserrat"/>
                <a:cs typeface="Montserrat"/>
                <a:sym typeface="Montserrat"/>
              </a:rPr>
              <a:t>Thẻ </a:t>
            </a:r>
            <a:r>
              <a:rPr b="1" i="0" lang="en-US" sz="1800" u="none" cap="none" strike="noStrike">
                <a:solidFill>
                  <a:schemeClr val="dk1"/>
                </a:solidFill>
                <a:latin typeface="Montserrat"/>
                <a:ea typeface="Montserrat"/>
                <a:cs typeface="Montserrat"/>
                <a:sym typeface="Montserrat"/>
              </a:rPr>
              <a:t>aside</a:t>
            </a:r>
            <a:r>
              <a:rPr b="0" i="0" lang="en-US" sz="1800" u="none" cap="none" strike="noStrike">
                <a:solidFill>
                  <a:schemeClr val="dk1"/>
                </a:solidFill>
                <a:latin typeface="Montserrat"/>
                <a:ea typeface="Montserrat"/>
                <a:cs typeface="Montserrat"/>
                <a:sym typeface="Montserrat"/>
              </a:rPr>
              <a:t>: định nghĩa phần bên cạnh nội dung, như sidebar</a:t>
            </a:r>
            <a:endParaRPr b="0" i="0" sz="1800" u="none" cap="none" strike="noStrike">
              <a:solidFill>
                <a:schemeClr val="dk1"/>
              </a:solidFill>
              <a:latin typeface="Montserrat"/>
              <a:ea typeface="Montserrat"/>
              <a:cs typeface="Montserrat"/>
              <a:sym typeface="Montserrat"/>
            </a:endParaRPr>
          </a:p>
          <a:p>
            <a:pPr indent="-334327" lvl="0" marL="457200" marR="0" rtl="0" algn="l">
              <a:lnSpc>
                <a:spcPct val="150000"/>
              </a:lnSpc>
              <a:spcBef>
                <a:spcPts val="0"/>
              </a:spcBef>
              <a:spcAft>
                <a:spcPts val="0"/>
              </a:spcAft>
              <a:buClr>
                <a:schemeClr val="dk1"/>
              </a:buClr>
              <a:buSzPct val="100000"/>
              <a:buFont typeface="Montserrat"/>
              <a:buChar char="➔"/>
            </a:pPr>
            <a:r>
              <a:rPr b="0" i="0" lang="en-US" sz="1800" u="none" cap="none" strike="noStrike">
                <a:solidFill>
                  <a:schemeClr val="dk1"/>
                </a:solidFill>
                <a:latin typeface="Montserrat"/>
                <a:ea typeface="Montserrat"/>
                <a:cs typeface="Montserrat"/>
                <a:sym typeface="Montserrat"/>
              </a:rPr>
              <a:t>Thẻ </a:t>
            </a:r>
            <a:r>
              <a:rPr b="1" i="0" lang="en-US" sz="1800" u="none" cap="none" strike="noStrike">
                <a:solidFill>
                  <a:schemeClr val="dk1"/>
                </a:solidFill>
                <a:latin typeface="Montserrat"/>
                <a:ea typeface="Montserrat"/>
                <a:cs typeface="Montserrat"/>
                <a:sym typeface="Montserrat"/>
              </a:rPr>
              <a:t>footer</a:t>
            </a:r>
            <a:r>
              <a:rPr b="0" i="0" lang="en-US" sz="1800" u="none" cap="none" strike="noStrike">
                <a:solidFill>
                  <a:schemeClr val="dk1"/>
                </a:solidFill>
                <a:latin typeface="Montserrat"/>
                <a:ea typeface="Montserrat"/>
                <a:cs typeface="Montserrat"/>
                <a:sym typeface="Montserrat"/>
              </a:rPr>
              <a:t>: định nghĩa phần chân của trang</a:t>
            </a:r>
            <a:endParaRPr b="0" i="0" sz="1800" u="none" cap="none" strike="noStrike">
              <a:solidFill>
                <a:schemeClr val="dk1"/>
              </a:solidFill>
              <a:latin typeface="Montserrat"/>
              <a:ea typeface="Montserrat"/>
              <a:cs typeface="Montserrat"/>
              <a:sym typeface="Montserrat"/>
            </a:endParaRPr>
          </a:p>
        </p:txBody>
      </p:sp>
      <p:pic>
        <p:nvPicPr>
          <p:cNvPr id="211" name="Google Shape;211;g16f655fe17c_0_3"/>
          <p:cNvPicPr preferRelativeResize="0"/>
          <p:nvPr/>
        </p:nvPicPr>
        <p:blipFill rotWithShape="1">
          <a:blip r:embed="rId3">
            <a:alphaModFix/>
          </a:blip>
          <a:srcRect b="0" l="0" r="0" t="0"/>
          <a:stretch/>
        </p:blipFill>
        <p:spPr>
          <a:xfrm>
            <a:off x="7607225" y="1454750"/>
            <a:ext cx="3432575" cy="404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6d2a9efcad_0_27"/>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Thuộc tính position của CSS</a:t>
            </a:r>
            <a:endParaRPr/>
          </a:p>
        </p:txBody>
      </p:sp>
      <p:sp>
        <p:nvSpPr>
          <p:cNvPr id="217" name="Google Shape;217;g16d2a9efcad_0_27"/>
          <p:cNvSpPr txBox="1"/>
          <p:nvPr/>
        </p:nvSpPr>
        <p:spPr>
          <a:xfrm>
            <a:off x="742500" y="1454749"/>
            <a:ext cx="10792200" cy="32091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50000"/>
              </a:lnSpc>
              <a:spcBef>
                <a:spcPts val="0"/>
              </a:spcBef>
              <a:spcAft>
                <a:spcPts val="0"/>
              </a:spcAft>
              <a:buClr>
                <a:srgbClr val="000000"/>
              </a:buClr>
              <a:buSzPts val="1800"/>
              <a:buFont typeface="Montserrat"/>
              <a:buChar char="●"/>
            </a:pPr>
            <a:r>
              <a:rPr b="1" i="0" lang="en-US" sz="1800" u="none" cap="none" strike="noStrike">
                <a:solidFill>
                  <a:srgbClr val="000000"/>
                </a:solidFill>
                <a:latin typeface="Montserrat"/>
                <a:ea typeface="Montserrat"/>
                <a:cs typeface="Montserrat"/>
                <a:sym typeface="Montserrat"/>
              </a:rPr>
              <a:t>Thuộc tính position </a:t>
            </a:r>
            <a:r>
              <a:rPr b="0" i="0" lang="en-US" sz="1800" u="none" cap="none" strike="noStrike">
                <a:solidFill>
                  <a:srgbClr val="000000"/>
                </a:solidFill>
                <a:latin typeface="Montserrat"/>
                <a:ea typeface="Montserrat"/>
                <a:cs typeface="Montserrat"/>
                <a:sym typeface="Montserrat"/>
              </a:rPr>
              <a:t>của CSS quy định cách thức xếp đặt vị trí của một thành phần trong trang web, hay nói cách khác position chỉ định phương thức định vị sẽ áp dụng cho một phần tử HTML</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Có 4 giá trị khác nhau cho thuộc tính này: </a:t>
            </a:r>
            <a:r>
              <a:rPr b="1" i="0" lang="en-US" sz="1800" u="none" cap="none" strike="noStrike">
                <a:solidFill>
                  <a:srgbClr val="000000"/>
                </a:solidFill>
                <a:latin typeface="Montserrat"/>
                <a:ea typeface="Montserrat"/>
                <a:cs typeface="Montserrat"/>
                <a:sym typeface="Montserrat"/>
              </a:rPr>
              <a:t>static</a:t>
            </a:r>
            <a:r>
              <a:rPr b="0" i="0" lang="en-US" sz="1800" u="none" cap="none" strike="noStrike">
                <a:solidFill>
                  <a:srgbClr val="000000"/>
                </a:solidFill>
                <a:latin typeface="Montserrat"/>
                <a:ea typeface="Montserrat"/>
                <a:cs typeface="Montserrat"/>
                <a:sym typeface="Montserrat"/>
              </a:rPr>
              <a:t>, </a:t>
            </a:r>
            <a:r>
              <a:rPr b="1" i="0" lang="en-US" sz="1800" u="none" cap="none" strike="noStrike">
                <a:solidFill>
                  <a:srgbClr val="000000"/>
                </a:solidFill>
                <a:latin typeface="Montserrat"/>
                <a:ea typeface="Montserrat"/>
                <a:cs typeface="Montserrat"/>
                <a:sym typeface="Montserrat"/>
              </a:rPr>
              <a:t>relative</a:t>
            </a:r>
            <a:r>
              <a:rPr b="0" i="0" lang="en-US" sz="1800" u="none" cap="none" strike="noStrike">
                <a:solidFill>
                  <a:srgbClr val="000000"/>
                </a:solidFill>
                <a:latin typeface="Montserrat"/>
                <a:ea typeface="Montserrat"/>
                <a:cs typeface="Montserrat"/>
                <a:sym typeface="Montserrat"/>
              </a:rPr>
              <a:t>, </a:t>
            </a:r>
            <a:r>
              <a:rPr b="1" i="0" lang="en-US" sz="1800" u="none" cap="none" strike="noStrike">
                <a:solidFill>
                  <a:srgbClr val="000000"/>
                </a:solidFill>
                <a:latin typeface="Montserrat"/>
                <a:ea typeface="Montserrat"/>
                <a:cs typeface="Montserrat"/>
                <a:sym typeface="Montserrat"/>
              </a:rPr>
              <a:t>fixed</a:t>
            </a:r>
            <a:r>
              <a:rPr b="0" i="0" lang="en-US" sz="1800" u="none" cap="none" strike="noStrike">
                <a:solidFill>
                  <a:srgbClr val="000000"/>
                </a:solidFill>
                <a:latin typeface="Montserrat"/>
                <a:ea typeface="Montserrat"/>
                <a:cs typeface="Montserrat"/>
                <a:sym typeface="Montserrat"/>
              </a:rPr>
              <a:t>, </a:t>
            </a:r>
            <a:r>
              <a:rPr b="1" i="0" lang="en-US" sz="1800" u="none" cap="none" strike="noStrike">
                <a:solidFill>
                  <a:srgbClr val="000000"/>
                </a:solidFill>
                <a:latin typeface="Montserrat"/>
                <a:ea typeface="Montserrat"/>
                <a:cs typeface="Montserrat"/>
                <a:sym typeface="Montserrat"/>
              </a:rPr>
              <a:t>absolute</a:t>
            </a:r>
            <a:endParaRPr b="1"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Các phần tử sau đó được định vị bằng cách sử dụng các thuộc tính </a:t>
            </a:r>
            <a:r>
              <a:rPr b="1" i="0" lang="en-US" sz="1800" u="none" cap="none" strike="noStrike">
                <a:solidFill>
                  <a:srgbClr val="000000"/>
                </a:solidFill>
                <a:latin typeface="Montserrat"/>
                <a:ea typeface="Montserrat"/>
                <a:cs typeface="Montserrat"/>
                <a:sym typeface="Montserrat"/>
              </a:rPr>
              <a:t>top, bottom, left, right</a:t>
            </a:r>
            <a:r>
              <a:rPr b="0" i="0" lang="en-US" sz="1800" u="none" cap="none" strike="noStrike">
                <a:solidFill>
                  <a:srgbClr val="000000"/>
                </a:solidFill>
                <a:latin typeface="Montserrat"/>
                <a:ea typeface="Montserrat"/>
                <a:cs typeface="Montserrat"/>
                <a:sym typeface="Montserrat"/>
              </a:rPr>
              <a:t>. Các thuộc tính định vị này làm việc khác nhau phụ thuộc vào giá trị của position</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Cú pháp:</a:t>
            </a:r>
            <a:endParaRPr b="0" i="0" sz="1800" u="none" cap="none" strike="noStrike">
              <a:solidFill>
                <a:srgbClr val="000000"/>
              </a:solidFill>
              <a:latin typeface="Montserrat"/>
              <a:ea typeface="Montserrat"/>
              <a:cs typeface="Montserrat"/>
              <a:sym typeface="Montserrat"/>
            </a:endParaRPr>
          </a:p>
        </p:txBody>
      </p:sp>
      <p:sp>
        <p:nvSpPr>
          <p:cNvPr id="218" name="Google Shape;218;g16d2a9efcad_0_27"/>
          <p:cNvSpPr txBox="1"/>
          <p:nvPr/>
        </p:nvSpPr>
        <p:spPr>
          <a:xfrm>
            <a:off x="742500" y="1454750"/>
            <a:ext cx="1067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p:txBody>
      </p:sp>
      <p:sp>
        <p:nvSpPr>
          <p:cNvPr id="219" name="Google Shape;219;g16d2a9efcad_0_27"/>
          <p:cNvSpPr txBox="1"/>
          <p:nvPr/>
        </p:nvSpPr>
        <p:spPr>
          <a:xfrm>
            <a:off x="2770675" y="4663850"/>
            <a:ext cx="4008900" cy="1171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i="0" lang="en-US" sz="1800" u="none" cap="none" strike="noStrike">
                <a:solidFill>
                  <a:srgbClr val="000080"/>
                </a:solidFill>
                <a:highlight>
                  <a:srgbClr val="FFFFFF"/>
                </a:highlight>
                <a:latin typeface="Courier New"/>
                <a:ea typeface="Courier New"/>
                <a:cs typeface="Courier New"/>
                <a:sym typeface="Courier New"/>
              </a:rPr>
              <a:t>selector </a:t>
            </a:r>
            <a:r>
              <a:rPr b="0" i="0" lang="en-US" sz="1800" u="none" cap="none" strike="noStrike">
                <a:solidFill>
                  <a:schemeClr val="dk1"/>
                </a:solidFill>
                <a:highlight>
                  <a:srgbClr val="FFFFFF"/>
                </a:highlight>
                <a:latin typeface="Courier New"/>
                <a:ea typeface="Courier New"/>
                <a:cs typeface="Courier New"/>
                <a:sym typeface="Courier New"/>
              </a:rPr>
              <a:t>{</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a:t>
            </a:r>
            <a:r>
              <a:rPr b="1" i="0" lang="en-US" sz="1800" u="none" cap="none" strike="noStrike">
                <a:solidFill>
                  <a:srgbClr val="0000FF"/>
                </a:solidFill>
                <a:highlight>
                  <a:srgbClr val="FFFFFF"/>
                </a:highlight>
                <a:latin typeface="Courier New"/>
                <a:ea typeface="Courier New"/>
                <a:cs typeface="Courier New"/>
                <a:sym typeface="Courier New"/>
              </a:rPr>
              <a:t>position</a:t>
            </a:r>
            <a:r>
              <a:rPr b="0" i="0" lang="en-US" sz="1800" u="none" cap="none" strike="noStrike">
                <a:solidFill>
                  <a:schemeClr val="dk1"/>
                </a:solidFill>
                <a:highlight>
                  <a:srgbClr val="FFFFFF"/>
                </a:highlight>
                <a:latin typeface="Courier New"/>
                <a:ea typeface="Courier New"/>
                <a:cs typeface="Courier New"/>
                <a:sym typeface="Courier New"/>
              </a:rPr>
              <a:t>: </a:t>
            </a:r>
            <a:r>
              <a:rPr b="1" i="0" lang="en-US" sz="1800" u="none" cap="none" strike="noStrike">
                <a:solidFill>
                  <a:srgbClr val="000080"/>
                </a:solidFill>
                <a:highlight>
                  <a:srgbClr val="FFFFFF"/>
                </a:highlight>
                <a:latin typeface="Courier New"/>
                <a:ea typeface="Courier New"/>
                <a:cs typeface="Courier New"/>
                <a:sym typeface="Courier New"/>
              </a:rPr>
              <a:t>giá trị</a:t>
            </a:r>
            <a:r>
              <a:rPr b="0" i="0" lang="en-US" sz="1800" u="none" cap="none" strike="noStrike">
                <a:solidFill>
                  <a:schemeClr val="dk1"/>
                </a:solidFill>
                <a:highlight>
                  <a:srgbClr val="FFFFFF"/>
                </a:highlight>
                <a:latin typeface="Courier New"/>
                <a:ea typeface="Courier New"/>
                <a:cs typeface="Courier New"/>
                <a:sym typeface="Courier New"/>
              </a:rPr>
              <a:t>;</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a:t>
            </a:r>
            <a:endParaRPr b="1" i="0" sz="1800" u="none" cap="none" strike="noStrike">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6f655fe17c_0_92"/>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Thuộc tính position của CSS</a:t>
            </a:r>
            <a:endParaRPr/>
          </a:p>
        </p:txBody>
      </p:sp>
      <p:sp>
        <p:nvSpPr>
          <p:cNvPr id="225" name="Google Shape;225;g16f655fe17c_0_92"/>
          <p:cNvSpPr txBox="1"/>
          <p:nvPr/>
        </p:nvSpPr>
        <p:spPr>
          <a:xfrm>
            <a:off x="742500" y="1454750"/>
            <a:ext cx="1067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400" u="none" cap="none" strike="noStrike">
              <a:solidFill>
                <a:srgbClr val="000000"/>
              </a:solidFill>
              <a:latin typeface="Arial"/>
              <a:ea typeface="Arial"/>
              <a:cs typeface="Arial"/>
              <a:sym typeface="Arial"/>
            </a:endParaRPr>
          </a:p>
        </p:txBody>
      </p:sp>
      <p:pic>
        <p:nvPicPr>
          <p:cNvPr id="226" name="Google Shape;226;g16f655fe17c_0_92"/>
          <p:cNvPicPr preferRelativeResize="0"/>
          <p:nvPr/>
        </p:nvPicPr>
        <p:blipFill rotWithShape="1">
          <a:blip r:embed="rId3">
            <a:alphaModFix/>
          </a:blip>
          <a:srcRect b="0" l="0" r="0" t="0"/>
          <a:stretch/>
        </p:blipFill>
        <p:spPr>
          <a:xfrm>
            <a:off x="2441750" y="1454750"/>
            <a:ext cx="7308500" cy="47726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6f655fe17c_0_45"/>
          <p:cNvSpPr txBox="1"/>
          <p:nvPr/>
        </p:nvSpPr>
        <p:spPr>
          <a:xfrm>
            <a:off x="742500" y="1978425"/>
            <a:ext cx="10792200" cy="29790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Các phần tử HTML mặc định được định vị là </a:t>
            </a:r>
            <a:r>
              <a:rPr b="1" i="0" lang="en-US" sz="1800" u="none" cap="none" strike="noStrike">
                <a:solidFill>
                  <a:srgbClr val="000000"/>
                </a:solidFill>
                <a:latin typeface="Montserrat"/>
                <a:ea typeface="Montserrat"/>
                <a:cs typeface="Montserrat"/>
                <a:sym typeface="Montserrat"/>
              </a:rPr>
              <a:t>static </a:t>
            </a:r>
            <a:r>
              <a:rPr b="0" i="0" lang="en-US" sz="1800" u="none" cap="none" strike="noStrike">
                <a:solidFill>
                  <a:srgbClr val="000000"/>
                </a:solidFill>
                <a:latin typeface="Montserrat"/>
                <a:ea typeface="Montserrat"/>
                <a:cs typeface="Montserrat"/>
                <a:sym typeface="Montserrat"/>
              </a:rPr>
              <a:t>(tĩnh)</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Khi một phần tử là static điều đó có nghĩa là </a:t>
            </a:r>
            <a:r>
              <a:rPr b="1" i="0" lang="en-US" sz="1800" u="none" cap="none" strike="noStrike">
                <a:solidFill>
                  <a:srgbClr val="000000"/>
                </a:solidFill>
                <a:latin typeface="Montserrat"/>
                <a:ea typeface="Montserrat"/>
                <a:cs typeface="Montserrat"/>
                <a:sym typeface="Montserrat"/>
              </a:rPr>
              <a:t>phần tử này sẽ được sắp xếp đúng theo vị trí tự nhiên của nó</a:t>
            </a:r>
            <a:endParaRPr b="1"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Các phần tử được định vị static </a:t>
            </a:r>
            <a:r>
              <a:rPr b="1" i="0" lang="en-US" sz="1800" u="none" cap="none" strike="noStrike">
                <a:solidFill>
                  <a:srgbClr val="000000"/>
                </a:solidFill>
                <a:latin typeface="Montserrat"/>
                <a:ea typeface="Montserrat"/>
                <a:cs typeface="Montserrat"/>
                <a:sym typeface="Montserrat"/>
              </a:rPr>
              <a:t>không bị ảnh hưởng </a:t>
            </a:r>
            <a:r>
              <a:rPr b="0" i="0" lang="en-US" sz="1800" u="none" cap="none" strike="noStrike">
                <a:solidFill>
                  <a:srgbClr val="000000"/>
                </a:solidFill>
                <a:latin typeface="Montserrat"/>
                <a:ea typeface="Montserrat"/>
                <a:cs typeface="Montserrat"/>
                <a:sym typeface="Montserrat"/>
              </a:rPr>
              <a:t>bởi các thuộc tính </a:t>
            </a:r>
            <a:r>
              <a:rPr b="1" i="0" lang="en-US" sz="1800" u="none" cap="none" strike="noStrike">
                <a:solidFill>
                  <a:srgbClr val="000000"/>
                </a:solidFill>
                <a:latin typeface="Montserrat"/>
                <a:ea typeface="Montserrat"/>
                <a:cs typeface="Montserrat"/>
                <a:sym typeface="Montserrat"/>
              </a:rPr>
              <a:t>top, bottom, left, right</a:t>
            </a:r>
            <a:endParaRPr b="1"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Một phần tử định vị static thì luôn luôn </a:t>
            </a:r>
            <a:r>
              <a:rPr b="1" i="0" lang="en-US" sz="1800" u="none" cap="none" strike="noStrike">
                <a:solidFill>
                  <a:srgbClr val="000000"/>
                </a:solidFill>
                <a:latin typeface="Montserrat"/>
                <a:ea typeface="Montserrat"/>
                <a:cs typeface="Montserrat"/>
                <a:sym typeface="Montserrat"/>
              </a:rPr>
              <a:t>được định vị theo luồng </a:t>
            </a:r>
            <a:r>
              <a:rPr b="0" i="0" lang="en-US" sz="1800" u="none" cap="none" strike="noStrike">
                <a:solidFill>
                  <a:srgbClr val="000000"/>
                </a:solidFill>
                <a:latin typeface="Montserrat"/>
                <a:ea typeface="Montserrat"/>
                <a:cs typeface="Montserrat"/>
                <a:sym typeface="Montserrat"/>
              </a:rPr>
              <a:t>(</a:t>
            </a:r>
            <a:r>
              <a:rPr b="1" i="0" lang="en-US" sz="1800" u="none" cap="none" strike="noStrike">
                <a:solidFill>
                  <a:srgbClr val="000000"/>
                </a:solidFill>
                <a:latin typeface="Montserrat"/>
                <a:ea typeface="Montserrat"/>
                <a:cs typeface="Montserrat"/>
                <a:sym typeface="Montserrat"/>
              </a:rPr>
              <a:t>flow</a:t>
            </a:r>
            <a:r>
              <a:rPr b="0" i="0" lang="en-US" sz="1800" u="none" cap="none" strike="noStrike">
                <a:solidFill>
                  <a:srgbClr val="000000"/>
                </a:solidFill>
                <a:latin typeface="Montserrat"/>
                <a:ea typeface="Montserrat"/>
                <a:cs typeface="Montserrat"/>
                <a:sym typeface="Montserrat"/>
              </a:rPr>
              <a:t>) bình thường của trang, tức các thành phần sẽ nằm theo thứ tự trong văn bản</a:t>
            </a:r>
            <a:endParaRPr b="0" i="0" sz="1800" u="none" cap="none" strike="noStrike">
              <a:solidFill>
                <a:srgbClr val="000000"/>
              </a:solidFill>
              <a:latin typeface="Montserrat"/>
              <a:ea typeface="Montserrat"/>
              <a:cs typeface="Montserrat"/>
              <a:sym typeface="Montserrat"/>
            </a:endParaRPr>
          </a:p>
        </p:txBody>
      </p:sp>
      <p:sp>
        <p:nvSpPr>
          <p:cNvPr id="232" name="Google Shape;232;g16f655fe17c_0_45"/>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Thuộc tính position của CSS</a:t>
            </a:r>
            <a:endParaRPr/>
          </a:p>
        </p:txBody>
      </p:sp>
      <p:sp>
        <p:nvSpPr>
          <p:cNvPr id="233" name="Google Shape;233;g16f655fe17c_0_45"/>
          <p:cNvSpPr txBox="1"/>
          <p:nvPr/>
        </p:nvSpPr>
        <p:spPr>
          <a:xfrm>
            <a:off x="742500" y="1454750"/>
            <a:ext cx="1067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Montserrat"/>
                <a:ea typeface="Montserrat"/>
                <a:cs typeface="Montserrat"/>
                <a:sym typeface="Montserrat"/>
              </a:rPr>
              <a:t>position: static</a:t>
            </a:r>
            <a:endParaRPr b="1" i="0" sz="1400" u="none" cap="none" strike="noStrike">
              <a:solidFill>
                <a:srgbClr val="000000"/>
              </a:solidFill>
              <a:latin typeface="Arial"/>
              <a:ea typeface="Arial"/>
              <a:cs typeface="Arial"/>
              <a:sym typeface="Arial"/>
            </a:endParaRPr>
          </a:p>
        </p:txBody>
      </p:sp>
      <p:sp>
        <p:nvSpPr>
          <p:cNvPr id="234" name="Google Shape;234;g16f655fe17c_0_45"/>
          <p:cNvSpPr txBox="1"/>
          <p:nvPr/>
        </p:nvSpPr>
        <p:spPr>
          <a:xfrm>
            <a:off x="1436875" y="5019400"/>
            <a:ext cx="3666000" cy="9456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80"/>
                </a:solidFill>
                <a:highlight>
                  <a:srgbClr val="FFFFFF"/>
                </a:highlight>
                <a:latin typeface="Courier New"/>
                <a:ea typeface="Courier New"/>
                <a:cs typeface="Courier New"/>
                <a:sym typeface="Courier New"/>
              </a:rPr>
              <a:t>#two </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background</a:t>
            </a: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8000"/>
                </a:solidFill>
                <a:highlight>
                  <a:srgbClr val="FFFFFF"/>
                </a:highlight>
                <a:latin typeface="Courier New"/>
                <a:ea typeface="Courier New"/>
                <a:cs typeface="Courier New"/>
                <a:sym typeface="Courier New"/>
              </a:rPr>
              <a:t>green</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a:t>
            </a:r>
            <a:endParaRPr b="1" i="0" sz="1400" u="none" cap="none" strike="noStrike">
              <a:solidFill>
                <a:srgbClr val="000080"/>
              </a:solidFill>
              <a:highlight>
                <a:srgbClr val="FFFFFF"/>
              </a:highlight>
              <a:latin typeface="Courier New"/>
              <a:ea typeface="Courier New"/>
              <a:cs typeface="Courier New"/>
              <a:sym typeface="Courier New"/>
            </a:endParaRPr>
          </a:p>
        </p:txBody>
      </p:sp>
      <p:pic>
        <p:nvPicPr>
          <p:cNvPr id="235" name="Google Shape;235;g16f655fe17c_0_45"/>
          <p:cNvPicPr preferRelativeResize="0"/>
          <p:nvPr/>
        </p:nvPicPr>
        <p:blipFill rotWithShape="1">
          <a:blip r:embed="rId3">
            <a:alphaModFix/>
          </a:blip>
          <a:srcRect b="0" l="0" r="0" t="0"/>
          <a:stretch/>
        </p:blipFill>
        <p:spPr>
          <a:xfrm>
            <a:off x="5626675" y="4957425"/>
            <a:ext cx="3876675" cy="103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6f655fe17c_0_56"/>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Thuộc tính position của CSS</a:t>
            </a:r>
            <a:endParaRPr/>
          </a:p>
        </p:txBody>
      </p:sp>
      <p:sp>
        <p:nvSpPr>
          <p:cNvPr id="241" name="Google Shape;241;g16f655fe17c_0_56"/>
          <p:cNvSpPr txBox="1"/>
          <p:nvPr/>
        </p:nvSpPr>
        <p:spPr>
          <a:xfrm>
            <a:off x="742500" y="1978425"/>
            <a:ext cx="10792200" cy="22200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Một phần tử với </a:t>
            </a:r>
            <a:r>
              <a:rPr b="0" i="0" lang="en-US" sz="1800" u="none" cap="none" strike="noStrike">
                <a:solidFill>
                  <a:srgbClr val="0000FF"/>
                </a:solidFill>
                <a:latin typeface="Courier New"/>
                <a:ea typeface="Courier New"/>
                <a:cs typeface="Courier New"/>
                <a:sym typeface="Courier New"/>
              </a:rPr>
              <a:t>position:relative </a:t>
            </a:r>
            <a:r>
              <a:rPr b="0" i="0" lang="en-US" sz="1800" u="none" cap="none" strike="noStrike">
                <a:solidFill>
                  <a:srgbClr val="000000"/>
                </a:solidFill>
                <a:latin typeface="Montserrat"/>
                <a:ea typeface="Montserrat"/>
                <a:cs typeface="Montserrat"/>
                <a:sym typeface="Montserrat"/>
              </a:rPr>
              <a:t>được định vị tương đối so với vị trí bình thường của nó, hay nói cách khác relative sẽ định vị một thành phần so với vị trí mặc định của chính bản thân nó</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Thiết lập cho các thuộc tính định vị </a:t>
            </a:r>
            <a:r>
              <a:rPr b="1" i="0" lang="en-US" sz="1800" u="none" cap="none" strike="noStrike">
                <a:solidFill>
                  <a:srgbClr val="000000"/>
                </a:solidFill>
                <a:latin typeface="Montserrat"/>
                <a:ea typeface="Montserrat"/>
                <a:cs typeface="Montserrat"/>
                <a:sym typeface="Montserrat"/>
              </a:rPr>
              <a:t>top, right, bottom, left </a:t>
            </a:r>
            <a:r>
              <a:rPr b="0" i="0" lang="en-US" sz="1800" u="none" cap="none" strike="noStrike">
                <a:solidFill>
                  <a:srgbClr val="000000"/>
                </a:solidFill>
                <a:latin typeface="Montserrat"/>
                <a:ea typeface="Montserrat"/>
                <a:cs typeface="Montserrat"/>
                <a:sym typeface="Montserrat"/>
              </a:rPr>
              <a:t>cho một phần tử là </a:t>
            </a:r>
            <a:r>
              <a:rPr b="1" i="0" lang="en-US" sz="1800" u="none" cap="none" strike="noStrike">
                <a:solidFill>
                  <a:srgbClr val="000000"/>
                </a:solidFill>
                <a:latin typeface="Montserrat"/>
                <a:ea typeface="Montserrat"/>
                <a:cs typeface="Montserrat"/>
                <a:sym typeface="Montserrat"/>
              </a:rPr>
              <a:t>relative </a:t>
            </a:r>
            <a:r>
              <a:rPr b="0" i="0" lang="en-US" sz="1800" u="none" cap="none" strike="noStrike">
                <a:solidFill>
                  <a:srgbClr val="000000"/>
                </a:solidFill>
                <a:latin typeface="Montserrat"/>
                <a:ea typeface="Montserrat"/>
                <a:cs typeface="Montserrat"/>
                <a:sym typeface="Montserrat"/>
              </a:rPr>
              <a:t>là nguyên nhân khiến nó bị điều chỉnh ra khỏi vị trí bình thường của nó</a:t>
            </a:r>
            <a:endParaRPr b="0" i="0" sz="1800" u="none" cap="none" strike="noStrike">
              <a:solidFill>
                <a:srgbClr val="000000"/>
              </a:solidFill>
              <a:latin typeface="Montserrat"/>
              <a:ea typeface="Montserrat"/>
              <a:cs typeface="Montserrat"/>
              <a:sym typeface="Montserrat"/>
            </a:endParaRPr>
          </a:p>
        </p:txBody>
      </p:sp>
      <p:sp>
        <p:nvSpPr>
          <p:cNvPr id="242" name="Google Shape;242;g16f655fe17c_0_56"/>
          <p:cNvSpPr txBox="1"/>
          <p:nvPr/>
        </p:nvSpPr>
        <p:spPr>
          <a:xfrm>
            <a:off x="742500" y="1454750"/>
            <a:ext cx="1067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Montserrat"/>
                <a:ea typeface="Montserrat"/>
                <a:cs typeface="Montserrat"/>
                <a:sym typeface="Montserrat"/>
              </a:rPr>
              <a:t>position: relative</a:t>
            </a:r>
            <a:endParaRPr b="1" i="0" sz="1400" u="none" cap="none" strike="noStrike">
              <a:solidFill>
                <a:srgbClr val="000000"/>
              </a:solidFill>
              <a:latin typeface="Arial"/>
              <a:ea typeface="Arial"/>
              <a:cs typeface="Arial"/>
              <a:sym typeface="Arial"/>
            </a:endParaRPr>
          </a:p>
        </p:txBody>
      </p:sp>
      <p:sp>
        <p:nvSpPr>
          <p:cNvPr id="243" name="Google Shape;243;g16f655fe17c_0_56"/>
          <p:cNvSpPr txBox="1"/>
          <p:nvPr/>
        </p:nvSpPr>
        <p:spPr>
          <a:xfrm>
            <a:off x="1436875" y="4198425"/>
            <a:ext cx="3666000" cy="1938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80"/>
                </a:solidFill>
                <a:highlight>
                  <a:srgbClr val="FFFFFF"/>
                </a:highlight>
                <a:latin typeface="Courier New"/>
                <a:ea typeface="Courier New"/>
                <a:cs typeface="Courier New"/>
                <a:sym typeface="Courier New"/>
              </a:rPr>
              <a:t>#two </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top</a:t>
            </a:r>
            <a:r>
              <a:rPr b="0" i="0" lang="en-US" sz="1400" u="none" cap="none" strike="noStrike">
                <a:solidFill>
                  <a:schemeClr val="dk1"/>
                </a:solidFill>
                <a:highlight>
                  <a:srgbClr val="FFFFFF"/>
                </a:highlight>
                <a:latin typeface="Courier New"/>
                <a:ea typeface="Courier New"/>
                <a:cs typeface="Courier New"/>
                <a:sym typeface="Courier New"/>
              </a:rPr>
              <a:t>: </a:t>
            </a:r>
            <a:r>
              <a:rPr b="0" i="0" lang="en-US" sz="1400" u="none" cap="none" strike="noStrike">
                <a:solidFill>
                  <a:srgbClr val="0000FF"/>
                </a:solidFill>
                <a:highlight>
                  <a:srgbClr val="FFFFFF"/>
                </a:highlight>
                <a:latin typeface="Courier New"/>
                <a:ea typeface="Courier New"/>
                <a:cs typeface="Courier New"/>
                <a:sym typeface="Courier New"/>
              </a:rPr>
              <a:t>20</a:t>
            </a:r>
            <a:r>
              <a:rPr b="1" i="0" lang="en-US" sz="1400" u="none" cap="none" strike="noStrike">
                <a:solidFill>
                  <a:srgbClr val="008000"/>
                </a:solidFill>
                <a:highlight>
                  <a:srgbClr val="FFFFFF"/>
                </a:highlight>
                <a:latin typeface="Courier New"/>
                <a:ea typeface="Courier New"/>
                <a:cs typeface="Courier New"/>
                <a:sym typeface="Courier New"/>
              </a:rPr>
              <a:t>px</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left</a:t>
            </a:r>
            <a:r>
              <a:rPr b="0" i="0" lang="en-US" sz="1400" u="none" cap="none" strike="noStrike">
                <a:solidFill>
                  <a:schemeClr val="dk1"/>
                </a:solidFill>
                <a:highlight>
                  <a:srgbClr val="FFFFFF"/>
                </a:highlight>
                <a:latin typeface="Courier New"/>
                <a:ea typeface="Courier New"/>
                <a:cs typeface="Courier New"/>
                <a:sym typeface="Courier New"/>
              </a:rPr>
              <a:t>: </a:t>
            </a:r>
            <a:r>
              <a:rPr b="0" i="0" lang="en-US" sz="1400" u="none" cap="none" strike="noStrike">
                <a:solidFill>
                  <a:srgbClr val="0000FF"/>
                </a:solidFill>
                <a:highlight>
                  <a:srgbClr val="FFFFFF"/>
                </a:highlight>
                <a:latin typeface="Courier New"/>
                <a:ea typeface="Courier New"/>
                <a:cs typeface="Courier New"/>
                <a:sym typeface="Courier New"/>
              </a:rPr>
              <a:t>20</a:t>
            </a:r>
            <a:r>
              <a:rPr b="1" i="0" lang="en-US" sz="1400" u="none" cap="none" strike="noStrike">
                <a:solidFill>
                  <a:srgbClr val="008000"/>
                </a:solidFill>
                <a:highlight>
                  <a:srgbClr val="FFFFFF"/>
                </a:highlight>
                <a:latin typeface="Courier New"/>
                <a:ea typeface="Courier New"/>
                <a:cs typeface="Courier New"/>
                <a:sym typeface="Courier New"/>
              </a:rPr>
              <a:t>px</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background</a:t>
            </a: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8000"/>
                </a:solidFill>
                <a:highlight>
                  <a:srgbClr val="FFFFFF"/>
                </a:highlight>
                <a:latin typeface="Courier New"/>
                <a:ea typeface="Courier New"/>
                <a:cs typeface="Courier New"/>
                <a:sym typeface="Courier New"/>
              </a:rPr>
              <a:t>green</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00FF"/>
                </a:solidFill>
                <a:highlight>
                  <a:srgbClr val="FFFFFF"/>
                </a:highlight>
                <a:latin typeface="Courier New"/>
                <a:ea typeface="Courier New"/>
                <a:cs typeface="Courier New"/>
                <a:sym typeface="Courier New"/>
              </a:rPr>
              <a:t>position</a:t>
            </a:r>
            <a:r>
              <a:rPr b="0" i="0" lang="en-US" sz="1400" u="none" cap="none" strike="noStrike">
                <a:solidFill>
                  <a:schemeClr val="dk1"/>
                </a:solidFill>
                <a:highlight>
                  <a:srgbClr val="FFFFFF"/>
                </a:highlight>
                <a:latin typeface="Courier New"/>
                <a:ea typeface="Courier New"/>
                <a:cs typeface="Courier New"/>
                <a:sym typeface="Courier New"/>
              </a:rPr>
              <a:t>: </a:t>
            </a:r>
            <a:r>
              <a:rPr b="1" i="0" lang="en-US" sz="1400" u="none" cap="none" strike="noStrike">
                <a:solidFill>
                  <a:srgbClr val="008000"/>
                </a:solidFill>
                <a:highlight>
                  <a:srgbClr val="FFFFFF"/>
                </a:highlight>
                <a:latin typeface="Courier New"/>
                <a:ea typeface="Courier New"/>
                <a:cs typeface="Courier New"/>
                <a:sym typeface="Courier New"/>
              </a:rPr>
              <a:t>relative</a:t>
            </a:r>
            <a:r>
              <a:rPr b="0" i="0" lang="en-US" sz="14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Courier New"/>
                <a:ea typeface="Courier New"/>
                <a:cs typeface="Courier New"/>
                <a:sym typeface="Courier New"/>
              </a:rPr>
              <a:t>}</a:t>
            </a:r>
            <a:endParaRPr b="1" i="0" sz="1400" u="none" cap="none" strike="noStrike">
              <a:solidFill>
                <a:srgbClr val="000080"/>
              </a:solidFill>
              <a:highlight>
                <a:srgbClr val="FFFFFF"/>
              </a:highlight>
              <a:latin typeface="Courier New"/>
              <a:ea typeface="Courier New"/>
              <a:cs typeface="Courier New"/>
              <a:sym typeface="Courier New"/>
            </a:endParaRPr>
          </a:p>
        </p:txBody>
      </p:sp>
      <p:pic>
        <p:nvPicPr>
          <p:cNvPr id="244" name="Google Shape;244;g16f655fe17c_0_56"/>
          <p:cNvPicPr preferRelativeResize="0"/>
          <p:nvPr/>
        </p:nvPicPr>
        <p:blipFill rotWithShape="1">
          <a:blip r:embed="rId3">
            <a:alphaModFix/>
          </a:blip>
          <a:srcRect b="0" l="0" r="0" t="0"/>
          <a:stretch/>
        </p:blipFill>
        <p:spPr>
          <a:xfrm>
            <a:off x="5190700" y="4505438"/>
            <a:ext cx="4248150" cy="132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