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318" r:id="rId10"/>
    <p:sldId id="296" r:id="rId11"/>
    <p:sldId id="297" r:id="rId12"/>
    <p:sldId id="274" r:id="rId13"/>
    <p:sldId id="321" r:id="rId14"/>
    <p:sldId id="298" r:id="rId15"/>
    <p:sldId id="316" r:id="rId16"/>
    <p:sldId id="279" r:id="rId17"/>
    <p:sldId id="285" r:id="rId18"/>
    <p:sldId id="288" r:id="rId19"/>
    <p:sldId id="295" r:id="rId20"/>
    <p:sldId id="287" r:id="rId21"/>
    <p:sldId id="283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  <a:srgbClr val="FFFF43"/>
    <a:srgbClr val="0033CC"/>
    <a:srgbClr val="FFFF00"/>
    <a:srgbClr val="8EC000"/>
    <a:srgbClr val="7CA8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736" autoAdjust="0"/>
    <p:restoredTop sz="88566" autoAdjust="0"/>
  </p:normalViewPr>
  <p:slideViewPr>
    <p:cSldViewPr>
      <p:cViewPr varScale="1">
        <p:scale>
          <a:sx n="74" d="100"/>
          <a:sy n="74" d="100"/>
        </p:scale>
        <p:origin x="-738" y="-102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FECAFE0-DC55-4E9B-871A-10C2C294C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6832B-84F8-41F5-9132-7A855904E7C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b="1" smtClean="0"/>
              <a:t>En este 1er separador</a:t>
            </a:r>
            <a:r>
              <a:rPr lang="es-PE" smtClean="0"/>
              <a:t> se debe incluir el tema de la presentación y la primera lámina debe ser siempre esta (color amarillo) , </a:t>
            </a:r>
            <a:r>
              <a:rPr lang="es-PE" b="1" u="sng" smtClean="0"/>
              <a:t>no usar</a:t>
            </a:r>
            <a:r>
              <a:rPr lang="es-PE" smtClean="0"/>
              <a:t> lamina de otro color, ya que este es el color que identifica a EMPRESA.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87B20-81BE-49BA-9D75-1BE1D97EBB0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0A5F8-E6C8-40A4-B981-1485B99C296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20E51-44F2-418F-A47D-29D300B87EA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2CCC5-303C-498B-9AA2-EA10741A7F6A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016F-3A87-47E6-99C9-086FE0F0238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0789F-F08C-4B9E-A17F-D548B4D3F6B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21FC6-AB6B-4CAA-8D70-BB6B8EBB979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F7605-B4CA-4ADC-BDF4-C93C0062291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CD51C-89B3-451E-BEC9-F54AF0FCA6F0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EAC6D-0FFE-475D-BF65-F8A87F9123F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3901C-0396-4BF9-903E-ADAA5857D3F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9D03-E76A-4418-958B-2DD36E5A568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FAB16-5E89-4B49-B5EA-18996D5BB41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41388-41E0-44AB-AF76-2486F2788589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F613F-083F-45A3-91BE-B6E5511BF8C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ACC95-53D7-4BEA-A781-166230E22D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60825-7F1B-479F-BF17-8868C176FBC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24D03-7463-479F-AD3D-7A8C600FA8F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9B4D7-24FE-4D2B-9281-0CEF183A19E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26A0-48B1-4A4E-9DAA-436B2BF3EB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DEC8-BC23-43E0-A444-31FC38FF39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0E35-E11A-4896-8094-61F804C1EA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F8EB-5A5D-4FAF-9D64-B75E73B28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20749-C135-49D3-B66A-A2BF416A38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9D528-761E-44AE-9188-56B628B563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9EBD-F89A-4CA5-AA11-4EE48D0FA7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2148-55AF-4F02-91AB-CF99B2BF4E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4130-B502-4049-890B-1C6C09A6C3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8881-385C-417A-9694-ECBA1273ED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09AD-1F38-4408-A3AC-F25D5053F5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C2B3-D1E7-4784-87DD-713C8E878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7BE648-BA76-41F1-8CC6-30703E89C8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CBC35CF-A5FE-4891-A02F-FE30D4829F20}" type="slidenum">
              <a:rPr lang="es-ES" sz="1400"/>
              <a:pPr algn="r">
                <a:defRPr/>
              </a:pPr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s-ES" sz="3200" b="1"/>
          </a:p>
        </p:txBody>
      </p:sp>
      <p:grpSp>
        <p:nvGrpSpPr>
          <p:cNvPr id="1074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17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20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1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2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3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grpSp>
        <p:nvGrpSpPr>
          <p:cNvPr id="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5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6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7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8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3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4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5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" y="15494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6000">
                <a:solidFill>
                  <a:srgbClr val="000066"/>
                </a:solidFill>
                <a:ea typeface="ＭＳ Ｐゴシック" pitchFamily="112" charset="-128"/>
              </a:rPr>
              <a:t>Proceso de Gestión de Cambios a Requerimientos</a:t>
            </a:r>
          </a:p>
        </p:txBody>
      </p:sp>
      <p:grpSp>
        <p:nvGrpSpPr>
          <p:cNvPr id="14341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4342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6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0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4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5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6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7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8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0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1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2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3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4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5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6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8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9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0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3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4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7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8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9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0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1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2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3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4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5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6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7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8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9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0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1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2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3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4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5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6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7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8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9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0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1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2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3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4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5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6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7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8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9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0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1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2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3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4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5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6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7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8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9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0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1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2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4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5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7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9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1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3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5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6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7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8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9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0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1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2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3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4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5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6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7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8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9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0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1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2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3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4. Entradas y salidas del proceso</a:t>
            </a:r>
          </a:p>
        </p:txBody>
      </p: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355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24579" name="AutoShape 13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Entradas:</a:t>
            </a:r>
            <a:r>
              <a:rPr lang="es-PE" sz="1600"/>
              <a:t/>
            </a:r>
            <a:br>
              <a:rPr lang="es-PE" sz="1600"/>
            </a:br>
            <a:r>
              <a:rPr lang="es-PE" sz="1600"/>
              <a:t>- Plan del Proyecto</a:t>
            </a:r>
          </a:p>
          <a:p>
            <a:pPr algn="l">
              <a:buFontTx/>
              <a:buChar char="-"/>
            </a:pPr>
            <a:r>
              <a:rPr lang="es-PE" sz="1600"/>
              <a:t>Solicitud de Cambios </a:t>
            </a:r>
          </a:p>
          <a:p>
            <a:pPr algn="l"/>
            <a:r>
              <a:rPr lang="es-PE" sz="1600"/>
              <a:t>a requerimientos</a:t>
            </a:r>
          </a:p>
          <a:p>
            <a:pPr algn="l">
              <a:buFontTx/>
              <a:buChar char="-"/>
            </a:pPr>
            <a:endParaRPr lang="es-ES" sz="1600"/>
          </a:p>
        </p:txBody>
      </p:sp>
      <p:sp>
        <p:nvSpPr>
          <p:cNvPr id="24580" name="AutoShape 15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/>
              <a:t>Proceso de Gestión de Cambios a Requerimientos</a:t>
            </a:r>
            <a:endParaRPr lang="es-ES" sz="1600"/>
          </a:p>
        </p:txBody>
      </p:sp>
      <p:sp>
        <p:nvSpPr>
          <p:cNvPr id="24581" name="AutoShape 17"/>
          <p:cNvSpPr>
            <a:spLocks noChangeArrowheads="1"/>
          </p:cNvSpPr>
          <p:nvPr/>
        </p:nvSpPr>
        <p:spPr bwMode="auto">
          <a:xfrm>
            <a:off x="6083300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Salidas:</a:t>
            </a:r>
            <a:r>
              <a:rPr lang="es-PE" sz="1600"/>
              <a:t/>
            </a:r>
            <a:br>
              <a:rPr lang="es-PE" sz="1600"/>
            </a:br>
            <a:r>
              <a:rPr lang="es-PE" sz="1500"/>
              <a:t>- Registros de Requerimientos </a:t>
            </a:r>
          </a:p>
          <a:p>
            <a:pPr algn="l"/>
            <a:r>
              <a:rPr lang="es-PE" sz="1500"/>
              <a:t>del proyecto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5. Proceso de Gestión de Cambios a Requerimientos</a:t>
            </a:r>
          </a:p>
          <a:p>
            <a:pPr lvl="1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5.1 Subprocesos</a:t>
            </a: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560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266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6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26672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Evaluar impacto del cambio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(4) Analista Líder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Formalizar el cambio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(6) Coordinador EMPRESA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26629" name="AutoShape 14"/>
          <p:cNvCxnSpPr>
            <a:cxnSpLocks noChangeShapeType="1"/>
            <a:stCxn id="26636" idx="3"/>
            <a:endCxn id="26672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32" name="AutoShape 17"/>
          <p:cNvCxnSpPr>
            <a:cxnSpLocks noChangeShapeType="1"/>
            <a:stCxn id="26663" idx="3"/>
            <a:endCxn id="26636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3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26666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7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Proveedor de cambios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68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26635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20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6636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3. Evaluar 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37" name="AutoShape 25"/>
          <p:cNvCxnSpPr>
            <a:cxnSpLocks noChangeShapeType="1"/>
            <a:stCxn id="26642" idx="3"/>
            <a:endCxn id="26669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38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26663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Informar impacto por evaluar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4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(2) Analista Líder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65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26639" name="AutoShape 30"/>
          <p:cNvCxnSpPr>
            <a:cxnSpLocks noChangeShapeType="1"/>
            <a:stCxn id="26666" idx="3"/>
            <a:endCxn id="26663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26640" name="AutoShape 34"/>
          <p:cNvCxnSpPr>
            <a:cxnSpLocks noChangeShapeType="1"/>
            <a:stCxn id="26671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35"/>
          <p:cNvCxnSpPr>
            <a:cxnSpLocks noChangeShapeType="1"/>
            <a:endCxn id="26676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2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5. Aprueba</a:t>
            </a:r>
          </a:p>
          <a:p>
            <a:r>
              <a:rPr lang="es-PE" sz="800">
                <a:solidFill>
                  <a:srgbClr val="000066"/>
                </a:solidFill>
              </a:rPr>
              <a:t>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43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4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grpSp>
        <p:nvGrpSpPr>
          <p:cNvPr id="26645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26660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1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2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47" name="AutoShape 48"/>
          <p:cNvCxnSpPr>
            <a:cxnSpLocks noChangeShapeType="1"/>
            <a:endCxn id="26666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8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  <p:grpSp>
        <p:nvGrpSpPr>
          <p:cNvPr id="26649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26658" name="Picture 6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9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0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51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26656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2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53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26654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30" name="Group 806"/>
          <p:cNvGraphicFramePr>
            <a:graphicFrameLocks noGrp="1"/>
          </p:cNvGraphicFramePr>
          <p:nvPr>
            <p:ph/>
          </p:nvPr>
        </p:nvGraphicFramePr>
        <p:xfrm>
          <a:off x="179388" y="1268413"/>
          <a:ext cx="8678862" cy="3541713"/>
        </p:xfrm>
        <a:graphic>
          <a:graphicData uri="http://schemas.openxmlformats.org/drawingml/2006/table">
            <a:tbl>
              <a:tblPr/>
              <a:tblGrid>
                <a:gridCol w="282575"/>
                <a:gridCol w="1411287"/>
                <a:gridCol w="1223963"/>
                <a:gridCol w="3562350"/>
                <a:gridCol w="21986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analista líder recepciona los requerimientos emitidos por los canales autorizados, según el checklist de aceptación de requerimiento y luego r</a:t>
                      </a: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egistra la solicitud de cambio en la Plantilla de Registro de Cambios a Requerimientos de Proyectos.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Líder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maestra </a:t>
                      </a:r>
                      <a:r>
                        <a:rPr kumimoji="0" lang="es-P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requerimientos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cambio?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6" name="AutoShape 576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7687" name="Text Box 805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01" name="Group 161"/>
          <p:cNvGraphicFramePr>
            <a:graphicFrameLocks noGrp="1"/>
          </p:cNvGraphicFramePr>
          <p:nvPr>
            <p:ph/>
          </p:nvPr>
        </p:nvGraphicFramePr>
        <p:xfrm>
          <a:off x="179388" y="1473200"/>
          <a:ext cx="8785225" cy="2942590"/>
        </p:xfrm>
        <a:graphic>
          <a:graphicData uri="http://schemas.openxmlformats.org/drawingml/2006/table">
            <a:tbl>
              <a:tblPr/>
              <a:tblGrid>
                <a:gridCol w="388937"/>
                <a:gridCol w="1411288"/>
                <a:gridCol w="1223962"/>
                <a:gridCol w="3883025"/>
                <a:gridCol w="18780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Líder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Matriz de Trazabilidad a Documentos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es aprobada formalmente?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Coordinador EMPRESA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0" name="AutoShape 41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8711" name="Text Box 162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29700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9701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2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3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4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5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6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7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8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1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2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5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6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7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1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2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3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4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5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6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8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9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0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1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2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3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4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5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6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7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8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9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0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1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2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3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4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5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6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7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8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9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0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1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2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3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4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5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6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7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8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9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0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1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2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3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4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5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6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7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8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9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0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1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2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3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4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5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6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7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8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9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0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1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2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3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4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5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6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7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8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9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0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1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2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3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4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5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6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7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8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9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0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1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2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3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4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5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6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7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8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9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0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1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2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0724" name="AutoShape 15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/>
              <a:t>Volatilidad de requerimientos</a:t>
            </a:r>
            <a:endParaRPr lang="es-E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1749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0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1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2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3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4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9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0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1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2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3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4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5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9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0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1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2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3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4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5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6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7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8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9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0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1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2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3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4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5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6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7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8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9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0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1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2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3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4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5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6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7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8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9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0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1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2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3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4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5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6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7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8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9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0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1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2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3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4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5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6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7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8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9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0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1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2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3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4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5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6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7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8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9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0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1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2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3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4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5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6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7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8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9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0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1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2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3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4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5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6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7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8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9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0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1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2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3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4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5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6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7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8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9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60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Artefactos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72874" name="Group 170"/>
          <p:cNvGraphicFramePr>
            <a:graphicFrameLocks noGrp="1"/>
          </p:cNvGraphicFramePr>
          <p:nvPr>
            <p:ph/>
          </p:nvPr>
        </p:nvGraphicFramePr>
        <p:xfrm>
          <a:off x="323850" y="1408113"/>
          <a:ext cx="8228013" cy="4372611"/>
        </p:xfrm>
        <a:graphic>
          <a:graphicData uri="http://schemas.openxmlformats.org/drawingml/2006/table">
            <a:tbl>
              <a:tblPr/>
              <a:tblGrid>
                <a:gridCol w="427038"/>
                <a:gridCol w="1876425"/>
                <a:gridCol w="1657350"/>
                <a:gridCol w="2230437"/>
                <a:gridCol w="2036763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49600" y="1268413"/>
            <a:ext cx="4951413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8. Historial de revisiones</a:t>
            </a:r>
            <a:endParaRPr lang="en-US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379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Historial de revisiones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50325" name="Group 149"/>
          <p:cNvGraphicFramePr>
            <a:graphicFrameLocks noGrp="1"/>
          </p:cNvGraphicFramePr>
          <p:nvPr>
            <p:ph/>
          </p:nvPr>
        </p:nvGraphicFramePr>
        <p:xfrm>
          <a:off x="322263" y="1484313"/>
          <a:ext cx="8497887" cy="3312479"/>
        </p:xfrm>
        <a:graphic>
          <a:graphicData uri="http://schemas.openxmlformats.org/drawingml/2006/table">
            <a:tbl>
              <a:tblPr/>
              <a:tblGrid>
                <a:gridCol w="436562"/>
                <a:gridCol w="1004888"/>
                <a:gridCol w="1368425"/>
                <a:gridCol w="1955800"/>
                <a:gridCol w="1563687"/>
                <a:gridCol w="2168525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03-11-2017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Pedro </a:t>
                      </a:r>
                      <a:r>
                        <a:rPr kumimoji="0" lang="es-P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Alban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 coordinador)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Revisado 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Paola Reyna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 Funcional)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07950" y="119697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7558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1. Objetivo y alcance del proceso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0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1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2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3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389" name="Text Box 123"/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Objetivo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987675" y="198913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>
                <a:solidFill>
                  <a:srgbClr val="000066"/>
                </a:solidFill>
              </a:rPr>
              <a:t>Definir el mecanismo de gestión de requerimientos de proyectos de OPTIEMPRESA.</a:t>
            </a:r>
          </a:p>
          <a:p>
            <a:pPr marL="177800" indent="-177800" algn="l">
              <a:buFontTx/>
              <a:buChar char="•"/>
            </a:pPr>
            <a:r>
              <a:rPr lang="es-PE" sz="1600">
                <a:solidFill>
                  <a:srgbClr val="000066"/>
                </a:solidFill>
              </a:rPr>
              <a:t>Establecer el procedimiento de gestión de cambios a requerimientos</a:t>
            </a:r>
          </a:p>
          <a:p>
            <a:pPr marL="177800" indent="-177800" algn="l"/>
            <a:endParaRPr lang="es-ES" sz="1600">
              <a:solidFill>
                <a:srgbClr val="000066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59113" y="3789363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Alcance</a:t>
            </a:r>
            <a:r>
              <a:rPr lang="es-ES_tradnl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987675" y="4292600"/>
            <a:ext cx="500062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>
                <a:solidFill>
                  <a:srgbClr val="000066"/>
                </a:solidFill>
              </a:rPr>
              <a:t>Este proceso aplica a los proyectos definidos dentro del servicio OPTIEMPRESA de la Gerencia de Procesos de OPTI:</a:t>
            </a:r>
          </a:p>
          <a:p>
            <a:pPr marL="177800" indent="-177800" algn="l">
              <a:buFontTx/>
              <a:buChar char="•"/>
            </a:pPr>
            <a:endParaRPr lang="es-ES" sz="1600">
              <a:solidFill>
                <a:srgbClr val="000066"/>
              </a:solidFill>
            </a:endParaRPr>
          </a:p>
          <a:p>
            <a:pPr marL="177800" indent="-177800" algn="l"/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16238" y="37163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9388" y="1546225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843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95396" name="Group 164"/>
          <p:cNvGraphicFramePr>
            <a:graphicFrameLocks noGrp="1"/>
          </p:cNvGraphicFramePr>
          <p:nvPr>
            <p:ph sz="half" idx="1"/>
          </p:nvPr>
        </p:nvGraphicFramePr>
        <p:xfrm>
          <a:off x="179388" y="1431925"/>
          <a:ext cx="8785225" cy="3351467"/>
        </p:xfrm>
        <a:graphic>
          <a:graphicData uri="http://schemas.openxmlformats.org/drawingml/2006/table">
            <a:tbl>
              <a:tblPr/>
              <a:tblGrid>
                <a:gridCol w="539750"/>
                <a:gridCol w="1620837"/>
                <a:gridCol w="6624638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 en requerimiento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acordados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60338" y="1246188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3. Roles y responsabilidades</a:t>
            </a: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048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79388" y="3182938"/>
            <a:ext cx="1728787" cy="792162"/>
          </a:xfrm>
          <a:prstGeom prst="homePlate">
            <a:avLst>
              <a:gd name="adj" fmla="val 54559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Aprobador de cambios (usuario líder)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79388" y="1714500"/>
            <a:ext cx="1800225" cy="1036638"/>
          </a:xfrm>
          <a:prstGeom prst="homePlate">
            <a:avLst>
              <a:gd name="adj" fmla="val 5681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Proveedor de cambios a requerimientos (usuario final)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2051050" y="1989138"/>
            <a:ext cx="69135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Solicita cambios a los requerimientos acordados.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Solicita nuevos requerimientos.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Resuelve consultas acerca de los cambios solicitados en los requerimientos.</a:t>
            </a:r>
          </a:p>
        </p:txBody>
      </p:sp>
      <p:sp>
        <p:nvSpPr>
          <p:cNvPr id="21510" name="AutoShape 13"/>
          <p:cNvSpPr>
            <a:spLocks noChangeArrowheads="1"/>
          </p:cNvSpPr>
          <p:nvPr/>
        </p:nvSpPr>
        <p:spPr bwMode="auto">
          <a:xfrm>
            <a:off x="2051050" y="3182938"/>
            <a:ext cx="691356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Autoriza la solicitud de un cambio.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79388" y="32226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 Líder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179388" y="162877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Gerente de Proyecto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2051050" y="1773238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Define la organización para gestionar los requerimientos</a:t>
            </a:r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1979613" y="2492375"/>
            <a:ext cx="6985000" cy="2376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Identifica los requerimientos de usuario.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Tipifica los requerimientos según la “Plantilla de Lista Maestra de Requerimientos para</a:t>
            </a:r>
          </a:p>
          <a:p>
            <a:pPr indent="180975" algn="l"/>
            <a:r>
              <a:rPr lang="es-ES" sz="1200">
                <a:solidFill>
                  <a:srgbClr val="000066"/>
                </a:solidFill>
              </a:rPr>
              <a:t>Proyectos.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Expone los requerimientos definidos con la finalidad de obtener aprobación del Proveedor de</a:t>
            </a:r>
          </a:p>
          <a:p>
            <a:pPr indent="180975" algn="l"/>
            <a:r>
              <a:rPr lang="es-ES" sz="1200">
                <a:solidFill>
                  <a:srgbClr val="000066"/>
                </a:solidFill>
              </a:rPr>
              <a:t>requerimientos.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Registra y aplica las observaciones que se realicen a los requerimientos en proceso de</a:t>
            </a:r>
          </a:p>
          <a:p>
            <a:pPr indent="180975" algn="l"/>
            <a:r>
              <a:rPr lang="es-ES" sz="1200">
                <a:solidFill>
                  <a:srgbClr val="000066"/>
                </a:solidFill>
              </a:rPr>
              <a:t>aprobación.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Prepara y presenta los requerimientos para autorización formal.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Es responsable de la evaluación del impacto de un cambio en los requerimientos, indicando</a:t>
            </a:r>
          </a:p>
          <a:p>
            <a:pPr indent="180975" algn="l"/>
            <a:r>
              <a:rPr lang="es-ES" sz="1200">
                <a:solidFill>
                  <a:srgbClr val="000066"/>
                </a:solidFill>
              </a:rPr>
              <a:t>qué actividades del cronograma se verán afectadas por el cambio.</a:t>
            </a:r>
          </a:p>
        </p:txBody>
      </p:sp>
      <p:sp>
        <p:nvSpPr>
          <p:cNvPr id="22535" name="AutoShape 11"/>
          <p:cNvSpPr>
            <a:spLocks noChangeArrowheads="1"/>
          </p:cNvSpPr>
          <p:nvPr/>
        </p:nvSpPr>
        <p:spPr bwMode="auto">
          <a:xfrm>
            <a:off x="2051050" y="5084763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spcBef>
                <a:spcPct val="20000"/>
              </a:spcBef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Participa en la evaluación del impacto de cambios a requerimientos, indicando qué actividades del cronograma se verán afectadas por el cambio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179388" y="48688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>
                <a:solidFill>
                  <a:srgbClr val="000066"/>
                </a:solidFill>
              </a:rPr>
              <a:t>Analistas</a:t>
            </a:r>
            <a:endParaRPr lang="es-E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9780</TotalTime>
  <Words>1663</Words>
  <Application>Microsoft Office PowerPoint</Application>
  <PresentationFormat>Presentación en pantalla (4:3)</PresentationFormat>
  <Paragraphs>230</Paragraphs>
  <Slides>21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Default Design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casa</cp:lastModifiedBy>
  <cp:revision>322</cp:revision>
  <dcterms:created xsi:type="dcterms:W3CDTF">2008-06-17T21:38:12Z</dcterms:created>
  <dcterms:modified xsi:type="dcterms:W3CDTF">2018-03-25T19:01:57Z</dcterms:modified>
</cp:coreProperties>
</file>