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7" r:id="rId2"/>
    <p:sldId id="269" r:id="rId3"/>
    <p:sldId id="309" r:id="rId4"/>
    <p:sldId id="271" r:id="rId5"/>
    <p:sldId id="307" r:id="rId6"/>
    <p:sldId id="306" r:id="rId7"/>
    <p:sldId id="272" r:id="rId8"/>
    <p:sldId id="273" r:id="rId9"/>
    <p:sldId id="317" r:id="rId10"/>
    <p:sldId id="296" r:id="rId11"/>
    <p:sldId id="297" r:id="rId12"/>
    <p:sldId id="274" r:id="rId13"/>
    <p:sldId id="277" r:id="rId14"/>
    <p:sldId id="298" r:id="rId15"/>
    <p:sldId id="330" r:id="rId16"/>
    <p:sldId id="282" r:id="rId17"/>
    <p:sldId id="281" r:id="rId18"/>
    <p:sldId id="299" r:id="rId19"/>
    <p:sldId id="331" r:id="rId20"/>
    <p:sldId id="315" r:id="rId21"/>
    <p:sldId id="332" r:id="rId22"/>
    <p:sldId id="333" r:id="rId23"/>
    <p:sldId id="318" r:id="rId24"/>
    <p:sldId id="319" r:id="rId25"/>
    <p:sldId id="320" r:id="rId26"/>
    <p:sldId id="328" r:id="rId27"/>
    <p:sldId id="329" r:id="rId28"/>
    <p:sldId id="279" r:id="rId29"/>
    <p:sldId id="285" r:id="rId30"/>
    <p:sldId id="288" r:id="rId31"/>
    <p:sldId id="295" r:id="rId32"/>
    <p:sldId id="287" r:id="rId33"/>
    <p:sldId id="322" r:id="rId34"/>
    <p:sldId id="323" r:id="rId35"/>
    <p:sldId id="324" r:id="rId36"/>
  </p:sldIdLst>
  <p:sldSz cx="9144000" cy="6858000" type="screen4x3"/>
  <p:notesSz cx="6797675" cy="9925050"/>
  <p:defaultTextStyle>
    <a:defPPr>
      <a:defRPr lang="en-US"/>
    </a:defPPr>
    <a:lvl1pPr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1pPr>
    <a:lvl2pPr marL="4572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2pPr>
    <a:lvl3pPr marL="9144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3pPr>
    <a:lvl4pPr marL="13716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4pPr>
    <a:lvl5pPr marL="18288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5pPr>
    <a:lvl6pPr marL="2286000" algn="l" defTabSz="914400" rtl="0" eaLnBrk="1" latinLnBrk="0" hangingPunct="1">
      <a:defRPr sz="1600" kern="1200">
        <a:solidFill>
          <a:srgbClr val="0066CC"/>
        </a:solidFill>
        <a:latin typeface="Arial" charset="0"/>
        <a:ea typeface="+mn-ea"/>
        <a:cs typeface="+mn-cs"/>
      </a:defRPr>
    </a:lvl6pPr>
    <a:lvl7pPr marL="2743200" algn="l" defTabSz="914400" rtl="0" eaLnBrk="1" latinLnBrk="0" hangingPunct="1">
      <a:defRPr sz="1600" kern="1200">
        <a:solidFill>
          <a:srgbClr val="0066CC"/>
        </a:solidFill>
        <a:latin typeface="Arial" charset="0"/>
        <a:ea typeface="+mn-ea"/>
        <a:cs typeface="+mn-cs"/>
      </a:defRPr>
    </a:lvl7pPr>
    <a:lvl8pPr marL="3200400" algn="l" defTabSz="914400" rtl="0" eaLnBrk="1" latinLnBrk="0" hangingPunct="1">
      <a:defRPr sz="1600" kern="1200">
        <a:solidFill>
          <a:srgbClr val="0066CC"/>
        </a:solidFill>
        <a:latin typeface="Arial" charset="0"/>
        <a:ea typeface="+mn-ea"/>
        <a:cs typeface="+mn-cs"/>
      </a:defRPr>
    </a:lvl8pPr>
    <a:lvl9pPr marL="3657600" algn="l" defTabSz="914400" rtl="0" eaLnBrk="1" latinLnBrk="0" hangingPunct="1">
      <a:defRPr sz="1600" kern="1200">
        <a:solidFill>
          <a:srgbClr val="0066CC"/>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4782C9"/>
    <a:srgbClr val="236F91"/>
    <a:srgbClr val="6FA2DB"/>
    <a:srgbClr val="438DD1"/>
    <a:srgbClr val="3333FF"/>
    <a:srgbClr val="33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3108" autoAdjust="0"/>
  </p:normalViewPr>
  <p:slideViewPr>
    <p:cSldViewPr>
      <p:cViewPr varScale="1">
        <p:scale>
          <a:sx n="85" d="100"/>
          <a:sy n="85" d="100"/>
        </p:scale>
        <p:origin x="1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FontTx/>
              <a:buNone/>
              <a:defRPr sz="1200">
                <a:solidFill>
                  <a:schemeClr val="tx1"/>
                </a:solidFill>
                <a:latin typeface="Arial" pitchFamily="34" charset="0"/>
              </a:defRPr>
            </a:lvl1pPr>
          </a:lstStyle>
          <a:p>
            <a:pPr>
              <a:defRPr/>
            </a:pPr>
            <a:endParaRPr lang="en-US"/>
          </a:p>
        </p:txBody>
      </p:sp>
      <p:sp>
        <p:nvSpPr>
          <p:cNvPr id="13315"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FontTx/>
              <a:buNone/>
              <a:defRPr sz="1200">
                <a:solidFill>
                  <a:schemeClr val="tx1"/>
                </a:solidFill>
                <a:latin typeface="Arial"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917575" y="744538"/>
            <a:ext cx="4962525" cy="37211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79450" y="4714875"/>
            <a:ext cx="5438775" cy="4465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9426575"/>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spcAft>
                <a:spcPct val="0"/>
              </a:spcAft>
              <a:buFontTx/>
              <a:buNone/>
              <a:defRPr sz="1200">
                <a:solidFill>
                  <a:schemeClr val="tx1"/>
                </a:solidFill>
                <a:latin typeface="Arial" pitchFamily="34" charset="0"/>
              </a:defRPr>
            </a:lvl1pPr>
          </a:lstStyle>
          <a:p>
            <a:pPr>
              <a:defRPr/>
            </a:pPr>
            <a:endParaRPr lang="en-US"/>
          </a:p>
        </p:txBody>
      </p:sp>
      <p:sp>
        <p:nvSpPr>
          <p:cNvPr id="13319" name="Rectangle 7"/>
          <p:cNvSpPr>
            <a:spLocks noGrp="1" noChangeArrowheads="1"/>
          </p:cNvSpPr>
          <p:nvPr>
            <p:ph type="sldNum" sz="quarter" idx="5"/>
          </p:nvPr>
        </p:nvSpPr>
        <p:spPr bwMode="auto">
          <a:xfrm>
            <a:off x="3849688" y="9426575"/>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spcAft>
                <a:spcPct val="0"/>
              </a:spcAft>
              <a:buFontTx/>
              <a:buNone/>
              <a:defRPr sz="1200">
                <a:solidFill>
                  <a:schemeClr val="tx1"/>
                </a:solidFill>
                <a:latin typeface="Arial" pitchFamily="34" charset="0"/>
              </a:defRPr>
            </a:lvl1pPr>
          </a:lstStyle>
          <a:p>
            <a:pPr>
              <a:defRPr/>
            </a:pPr>
            <a:fld id="{BF9015BA-5498-40C5-8BEE-07436B6912FE}"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4F6B88D-8404-433F-B867-37098517AE0A}" type="slidenum">
              <a:rPr lang="en-US" smtClean="0">
                <a:latin typeface="Arial" charset="0"/>
              </a:rPr>
              <a:pPr/>
              <a:t>1</a:t>
            </a:fld>
            <a:endParaRPr lang="en-US"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AF67731-2C81-4710-A484-BBE48A6C2274}" type="slidenum">
              <a:rPr lang="en-US" smtClean="0">
                <a:latin typeface="Arial" charset="0"/>
              </a:rPr>
              <a:pPr/>
              <a:t>10</a:t>
            </a:fld>
            <a:endParaRPr lang="en-US" smtClean="0">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1F5E3B4-1781-4989-A48D-31BDB80D31F4}" type="slidenum">
              <a:rPr lang="en-US" smtClean="0">
                <a:latin typeface="Arial" charset="0"/>
              </a:rPr>
              <a:pPr/>
              <a:t>11</a:t>
            </a:fld>
            <a:endParaRPr lang="en-US" smtClean="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23B2164-7AD1-4C11-AAC0-439127E075B6}" type="slidenum">
              <a:rPr lang="en-US" smtClean="0">
                <a:latin typeface="Arial" charset="0"/>
              </a:rPr>
              <a:pPr/>
              <a:t>12</a:t>
            </a:fld>
            <a:endParaRPr lang="en-US" smtClean="0">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F7DB8BA-37EA-4FAA-9AD5-7F719DFBCF6B}" type="slidenum">
              <a:rPr lang="en-US" smtClean="0">
                <a:latin typeface="Arial" charset="0"/>
              </a:rPr>
              <a:pPr/>
              <a:t>13</a:t>
            </a:fld>
            <a:endParaRPr lang="en-US"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878A2DD-C635-4F0D-B2D8-F0075189396E}" type="slidenum">
              <a:rPr lang="en-US" smtClean="0">
                <a:latin typeface="Arial" charset="0"/>
              </a:rPr>
              <a:pPr/>
              <a:t>14</a:t>
            </a:fld>
            <a:endParaRPr lang="en-US" smtClean="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08EA469-EEB0-410C-A429-B0CD702815D4}" type="slidenum">
              <a:rPr lang="en-US" smtClean="0">
                <a:latin typeface="Arial" charset="0"/>
              </a:rPr>
              <a:pPr/>
              <a:t>15</a:t>
            </a:fld>
            <a:endParaRPr lang="en-US" smtClean="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243A255-F1B9-45CC-B1D6-7924468BCAFA}" type="slidenum">
              <a:rPr lang="en-US" smtClean="0">
                <a:latin typeface="Arial" charset="0"/>
              </a:rPr>
              <a:pPr/>
              <a:t>16</a:t>
            </a:fld>
            <a:endParaRPr lang="en-US" smtClean="0">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3CAD149-B408-430D-B9A2-32663ADE701D}" type="slidenum">
              <a:rPr lang="en-US" smtClean="0">
                <a:latin typeface="Arial" charset="0"/>
              </a:rPr>
              <a:pPr/>
              <a:t>17</a:t>
            </a:fld>
            <a:endParaRPr lang="en-US"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B4C0E9-3DF4-46F9-81EE-A382CBCB653F}" type="slidenum">
              <a:rPr lang="en-US" smtClean="0">
                <a:latin typeface="Arial" charset="0"/>
              </a:rPr>
              <a:pPr/>
              <a:t>18</a:t>
            </a:fld>
            <a:endParaRPr lang="en-US" smtClean="0">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1A95B3E-50B8-4067-AA78-871575BF23CB}" type="slidenum">
              <a:rPr lang="en-US" smtClean="0">
                <a:latin typeface="Arial" charset="0"/>
              </a:rPr>
              <a:pPr/>
              <a:t>19</a:t>
            </a:fld>
            <a:endParaRPr lang="en-US"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2942E0E-F09D-4B27-9201-CA0BBE91EEEC}" type="slidenum">
              <a:rPr lang="en-US" smtClean="0">
                <a:latin typeface="Arial" charset="0"/>
              </a:rPr>
              <a:pPr/>
              <a:t>2</a:t>
            </a:fld>
            <a:endParaRPr lang="en-US" smtClean="0">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C6F0E74-8259-4D8D-A773-DEE1EEC1AE62}" type="slidenum">
              <a:rPr lang="en-US" smtClean="0">
                <a:latin typeface="Arial" charset="0"/>
              </a:rPr>
              <a:pPr/>
              <a:t>20</a:t>
            </a:fld>
            <a:endParaRPr lang="en-US" smtClean="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024D277-8899-46F6-BE57-7FEE8C5143E8}" type="slidenum">
              <a:rPr lang="en-US" smtClean="0">
                <a:latin typeface="Arial" charset="0"/>
              </a:rPr>
              <a:pPr/>
              <a:t>21</a:t>
            </a:fld>
            <a:endParaRPr lang="en-US" smtClean="0">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F4C98B0-1938-475A-8F18-364C89A192D7}" type="slidenum">
              <a:rPr lang="en-US" smtClean="0">
                <a:latin typeface="Arial" charset="0"/>
              </a:rPr>
              <a:pPr/>
              <a:t>22</a:t>
            </a:fld>
            <a:endParaRPr lang="en-US" smtClean="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938B144-7133-4BED-9B71-5FE33ED8DD2F}" type="slidenum">
              <a:rPr lang="en-US" smtClean="0">
                <a:latin typeface="Arial" charset="0"/>
              </a:rPr>
              <a:pPr/>
              <a:t>23</a:t>
            </a:fld>
            <a:endParaRPr lang="en-US"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2A4430A-F387-4BD2-B9B6-28CF56F7A6EC}" type="slidenum">
              <a:rPr lang="en-US" smtClean="0">
                <a:latin typeface="Arial" charset="0"/>
              </a:rPr>
              <a:pPr/>
              <a:t>24</a:t>
            </a:fld>
            <a:endParaRPr lang="en-US"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EDADC7E-CB53-4A2F-A982-C2C5F2ECAD14}" type="slidenum">
              <a:rPr lang="en-US" smtClean="0">
                <a:latin typeface="Arial" charset="0"/>
              </a:rPr>
              <a:pPr/>
              <a:t>25</a:t>
            </a:fld>
            <a:endParaRPr lang="en-US"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DF6AD44-67D7-474F-B847-4BE359F8EE12}" type="slidenum">
              <a:rPr lang="en-US" smtClean="0">
                <a:latin typeface="Arial" charset="0"/>
              </a:rPr>
              <a:pPr/>
              <a:t>26</a:t>
            </a:fld>
            <a:endParaRPr lang="en-US"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BAA689E-B885-40F9-9F65-1C7465B1F339}" type="slidenum">
              <a:rPr lang="en-US" smtClean="0">
                <a:latin typeface="Arial" charset="0"/>
              </a:rPr>
              <a:pPr/>
              <a:t>27</a:t>
            </a:fld>
            <a:endParaRPr lang="en-US"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75F0DAE-E570-443C-8CB8-B3439A4EADD5}" type="slidenum">
              <a:rPr lang="en-US" smtClean="0">
                <a:latin typeface="Arial" charset="0"/>
              </a:rPr>
              <a:pPr/>
              <a:t>28</a:t>
            </a:fld>
            <a:endParaRPr lang="en-US"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1D65BD3-3DE0-4992-A7EA-8F0D4C6E0D82}" type="slidenum">
              <a:rPr lang="en-US" smtClean="0">
                <a:latin typeface="Arial" charset="0"/>
              </a:rPr>
              <a:pPr/>
              <a:t>29</a:t>
            </a:fld>
            <a:endParaRPr lang="en-US" smtClean="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F6ACC5E-BCC6-4674-B315-643CD959CD55}" type="slidenum">
              <a:rPr lang="en-US" smtClean="0">
                <a:latin typeface="Arial" charset="0"/>
              </a:rPr>
              <a:pPr/>
              <a:t>3</a:t>
            </a:fld>
            <a:endParaRPr lang="en-US" smtClean="0">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22BA53D-B8A3-47FE-BF5C-2A6FCE19D2D3}" type="slidenum">
              <a:rPr lang="en-US" smtClean="0">
                <a:latin typeface="Arial" charset="0"/>
              </a:rPr>
              <a:pPr/>
              <a:t>30</a:t>
            </a:fld>
            <a:endParaRPr lang="en-US"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FF67319-8225-4EB1-9609-9F5F77B6AC8F}" type="slidenum">
              <a:rPr lang="en-US" smtClean="0">
                <a:latin typeface="Arial" charset="0"/>
              </a:rPr>
              <a:pPr/>
              <a:t>31</a:t>
            </a:fld>
            <a:endParaRPr lang="en-US" smtClean="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2D7CBEE-A7E6-4BBB-A081-3D0DF417B24D}" type="slidenum">
              <a:rPr lang="en-US" smtClean="0">
                <a:latin typeface="Arial" charset="0"/>
              </a:rPr>
              <a:pPr/>
              <a:t>32</a:t>
            </a:fld>
            <a:endParaRPr lang="en-US"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63B4F69-5AA6-4CB0-9D7C-91B725F8A889}" type="slidenum">
              <a:rPr lang="en-US" smtClean="0">
                <a:latin typeface="Arial" charset="0"/>
              </a:rPr>
              <a:pPr/>
              <a:t>33</a:t>
            </a:fld>
            <a:endParaRPr lang="en-US"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0112F2D-0043-4606-812F-2404826A7C3F}" type="slidenum">
              <a:rPr lang="en-US" smtClean="0">
                <a:latin typeface="Arial" charset="0"/>
              </a:rPr>
              <a:pPr/>
              <a:t>34</a:t>
            </a:fld>
            <a:endParaRPr lang="en-US" smtClean="0">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EE86BFA-6CE0-49CA-BB30-79A783066E73}" type="slidenum">
              <a:rPr lang="en-US" smtClean="0">
                <a:latin typeface="Arial" charset="0"/>
              </a:rPr>
              <a:pPr/>
              <a:t>35</a:t>
            </a:fld>
            <a:endParaRPr lang="en-US" smtClean="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30B752A-CF86-4668-9EA9-45E14F0F63C0}" type="slidenum">
              <a:rPr lang="en-US" smtClean="0">
                <a:latin typeface="Arial" charset="0"/>
              </a:rPr>
              <a:pPr/>
              <a:t>4</a:t>
            </a:fld>
            <a:endParaRPr lang="en-US"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7904584-88C8-42B0-9B2D-9A4F84752E82}" type="slidenum">
              <a:rPr lang="en-US" smtClean="0">
                <a:latin typeface="Arial" charset="0"/>
              </a:rPr>
              <a:pPr/>
              <a:t>5</a:t>
            </a:fld>
            <a:endParaRPr lang="en-US"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8AF0F50-E506-4B9E-978A-7EA8D6BC734E}" type="slidenum">
              <a:rPr lang="en-US" smtClean="0">
                <a:latin typeface="Arial" charset="0"/>
              </a:rPr>
              <a:pPr/>
              <a:t>6</a:t>
            </a:fld>
            <a:endParaRPr lang="en-US"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7CF6560-EDFE-4519-B273-0E3B2412E4B3}" type="slidenum">
              <a:rPr lang="en-US" smtClean="0">
                <a:latin typeface="Arial" charset="0"/>
              </a:rPr>
              <a:pPr/>
              <a:t>7</a:t>
            </a:fld>
            <a:endParaRPr lang="en-US" smtClean="0">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9D2B4A0-D0E0-445B-83BE-8274AE715D41}" type="slidenum">
              <a:rPr lang="en-US" smtClean="0">
                <a:latin typeface="Arial" charset="0"/>
              </a:rPr>
              <a:pPr/>
              <a:t>8</a:t>
            </a:fld>
            <a:endParaRPr lang="en-US" smtClean="0">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56BD035-6853-411B-A99D-8B365490BF0F}" type="slidenum">
              <a:rPr lang="en-US" smtClean="0">
                <a:latin typeface="Arial" charset="0"/>
              </a:rPr>
              <a:pPr/>
              <a:t>9</a:t>
            </a:fld>
            <a:endParaRPr lang="en-US" smtClean="0">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4365D3-C1C2-4976-9F5F-561EF43970F2}"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0AA2C-0CE9-4562-B725-2E57435E6B20}"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A01226-F84C-4EEA-8F33-06202C043AC5}"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C0206DC-FF80-4E60-B44D-A4BA0EDA2080}"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31C117-6377-4552-B2BA-171A7864D73A}"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0C0FFE-9F7B-4255-A1F0-148BA76A21EE}"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06F099-ED57-4E9C-B6BC-94065701BD3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A8A61FC-9B47-4C8C-8031-5C45A6614EC8}"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DBCD642-3481-48F3-8BA8-2393CD3704C7}"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1055233-A35F-49E9-8ACC-A77C01F4A0B7}"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AEAD60-3CA0-4E86-ADF1-31D41568097E}"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3549A2-D747-4A95-AC9F-07D98100C0B2}"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274638"/>
            <a:ext cx="6778625"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FontTx/>
              <a:buNone/>
              <a:defRPr sz="140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spcAft>
                <a:spcPct val="0"/>
              </a:spcAft>
              <a:buFontTx/>
              <a:buNone/>
              <a:defRPr sz="140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FontTx/>
              <a:buNone/>
              <a:defRPr sz="1400">
                <a:solidFill>
                  <a:schemeClr val="tx1"/>
                </a:solidFill>
                <a:latin typeface="Arial" pitchFamily="34" charset="0"/>
              </a:defRPr>
            </a:lvl1pPr>
          </a:lstStyle>
          <a:p>
            <a:pPr>
              <a:defRPr/>
            </a:pPr>
            <a:fld id="{91906BA7-BE6A-462D-9E68-CE220D36F382}" type="slidenum">
              <a:rPr lang="en-US"/>
              <a:pPr>
                <a:defRPr/>
              </a:pPr>
              <a:t>‹Nº›</a:t>
            </a:fld>
            <a:endParaRPr lang="en-US"/>
          </a:p>
        </p:txBody>
      </p:sp>
      <p:sp>
        <p:nvSpPr>
          <p:cNvPr id="1037" name="Rectangle 13"/>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lgn="l">
              <a:spcBef>
                <a:spcPct val="0"/>
              </a:spcBef>
              <a:spcAft>
                <a:spcPct val="0"/>
              </a:spcAft>
              <a:buFontTx/>
              <a:buNone/>
              <a:defRPr/>
            </a:pPr>
            <a:endParaRPr lang="es-ES" sz="1400">
              <a:solidFill>
                <a:schemeClr val="tx1"/>
              </a:solidFill>
              <a:latin typeface="Arial" pitchFamily="34" charset="0"/>
            </a:endParaRPr>
          </a:p>
        </p:txBody>
      </p:sp>
      <p:sp>
        <p:nvSpPr>
          <p:cNvPr id="1038" name="Rectangle 14"/>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spcBef>
                <a:spcPct val="0"/>
              </a:spcBef>
              <a:spcAft>
                <a:spcPct val="0"/>
              </a:spcAft>
              <a:buFontTx/>
              <a:buNone/>
              <a:defRPr/>
            </a:pPr>
            <a:endParaRPr lang="es-ES" sz="1400">
              <a:solidFill>
                <a:schemeClr val="tx1"/>
              </a:solidFill>
              <a:latin typeface="Arial" pitchFamily="34" charset="0"/>
            </a:endParaRPr>
          </a:p>
        </p:txBody>
      </p:sp>
      <p:sp>
        <p:nvSpPr>
          <p:cNvPr id="1039" name="Rectangle 15"/>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spcBef>
                <a:spcPct val="0"/>
              </a:spcBef>
              <a:spcAft>
                <a:spcPct val="0"/>
              </a:spcAft>
              <a:buFontTx/>
              <a:buNone/>
              <a:defRPr/>
            </a:pPr>
            <a:fld id="{3EAC5F5C-9364-4F9A-9895-32221F372EC4}" type="slidenum">
              <a:rPr lang="es-ES" sz="1400">
                <a:solidFill>
                  <a:schemeClr val="tx1"/>
                </a:solidFill>
                <a:latin typeface="Arial" pitchFamily="34" charset="0"/>
              </a:rPr>
              <a:pPr algn="r">
                <a:spcBef>
                  <a:spcPct val="0"/>
                </a:spcBef>
                <a:spcAft>
                  <a:spcPct val="0"/>
                </a:spcAft>
                <a:buFontTx/>
                <a:buNone/>
                <a:defRPr/>
              </a:pPr>
              <a:t>‹Nº›</a:t>
            </a:fld>
            <a:endParaRPr lang="es-ES" sz="1400">
              <a:solidFill>
                <a:schemeClr val="tx1"/>
              </a:solidFill>
              <a:latin typeface="Arial" pitchFamily="34" charset="0"/>
            </a:endParaRPr>
          </a:p>
        </p:txBody>
      </p:sp>
      <p:sp>
        <p:nvSpPr>
          <p:cNvPr id="1040" name="Line 16"/>
          <p:cNvSpPr>
            <a:spLocks noChangeShapeType="1"/>
          </p:cNvSpPr>
          <p:nvPr userDrawn="1"/>
        </p:nvSpPr>
        <p:spPr bwMode="auto">
          <a:xfrm flipV="1">
            <a:off x="123983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1" name="Line 17"/>
          <p:cNvSpPr>
            <a:spLocks noChangeShapeType="1"/>
          </p:cNvSpPr>
          <p:nvPr userDrawn="1"/>
        </p:nvSpPr>
        <p:spPr bwMode="auto">
          <a:xfrm flipV="1">
            <a:off x="112871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2" name="Line 18"/>
          <p:cNvSpPr>
            <a:spLocks noChangeShapeType="1"/>
          </p:cNvSpPr>
          <p:nvPr userDrawn="1"/>
        </p:nvSpPr>
        <p:spPr bwMode="auto">
          <a:xfrm flipV="1">
            <a:off x="123983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3" name="Line 19"/>
          <p:cNvSpPr>
            <a:spLocks noChangeShapeType="1"/>
          </p:cNvSpPr>
          <p:nvPr userDrawn="1"/>
        </p:nvSpPr>
        <p:spPr bwMode="auto">
          <a:xfrm flipV="1">
            <a:off x="112871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4" name="Line 20"/>
          <p:cNvSpPr>
            <a:spLocks noChangeShapeType="1"/>
          </p:cNvSpPr>
          <p:nvPr userDrawn="1"/>
        </p:nvSpPr>
        <p:spPr bwMode="auto">
          <a:xfrm flipV="1">
            <a:off x="2368550"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5" name="Line 21"/>
          <p:cNvSpPr>
            <a:spLocks noChangeShapeType="1"/>
          </p:cNvSpPr>
          <p:nvPr userDrawn="1"/>
        </p:nvSpPr>
        <p:spPr bwMode="auto">
          <a:xfrm flipV="1">
            <a:off x="225742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6" name="Line 22"/>
          <p:cNvSpPr>
            <a:spLocks noChangeShapeType="1"/>
          </p:cNvSpPr>
          <p:nvPr userDrawn="1"/>
        </p:nvSpPr>
        <p:spPr bwMode="auto">
          <a:xfrm flipV="1">
            <a:off x="2368550"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7" name="Line 23"/>
          <p:cNvSpPr>
            <a:spLocks noChangeShapeType="1"/>
          </p:cNvSpPr>
          <p:nvPr userDrawn="1"/>
        </p:nvSpPr>
        <p:spPr bwMode="auto">
          <a:xfrm flipV="1">
            <a:off x="225742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8" name="Line 24"/>
          <p:cNvSpPr>
            <a:spLocks noChangeShapeType="1"/>
          </p:cNvSpPr>
          <p:nvPr userDrawn="1"/>
        </p:nvSpPr>
        <p:spPr bwMode="auto">
          <a:xfrm flipV="1">
            <a:off x="349726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9" name="Line 25"/>
          <p:cNvSpPr>
            <a:spLocks noChangeShapeType="1"/>
          </p:cNvSpPr>
          <p:nvPr userDrawn="1"/>
        </p:nvSpPr>
        <p:spPr bwMode="auto">
          <a:xfrm flipV="1">
            <a:off x="338613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0" name="Line 26"/>
          <p:cNvSpPr>
            <a:spLocks noChangeShapeType="1"/>
          </p:cNvSpPr>
          <p:nvPr userDrawn="1"/>
        </p:nvSpPr>
        <p:spPr bwMode="auto">
          <a:xfrm flipV="1">
            <a:off x="349726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1" name="Line 27"/>
          <p:cNvSpPr>
            <a:spLocks noChangeShapeType="1"/>
          </p:cNvSpPr>
          <p:nvPr userDrawn="1"/>
        </p:nvSpPr>
        <p:spPr bwMode="auto">
          <a:xfrm flipV="1">
            <a:off x="338613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2" name="Line 28"/>
          <p:cNvSpPr>
            <a:spLocks noChangeShapeType="1"/>
          </p:cNvSpPr>
          <p:nvPr userDrawn="1"/>
        </p:nvSpPr>
        <p:spPr bwMode="auto">
          <a:xfrm rot="5400000" flipV="1">
            <a:off x="3441700" y="6819900"/>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3" name="Line 29"/>
          <p:cNvSpPr>
            <a:spLocks noChangeShapeType="1"/>
          </p:cNvSpPr>
          <p:nvPr userDrawn="1"/>
        </p:nvSpPr>
        <p:spPr bwMode="auto">
          <a:xfrm flipV="1">
            <a:off x="462756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4" name="Line 30"/>
          <p:cNvSpPr>
            <a:spLocks noChangeShapeType="1"/>
          </p:cNvSpPr>
          <p:nvPr userDrawn="1"/>
        </p:nvSpPr>
        <p:spPr bwMode="auto">
          <a:xfrm flipV="1">
            <a:off x="451643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5" name="Line 31"/>
          <p:cNvSpPr>
            <a:spLocks noChangeShapeType="1"/>
          </p:cNvSpPr>
          <p:nvPr userDrawn="1"/>
        </p:nvSpPr>
        <p:spPr bwMode="auto">
          <a:xfrm flipV="1">
            <a:off x="462756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6" name="Line 32"/>
          <p:cNvSpPr>
            <a:spLocks noChangeShapeType="1"/>
          </p:cNvSpPr>
          <p:nvPr userDrawn="1"/>
        </p:nvSpPr>
        <p:spPr bwMode="auto">
          <a:xfrm flipV="1">
            <a:off x="451643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7" name="Line 33"/>
          <p:cNvSpPr>
            <a:spLocks noChangeShapeType="1"/>
          </p:cNvSpPr>
          <p:nvPr userDrawn="1"/>
        </p:nvSpPr>
        <p:spPr bwMode="auto">
          <a:xfrm flipV="1">
            <a:off x="575627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8" name="Line 34"/>
          <p:cNvSpPr>
            <a:spLocks noChangeShapeType="1"/>
          </p:cNvSpPr>
          <p:nvPr userDrawn="1"/>
        </p:nvSpPr>
        <p:spPr bwMode="auto">
          <a:xfrm flipV="1">
            <a:off x="5645150"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9" name="Line 35"/>
          <p:cNvSpPr>
            <a:spLocks noChangeShapeType="1"/>
          </p:cNvSpPr>
          <p:nvPr userDrawn="1"/>
        </p:nvSpPr>
        <p:spPr bwMode="auto">
          <a:xfrm flipV="1">
            <a:off x="575627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0" name="Line 36"/>
          <p:cNvSpPr>
            <a:spLocks noChangeShapeType="1"/>
          </p:cNvSpPr>
          <p:nvPr userDrawn="1"/>
        </p:nvSpPr>
        <p:spPr bwMode="auto">
          <a:xfrm flipV="1">
            <a:off x="5645150"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1" name="Line 37"/>
          <p:cNvSpPr>
            <a:spLocks noChangeShapeType="1"/>
          </p:cNvSpPr>
          <p:nvPr userDrawn="1"/>
        </p:nvSpPr>
        <p:spPr bwMode="auto">
          <a:xfrm flipV="1">
            <a:off x="8013700"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2" name="Line 38"/>
          <p:cNvSpPr>
            <a:spLocks noChangeShapeType="1"/>
          </p:cNvSpPr>
          <p:nvPr userDrawn="1"/>
        </p:nvSpPr>
        <p:spPr bwMode="auto">
          <a:xfrm flipV="1">
            <a:off x="790257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3" name="Line 39"/>
          <p:cNvSpPr>
            <a:spLocks noChangeShapeType="1"/>
          </p:cNvSpPr>
          <p:nvPr userDrawn="1"/>
        </p:nvSpPr>
        <p:spPr bwMode="auto">
          <a:xfrm flipV="1">
            <a:off x="8013700"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4" name="Line 40"/>
          <p:cNvSpPr>
            <a:spLocks noChangeShapeType="1"/>
          </p:cNvSpPr>
          <p:nvPr userDrawn="1"/>
        </p:nvSpPr>
        <p:spPr bwMode="auto">
          <a:xfrm flipV="1">
            <a:off x="790257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5" name="Line 41"/>
          <p:cNvSpPr>
            <a:spLocks noChangeShapeType="1"/>
          </p:cNvSpPr>
          <p:nvPr userDrawn="1"/>
        </p:nvSpPr>
        <p:spPr bwMode="auto">
          <a:xfrm flipV="1">
            <a:off x="688498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6" name="Line 42"/>
          <p:cNvSpPr>
            <a:spLocks noChangeShapeType="1"/>
          </p:cNvSpPr>
          <p:nvPr userDrawn="1"/>
        </p:nvSpPr>
        <p:spPr bwMode="auto">
          <a:xfrm flipV="1">
            <a:off x="677386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7" name="Line 43"/>
          <p:cNvSpPr>
            <a:spLocks noChangeShapeType="1"/>
          </p:cNvSpPr>
          <p:nvPr userDrawn="1"/>
        </p:nvSpPr>
        <p:spPr bwMode="auto">
          <a:xfrm flipV="1">
            <a:off x="688498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8" name="Line 44"/>
          <p:cNvSpPr>
            <a:spLocks noChangeShapeType="1"/>
          </p:cNvSpPr>
          <p:nvPr userDrawn="1"/>
        </p:nvSpPr>
        <p:spPr bwMode="auto">
          <a:xfrm flipV="1">
            <a:off x="677386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9" name="Line 45"/>
          <p:cNvSpPr>
            <a:spLocks noChangeShapeType="1"/>
          </p:cNvSpPr>
          <p:nvPr userDrawn="1"/>
        </p:nvSpPr>
        <p:spPr bwMode="auto">
          <a:xfrm flipV="1">
            <a:off x="903287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0" name="Line 46"/>
          <p:cNvSpPr>
            <a:spLocks noChangeShapeType="1"/>
          </p:cNvSpPr>
          <p:nvPr userDrawn="1"/>
        </p:nvSpPr>
        <p:spPr bwMode="auto">
          <a:xfrm rot="5400000" flipV="1">
            <a:off x="9088438" y="7302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1" name="Line 47"/>
          <p:cNvSpPr>
            <a:spLocks noChangeShapeType="1"/>
          </p:cNvSpPr>
          <p:nvPr userDrawn="1"/>
        </p:nvSpPr>
        <p:spPr bwMode="auto">
          <a:xfrm rot="5400000" flipV="1">
            <a:off x="9088438" y="119697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nvGrpSpPr>
          <p:cNvPr id="2" name="Group 48"/>
          <p:cNvGrpSpPr>
            <a:grpSpLocks/>
          </p:cNvGrpSpPr>
          <p:nvPr userDrawn="1"/>
        </p:nvGrpSpPr>
        <p:grpSpPr bwMode="auto">
          <a:xfrm>
            <a:off x="9032875" y="1123950"/>
            <a:ext cx="93663" cy="93663"/>
            <a:chOff x="5690" y="708"/>
            <a:chExt cx="59" cy="59"/>
          </a:xfrm>
        </p:grpSpPr>
        <p:sp>
          <p:nvSpPr>
            <p:cNvPr id="1073" name="Line 49"/>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3" name="Line 50"/>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sp>
        <p:nvSpPr>
          <p:cNvPr id="1075" name="Line 51"/>
          <p:cNvSpPr>
            <a:spLocks noChangeShapeType="1"/>
          </p:cNvSpPr>
          <p:nvPr userDrawn="1"/>
        </p:nvSpPr>
        <p:spPr bwMode="auto">
          <a:xfrm rot="5400000" flipV="1">
            <a:off x="9088438" y="232092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6" name="Line 52"/>
          <p:cNvSpPr>
            <a:spLocks noChangeShapeType="1"/>
          </p:cNvSpPr>
          <p:nvPr userDrawn="1"/>
        </p:nvSpPr>
        <p:spPr bwMode="auto">
          <a:xfrm rot="5400000" flipV="1">
            <a:off x="9088438" y="2209800"/>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7" name="Line 53"/>
          <p:cNvSpPr>
            <a:spLocks noChangeShapeType="1"/>
          </p:cNvSpPr>
          <p:nvPr userDrawn="1"/>
        </p:nvSpPr>
        <p:spPr bwMode="auto">
          <a:xfrm rot="5400000" flipV="1">
            <a:off x="9088438" y="3446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8" name="Line 54"/>
          <p:cNvSpPr>
            <a:spLocks noChangeShapeType="1"/>
          </p:cNvSpPr>
          <p:nvPr userDrawn="1"/>
        </p:nvSpPr>
        <p:spPr bwMode="auto">
          <a:xfrm rot="5400000" flipV="1">
            <a:off x="9088438" y="457041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9" name="Line 55"/>
          <p:cNvSpPr>
            <a:spLocks noChangeShapeType="1"/>
          </p:cNvSpPr>
          <p:nvPr userDrawn="1"/>
        </p:nvSpPr>
        <p:spPr bwMode="auto">
          <a:xfrm rot="5400000" flipV="1">
            <a:off x="9088438" y="56943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80" name="Line 56"/>
          <p:cNvSpPr>
            <a:spLocks noChangeShapeType="1"/>
          </p:cNvSpPr>
          <p:nvPr userDrawn="1"/>
        </p:nvSpPr>
        <p:spPr bwMode="auto">
          <a:xfrm flipV="1">
            <a:off x="903287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81" name="Line 57"/>
          <p:cNvSpPr>
            <a:spLocks noChangeShapeType="1"/>
          </p:cNvSpPr>
          <p:nvPr userDrawn="1"/>
        </p:nvSpPr>
        <p:spPr bwMode="auto">
          <a:xfrm rot="5400000" flipV="1">
            <a:off x="9088438" y="670877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82" name="Rectangle 58"/>
          <p:cNvSpPr>
            <a:spLocks noChangeArrowheads="1"/>
          </p:cNvSpPr>
          <p:nvPr userDrawn="1"/>
        </p:nvSpPr>
        <p:spPr bwMode="auto">
          <a:xfrm>
            <a:off x="1258888" y="117475"/>
            <a:ext cx="7770812" cy="1003300"/>
          </a:xfrm>
          <a:prstGeom prst="rect">
            <a:avLst/>
          </a:prstGeom>
          <a:solidFill>
            <a:srgbClr val="163B7F"/>
          </a:solidFill>
          <a:ln w="9525">
            <a:noFill/>
            <a:miter lim="800000"/>
            <a:headEnd/>
            <a:tailEnd/>
          </a:ln>
        </p:spPr>
        <p:txBody>
          <a:bodyPr wrap="none" anchor="ctr"/>
          <a:lstStyle/>
          <a:p>
            <a:pPr algn="l">
              <a:spcBef>
                <a:spcPct val="0"/>
              </a:spcBef>
              <a:spcAft>
                <a:spcPct val="0"/>
              </a:spcAft>
              <a:buFontTx/>
              <a:buNone/>
              <a:defRPr/>
            </a:pPr>
            <a:endParaRPr lang="es-ES" sz="3200" b="1">
              <a:solidFill>
                <a:schemeClr val="tx1"/>
              </a:solidFill>
              <a:latin typeface="Arial" pitchFamily="34" charset="0"/>
            </a:endParaRPr>
          </a:p>
        </p:txBody>
      </p:sp>
      <p:grpSp>
        <p:nvGrpSpPr>
          <p:cNvPr id="1074" name="Group 175"/>
          <p:cNvGrpSpPr>
            <a:grpSpLocks/>
          </p:cNvGrpSpPr>
          <p:nvPr userDrawn="1"/>
        </p:nvGrpSpPr>
        <p:grpSpPr bwMode="auto">
          <a:xfrm>
            <a:off x="14288" y="17463"/>
            <a:ext cx="114300" cy="6823075"/>
            <a:chOff x="9" y="11"/>
            <a:chExt cx="72" cy="4298"/>
          </a:xfrm>
        </p:grpSpPr>
        <p:sp>
          <p:nvSpPr>
            <p:cNvPr id="1200" name="Line 176"/>
            <p:cNvSpPr>
              <a:spLocks noChangeShapeType="1"/>
            </p:cNvSpPr>
            <p:nvPr userDrawn="1"/>
          </p:nvSpPr>
          <p:spPr bwMode="auto">
            <a:xfrm flipV="1">
              <a:off x="70" y="11"/>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1" name="Line 177"/>
            <p:cNvSpPr>
              <a:spLocks noChangeShapeType="1"/>
            </p:cNvSpPr>
            <p:nvPr userDrawn="1"/>
          </p:nvSpPr>
          <p:spPr bwMode="auto">
            <a:xfrm rot="5400000" flipV="1">
              <a:off x="35" y="46"/>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nvGrpSpPr>
            <p:cNvPr id="1117" name="Group 178"/>
            <p:cNvGrpSpPr>
              <a:grpSpLocks/>
            </p:cNvGrpSpPr>
            <p:nvPr userDrawn="1"/>
          </p:nvGrpSpPr>
          <p:grpSpPr bwMode="auto">
            <a:xfrm>
              <a:off x="11" y="708"/>
              <a:ext cx="59" cy="70"/>
              <a:chOff x="11" y="708"/>
              <a:chExt cx="59" cy="70"/>
            </a:xfrm>
          </p:grpSpPr>
          <p:sp>
            <p:nvSpPr>
              <p:cNvPr id="1203" name="Line 179"/>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4" name="Line 180"/>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5" name="Line 181"/>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sp>
          <p:nvSpPr>
            <p:cNvPr id="1206" name="Line 182"/>
            <p:cNvSpPr>
              <a:spLocks noChangeShapeType="1"/>
            </p:cNvSpPr>
            <p:nvPr userDrawn="1"/>
          </p:nvSpPr>
          <p:spPr bwMode="auto">
            <a:xfrm flipV="1">
              <a:off x="70" y="4261"/>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7" name="Line 183"/>
            <p:cNvSpPr>
              <a:spLocks noChangeShapeType="1"/>
            </p:cNvSpPr>
            <p:nvPr userDrawn="1"/>
          </p:nvSpPr>
          <p:spPr bwMode="auto">
            <a:xfrm rot="5400000" flipV="1">
              <a:off x="35" y="4226"/>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nvGrpSpPr>
            <p:cNvPr id="1120" name="Group 184"/>
            <p:cNvGrpSpPr>
              <a:grpSpLocks/>
            </p:cNvGrpSpPr>
            <p:nvPr userDrawn="1"/>
          </p:nvGrpSpPr>
          <p:grpSpPr bwMode="auto">
            <a:xfrm>
              <a:off x="9" y="2135"/>
              <a:ext cx="59" cy="70"/>
              <a:chOff x="11" y="708"/>
              <a:chExt cx="59" cy="70"/>
            </a:xfrm>
          </p:grpSpPr>
          <p:sp>
            <p:nvSpPr>
              <p:cNvPr id="1209" name="Line 185"/>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0" name="Line 186"/>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1" name="Line 187"/>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21" name="Group 188"/>
            <p:cNvGrpSpPr>
              <a:grpSpLocks/>
            </p:cNvGrpSpPr>
            <p:nvPr userDrawn="1"/>
          </p:nvGrpSpPr>
          <p:grpSpPr bwMode="auto">
            <a:xfrm>
              <a:off x="9" y="1410"/>
              <a:ext cx="59" cy="70"/>
              <a:chOff x="11" y="708"/>
              <a:chExt cx="59" cy="70"/>
            </a:xfrm>
          </p:grpSpPr>
          <p:sp>
            <p:nvSpPr>
              <p:cNvPr id="1213" name="Line 189"/>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4" name="Line 190"/>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5" name="Line 191"/>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22" name="Group 192"/>
            <p:cNvGrpSpPr>
              <a:grpSpLocks/>
            </p:cNvGrpSpPr>
            <p:nvPr userDrawn="1"/>
          </p:nvGrpSpPr>
          <p:grpSpPr bwMode="auto">
            <a:xfrm>
              <a:off x="22" y="2840"/>
              <a:ext cx="59" cy="70"/>
              <a:chOff x="11" y="708"/>
              <a:chExt cx="59" cy="70"/>
            </a:xfrm>
          </p:grpSpPr>
          <p:sp>
            <p:nvSpPr>
              <p:cNvPr id="1217" name="Line 193"/>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8" name="Line 194"/>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9" name="Line 195"/>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23" name="Group 196"/>
            <p:cNvGrpSpPr>
              <a:grpSpLocks/>
            </p:cNvGrpSpPr>
            <p:nvPr userDrawn="1"/>
          </p:nvGrpSpPr>
          <p:grpSpPr bwMode="auto">
            <a:xfrm>
              <a:off x="22" y="3542"/>
              <a:ext cx="59" cy="70"/>
              <a:chOff x="11" y="708"/>
              <a:chExt cx="59" cy="70"/>
            </a:xfrm>
          </p:grpSpPr>
          <p:sp>
            <p:nvSpPr>
              <p:cNvPr id="1221" name="Line 197"/>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2" name="Line 198"/>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3" name="Line 199"/>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grpSp>
        <p:nvGrpSpPr>
          <p:cNvPr id="4" name="Group 200"/>
          <p:cNvGrpSpPr>
            <a:grpSpLocks/>
          </p:cNvGrpSpPr>
          <p:nvPr userDrawn="1"/>
        </p:nvGrpSpPr>
        <p:grpSpPr bwMode="auto">
          <a:xfrm>
            <a:off x="9036050" y="2255838"/>
            <a:ext cx="93663" cy="93662"/>
            <a:chOff x="5690" y="708"/>
            <a:chExt cx="59" cy="59"/>
          </a:xfrm>
        </p:grpSpPr>
        <p:sp>
          <p:nvSpPr>
            <p:cNvPr id="1225" name="Line 201"/>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6" name="Line 202"/>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5" name="Group 203"/>
          <p:cNvGrpSpPr>
            <a:grpSpLocks/>
          </p:cNvGrpSpPr>
          <p:nvPr userDrawn="1"/>
        </p:nvGrpSpPr>
        <p:grpSpPr bwMode="auto">
          <a:xfrm>
            <a:off x="9015413" y="3357563"/>
            <a:ext cx="93662" cy="93662"/>
            <a:chOff x="5690" y="708"/>
            <a:chExt cx="59" cy="59"/>
          </a:xfrm>
        </p:grpSpPr>
        <p:sp>
          <p:nvSpPr>
            <p:cNvPr id="1228" name="Line 204"/>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9" name="Line 205"/>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6" name="Group 206"/>
          <p:cNvGrpSpPr>
            <a:grpSpLocks/>
          </p:cNvGrpSpPr>
          <p:nvPr userDrawn="1"/>
        </p:nvGrpSpPr>
        <p:grpSpPr bwMode="auto">
          <a:xfrm>
            <a:off x="9015413" y="4487863"/>
            <a:ext cx="93662" cy="93662"/>
            <a:chOff x="5690" y="708"/>
            <a:chExt cx="59" cy="59"/>
          </a:xfrm>
        </p:grpSpPr>
        <p:sp>
          <p:nvSpPr>
            <p:cNvPr id="1231" name="Line 207"/>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2" name="Line 208"/>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7" name="Group 209"/>
          <p:cNvGrpSpPr>
            <a:grpSpLocks/>
          </p:cNvGrpSpPr>
          <p:nvPr userDrawn="1"/>
        </p:nvGrpSpPr>
        <p:grpSpPr bwMode="auto">
          <a:xfrm>
            <a:off x="9015413" y="5589588"/>
            <a:ext cx="93662" cy="93662"/>
            <a:chOff x="5690" y="708"/>
            <a:chExt cx="59" cy="59"/>
          </a:xfrm>
        </p:grpSpPr>
        <p:sp>
          <p:nvSpPr>
            <p:cNvPr id="1234" name="Line 210"/>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5" name="Line 211"/>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8" name="Group 212"/>
          <p:cNvGrpSpPr>
            <a:grpSpLocks/>
          </p:cNvGrpSpPr>
          <p:nvPr userDrawn="1"/>
        </p:nvGrpSpPr>
        <p:grpSpPr bwMode="auto">
          <a:xfrm>
            <a:off x="1116013" y="1125538"/>
            <a:ext cx="111125" cy="93662"/>
            <a:chOff x="3334" y="855"/>
            <a:chExt cx="70" cy="59"/>
          </a:xfrm>
        </p:grpSpPr>
        <p:sp>
          <p:nvSpPr>
            <p:cNvPr id="1237" name="Line 213"/>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8" name="Line 214"/>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9" name="Line 215"/>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9" name="Group 216"/>
          <p:cNvGrpSpPr>
            <a:grpSpLocks/>
          </p:cNvGrpSpPr>
          <p:nvPr userDrawn="1"/>
        </p:nvGrpSpPr>
        <p:grpSpPr bwMode="auto">
          <a:xfrm>
            <a:off x="2268538" y="1125538"/>
            <a:ext cx="111125" cy="93662"/>
            <a:chOff x="3334" y="855"/>
            <a:chExt cx="70" cy="59"/>
          </a:xfrm>
        </p:grpSpPr>
        <p:sp>
          <p:nvSpPr>
            <p:cNvPr id="1241" name="Line 217"/>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2" name="Line 218"/>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3" name="Line 219"/>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 name="Group 220"/>
          <p:cNvGrpSpPr>
            <a:grpSpLocks/>
          </p:cNvGrpSpPr>
          <p:nvPr userDrawn="1"/>
        </p:nvGrpSpPr>
        <p:grpSpPr bwMode="auto">
          <a:xfrm>
            <a:off x="3381375" y="1125538"/>
            <a:ext cx="111125" cy="93662"/>
            <a:chOff x="3334" y="855"/>
            <a:chExt cx="70" cy="59"/>
          </a:xfrm>
        </p:grpSpPr>
        <p:sp>
          <p:nvSpPr>
            <p:cNvPr id="1245" name="Line 221"/>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6" name="Line 222"/>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7" name="Line 223"/>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 name="Group 224"/>
          <p:cNvGrpSpPr>
            <a:grpSpLocks/>
          </p:cNvGrpSpPr>
          <p:nvPr userDrawn="1"/>
        </p:nvGrpSpPr>
        <p:grpSpPr bwMode="auto">
          <a:xfrm>
            <a:off x="4500563" y="1125538"/>
            <a:ext cx="111125" cy="93662"/>
            <a:chOff x="3334" y="855"/>
            <a:chExt cx="70" cy="59"/>
          </a:xfrm>
        </p:grpSpPr>
        <p:sp>
          <p:nvSpPr>
            <p:cNvPr id="1249" name="Line 225"/>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0" name="Line 226"/>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1" name="Line 227"/>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83" name="Group 228"/>
          <p:cNvGrpSpPr>
            <a:grpSpLocks/>
          </p:cNvGrpSpPr>
          <p:nvPr userDrawn="1"/>
        </p:nvGrpSpPr>
        <p:grpSpPr bwMode="auto">
          <a:xfrm>
            <a:off x="6765925" y="1125538"/>
            <a:ext cx="111125" cy="93662"/>
            <a:chOff x="3334" y="855"/>
            <a:chExt cx="70" cy="59"/>
          </a:xfrm>
        </p:grpSpPr>
        <p:sp>
          <p:nvSpPr>
            <p:cNvPr id="1253" name="Line 229"/>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4" name="Line 230"/>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5" name="Line 231"/>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84" name="Group 232"/>
          <p:cNvGrpSpPr>
            <a:grpSpLocks/>
          </p:cNvGrpSpPr>
          <p:nvPr userDrawn="1"/>
        </p:nvGrpSpPr>
        <p:grpSpPr bwMode="auto">
          <a:xfrm>
            <a:off x="7885113" y="1125538"/>
            <a:ext cx="111125" cy="93662"/>
            <a:chOff x="3334" y="855"/>
            <a:chExt cx="70" cy="59"/>
          </a:xfrm>
        </p:grpSpPr>
        <p:sp>
          <p:nvSpPr>
            <p:cNvPr id="1257" name="Line 233"/>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8" name="Line 234"/>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9" name="Line 235"/>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85" name="Group 236"/>
          <p:cNvGrpSpPr>
            <a:grpSpLocks/>
          </p:cNvGrpSpPr>
          <p:nvPr userDrawn="1"/>
        </p:nvGrpSpPr>
        <p:grpSpPr bwMode="auto">
          <a:xfrm>
            <a:off x="5651500" y="1125538"/>
            <a:ext cx="111125" cy="93662"/>
            <a:chOff x="3334" y="855"/>
            <a:chExt cx="70" cy="59"/>
          </a:xfrm>
        </p:grpSpPr>
        <p:sp>
          <p:nvSpPr>
            <p:cNvPr id="1261" name="Line 237"/>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62" name="Line 238"/>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63" name="Line 239"/>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itchFamily="34" charset="0"/>
        </a:defRPr>
      </a:lvl2pPr>
      <a:lvl3pPr algn="l" rtl="0" eaLnBrk="0" fontAlgn="base" hangingPunct="0">
        <a:spcBef>
          <a:spcPct val="0"/>
        </a:spcBef>
        <a:spcAft>
          <a:spcPct val="0"/>
        </a:spcAft>
        <a:defRPr sz="3200" b="1">
          <a:solidFill>
            <a:schemeClr val="tx2"/>
          </a:solidFill>
          <a:latin typeface="Arial" pitchFamily="34" charset="0"/>
        </a:defRPr>
      </a:lvl3pPr>
      <a:lvl4pPr algn="l" rtl="0" eaLnBrk="0" fontAlgn="base" hangingPunct="0">
        <a:spcBef>
          <a:spcPct val="0"/>
        </a:spcBef>
        <a:spcAft>
          <a:spcPct val="0"/>
        </a:spcAft>
        <a:defRPr sz="3200" b="1">
          <a:solidFill>
            <a:schemeClr val="tx2"/>
          </a:solidFill>
          <a:latin typeface="Arial" pitchFamily="34" charset="0"/>
        </a:defRPr>
      </a:lvl4pPr>
      <a:lvl5pPr algn="l" rtl="0" eaLnBrk="0" fontAlgn="base" hangingPunct="0">
        <a:spcBef>
          <a:spcPct val="0"/>
        </a:spcBef>
        <a:spcAft>
          <a:spcPct val="0"/>
        </a:spcAft>
        <a:defRPr sz="3200" b="1">
          <a:solidFill>
            <a:schemeClr val="tx2"/>
          </a:solidFill>
          <a:latin typeface="Arial" pitchFamily="34" charset="0"/>
        </a:defRPr>
      </a:lvl5pPr>
      <a:lvl6pPr marL="457200" algn="l" rtl="0" fontAlgn="base">
        <a:spcBef>
          <a:spcPct val="0"/>
        </a:spcBef>
        <a:spcAft>
          <a:spcPct val="0"/>
        </a:spcAft>
        <a:defRPr sz="3200" b="1">
          <a:solidFill>
            <a:schemeClr val="tx2"/>
          </a:solidFill>
          <a:latin typeface="Arial" pitchFamily="34" charset="0"/>
        </a:defRPr>
      </a:lvl6pPr>
      <a:lvl7pPr marL="914400" algn="l" rtl="0" fontAlgn="base">
        <a:spcBef>
          <a:spcPct val="0"/>
        </a:spcBef>
        <a:spcAft>
          <a:spcPct val="0"/>
        </a:spcAft>
        <a:defRPr sz="3200" b="1">
          <a:solidFill>
            <a:schemeClr val="tx2"/>
          </a:solidFill>
          <a:latin typeface="Arial" pitchFamily="34" charset="0"/>
        </a:defRPr>
      </a:lvl7pPr>
      <a:lvl8pPr marL="1371600" algn="l" rtl="0" fontAlgn="base">
        <a:spcBef>
          <a:spcPct val="0"/>
        </a:spcBef>
        <a:spcAft>
          <a:spcPct val="0"/>
        </a:spcAft>
        <a:defRPr sz="3200" b="1">
          <a:solidFill>
            <a:schemeClr val="tx2"/>
          </a:solidFill>
          <a:latin typeface="Arial" pitchFamily="34" charset="0"/>
        </a:defRPr>
      </a:lvl8pPr>
      <a:lvl9pPr marL="1828800" algn="l" rtl="0" fontAlgn="base">
        <a:spcBef>
          <a:spcPct val="0"/>
        </a:spcBef>
        <a:spcAft>
          <a:spcPct val="0"/>
        </a:spcAft>
        <a:defRPr sz="3200" b="1">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1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20.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3.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slide" Target="slide18.xml"/><Relationship Id="rId5" Type="http://schemas.openxmlformats.org/officeDocument/2006/relationships/slide" Target="slide24.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32.xml"/><Relationship Id="rId3" Type="http://schemas.openxmlformats.org/officeDocument/2006/relationships/image" Target="../media/image1.jpeg"/><Relationship Id="rId7" Type="http://schemas.openxmlformats.org/officeDocument/2006/relationships/slide" Target="slide10.xml"/><Relationship Id="rId12"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28.xml"/><Relationship Id="rId5" Type="http://schemas.openxmlformats.org/officeDocument/2006/relationships/slide" Target="slide5.xml"/><Relationship Id="rId10" Type="http://schemas.openxmlformats.org/officeDocument/2006/relationships/slide" Target="slide23.xml"/><Relationship Id="rId4" Type="http://schemas.openxmlformats.org/officeDocument/2006/relationships/slide" Target="slide3.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slide" Target="slide13.xml"/><Relationship Id="rId5" Type="http://schemas.openxmlformats.org/officeDocument/2006/relationships/slide" Target="slide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slide" Target="slide17.xml"/><Relationship Id="rId5" Type="http://schemas.openxmlformats.org/officeDocument/2006/relationships/slide" Target="slide25.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QA%20Porcentaje%20de%20Revisiones%20QA%20del%20Producto.doc"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hyperlink" Target="8.0.1.27.02.I24%20QA%20Num%20de%20NConformidades%20QA%20del%20Producto.doc" TargetMode="External"/><Relationship Id="rId5" Type="http://schemas.openxmlformats.org/officeDocument/2006/relationships/hyperlink" Target="QA%20Num%20de%20NConformidades%20QA%20del%20Producto.doc" TargetMode="External"/><Relationship Id="rId4" Type="http://schemas.openxmlformats.org/officeDocument/2006/relationships/hyperlink" Target="8.0.1.27.02.I22%20QA%20Porcentaje%20de%20Revisiones%20QA%20del%20Producto.do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w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03200" y="1333500"/>
            <a:ext cx="76962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6000">
                <a:solidFill>
                  <a:schemeClr val="bg1"/>
                </a:solidFill>
                <a:ea typeface="ＭＳ Ｐゴシック" pitchFamily="34" charset="-128"/>
              </a:rPr>
              <a:t>Gracias</a:t>
            </a:r>
          </a:p>
        </p:txBody>
      </p:sp>
      <p:sp>
        <p:nvSpPr>
          <p:cNvPr id="16390" name="Rectangle 6"/>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endParaRPr lang="es-ES"/>
          </a:p>
        </p:txBody>
      </p:sp>
      <p:sp>
        <p:nvSpPr>
          <p:cNvPr id="16391" name="Text Box 7"/>
          <p:cNvSpPr txBox="1">
            <a:spLocks noChangeArrowheads="1"/>
          </p:cNvSpPr>
          <p:nvPr/>
        </p:nvSpPr>
        <p:spPr bwMode="auto">
          <a:xfrm>
            <a:off x="611188" y="2133600"/>
            <a:ext cx="7696200" cy="2835275"/>
          </a:xfrm>
          <a:prstGeom prst="rect">
            <a:avLst/>
          </a:prstGeom>
          <a:noFill/>
          <a:ln w="9525">
            <a:noFill/>
            <a:miter lim="800000"/>
            <a:headEnd/>
            <a:tailEnd/>
          </a:ln>
        </p:spPr>
        <p:txBody>
          <a:bodyPr>
            <a:spAutoFit/>
          </a:bodyPr>
          <a:lstStyle/>
          <a:p>
            <a:pPr algn="ctr">
              <a:spcBef>
                <a:spcPct val="0"/>
              </a:spcBef>
              <a:spcAft>
                <a:spcPct val="0"/>
              </a:spcAft>
              <a:buFontTx/>
              <a:buNone/>
            </a:pPr>
            <a:r>
              <a:rPr lang="es-ES" sz="6000">
                <a:solidFill>
                  <a:schemeClr val="tx1"/>
                </a:solidFill>
              </a:rPr>
              <a:t>Proceso de Aseguramiento de la Calidad</a:t>
            </a:r>
            <a:endParaRPr lang="en-US" sz="6000">
              <a:solidFill>
                <a:schemeClr val="tx1"/>
              </a:solidFill>
              <a:ea typeface="ＭＳ Ｐゴシック" pitchFamily="34" charset="-128"/>
            </a:endParaRPr>
          </a:p>
        </p:txBody>
      </p:sp>
      <p:grpSp>
        <p:nvGrpSpPr>
          <p:cNvPr id="2053" name="Group 8"/>
          <p:cNvGrpSpPr>
            <a:grpSpLocks/>
          </p:cNvGrpSpPr>
          <p:nvPr/>
        </p:nvGrpSpPr>
        <p:grpSpPr bwMode="auto">
          <a:xfrm>
            <a:off x="1128713" y="2247900"/>
            <a:ext cx="6884987" cy="3484563"/>
            <a:chOff x="711" y="1416"/>
            <a:chExt cx="4337" cy="2195"/>
          </a:xfrm>
        </p:grpSpPr>
        <p:sp>
          <p:nvSpPr>
            <p:cNvPr id="2054" name="Line 9"/>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2055" name="Line 10"/>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2056" name="Line 11"/>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2057" name="Line 12"/>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2058" name="Line 13"/>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2059" name="Line 14"/>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2060" name="Line 15"/>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2061" name="Line 16"/>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2062" name="Line 17"/>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2063" name="Line 18"/>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2064" name="Line 19"/>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2065" name="Line 20"/>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2066" name="Line 21"/>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2067" name="Line 22"/>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2068" name="Line 23"/>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2069" name="Line 24"/>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2070" name="Line 25"/>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2071" name="Line 26"/>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2072" name="Line 27"/>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2073" name="Line 28"/>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2074" name="Line 29"/>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2075" name="Line 30"/>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2076" name="Line 31"/>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2077" name="Line 32"/>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2078" name="Line 33"/>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2079" name="Line 34"/>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2080" name="Line 35"/>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2081" name="Line 36"/>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2082" name="Line 37"/>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2083" name="Line 38"/>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2084" name="Line 39"/>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2085" name="Line 40"/>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2086" name="Line 41"/>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2087" name="Line 42"/>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2088" name="Line 43"/>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2089" name="Line 44"/>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2090" name="Line 45"/>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2091" name="Line 46"/>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2092" name="Line 47"/>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2093" name="Line 48"/>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2094" name="Line 49"/>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2095" name="Line 50"/>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2096" name="Line 51"/>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2097" name="Line 52"/>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2098" name="Line 53"/>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2099" name="Line 54"/>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2100" name="Line 55"/>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2101" name="Line 56"/>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2102" name="Line 57"/>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2103" name="Line 58"/>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2104" name="Line 59"/>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2105" name="Line 60"/>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2106" name="Line 61"/>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2107" name="Line 62"/>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2108" name="Line 63"/>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2109" name="Line 64"/>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2110" name="Line 65"/>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2111" name="Line 66"/>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2112" name="Line 67"/>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2113" name="Line 68"/>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2114" name="Line 69"/>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2115" name="Line 70"/>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2116" name="Line 71"/>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2117" name="Line 72"/>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2118" name="Line 73"/>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2119" name="Line 74"/>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2120" name="Line 75"/>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2121" name="Line 76"/>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2122" name="Line 77"/>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2123" name="Line 78"/>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2124" name="Line 79"/>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2125" name="Line 80"/>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2126" name="Line 81"/>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2127" name="Line 82"/>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2128" name="Line 83"/>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2129" name="Line 84"/>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2130" name="Line 85"/>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2131" name="Line 86"/>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2132" name="Line 87"/>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2133" name="Line 88"/>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2134" name="Line 89"/>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2135" name="Line 90"/>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2136" name="Line 91"/>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2137" name="Line 92"/>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2138" name="Line 93"/>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2139" name="Line 94"/>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2140" name="Line 95"/>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2141" name="Line 96"/>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2142" name="Line 97"/>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2143" name="Line 98"/>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2144" name="Line 99"/>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2145" name="Line 100"/>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2146" name="Line 101"/>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2147" name="Line 102"/>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2148" name="Line 103"/>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2149" name="Line 104"/>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2150" name="Line 105"/>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2151" name="Line 106"/>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2152" name="Line 107"/>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2153" name="Line 108"/>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2154" name="Line 109"/>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2155" name="Line 110"/>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2156" name="Line 111"/>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2157" name="Line 112"/>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2158" name="Line 113"/>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2159" name="Line 114"/>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2160" name="Line 115"/>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2161" name="Line 116"/>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2162" name="Line 117"/>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2163" name="Line 118"/>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2164" name="Line 119"/>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2165" name="Line 120"/>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fade">
                                      <p:cBhvr>
                                        <p:cTn id="10"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74755" name="Text Box 3"/>
          <p:cNvSpPr txBox="1">
            <a:spLocks noChangeArrowheads="1"/>
          </p:cNvSpPr>
          <p:nvPr/>
        </p:nvSpPr>
        <p:spPr bwMode="auto">
          <a:xfrm>
            <a:off x="179388" y="1557338"/>
            <a:ext cx="8775700" cy="15144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4. Entradas y Salidas del Proceso</a:t>
            </a:r>
          </a:p>
        </p:txBody>
      </p:sp>
      <p:grpSp>
        <p:nvGrpSpPr>
          <p:cNvPr id="11268" name="Group 7"/>
          <p:cNvGrpSpPr>
            <a:grpSpLocks/>
          </p:cNvGrpSpPr>
          <p:nvPr/>
        </p:nvGrpSpPr>
        <p:grpSpPr bwMode="auto">
          <a:xfrm>
            <a:off x="1128713" y="2247900"/>
            <a:ext cx="6884987" cy="3484563"/>
            <a:chOff x="711" y="1416"/>
            <a:chExt cx="4337" cy="2195"/>
          </a:xfrm>
        </p:grpSpPr>
        <p:sp>
          <p:nvSpPr>
            <p:cNvPr id="11269"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11270"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11271"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11272"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11273"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11274"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11275"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11276"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11277"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11278"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11279"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11280"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11281"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11282"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11283"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11284"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11285"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11286"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11287"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11288"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11289"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11290"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11291"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11292"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11293"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11294"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11295"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11296"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11297"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11298"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11299"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11300"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11301"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11302"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11303"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11304"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11305"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11306"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11307"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11308"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11309"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11310"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11311"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11312"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11313"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11314"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11315"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11316"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11317"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11318"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11319"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11320"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11321"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11322"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11323"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11324"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11325"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11326"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11327"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11328"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11329"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11330"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11331"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11332"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11333"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11334"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11335"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11336"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11337"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11338"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11339"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11340"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11341"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11342"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11343"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11344"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11345"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11346"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11347"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11348"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11349"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11350"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11351"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11352"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11353"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11354"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11355"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11356"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11357"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11358"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11359"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11360"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11361"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11362"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11363"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11364"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11365"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11366"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11367"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11368"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11369"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11370"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11371"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11372"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11373"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11374"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11375"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11376"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11377"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11378"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11379"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11380"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754"/>
                                        </p:tgtEl>
                                        <p:attrNameLst>
                                          <p:attrName>style.visibility</p:attrName>
                                        </p:attrNameLst>
                                      </p:cBhvr>
                                      <p:to>
                                        <p:strVal val="visible"/>
                                      </p:to>
                                    </p:set>
                                    <p:animEffect transition="in" filter="fade">
                                      <p:cBhvr>
                                        <p:cTn id="10" dur="1000"/>
                                        <p:tgtEl>
                                          <p:spTgt spid="74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Entradas y Salidas del Proceso</a:t>
            </a:r>
            <a:endParaRPr lang="es-ES" sz="3200" b="1">
              <a:solidFill>
                <a:schemeClr val="bg1"/>
              </a:solidFill>
            </a:endParaRPr>
          </a:p>
        </p:txBody>
      </p:sp>
      <p:sp>
        <p:nvSpPr>
          <p:cNvPr id="76813" name="AutoShape 13"/>
          <p:cNvSpPr>
            <a:spLocks noChangeArrowheads="1"/>
          </p:cNvSpPr>
          <p:nvPr/>
        </p:nvSpPr>
        <p:spPr bwMode="auto">
          <a:xfrm>
            <a:off x="214313" y="1754188"/>
            <a:ext cx="2592387" cy="3746500"/>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l">
              <a:spcBef>
                <a:spcPct val="0"/>
              </a:spcBef>
              <a:spcAft>
                <a:spcPct val="0"/>
              </a:spcAft>
              <a:buFontTx/>
              <a:buNone/>
            </a:pPr>
            <a:r>
              <a:rPr lang="es-PE" b="1">
                <a:solidFill>
                  <a:schemeClr val="tx1"/>
                </a:solidFill>
              </a:rPr>
              <a:t>Entradas:</a:t>
            </a:r>
            <a:r>
              <a:rPr lang="es-PE">
                <a:solidFill>
                  <a:schemeClr val="tx1"/>
                </a:solidFill>
              </a:rPr>
              <a:t/>
            </a:r>
            <a:br>
              <a:rPr lang="es-PE">
                <a:solidFill>
                  <a:schemeClr val="tx1"/>
                </a:solidFill>
              </a:rPr>
            </a:br>
            <a:r>
              <a:rPr lang="es-PE">
                <a:solidFill>
                  <a:schemeClr val="tx1"/>
                </a:solidFill>
              </a:rPr>
              <a:t>Lista de</a:t>
            </a:r>
          </a:p>
          <a:p>
            <a:pPr algn="l">
              <a:spcBef>
                <a:spcPct val="0"/>
              </a:spcBef>
              <a:spcAft>
                <a:spcPct val="0"/>
              </a:spcAft>
              <a:buFontTx/>
              <a:buNone/>
            </a:pPr>
            <a:r>
              <a:rPr lang="es-PE">
                <a:solidFill>
                  <a:schemeClr val="tx1"/>
                </a:solidFill>
              </a:rPr>
              <a:t>Actividades de QA</a:t>
            </a:r>
          </a:p>
          <a:p>
            <a:pPr algn="l">
              <a:spcBef>
                <a:spcPct val="0"/>
              </a:spcBef>
              <a:spcAft>
                <a:spcPct val="0"/>
              </a:spcAft>
              <a:buFontTx/>
              <a:buNone/>
            </a:pPr>
            <a:r>
              <a:rPr lang="es-PE">
                <a:solidFill>
                  <a:schemeClr val="tx1"/>
                </a:solidFill>
              </a:rPr>
              <a:t>de Producto.</a:t>
            </a:r>
            <a:endParaRPr lang="es-ES">
              <a:solidFill>
                <a:schemeClr val="tx1"/>
              </a:solidFill>
            </a:endParaRPr>
          </a:p>
        </p:txBody>
      </p:sp>
      <p:sp>
        <p:nvSpPr>
          <p:cNvPr id="76815" name="AutoShape 15"/>
          <p:cNvSpPr>
            <a:spLocks noChangeArrowheads="1"/>
          </p:cNvSpPr>
          <p:nvPr/>
        </p:nvSpPr>
        <p:spPr bwMode="auto">
          <a:xfrm>
            <a:off x="2987675" y="2565400"/>
            <a:ext cx="2663825" cy="23034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nchor="ctr">
            <a:flatTx/>
          </a:bodyPr>
          <a:lstStyle/>
          <a:p>
            <a:pPr algn="ctr">
              <a:spcBef>
                <a:spcPct val="0"/>
              </a:spcBef>
              <a:spcAft>
                <a:spcPct val="0"/>
              </a:spcAft>
              <a:buFontTx/>
              <a:buNone/>
            </a:pPr>
            <a:r>
              <a:rPr lang="es-PE">
                <a:solidFill>
                  <a:schemeClr val="tx1"/>
                </a:solidFill>
              </a:rPr>
              <a:t>Proceso de Aseguramiento de la Calidad</a:t>
            </a:r>
            <a:endParaRPr lang="es-ES">
              <a:solidFill>
                <a:schemeClr val="tx1"/>
              </a:solidFill>
            </a:endParaRPr>
          </a:p>
        </p:txBody>
      </p:sp>
      <p:sp>
        <p:nvSpPr>
          <p:cNvPr id="76817" name="AutoShape 17"/>
          <p:cNvSpPr>
            <a:spLocks noChangeArrowheads="1"/>
          </p:cNvSpPr>
          <p:nvPr/>
        </p:nvSpPr>
        <p:spPr bwMode="auto">
          <a:xfrm>
            <a:off x="6118225" y="1714500"/>
            <a:ext cx="3025775" cy="3833813"/>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spcBef>
                <a:spcPct val="0"/>
              </a:spcBef>
              <a:spcAft>
                <a:spcPct val="0"/>
              </a:spcAft>
              <a:buFontTx/>
              <a:buNone/>
            </a:pPr>
            <a:r>
              <a:rPr lang="es-PE" b="1">
                <a:solidFill>
                  <a:schemeClr val="tx1"/>
                </a:solidFill>
              </a:rPr>
              <a:t>Salidas:</a:t>
            </a:r>
            <a:r>
              <a:rPr lang="es-PE">
                <a:solidFill>
                  <a:schemeClr val="tx1"/>
                </a:solidFill>
              </a:rPr>
              <a:t/>
            </a:r>
            <a:br>
              <a:rPr lang="es-PE">
                <a:solidFill>
                  <a:schemeClr val="tx1"/>
                </a:solidFill>
              </a:rPr>
            </a:br>
            <a:r>
              <a:rPr lang="es-PE">
                <a:solidFill>
                  <a:schemeClr val="tx1"/>
                </a:solidFill>
              </a:rPr>
              <a:t>- Registro de las revisiones</a:t>
            </a:r>
          </a:p>
          <a:p>
            <a:pPr>
              <a:spcBef>
                <a:spcPct val="0"/>
              </a:spcBef>
              <a:spcAft>
                <a:spcPct val="0"/>
              </a:spcAft>
              <a:buFontTx/>
              <a:buNone/>
            </a:pPr>
            <a:r>
              <a:rPr lang="es-PE">
                <a:solidFill>
                  <a:schemeClr val="tx1"/>
                </a:solidFill>
              </a:rPr>
              <a:t>  realizadas.</a:t>
            </a:r>
          </a:p>
          <a:p>
            <a:pPr>
              <a:spcBef>
                <a:spcPct val="0"/>
              </a:spcBef>
              <a:spcAft>
                <a:spcPct val="0"/>
              </a:spcAft>
              <a:buFontTx/>
              <a:buChar char="-"/>
            </a:pPr>
            <a:r>
              <a:rPr lang="es-PE">
                <a:solidFill>
                  <a:schemeClr val="tx1"/>
                </a:solidFill>
              </a:rPr>
              <a:t>Consolidado de No</a:t>
            </a:r>
          </a:p>
          <a:p>
            <a:pPr>
              <a:spcBef>
                <a:spcPct val="0"/>
              </a:spcBef>
              <a:spcAft>
                <a:spcPct val="0"/>
              </a:spcAft>
              <a:buFontTx/>
              <a:buNone/>
            </a:pPr>
            <a:r>
              <a:rPr lang="es-PE">
                <a:solidFill>
                  <a:schemeClr val="tx1"/>
                </a:solidFill>
              </a:rPr>
              <a:t>  Conformidades</a:t>
            </a:r>
            <a:endParaRPr lang="es-E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ox(in)">
                                      <p:cBhvr>
                                        <p:cTn id="7" dur="500"/>
                                        <p:tgtEl>
                                          <p:spTgt spid="76815"/>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1.66667E-6 4.50844E-6 L 0.31493 -0.00047 " pathEditMode="relative" rAng="0" ptsTypes="AA">
                                      <p:cBhvr>
                                        <p:cTn id="11" dur="2000" fill="hold"/>
                                        <p:tgtEl>
                                          <p:spTgt spid="76813"/>
                                        </p:tgtEl>
                                        <p:attrNameLst>
                                          <p:attrName>ppt_x</p:attrName>
                                          <p:attrName>ppt_y</p:attrName>
                                        </p:attrNameLst>
                                      </p:cBhvr>
                                      <p:rCtr x="157"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0" nodeType="clickEffect">
                                  <p:stCondLst>
                                    <p:cond delay="0"/>
                                  </p:stCondLst>
                                  <p:childTnLst>
                                    <p:animMotion origin="layout" path="M -5.55556E-7 1.48739E-6 L 1 -0.00625 " pathEditMode="relative" rAng="0" ptsTypes="AA">
                                      <p:cBhvr>
                                        <p:cTn id="15" dur="2000" fill="hold"/>
                                        <p:tgtEl>
                                          <p:spTgt spid="76817"/>
                                        </p:tgtEl>
                                        <p:attrNameLst>
                                          <p:attrName>ppt_x</p:attrName>
                                          <p:attrName>ppt_y</p:attrName>
                                        </p:attrNameLst>
                                      </p:cBhvr>
                                      <p:rCtr x="500"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3" grpId="0" animBg="1"/>
      <p:bldP spid="76815" grpId="0" animBg="1"/>
      <p:bldP spid="768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35843" name="Text Box 3"/>
          <p:cNvSpPr txBox="1">
            <a:spLocks noChangeArrowheads="1"/>
          </p:cNvSpPr>
          <p:nvPr/>
        </p:nvSpPr>
        <p:spPr bwMode="auto">
          <a:xfrm>
            <a:off x="179388" y="1557338"/>
            <a:ext cx="8775700" cy="1881187"/>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5. Descripción del Proceso</a:t>
            </a:r>
          </a:p>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	5.1 Subprocesos</a:t>
            </a:r>
          </a:p>
        </p:txBody>
      </p:sp>
      <p:grpSp>
        <p:nvGrpSpPr>
          <p:cNvPr id="13316" name="Group 7"/>
          <p:cNvGrpSpPr>
            <a:grpSpLocks/>
          </p:cNvGrpSpPr>
          <p:nvPr/>
        </p:nvGrpSpPr>
        <p:grpSpPr bwMode="auto">
          <a:xfrm>
            <a:off x="1128713" y="2247900"/>
            <a:ext cx="6884987" cy="3484563"/>
            <a:chOff x="711" y="1416"/>
            <a:chExt cx="4337" cy="2195"/>
          </a:xfrm>
        </p:grpSpPr>
        <p:sp>
          <p:nvSpPr>
            <p:cNvPr id="13317"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13318"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13319"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13320"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13321"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13322"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13323"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13324"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13325"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13326"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13327"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13328"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13329"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13330"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13331"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13332"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13333"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13334"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13335"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13336"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13337"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13338"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13339"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13340"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13341"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13342"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13343"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13344"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13345"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13346"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13347"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13348"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13349"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13350"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13351"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13352"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13353"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13354"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13355"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13356"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13357"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13358"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13359"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13360"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13361"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13362"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13363"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13364"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13365"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13366"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13367"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13368"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13369"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13370"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13371"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13372"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13373"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13374"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13375"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13376"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13377"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13378"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13379"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13380"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13381"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13382"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13383"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13384"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13385"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13386"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13387"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13388"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13389"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13390"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13391"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13392"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13393"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13394"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13395"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13396"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13397"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13398"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13399"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13400"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13401"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13402"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13403"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13404"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13405"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13406"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13407"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13408"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13409"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13410"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13411"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13412"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13413"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13414"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13415"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13416"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13417"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13418"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13419"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13420"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13421"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13422"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13423"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13424"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13425"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13426"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13427"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13428"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842"/>
                                        </p:tgtEl>
                                        <p:attrNameLst>
                                          <p:attrName>style.visibility</p:attrName>
                                        </p:attrNameLst>
                                      </p:cBhvr>
                                      <p:to>
                                        <p:strVal val="visible"/>
                                      </p:to>
                                    </p:set>
                                    <p:animEffect transition="in" filter="fade">
                                      <p:cBhvr>
                                        <p:cTn id="10" dur="10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331913" y="0"/>
            <a:ext cx="7467600" cy="1066800"/>
          </a:xfrm>
          <a:prstGeom prst="rect">
            <a:avLst/>
          </a:prstGeom>
          <a:noFill/>
          <a:ln w="9525">
            <a:noFill/>
            <a:miter lim="800000"/>
            <a:headEnd/>
            <a:tailEnd/>
          </a:ln>
        </p:spPr>
        <p:txBody>
          <a:bodyPr>
            <a:spAutoFit/>
          </a:bodyPr>
          <a:lstStyle/>
          <a:p>
            <a:pPr algn="ctr">
              <a:spcBef>
                <a:spcPct val="0"/>
              </a:spcBef>
              <a:spcAft>
                <a:spcPct val="0"/>
              </a:spcAft>
              <a:buFontTx/>
              <a:buNone/>
            </a:pPr>
            <a:r>
              <a:rPr lang="es-PE" sz="3200">
                <a:solidFill>
                  <a:schemeClr val="bg1"/>
                </a:solidFill>
              </a:rPr>
              <a:t>Subprocesos del Proceso de </a:t>
            </a:r>
          </a:p>
          <a:p>
            <a:pPr algn="ctr">
              <a:spcBef>
                <a:spcPct val="0"/>
              </a:spcBef>
              <a:spcAft>
                <a:spcPct val="0"/>
              </a:spcAft>
              <a:buFontTx/>
              <a:buNone/>
            </a:pPr>
            <a:r>
              <a:rPr lang="es-PE" sz="3200">
                <a:solidFill>
                  <a:schemeClr val="bg1"/>
                </a:solidFill>
              </a:rPr>
              <a:t>Aseguramiento de la Calidad</a:t>
            </a:r>
            <a:endParaRPr lang="es-ES" sz="3200" b="1">
              <a:solidFill>
                <a:schemeClr val="bg1"/>
              </a:solidFill>
            </a:endParaRPr>
          </a:p>
        </p:txBody>
      </p:sp>
      <p:grpSp>
        <p:nvGrpSpPr>
          <p:cNvPr id="14339" name="Group 142"/>
          <p:cNvGrpSpPr>
            <a:grpSpLocks/>
          </p:cNvGrpSpPr>
          <p:nvPr/>
        </p:nvGrpSpPr>
        <p:grpSpPr bwMode="auto">
          <a:xfrm>
            <a:off x="3505200" y="2243138"/>
            <a:ext cx="1498600" cy="2089150"/>
            <a:chOff x="1807" y="1594"/>
            <a:chExt cx="607" cy="726"/>
          </a:xfrm>
        </p:grpSpPr>
        <p:sp>
          <p:nvSpPr>
            <p:cNvPr id="14367" name="Rectangle 66"/>
            <p:cNvSpPr>
              <a:spLocks noChangeArrowheads="1"/>
            </p:cNvSpPr>
            <p:nvPr/>
          </p:nvSpPr>
          <p:spPr bwMode="auto">
            <a:xfrm>
              <a:off x="1807" y="1751"/>
              <a:ext cx="607" cy="413"/>
            </a:xfrm>
            <a:prstGeom prst="rect">
              <a:avLst/>
            </a:prstGeom>
            <a:noFill/>
            <a:ln w="9525">
              <a:solidFill>
                <a:srgbClr val="FF99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hlinkClick r:id="rId3" action="ppaction://hlinksldjump"/>
                </a:rPr>
                <a:t>Ejecución de Plan de QA</a:t>
              </a:r>
              <a:endParaRPr lang="es-ES" sz="1200">
                <a:solidFill>
                  <a:srgbClr val="000066"/>
                </a:solidFill>
              </a:endParaRPr>
            </a:p>
          </p:txBody>
        </p:sp>
        <p:sp>
          <p:nvSpPr>
            <p:cNvPr id="14368" name="Rectangle 67"/>
            <p:cNvSpPr>
              <a:spLocks noChangeArrowheads="1"/>
            </p:cNvSpPr>
            <p:nvPr/>
          </p:nvSpPr>
          <p:spPr bwMode="auto">
            <a:xfrm>
              <a:off x="1807"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14369" name="Rectangle 68"/>
            <p:cNvSpPr>
              <a:spLocks noChangeArrowheads="1"/>
            </p:cNvSpPr>
            <p:nvPr/>
          </p:nvSpPr>
          <p:spPr bwMode="auto">
            <a:xfrm>
              <a:off x="1807"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endParaRPr lang="es-PE" sz="800" b="1" dirty="0">
                <a:solidFill>
                  <a:srgbClr val="000066"/>
                </a:solidFill>
              </a:endParaRPr>
            </a:p>
            <a:p>
              <a:pPr algn="ctr">
                <a:spcBef>
                  <a:spcPct val="0"/>
                </a:spcBef>
                <a:spcAft>
                  <a:spcPct val="0"/>
                </a:spcAft>
                <a:buFontTx/>
                <a:buNone/>
              </a:pPr>
              <a:r>
                <a:rPr lang="es-PE" sz="1200" b="1" dirty="0">
                  <a:solidFill>
                    <a:srgbClr val="000066"/>
                  </a:solidFill>
                </a:rPr>
                <a:t>Herramienta Gestión</a:t>
              </a:r>
            </a:p>
            <a:p>
              <a:pPr algn="ctr">
                <a:spcBef>
                  <a:spcPct val="0"/>
                </a:spcBef>
                <a:spcAft>
                  <a:spcPct val="0"/>
                </a:spcAft>
                <a:buFontTx/>
                <a:buNone/>
              </a:pPr>
              <a:r>
                <a:rPr lang="es-PE" sz="1200" b="1" dirty="0">
                  <a:solidFill>
                    <a:srgbClr val="000066"/>
                  </a:solidFill>
                </a:rPr>
                <a:t>QA‑Producto</a:t>
              </a:r>
            </a:p>
            <a:p>
              <a:pPr algn="ctr">
                <a:spcBef>
                  <a:spcPct val="0"/>
                </a:spcBef>
                <a:spcAft>
                  <a:spcPct val="0"/>
                </a:spcAft>
                <a:buFontTx/>
                <a:buNone/>
              </a:pPr>
              <a:endParaRPr lang="es-PE" sz="1200" b="1" dirty="0">
                <a:solidFill>
                  <a:srgbClr val="000066"/>
                </a:solidFill>
              </a:endParaRPr>
            </a:p>
          </p:txBody>
        </p:sp>
      </p:grpSp>
      <p:grpSp>
        <p:nvGrpSpPr>
          <p:cNvPr id="14340" name="Group 143"/>
          <p:cNvGrpSpPr>
            <a:grpSpLocks/>
          </p:cNvGrpSpPr>
          <p:nvPr/>
        </p:nvGrpSpPr>
        <p:grpSpPr bwMode="auto">
          <a:xfrm>
            <a:off x="5435600" y="2205038"/>
            <a:ext cx="1512888" cy="2154237"/>
            <a:chOff x="3819" y="1594"/>
            <a:chExt cx="607" cy="726"/>
          </a:xfrm>
        </p:grpSpPr>
        <p:sp>
          <p:nvSpPr>
            <p:cNvPr id="14364" name="Rectangle 70"/>
            <p:cNvSpPr>
              <a:spLocks noChangeArrowheads="1"/>
            </p:cNvSpPr>
            <p:nvPr/>
          </p:nvSpPr>
          <p:spPr bwMode="auto">
            <a:xfrm>
              <a:off x="3819" y="1751"/>
              <a:ext cx="607" cy="413"/>
            </a:xfrm>
            <a:prstGeom prst="rect">
              <a:avLst/>
            </a:prstGeom>
            <a:noFill/>
            <a:ln w="9525">
              <a:solidFill>
                <a:srgbClr val="FF9900"/>
              </a:solidFill>
              <a:miter lim="800000"/>
              <a:headEnd/>
              <a:tailEnd/>
            </a:ln>
          </p:spPr>
          <p:txBody>
            <a:bodyPr wrap="none" lIns="0" tIns="0" rIns="0" bIns="0" anchor="ctr"/>
            <a:lstStyle/>
            <a:p>
              <a:pPr algn="ctr">
                <a:lnSpc>
                  <a:spcPct val="110000"/>
                </a:lnSpc>
                <a:spcBef>
                  <a:spcPct val="0"/>
                </a:spcBef>
                <a:spcAft>
                  <a:spcPct val="0"/>
                </a:spcAft>
                <a:buFontTx/>
                <a:buNone/>
              </a:pPr>
              <a:r>
                <a:rPr lang="es-ES" sz="1200">
                  <a:solidFill>
                    <a:srgbClr val="000066"/>
                  </a:solidFill>
                  <a:hlinkClick r:id="rId4" action="ppaction://hlinksldjump"/>
                </a:rPr>
                <a:t>Elaboración de Informe</a:t>
              </a:r>
            </a:p>
            <a:p>
              <a:pPr algn="ctr">
                <a:lnSpc>
                  <a:spcPct val="110000"/>
                </a:lnSpc>
                <a:spcBef>
                  <a:spcPct val="0"/>
                </a:spcBef>
                <a:spcAft>
                  <a:spcPct val="0"/>
                </a:spcAft>
                <a:buFontTx/>
                <a:buNone/>
              </a:pPr>
              <a:r>
                <a:rPr lang="es-ES" sz="1200">
                  <a:solidFill>
                    <a:srgbClr val="000066"/>
                  </a:solidFill>
                  <a:hlinkClick r:id="rId4" action="ppaction://hlinksldjump"/>
                </a:rPr>
                <a:t>de Resultados QA</a:t>
              </a:r>
              <a:endParaRPr lang="es-ES" sz="1200">
                <a:solidFill>
                  <a:srgbClr val="000066"/>
                </a:solidFill>
              </a:endParaRPr>
            </a:p>
          </p:txBody>
        </p:sp>
        <p:sp>
          <p:nvSpPr>
            <p:cNvPr id="14365" name="Rectangle 71"/>
            <p:cNvSpPr>
              <a:spLocks noChangeArrowheads="1"/>
            </p:cNvSpPr>
            <p:nvPr/>
          </p:nvSpPr>
          <p:spPr bwMode="auto">
            <a:xfrm>
              <a:off x="3819"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(3) Analista de Calidad</a:t>
              </a:r>
              <a:endParaRPr lang="es-ES" sz="1200" b="1">
                <a:solidFill>
                  <a:srgbClr val="000066"/>
                </a:solidFill>
              </a:endParaRPr>
            </a:p>
          </p:txBody>
        </p:sp>
        <p:sp>
          <p:nvSpPr>
            <p:cNvPr id="14366" name="Rectangle 72"/>
            <p:cNvSpPr>
              <a:spLocks noChangeArrowheads="1"/>
            </p:cNvSpPr>
            <p:nvPr/>
          </p:nvSpPr>
          <p:spPr bwMode="auto">
            <a:xfrm>
              <a:off x="3819"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r>
                <a:rPr lang="es-PE" sz="1200" b="1" dirty="0">
                  <a:solidFill>
                    <a:srgbClr val="000066"/>
                  </a:solidFill>
                </a:rPr>
                <a:t>Herramienta Gestión</a:t>
              </a:r>
            </a:p>
            <a:p>
              <a:pPr algn="ctr">
                <a:spcBef>
                  <a:spcPct val="0"/>
                </a:spcBef>
                <a:spcAft>
                  <a:spcPct val="0"/>
                </a:spcAft>
                <a:buFontTx/>
                <a:buNone/>
              </a:pPr>
              <a:r>
                <a:rPr lang="es-PE" sz="1200" b="1" dirty="0">
                  <a:solidFill>
                    <a:srgbClr val="000066"/>
                  </a:solidFill>
                </a:rPr>
                <a:t>QA‑Producto</a:t>
              </a:r>
            </a:p>
          </p:txBody>
        </p:sp>
      </p:grpSp>
      <p:cxnSp>
        <p:nvCxnSpPr>
          <p:cNvPr id="14341" name="AutoShape 79"/>
          <p:cNvCxnSpPr>
            <a:cxnSpLocks noChangeShapeType="1"/>
            <a:stCxn id="14367" idx="3"/>
            <a:endCxn id="14364" idx="1"/>
          </p:cNvCxnSpPr>
          <p:nvPr/>
        </p:nvCxnSpPr>
        <p:spPr bwMode="auto">
          <a:xfrm flipV="1">
            <a:off x="5003800" y="3282950"/>
            <a:ext cx="431800" cy="6350"/>
          </a:xfrm>
          <a:prstGeom prst="straightConnector1">
            <a:avLst/>
          </a:prstGeom>
          <a:noFill/>
          <a:ln w="9525">
            <a:solidFill>
              <a:srgbClr val="FF9900"/>
            </a:solidFill>
            <a:round/>
            <a:headEnd/>
            <a:tailEnd type="triangle" w="med" len="med"/>
          </a:ln>
        </p:spPr>
      </p:cxnSp>
      <p:cxnSp>
        <p:nvCxnSpPr>
          <p:cNvPr id="14342" name="AutoShape 82"/>
          <p:cNvCxnSpPr>
            <a:cxnSpLocks noChangeShapeType="1"/>
            <a:stCxn id="14353" idx="3"/>
            <a:endCxn id="14367" idx="1"/>
          </p:cNvCxnSpPr>
          <p:nvPr/>
        </p:nvCxnSpPr>
        <p:spPr bwMode="auto">
          <a:xfrm>
            <a:off x="3059113" y="3289300"/>
            <a:ext cx="446087" cy="0"/>
          </a:xfrm>
          <a:prstGeom prst="straightConnector1">
            <a:avLst/>
          </a:prstGeom>
          <a:noFill/>
          <a:ln w="9525">
            <a:solidFill>
              <a:srgbClr val="FF9900"/>
            </a:solidFill>
            <a:round/>
            <a:headEnd/>
            <a:tailEnd type="triangle" w="med" len="med"/>
          </a:ln>
        </p:spPr>
      </p:cxnSp>
      <p:cxnSp>
        <p:nvCxnSpPr>
          <p:cNvPr id="14343" name="AutoShape 103"/>
          <p:cNvCxnSpPr>
            <a:cxnSpLocks noChangeShapeType="1"/>
            <a:stCxn id="14361" idx="2"/>
          </p:cNvCxnSpPr>
          <p:nvPr/>
        </p:nvCxnSpPr>
        <p:spPr bwMode="auto">
          <a:xfrm flipH="1">
            <a:off x="566738" y="2659063"/>
            <a:ext cx="1587" cy="431800"/>
          </a:xfrm>
          <a:prstGeom prst="straightConnector1">
            <a:avLst/>
          </a:prstGeom>
          <a:noFill/>
          <a:ln w="9525">
            <a:solidFill>
              <a:schemeClr val="tx1"/>
            </a:solidFill>
            <a:round/>
            <a:headEnd/>
            <a:tailEnd type="triangle" w="med" len="med"/>
          </a:ln>
        </p:spPr>
      </p:cxnSp>
      <p:grpSp>
        <p:nvGrpSpPr>
          <p:cNvPr id="14344" name="Group 104"/>
          <p:cNvGrpSpPr>
            <a:grpSpLocks/>
          </p:cNvGrpSpPr>
          <p:nvPr/>
        </p:nvGrpSpPr>
        <p:grpSpPr bwMode="auto">
          <a:xfrm>
            <a:off x="26988" y="3090863"/>
            <a:ext cx="1104900" cy="801687"/>
            <a:chOff x="-23" y="1776"/>
            <a:chExt cx="696" cy="505"/>
          </a:xfrm>
        </p:grpSpPr>
        <p:sp>
          <p:nvSpPr>
            <p:cNvPr id="14362" name="Rectangle 105"/>
            <p:cNvSpPr>
              <a:spLocks noChangeArrowheads="1"/>
            </p:cNvSpPr>
            <p:nvPr/>
          </p:nvSpPr>
          <p:spPr bwMode="auto">
            <a:xfrm>
              <a:off x="-23" y="2039"/>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Actividades de QA</a:t>
              </a:r>
              <a:endParaRPr lang="es-ES" sz="1200" b="1">
                <a:solidFill>
                  <a:srgbClr val="000066"/>
                </a:solidFill>
              </a:endParaRPr>
            </a:p>
          </p:txBody>
        </p:sp>
        <p:pic>
          <p:nvPicPr>
            <p:cNvPr id="14363" name="Picture 106"/>
            <p:cNvPicPr>
              <a:picLocks noChangeAspect="1" noChangeArrowheads="1"/>
            </p:cNvPicPr>
            <p:nvPr/>
          </p:nvPicPr>
          <p:blipFill>
            <a:blip r:embed="rId5" cstate="print"/>
            <a:srcRect/>
            <a:stretch>
              <a:fillRect/>
            </a:stretch>
          </p:blipFill>
          <p:spPr bwMode="auto">
            <a:xfrm>
              <a:off x="152" y="1776"/>
              <a:ext cx="330" cy="266"/>
            </a:xfrm>
            <a:prstGeom prst="rect">
              <a:avLst/>
            </a:prstGeom>
            <a:noFill/>
            <a:ln w="9525">
              <a:noFill/>
              <a:miter lim="800000"/>
              <a:headEnd/>
              <a:tailEnd/>
            </a:ln>
          </p:spPr>
        </p:pic>
      </p:grpSp>
      <p:grpSp>
        <p:nvGrpSpPr>
          <p:cNvPr id="14345" name="Group 107"/>
          <p:cNvGrpSpPr>
            <a:grpSpLocks/>
          </p:cNvGrpSpPr>
          <p:nvPr/>
        </p:nvGrpSpPr>
        <p:grpSpPr bwMode="auto">
          <a:xfrm>
            <a:off x="15875" y="1746250"/>
            <a:ext cx="1104900" cy="912813"/>
            <a:chOff x="-23" y="1117"/>
            <a:chExt cx="696" cy="575"/>
          </a:xfrm>
        </p:grpSpPr>
        <p:pic>
          <p:nvPicPr>
            <p:cNvPr id="14360" name="Picture 108"/>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14361" name="Rectangle 109"/>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14346" name="AutoShape 110"/>
          <p:cNvCxnSpPr>
            <a:cxnSpLocks noChangeShapeType="1"/>
            <a:endCxn id="14353" idx="1"/>
          </p:cNvCxnSpPr>
          <p:nvPr/>
        </p:nvCxnSpPr>
        <p:spPr bwMode="auto">
          <a:xfrm flipV="1">
            <a:off x="828675" y="3289300"/>
            <a:ext cx="712788" cy="12700"/>
          </a:xfrm>
          <a:prstGeom prst="straightConnector1">
            <a:avLst/>
          </a:prstGeom>
          <a:noFill/>
          <a:ln w="9525">
            <a:solidFill>
              <a:srgbClr val="FF9900"/>
            </a:solidFill>
            <a:round/>
            <a:headEnd/>
            <a:tailEnd type="triangle" w="med" len="med"/>
          </a:ln>
        </p:spPr>
      </p:cxnSp>
      <p:grpSp>
        <p:nvGrpSpPr>
          <p:cNvPr id="14347" name="Group 113"/>
          <p:cNvGrpSpPr>
            <a:grpSpLocks/>
          </p:cNvGrpSpPr>
          <p:nvPr/>
        </p:nvGrpSpPr>
        <p:grpSpPr bwMode="auto">
          <a:xfrm>
            <a:off x="7524750" y="3068638"/>
            <a:ext cx="1295400" cy="942975"/>
            <a:chOff x="2776" y="542"/>
            <a:chExt cx="696" cy="601"/>
          </a:xfrm>
        </p:grpSpPr>
        <p:sp>
          <p:nvSpPr>
            <p:cNvPr id="14358" name="Rectangle 114"/>
            <p:cNvSpPr>
              <a:spLocks noChangeArrowheads="1"/>
            </p:cNvSpPr>
            <p:nvPr/>
          </p:nvSpPr>
          <p:spPr bwMode="auto">
            <a:xfrm>
              <a:off x="2776" y="805"/>
              <a:ext cx="696" cy="338"/>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Registro de las revisiones realizadas</a:t>
              </a:r>
              <a:endParaRPr lang="es-ES" sz="1200" b="1">
                <a:solidFill>
                  <a:srgbClr val="000066"/>
                </a:solidFill>
              </a:endParaRPr>
            </a:p>
          </p:txBody>
        </p:sp>
        <p:pic>
          <p:nvPicPr>
            <p:cNvPr id="14359" name="Picture 115"/>
            <p:cNvPicPr>
              <a:picLocks noChangeAspect="1" noChangeArrowheads="1"/>
            </p:cNvPicPr>
            <p:nvPr/>
          </p:nvPicPr>
          <p:blipFill>
            <a:blip r:embed="rId5" cstate="print"/>
            <a:srcRect/>
            <a:stretch>
              <a:fillRect/>
            </a:stretch>
          </p:blipFill>
          <p:spPr bwMode="auto">
            <a:xfrm>
              <a:off x="2951" y="542"/>
              <a:ext cx="330" cy="266"/>
            </a:xfrm>
            <a:prstGeom prst="rect">
              <a:avLst/>
            </a:prstGeom>
            <a:noFill/>
            <a:ln w="9525">
              <a:noFill/>
              <a:miter lim="800000"/>
              <a:headEnd/>
              <a:tailEnd/>
            </a:ln>
          </p:spPr>
        </p:pic>
      </p:grpSp>
      <p:grpSp>
        <p:nvGrpSpPr>
          <p:cNvPr id="14348" name="Group 116"/>
          <p:cNvGrpSpPr>
            <a:grpSpLocks/>
          </p:cNvGrpSpPr>
          <p:nvPr/>
        </p:nvGrpSpPr>
        <p:grpSpPr bwMode="auto">
          <a:xfrm>
            <a:off x="7629525" y="4532313"/>
            <a:ext cx="1104900" cy="768350"/>
            <a:chOff x="-23" y="1117"/>
            <a:chExt cx="696" cy="484"/>
          </a:xfrm>
        </p:grpSpPr>
        <p:pic>
          <p:nvPicPr>
            <p:cNvPr id="14356" name="Picture 117"/>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14357" name="Rectangle 118"/>
            <p:cNvSpPr>
              <a:spLocks noChangeArrowheads="1"/>
            </p:cNvSpPr>
            <p:nvPr/>
          </p:nvSpPr>
          <p:spPr bwMode="auto">
            <a:xfrm>
              <a:off x="-23" y="1450"/>
              <a:ext cx="696" cy="151"/>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Gerente</a:t>
              </a:r>
              <a:endParaRPr lang="es-ES" sz="1200" b="1">
                <a:solidFill>
                  <a:srgbClr val="000066"/>
                </a:solidFill>
              </a:endParaRPr>
            </a:p>
          </p:txBody>
        </p:sp>
      </p:grpSp>
      <p:cxnSp>
        <p:nvCxnSpPr>
          <p:cNvPr id="14349" name="AutoShape 119"/>
          <p:cNvCxnSpPr>
            <a:cxnSpLocks noChangeShapeType="1"/>
            <a:stCxn id="14358" idx="2"/>
          </p:cNvCxnSpPr>
          <p:nvPr/>
        </p:nvCxnSpPr>
        <p:spPr bwMode="auto">
          <a:xfrm>
            <a:off x="8172450" y="4011613"/>
            <a:ext cx="9525" cy="520700"/>
          </a:xfrm>
          <a:prstGeom prst="straightConnector1">
            <a:avLst/>
          </a:prstGeom>
          <a:noFill/>
          <a:ln w="9525">
            <a:solidFill>
              <a:schemeClr val="tx1"/>
            </a:solidFill>
            <a:round/>
            <a:headEnd/>
            <a:tailEnd type="triangle" w="med" len="med"/>
          </a:ln>
        </p:spPr>
      </p:cxnSp>
      <p:grpSp>
        <p:nvGrpSpPr>
          <p:cNvPr id="14350" name="Group 141"/>
          <p:cNvGrpSpPr>
            <a:grpSpLocks/>
          </p:cNvGrpSpPr>
          <p:nvPr/>
        </p:nvGrpSpPr>
        <p:grpSpPr bwMode="auto">
          <a:xfrm>
            <a:off x="1541463" y="2243138"/>
            <a:ext cx="1517650" cy="2089150"/>
            <a:chOff x="940" y="1594"/>
            <a:chExt cx="607" cy="726"/>
          </a:xfrm>
        </p:grpSpPr>
        <p:sp>
          <p:nvSpPr>
            <p:cNvPr id="14353" name="Rectangle 125"/>
            <p:cNvSpPr>
              <a:spLocks noChangeArrowheads="1"/>
            </p:cNvSpPr>
            <p:nvPr/>
          </p:nvSpPr>
          <p:spPr bwMode="auto">
            <a:xfrm>
              <a:off x="940" y="1751"/>
              <a:ext cx="607" cy="413"/>
            </a:xfrm>
            <a:prstGeom prst="rect">
              <a:avLst/>
            </a:prstGeom>
            <a:noFill/>
            <a:ln w="9525">
              <a:solidFill>
                <a:srgbClr val="FF9900"/>
              </a:solidFill>
              <a:miter lim="800000"/>
              <a:headEnd/>
              <a:tailEnd/>
            </a:ln>
          </p:spPr>
          <p:txBody>
            <a:bodyPr lIns="0" tIns="0" rIns="0" bIns="0" anchor="ctr"/>
            <a:lstStyle/>
            <a:p>
              <a:pPr algn="ctr">
                <a:spcBef>
                  <a:spcPct val="0"/>
                </a:spcBef>
                <a:spcAft>
                  <a:spcPct val="0"/>
                </a:spcAft>
                <a:buFontTx/>
                <a:buNone/>
              </a:pPr>
              <a:r>
                <a:rPr lang="es-PE" sz="1200">
                  <a:solidFill>
                    <a:srgbClr val="000066"/>
                  </a:solidFill>
                </a:rPr>
                <a:t>Planificación de Actividades de QA</a:t>
              </a:r>
              <a:endParaRPr lang="es-ES" sz="1200">
                <a:solidFill>
                  <a:srgbClr val="000066"/>
                </a:solidFill>
              </a:endParaRPr>
            </a:p>
          </p:txBody>
        </p:sp>
        <p:sp>
          <p:nvSpPr>
            <p:cNvPr id="14354" name="Rectangle 126"/>
            <p:cNvSpPr>
              <a:spLocks noChangeArrowheads="1"/>
            </p:cNvSpPr>
            <p:nvPr/>
          </p:nvSpPr>
          <p:spPr bwMode="auto">
            <a:xfrm>
              <a:off x="940"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14355" name="Rectangle 127"/>
            <p:cNvSpPr>
              <a:spLocks noChangeArrowheads="1"/>
            </p:cNvSpPr>
            <p:nvPr/>
          </p:nvSpPr>
          <p:spPr bwMode="auto">
            <a:xfrm>
              <a:off x="940"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latin typeface="TheSansCorrespondence" pitchFamily="34" charset="0"/>
                </a:rPr>
                <a:t>Herramienta Gestión</a:t>
              </a:r>
            </a:p>
            <a:p>
              <a:pPr algn="ctr">
                <a:spcBef>
                  <a:spcPct val="0"/>
                </a:spcBef>
                <a:spcAft>
                  <a:spcPct val="0"/>
                </a:spcAft>
                <a:buFontTx/>
                <a:buNone/>
              </a:pPr>
              <a:r>
                <a:rPr lang="es-PE" sz="1200" b="1">
                  <a:solidFill>
                    <a:srgbClr val="000066"/>
                  </a:solidFill>
                  <a:latin typeface="TheSansCorrespondence" pitchFamily="34" charset="0"/>
                </a:rPr>
                <a:t>QA‑Producto</a:t>
              </a:r>
            </a:p>
          </p:txBody>
        </p:sp>
      </p:grpSp>
      <p:cxnSp>
        <p:nvCxnSpPr>
          <p:cNvPr id="14351" name="AutoShape 139"/>
          <p:cNvCxnSpPr>
            <a:cxnSpLocks noChangeShapeType="1"/>
            <a:stCxn id="14364" idx="3"/>
          </p:cNvCxnSpPr>
          <p:nvPr/>
        </p:nvCxnSpPr>
        <p:spPr bwMode="auto">
          <a:xfrm flipV="1">
            <a:off x="6948488" y="3278188"/>
            <a:ext cx="901700" cy="4762"/>
          </a:xfrm>
          <a:prstGeom prst="straightConnector1">
            <a:avLst/>
          </a:prstGeom>
          <a:noFill/>
          <a:ln w="9525">
            <a:solidFill>
              <a:srgbClr val="FF9900"/>
            </a:solidFill>
            <a:round/>
            <a:headEnd/>
            <a:tailEnd type="triangle" w="med" len="med"/>
          </a:ln>
        </p:spPr>
      </p:cxnSp>
      <p:sp>
        <p:nvSpPr>
          <p:cNvPr id="14352" name="AutoShape 159"/>
          <p:cNvSpPr>
            <a:spLocks noChangeArrowheads="1"/>
          </p:cNvSpPr>
          <p:nvPr/>
        </p:nvSpPr>
        <p:spPr bwMode="auto">
          <a:xfrm>
            <a:off x="323850" y="6165850"/>
            <a:ext cx="1008063" cy="431800"/>
          </a:xfrm>
          <a:prstGeom prst="flowChartAlternateProcess">
            <a:avLst/>
          </a:prstGeom>
          <a:solidFill>
            <a:srgbClr val="FF6600">
              <a:alpha val="25098"/>
            </a:srgbClr>
          </a:solidFill>
          <a:ln w="25400">
            <a:solidFill>
              <a:srgbClr val="FF66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7" action="ppaction://hlinksldjump"/>
              </a:rPr>
              <a:t>Detalle</a:t>
            </a:r>
          </a:p>
          <a:p>
            <a:pPr algn="ctr">
              <a:spcBef>
                <a:spcPct val="0"/>
              </a:spcBef>
              <a:spcAft>
                <a:spcPct val="0"/>
              </a:spcAft>
              <a:buFontTx/>
              <a:buNone/>
            </a:pPr>
            <a:r>
              <a:rPr lang="es-PE" sz="1200" b="1">
                <a:solidFill>
                  <a:schemeClr val="tx1"/>
                </a:solidFill>
                <a:hlinkClick r:id="rId7" action="ppaction://hlinksldjump"/>
              </a:rPr>
              <a:t>Subprocesos</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41" name="Group 717"/>
          <p:cNvGraphicFramePr>
            <a:graphicFrameLocks noGrp="1"/>
          </p:cNvGraphicFramePr>
          <p:nvPr>
            <p:ph/>
            <p:extLst>
              <p:ext uri="{D42A27DB-BD31-4B8C-83A1-F6EECF244321}">
                <p14:modId xmlns:p14="http://schemas.microsoft.com/office/powerpoint/2010/main" val="735113752"/>
              </p:ext>
            </p:extLst>
          </p:nvPr>
        </p:nvGraphicFramePr>
        <p:xfrm>
          <a:off x="179388" y="1341438"/>
          <a:ext cx="8785225" cy="4645152"/>
        </p:xfrm>
        <a:graphic>
          <a:graphicData uri="http://schemas.openxmlformats.org/drawingml/2006/table">
            <a:tbl>
              <a:tblPr/>
              <a:tblGrid>
                <a:gridCol w="288925">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3097212">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bg1"/>
                          </a:solidFill>
                          <a:effectLst/>
                          <a:latin typeface="Arial" pitchFamily="34" charset="0"/>
                        </a:rPr>
                        <a:t>#</a:t>
                      </a:r>
                      <a:endParaRPr kumimoji="0" lang="es-ES" sz="1400" b="1" i="0" u="none" strike="noStrike" cap="none" normalizeH="0" baseline="0" dirty="0" smtClean="0">
                        <a:ln>
                          <a:noFill/>
                        </a:ln>
                        <a:solidFill>
                          <a:schemeClr val="bg1"/>
                        </a:solidFill>
                        <a:effectLst/>
                        <a:latin typeface="Arial" pitchFamily="34" charset="0"/>
                      </a:endParaRPr>
                    </a:p>
                  </a:txBody>
                  <a:tcPr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Rol del Responsable</a:t>
                      </a:r>
                      <a:endParaRPr kumimoji="0" lang="es-ES" sz="14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Nombre del Subproceso</a:t>
                      </a:r>
                      <a:endParaRPr kumimoji="0" lang="es-ES" sz="14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Descripción del Subproceso</a:t>
                      </a:r>
                      <a:endParaRPr kumimoji="0" lang="es-ES" sz="14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Herramientas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bg1"/>
                          </a:solidFill>
                          <a:effectLst/>
                          <a:latin typeface="Arial" pitchFamily="34" charset="0"/>
                        </a:rPr>
                        <a:t>Salidas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712788">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1</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Planificación de  Actividades de QA</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Cada vez que se inicia una fase de seguimiento y control se debe elaborar la hoja  “Planificación” de la herramienta </a:t>
                      </a:r>
                      <a:r>
                        <a:rPr kumimoji="0" lang="es-PE" sz="1200" b="0" i="0" u="none" strike="noStrike" cap="none" normalizeH="0" baseline="0" noProof="1" smtClean="0">
                          <a:ln>
                            <a:noFill/>
                          </a:ln>
                          <a:solidFill>
                            <a:schemeClr val="accent2"/>
                          </a:solidFill>
                          <a:effectLst/>
                          <a:latin typeface="Arial" pitchFamily="34" charset="0"/>
                          <a:cs typeface="Arial" pitchFamily="34" charset="0"/>
                        </a:rPr>
                        <a:t> “</a:t>
                      </a:r>
                      <a:r>
                        <a:rPr kumimoji="0" lang="es-PE" sz="1200" b="0" i="0" u="none" strike="noStrike" cap="none" normalizeH="0" baseline="0" dirty="0" smtClean="0">
                          <a:ln>
                            <a:noFill/>
                          </a:ln>
                          <a:solidFill>
                            <a:schemeClr val="accent2"/>
                          </a:solidFill>
                          <a:effectLst/>
                          <a:latin typeface="Arial" pitchFamily="34" charset="0"/>
                          <a:cs typeface="Arial" pitchFamily="34" charset="0"/>
                        </a:rPr>
                        <a:t>Herramienta de Gestión QA-Producto”.</a:t>
                      </a:r>
                      <a:endParaRPr kumimoji="0" lang="es-ES" sz="1200" b="0"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_tradnl" sz="1200" b="0" i="0" u="none" strike="noStrike" cap="none" normalizeH="0" baseline="0" smtClean="0">
                          <a:ln>
                            <a:noFill/>
                          </a:ln>
                          <a:solidFill>
                            <a:schemeClr val="accent2"/>
                          </a:solidFill>
                          <a:effectLst/>
                          <a:latin typeface="Arial" pitchFamily="34" charset="0"/>
                          <a:cs typeface="Arial" pitchFamily="34" charset="0"/>
                        </a:rPr>
                        <a:t>Hoja de Planificación elaborada</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17725">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2</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Ejecución de Plan de QA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200" b="0" i="0" u="none" strike="noStrike" cap="none" normalizeH="0" baseline="0" dirty="0" smtClean="0">
                        <a:ln>
                          <a:noFill/>
                        </a:ln>
                        <a:solidFill>
                          <a:schemeClr val="accent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800" b="1" i="0" u="none" strike="noStrike" cap="none" normalizeH="0" baseline="0" dirty="0" smtClean="0">
                          <a:ln>
                            <a:noFill/>
                          </a:ln>
                          <a:solidFill>
                            <a:schemeClr val="tx1"/>
                          </a:solidFill>
                          <a:effectLst/>
                          <a:latin typeface="Arial" pitchFamily="34" charset="0"/>
                          <a:cs typeface="Arial" pitchFamily="34" charset="0"/>
                        </a:rPr>
                        <a:t>Hacerlo en base al plan de proyecto</a:t>
                      </a:r>
                      <a:endParaRPr kumimoji="0" lang="es-ES" sz="18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El Analista de Calidad es el responsable de la ejecución de las Revisiones de QA planificadas. Adicionalmente, el Analista de Calidad realizará la auditoría de Gestión de Configuración al entregable utilizando la herramienta 7.0.1.29.02.R22 </a:t>
                      </a:r>
                      <a:r>
                        <a:rPr kumimoji="0" lang="es-PE" sz="1200" b="0" i="0" u="none" strike="noStrike" cap="none" normalizeH="0" baseline="0" dirty="0" err="1" smtClean="0">
                          <a:ln>
                            <a:noFill/>
                          </a:ln>
                          <a:solidFill>
                            <a:schemeClr val="accent2"/>
                          </a:solidFill>
                          <a:effectLst/>
                          <a:latin typeface="Arial" pitchFamily="34" charset="0"/>
                          <a:cs typeface="Arial" pitchFamily="34" charset="0"/>
                        </a:rPr>
                        <a:t>Checklist</a:t>
                      </a:r>
                      <a:r>
                        <a:rPr kumimoji="0" lang="es-PE" sz="1200" b="0" i="0" u="none" strike="noStrike" cap="none" normalizeH="0" baseline="0" dirty="0" smtClean="0">
                          <a:ln>
                            <a:noFill/>
                          </a:ln>
                          <a:solidFill>
                            <a:schemeClr val="accent2"/>
                          </a:solidFill>
                          <a:effectLst/>
                          <a:latin typeface="Arial" pitchFamily="34" charset="0"/>
                          <a:cs typeface="Arial" pitchFamily="34" charset="0"/>
                        </a:rPr>
                        <a:t> de Aseguramiento de Calidad.</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Después de realizada la revisión de QA de producto, el Analista de Calidad comunica vía correo electrónico la ruta donde se encuentran los resultados de la revisión, con copia al Gestor de Configuración.</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El Analista de Calidad es el responsable de verificar el cumplimiento del Plan de QA (Revisiones de QA)</a:t>
                      </a: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7.0.1.29.02.R06 Herramienta de Gestión QA-Producto</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PE" sz="1200" b="0" i="0" u="none" strike="noStrike" cap="none" normalizeH="0" baseline="0" smtClean="0">
                        <a:ln>
                          <a:noFill/>
                        </a:ln>
                        <a:solidFill>
                          <a:schemeClr val="accent2"/>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7.0.1.29.02.R22 Checklist de Aseguramiento de Calidad</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PE" sz="1200" b="0" i="0" u="none" strike="noStrike" cap="none" normalizeH="0" baseline="0" smtClean="0">
                        <a:ln>
                          <a:noFill/>
                        </a:ln>
                        <a:solidFill>
                          <a:schemeClr val="accent2"/>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smtClean="0">
                          <a:ln>
                            <a:noFill/>
                          </a:ln>
                          <a:solidFill>
                            <a:schemeClr val="accent2"/>
                          </a:solidFill>
                          <a:effectLst/>
                          <a:latin typeface="Arial" pitchFamily="34" charset="0"/>
                          <a:cs typeface="Arial" pitchFamily="34" charset="0"/>
                        </a:rPr>
                        <a:t>Resultado de las Revisiones</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97" name="Text Box 618"/>
          <p:cNvSpPr txBox="1">
            <a:spLocks noChangeArrowheads="1"/>
          </p:cNvSpPr>
          <p:nvPr/>
        </p:nvSpPr>
        <p:spPr bwMode="auto">
          <a:xfrm>
            <a:off x="1331913" y="0"/>
            <a:ext cx="7467600" cy="1066800"/>
          </a:xfrm>
          <a:prstGeom prst="rect">
            <a:avLst/>
          </a:prstGeom>
          <a:noFill/>
          <a:ln w="9525">
            <a:noFill/>
            <a:miter lim="800000"/>
            <a:headEnd/>
            <a:tailEnd/>
          </a:ln>
        </p:spPr>
        <p:txBody>
          <a:bodyPr>
            <a:spAutoFit/>
          </a:bodyPr>
          <a:lstStyle/>
          <a:p>
            <a:pPr algn="ctr">
              <a:spcBef>
                <a:spcPct val="0"/>
              </a:spcBef>
              <a:spcAft>
                <a:spcPct val="0"/>
              </a:spcAft>
              <a:buFontTx/>
              <a:buNone/>
            </a:pPr>
            <a:r>
              <a:rPr lang="es-PE" sz="3200">
                <a:solidFill>
                  <a:schemeClr val="bg1"/>
                </a:solidFill>
              </a:rPr>
              <a:t>Subprocesos del Proceso de </a:t>
            </a:r>
          </a:p>
          <a:p>
            <a:pPr algn="ctr">
              <a:spcBef>
                <a:spcPct val="0"/>
              </a:spcBef>
              <a:spcAft>
                <a:spcPct val="0"/>
              </a:spcAft>
              <a:buFontTx/>
              <a:buNone/>
            </a:pPr>
            <a:r>
              <a:rPr lang="es-PE" sz="3200">
                <a:solidFill>
                  <a:schemeClr val="bg1"/>
                </a:solidFill>
              </a:rPr>
              <a:t>Aseguramiento de la Calidad</a:t>
            </a:r>
            <a:endParaRPr lang="es-ES" sz="3200" b="1">
              <a:solidFill>
                <a:schemeClr val="bg1"/>
              </a:solidFill>
            </a:endParaRPr>
          </a:p>
        </p:txBody>
      </p:sp>
      <p:sp>
        <p:nvSpPr>
          <p:cNvPr id="15398" name="AutoShape 683"/>
          <p:cNvSpPr>
            <a:spLocks noChangeArrowheads="1"/>
          </p:cNvSpPr>
          <p:nvPr/>
        </p:nvSpPr>
        <p:spPr bwMode="auto">
          <a:xfrm>
            <a:off x="179388" y="6165850"/>
            <a:ext cx="1008062" cy="431800"/>
          </a:xfrm>
          <a:prstGeom prst="flowChartAlternateProcess">
            <a:avLst/>
          </a:prstGeom>
          <a:solidFill>
            <a:srgbClr val="FF6600">
              <a:alpha val="25098"/>
            </a:srgbClr>
          </a:solidFill>
          <a:ln w="25400">
            <a:solidFill>
              <a:srgbClr val="FF66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51" name="Group 43"/>
          <p:cNvGraphicFramePr>
            <a:graphicFrameLocks noGrp="1"/>
          </p:cNvGraphicFramePr>
          <p:nvPr>
            <p:ph/>
          </p:nvPr>
        </p:nvGraphicFramePr>
        <p:xfrm>
          <a:off x="179388" y="1341438"/>
          <a:ext cx="8785225" cy="1444308"/>
        </p:xfrm>
        <a:graphic>
          <a:graphicData uri="http://schemas.openxmlformats.org/drawingml/2006/table">
            <a:tbl>
              <a:tblPr/>
              <a:tblGrid>
                <a:gridCol w="288925">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3097212">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bg1"/>
                          </a:solidFill>
                          <a:effectLst/>
                          <a:latin typeface="Arial" pitchFamily="34" charset="0"/>
                        </a:rPr>
                        <a:t>#</a:t>
                      </a:r>
                      <a:endParaRPr kumimoji="0" lang="es-ES" sz="1400" b="1" i="0" u="none" strike="noStrike" cap="none" normalizeH="0" baseline="0" dirty="0" smtClean="0">
                        <a:ln>
                          <a:noFill/>
                        </a:ln>
                        <a:solidFill>
                          <a:schemeClr val="bg1"/>
                        </a:solidFill>
                        <a:effectLst/>
                        <a:latin typeface="Arial" pitchFamily="34" charset="0"/>
                      </a:endParaRPr>
                    </a:p>
                  </a:txBody>
                  <a:tcPr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Rol del Responsable</a:t>
                      </a:r>
                      <a:endParaRPr kumimoji="0" lang="es-ES" sz="14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Nombre del Subproceso</a:t>
                      </a:r>
                      <a:endParaRPr kumimoji="0" lang="es-ES" sz="14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Descripción del Subproceso</a:t>
                      </a:r>
                      <a:endParaRPr kumimoji="0" lang="es-ES" sz="14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Herramientas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bg1"/>
                          </a:solidFill>
                          <a:effectLst/>
                          <a:latin typeface="Arial" pitchFamily="34" charset="0"/>
                        </a:rPr>
                        <a:t>Salidas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712788">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3</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Elaboración de Informe de Resultados QA</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El Analista de Calidad elabora los Informes de  las Revisiones de QA y comunica al Jefe de la Fábrica y a los Analistas.</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713"/>
                        </a:spcBef>
                        <a:spcAft>
                          <a:spcPts val="713"/>
                        </a:spcAft>
                        <a:buClrTx/>
                        <a:buSzTx/>
                        <a:buFontTx/>
                        <a:buNone/>
                        <a:tabLst/>
                      </a:pPr>
                      <a:r>
                        <a:rPr kumimoji="0" lang="es-ES_tradnl" sz="1200" b="0" i="0" u="none" strike="noStrike" cap="none" normalizeH="0" baseline="0" smtClean="0">
                          <a:ln>
                            <a:noFill/>
                          </a:ln>
                          <a:solidFill>
                            <a:schemeClr val="accent2"/>
                          </a:solidFill>
                          <a:effectLst/>
                          <a:latin typeface="Arial" pitchFamily="34" charset="0"/>
                          <a:cs typeface="Arial" pitchFamily="34" charset="0"/>
                        </a:rPr>
                        <a:t>Informe de las Revisiones de QA</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414" name="Text Box 39"/>
          <p:cNvSpPr txBox="1">
            <a:spLocks noChangeArrowheads="1"/>
          </p:cNvSpPr>
          <p:nvPr/>
        </p:nvSpPr>
        <p:spPr bwMode="auto">
          <a:xfrm>
            <a:off x="1331913" y="0"/>
            <a:ext cx="7467600" cy="1066800"/>
          </a:xfrm>
          <a:prstGeom prst="rect">
            <a:avLst/>
          </a:prstGeom>
          <a:noFill/>
          <a:ln w="9525">
            <a:noFill/>
            <a:miter lim="800000"/>
            <a:headEnd/>
            <a:tailEnd/>
          </a:ln>
        </p:spPr>
        <p:txBody>
          <a:bodyPr>
            <a:spAutoFit/>
          </a:bodyPr>
          <a:lstStyle/>
          <a:p>
            <a:pPr algn="ctr">
              <a:spcBef>
                <a:spcPct val="0"/>
              </a:spcBef>
              <a:spcAft>
                <a:spcPct val="0"/>
              </a:spcAft>
              <a:buFontTx/>
              <a:buNone/>
            </a:pPr>
            <a:r>
              <a:rPr lang="es-PE" sz="3200">
                <a:solidFill>
                  <a:schemeClr val="bg1"/>
                </a:solidFill>
              </a:rPr>
              <a:t>Subprocesos del Proceso de </a:t>
            </a:r>
          </a:p>
          <a:p>
            <a:pPr algn="ctr">
              <a:spcBef>
                <a:spcPct val="0"/>
              </a:spcBef>
              <a:spcAft>
                <a:spcPct val="0"/>
              </a:spcAft>
              <a:buFontTx/>
              <a:buNone/>
            </a:pPr>
            <a:r>
              <a:rPr lang="es-PE" sz="3200">
                <a:solidFill>
                  <a:schemeClr val="bg1"/>
                </a:solidFill>
              </a:rPr>
              <a:t>Aseguramiento de la Calidad</a:t>
            </a:r>
            <a:endParaRPr lang="es-ES" sz="3200" b="1">
              <a:solidFill>
                <a:schemeClr val="bg1"/>
              </a:solidFill>
            </a:endParaRPr>
          </a:p>
        </p:txBody>
      </p:sp>
      <p:sp>
        <p:nvSpPr>
          <p:cNvPr id="16415" name="AutoShape 40"/>
          <p:cNvSpPr>
            <a:spLocks noChangeArrowheads="1"/>
          </p:cNvSpPr>
          <p:nvPr/>
        </p:nvSpPr>
        <p:spPr bwMode="auto">
          <a:xfrm>
            <a:off x="179388" y="6165850"/>
            <a:ext cx="1008062" cy="431800"/>
          </a:xfrm>
          <a:prstGeom prst="flowChartAlternateProcess">
            <a:avLst/>
          </a:prstGeom>
          <a:solidFill>
            <a:srgbClr val="FF6600">
              <a:alpha val="25098"/>
            </a:srgbClr>
          </a:solidFill>
          <a:ln w="25400">
            <a:solidFill>
              <a:srgbClr val="FF66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47107" name="Text Box 3"/>
          <p:cNvSpPr txBox="1">
            <a:spLocks noChangeArrowheads="1"/>
          </p:cNvSpPr>
          <p:nvPr/>
        </p:nvSpPr>
        <p:spPr bwMode="auto">
          <a:xfrm>
            <a:off x="179388" y="1557338"/>
            <a:ext cx="8775700" cy="1881187"/>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5. Descripción del Proceso</a:t>
            </a:r>
          </a:p>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	5.2 Actividades</a:t>
            </a:r>
          </a:p>
        </p:txBody>
      </p:sp>
      <p:grpSp>
        <p:nvGrpSpPr>
          <p:cNvPr id="17412" name="Group 7"/>
          <p:cNvGrpSpPr>
            <a:grpSpLocks/>
          </p:cNvGrpSpPr>
          <p:nvPr/>
        </p:nvGrpSpPr>
        <p:grpSpPr bwMode="auto">
          <a:xfrm>
            <a:off x="1128713" y="2247900"/>
            <a:ext cx="6884987" cy="3484563"/>
            <a:chOff x="711" y="1416"/>
            <a:chExt cx="4337" cy="2195"/>
          </a:xfrm>
        </p:grpSpPr>
        <p:sp>
          <p:nvSpPr>
            <p:cNvPr id="17413"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17414"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17415"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17416"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17417"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17418"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17419"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17420"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17421"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17422"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17423"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17424"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17425"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17426"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17427"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17428"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17429"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17430"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17431"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17432"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17433"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17434"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17435"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17436"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17437"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17438"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17439"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17440"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17441"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17442"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17443"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17444"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17445"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17446"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17447"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17448"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17449"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17450"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17451"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17452"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17453"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17454"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17455"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17456"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17457"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17458"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17459"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17460"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17461"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17462"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17463"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17464"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17465"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17466"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17467"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17468"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17469"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17470"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17471"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17472"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17473"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17474"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17475"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17476"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17477"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17478"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17479"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17480"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17481"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17482"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17483"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17484"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17485"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17486"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17487"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17488"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17489"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17490"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17491"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17492"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17493"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17494"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17495"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17496"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17497"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17498"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17499"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17500"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17501"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17502"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17503"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17504"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17505"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17506"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17507"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17508"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17509"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17510"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17511"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17512"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17513"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17514"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17515"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17516"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17517"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17518"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17519"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17520"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17521"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17522"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17523"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17524"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6"/>
                                        </p:tgtEl>
                                        <p:attrNameLst>
                                          <p:attrName>style.visibility</p:attrName>
                                        </p:attrNameLst>
                                      </p:cBhvr>
                                      <p:to>
                                        <p:strVal val="visible"/>
                                      </p:to>
                                    </p:set>
                                    <p:animEffect transition="in" filter="fade">
                                      <p:cBhvr>
                                        <p:cTn id="10" dur="10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331913" y="58738"/>
            <a:ext cx="7612062"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Actividades del Subproceso</a:t>
            </a:r>
          </a:p>
          <a:p>
            <a:pPr algn="l">
              <a:spcBef>
                <a:spcPct val="0"/>
              </a:spcBef>
              <a:spcAft>
                <a:spcPct val="0"/>
              </a:spcAft>
              <a:buFontTx/>
              <a:buNone/>
            </a:pPr>
            <a:r>
              <a:rPr lang="es-ES" sz="3200">
                <a:solidFill>
                  <a:schemeClr val="bg1"/>
                </a:solidFill>
              </a:rPr>
              <a:t>Ejecución de Plan de QA</a:t>
            </a:r>
          </a:p>
        </p:txBody>
      </p:sp>
      <p:cxnSp>
        <p:nvCxnSpPr>
          <p:cNvPr id="18435" name="AutoShape 32"/>
          <p:cNvCxnSpPr>
            <a:cxnSpLocks noChangeShapeType="1"/>
            <a:stCxn id="18455" idx="3"/>
            <a:endCxn id="18448" idx="1"/>
          </p:cNvCxnSpPr>
          <p:nvPr/>
        </p:nvCxnSpPr>
        <p:spPr bwMode="auto">
          <a:xfrm flipV="1">
            <a:off x="4787900" y="3170238"/>
            <a:ext cx="485775" cy="14287"/>
          </a:xfrm>
          <a:prstGeom prst="straightConnector1">
            <a:avLst/>
          </a:prstGeom>
          <a:noFill/>
          <a:ln w="9525">
            <a:solidFill>
              <a:srgbClr val="99CC00"/>
            </a:solidFill>
            <a:round/>
            <a:headEnd/>
            <a:tailEnd type="triangle" w="med" len="med"/>
          </a:ln>
        </p:spPr>
      </p:cxnSp>
      <p:grpSp>
        <p:nvGrpSpPr>
          <p:cNvPr id="18436" name="Group 64"/>
          <p:cNvGrpSpPr>
            <a:grpSpLocks/>
          </p:cNvGrpSpPr>
          <p:nvPr/>
        </p:nvGrpSpPr>
        <p:grpSpPr bwMode="auto">
          <a:xfrm>
            <a:off x="1706563" y="2978150"/>
            <a:ext cx="1104900" cy="655638"/>
            <a:chOff x="-23" y="1776"/>
            <a:chExt cx="696" cy="413"/>
          </a:xfrm>
        </p:grpSpPr>
        <p:sp>
          <p:nvSpPr>
            <p:cNvPr id="18460" name="Rectangle 65"/>
            <p:cNvSpPr>
              <a:spLocks noChangeArrowheads="1"/>
            </p:cNvSpPr>
            <p:nvPr/>
          </p:nvSpPr>
          <p:spPr bwMode="auto">
            <a:xfrm>
              <a:off x="-23" y="2039"/>
              <a:ext cx="696" cy="15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Plan de QA</a:t>
              </a:r>
              <a:endParaRPr lang="es-ES" sz="1200" b="1">
                <a:solidFill>
                  <a:srgbClr val="000066"/>
                </a:solidFill>
              </a:endParaRPr>
            </a:p>
          </p:txBody>
        </p:sp>
        <p:pic>
          <p:nvPicPr>
            <p:cNvPr id="18461" name="Picture 66"/>
            <p:cNvPicPr>
              <a:picLocks noChangeAspect="1" noChangeArrowheads="1"/>
            </p:cNvPicPr>
            <p:nvPr/>
          </p:nvPicPr>
          <p:blipFill>
            <a:blip r:embed="rId3" cstate="print"/>
            <a:srcRect/>
            <a:stretch>
              <a:fillRect/>
            </a:stretch>
          </p:blipFill>
          <p:spPr bwMode="auto">
            <a:xfrm>
              <a:off x="152" y="1776"/>
              <a:ext cx="330" cy="266"/>
            </a:xfrm>
            <a:prstGeom prst="rect">
              <a:avLst/>
            </a:prstGeom>
            <a:noFill/>
            <a:ln w="9525">
              <a:noFill/>
              <a:miter lim="800000"/>
              <a:headEnd/>
              <a:tailEnd/>
            </a:ln>
          </p:spPr>
        </p:pic>
      </p:grpSp>
      <p:grpSp>
        <p:nvGrpSpPr>
          <p:cNvPr id="18437" name="Group 67"/>
          <p:cNvGrpSpPr>
            <a:grpSpLocks/>
          </p:cNvGrpSpPr>
          <p:nvPr/>
        </p:nvGrpSpPr>
        <p:grpSpPr bwMode="auto">
          <a:xfrm>
            <a:off x="1692275" y="1612900"/>
            <a:ext cx="1104900" cy="912813"/>
            <a:chOff x="-23" y="1117"/>
            <a:chExt cx="696" cy="575"/>
          </a:xfrm>
        </p:grpSpPr>
        <p:pic>
          <p:nvPicPr>
            <p:cNvPr id="18458" name="Picture 68"/>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18459" name="Rectangle 69"/>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18438" name="AutoShape 82"/>
          <p:cNvCxnSpPr>
            <a:cxnSpLocks noChangeShapeType="1"/>
            <a:endCxn id="18455" idx="1"/>
          </p:cNvCxnSpPr>
          <p:nvPr/>
        </p:nvCxnSpPr>
        <p:spPr bwMode="auto">
          <a:xfrm flipV="1">
            <a:off x="2508250" y="3184525"/>
            <a:ext cx="735013" cy="4763"/>
          </a:xfrm>
          <a:prstGeom prst="straightConnector1">
            <a:avLst/>
          </a:prstGeom>
          <a:noFill/>
          <a:ln w="9525">
            <a:solidFill>
              <a:schemeClr val="folHlink"/>
            </a:solidFill>
            <a:round/>
            <a:headEnd/>
            <a:tailEnd type="triangle" w="med" len="med"/>
          </a:ln>
        </p:spPr>
      </p:cxnSp>
      <p:cxnSp>
        <p:nvCxnSpPr>
          <p:cNvPr id="18439" name="AutoShape 83"/>
          <p:cNvCxnSpPr>
            <a:cxnSpLocks noChangeShapeType="1"/>
            <a:stCxn id="18459" idx="2"/>
          </p:cNvCxnSpPr>
          <p:nvPr/>
        </p:nvCxnSpPr>
        <p:spPr bwMode="auto">
          <a:xfrm>
            <a:off x="2244725" y="2525713"/>
            <a:ext cx="1588" cy="452437"/>
          </a:xfrm>
          <a:prstGeom prst="straightConnector1">
            <a:avLst/>
          </a:prstGeom>
          <a:noFill/>
          <a:ln w="9525">
            <a:solidFill>
              <a:schemeClr val="folHlink"/>
            </a:solidFill>
            <a:round/>
            <a:headEnd/>
            <a:tailEnd type="triangle" w="med" len="med"/>
          </a:ln>
        </p:spPr>
      </p:cxnSp>
      <p:grpSp>
        <p:nvGrpSpPr>
          <p:cNvPr id="18440" name="Group 101"/>
          <p:cNvGrpSpPr>
            <a:grpSpLocks/>
          </p:cNvGrpSpPr>
          <p:nvPr/>
        </p:nvGrpSpPr>
        <p:grpSpPr bwMode="auto">
          <a:xfrm>
            <a:off x="3243263" y="2360613"/>
            <a:ext cx="1544637" cy="1644650"/>
            <a:chOff x="1532" y="1539"/>
            <a:chExt cx="635" cy="907"/>
          </a:xfrm>
        </p:grpSpPr>
        <p:sp>
          <p:nvSpPr>
            <p:cNvPr id="18455" name="Rectangle 85"/>
            <p:cNvSpPr>
              <a:spLocks noChangeArrowheads="1"/>
            </p:cNvSpPr>
            <p:nvPr/>
          </p:nvSpPr>
          <p:spPr bwMode="auto">
            <a:xfrm>
              <a:off x="1532" y="1735"/>
              <a:ext cx="635" cy="516"/>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hlinkClick r:id="rId5" action="ppaction://hlinksldjump"/>
                </a:rPr>
                <a:t>Realizar las Revisiones de QA</a:t>
              </a:r>
              <a:endParaRPr lang="es-ES" sz="1200">
                <a:solidFill>
                  <a:srgbClr val="000066"/>
                </a:solidFill>
              </a:endParaRPr>
            </a:p>
          </p:txBody>
        </p:sp>
        <p:sp>
          <p:nvSpPr>
            <p:cNvPr id="18456" name="Rectangle 86"/>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18457" name="Rectangle 87"/>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a:p>
              <a:pPr algn="ctr">
                <a:spcBef>
                  <a:spcPct val="0"/>
                </a:spcBef>
                <a:spcAft>
                  <a:spcPct val="0"/>
                </a:spcAft>
                <a:buFontTx/>
                <a:buNone/>
              </a:pPr>
              <a:endParaRPr lang="es-PE" sz="800" b="1">
                <a:solidFill>
                  <a:srgbClr val="000066"/>
                </a:solidFill>
              </a:endParaRPr>
            </a:p>
          </p:txBody>
        </p:sp>
      </p:grpSp>
      <p:grpSp>
        <p:nvGrpSpPr>
          <p:cNvPr id="18441" name="Group 93"/>
          <p:cNvGrpSpPr>
            <a:grpSpLocks/>
          </p:cNvGrpSpPr>
          <p:nvPr/>
        </p:nvGrpSpPr>
        <p:grpSpPr bwMode="auto">
          <a:xfrm>
            <a:off x="6931025" y="2957513"/>
            <a:ext cx="1104900" cy="801687"/>
            <a:chOff x="2776" y="542"/>
            <a:chExt cx="696" cy="505"/>
          </a:xfrm>
        </p:grpSpPr>
        <p:sp>
          <p:nvSpPr>
            <p:cNvPr id="18453" name="Rectangle 94"/>
            <p:cNvSpPr>
              <a:spLocks noChangeArrowheads="1"/>
            </p:cNvSpPr>
            <p:nvPr/>
          </p:nvSpPr>
          <p:spPr bwMode="auto">
            <a:xfrm>
              <a:off x="2776" y="805"/>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Revisión Ejecutada</a:t>
              </a:r>
              <a:endParaRPr lang="es-ES" sz="1200" b="1">
                <a:solidFill>
                  <a:srgbClr val="000066"/>
                </a:solidFill>
              </a:endParaRPr>
            </a:p>
          </p:txBody>
        </p:sp>
        <p:pic>
          <p:nvPicPr>
            <p:cNvPr id="18454" name="Picture 95"/>
            <p:cNvPicPr>
              <a:picLocks noChangeAspect="1" noChangeArrowheads="1"/>
            </p:cNvPicPr>
            <p:nvPr/>
          </p:nvPicPr>
          <p:blipFill>
            <a:blip r:embed="rId3" cstate="print"/>
            <a:srcRect/>
            <a:stretch>
              <a:fillRect/>
            </a:stretch>
          </p:blipFill>
          <p:spPr bwMode="auto">
            <a:xfrm>
              <a:off x="2951" y="542"/>
              <a:ext cx="330" cy="266"/>
            </a:xfrm>
            <a:prstGeom prst="rect">
              <a:avLst/>
            </a:prstGeom>
            <a:noFill/>
            <a:ln w="9525">
              <a:noFill/>
              <a:miter lim="800000"/>
              <a:headEnd/>
              <a:tailEnd/>
            </a:ln>
          </p:spPr>
        </p:pic>
      </p:grpSp>
      <p:grpSp>
        <p:nvGrpSpPr>
          <p:cNvPr id="18442" name="Group 96"/>
          <p:cNvGrpSpPr>
            <a:grpSpLocks/>
          </p:cNvGrpSpPr>
          <p:nvPr/>
        </p:nvGrpSpPr>
        <p:grpSpPr bwMode="auto">
          <a:xfrm>
            <a:off x="6931025" y="3933825"/>
            <a:ext cx="1104900" cy="912813"/>
            <a:chOff x="-23" y="1117"/>
            <a:chExt cx="696" cy="575"/>
          </a:xfrm>
        </p:grpSpPr>
        <p:pic>
          <p:nvPicPr>
            <p:cNvPr id="18451" name="Picture 97"/>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18452" name="Rectangle 98"/>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18443" name="AutoShape 99"/>
          <p:cNvCxnSpPr>
            <a:cxnSpLocks noChangeShapeType="1"/>
            <a:stCxn id="18453" idx="2"/>
          </p:cNvCxnSpPr>
          <p:nvPr/>
        </p:nvCxnSpPr>
        <p:spPr bwMode="auto">
          <a:xfrm>
            <a:off x="7483475" y="3759200"/>
            <a:ext cx="0" cy="174625"/>
          </a:xfrm>
          <a:prstGeom prst="straightConnector1">
            <a:avLst/>
          </a:prstGeom>
          <a:noFill/>
          <a:ln w="9525">
            <a:solidFill>
              <a:schemeClr val="folHlink"/>
            </a:solidFill>
            <a:round/>
            <a:headEnd/>
            <a:tailEnd type="triangle" w="med" len="med"/>
          </a:ln>
        </p:spPr>
      </p:cxnSp>
      <p:cxnSp>
        <p:nvCxnSpPr>
          <p:cNvPr id="18444" name="AutoShape 100"/>
          <p:cNvCxnSpPr>
            <a:cxnSpLocks noChangeShapeType="1"/>
            <a:stCxn id="18448" idx="3"/>
          </p:cNvCxnSpPr>
          <p:nvPr/>
        </p:nvCxnSpPr>
        <p:spPr bwMode="auto">
          <a:xfrm flipV="1">
            <a:off x="6877050" y="3168650"/>
            <a:ext cx="331788" cy="1588"/>
          </a:xfrm>
          <a:prstGeom prst="straightConnector1">
            <a:avLst/>
          </a:prstGeom>
          <a:noFill/>
          <a:ln w="9525">
            <a:solidFill>
              <a:schemeClr val="folHlink"/>
            </a:solidFill>
            <a:round/>
            <a:headEnd/>
            <a:tailEnd type="triangle" w="med" len="med"/>
          </a:ln>
        </p:spPr>
      </p:cxnSp>
      <p:grpSp>
        <p:nvGrpSpPr>
          <p:cNvPr id="18445" name="Group 106"/>
          <p:cNvGrpSpPr>
            <a:grpSpLocks/>
          </p:cNvGrpSpPr>
          <p:nvPr/>
        </p:nvGrpSpPr>
        <p:grpSpPr bwMode="auto">
          <a:xfrm>
            <a:off x="5273675" y="2332038"/>
            <a:ext cx="1603375" cy="1673225"/>
            <a:chOff x="1532" y="1539"/>
            <a:chExt cx="635" cy="907"/>
          </a:xfrm>
        </p:grpSpPr>
        <p:sp>
          <p:nvSpPr>
            <p:cNvPr id="18448" name="Rectangle 107"/>
            <p:cNvSpPr>
              <a:spLocks noChangeArrowheads="1"/>
            </p:cNvSpPr>
            <p:nvPr/>
          </p:nvSpPr>
          <p:spPr bwMode="auto">
            <a:xfrm>
              <a:off x="1532" y="1735"/>
              <a:ext cx="635" cy="516"/>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Elaborar y Comunicar los Informes de las Revisiones de QA</a:t>
              </a:r>
              <a:endParaRPr lang="es-ES" sz="1200">
                <a:solidFill>
                  <a:srgbClr val="000066"/>
                </a:solidFill>
              </a:endParaRPr>
            </a:p>
          </p:txBody>
        </p:sp>
        <p:sp>
          <p:nvSpPr>
            <p:cNvPr id="18449" name="Rectangle 108"/>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18450" name="Rectangle 109"/>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a:p>
              <a:pPr algn="ctr">
                <a:spcBef>
                  <a:spcPct val="0"/>
                </a:spcBef>
                <a:spcAft>
                  <a:spcPct val="0"/>
                </a:spcAft>
                <a:buFontTx/>
                <a:buNone/>
              </a:pPr>
              <a:endParaRPr lang="es-PE" sz="800" b="1">
                <a:solidFill>
                  <a:srgbClr val="000066"/>
                </a:solidFill>
              </a:endParaRPr>
            </a:p>
          </p:txBody>
        </p:sp>
      </p:grpSp>
      <p:sp>
        <p:nvSpPr>
          <p:cNvPr id="18446" name="AutoShape 110"/>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6" action="ppaction://hlinksldjump"/>
              </a:rPr>
              <a:t>Detalle</a:t>
            </a:r>
          </a:p>
          <a:p>
            <a:pPr algn="ctr">
              <a:spcBef>
                <a:spcPct val="0"/>
              </a:spcBef>
              <a:spcAft>
                <a:spcPct val="0"/>
              </a:spcAft>
              <a:buFontTx/>
              <a:buNone/>
            </a:pPr>
            <a:r>
              <a:rPr lang="es-PE" sz="1200" b="1">
                <a:solidFill>
                  <a:schemeClr val="tx1"/>
                </a:solidFill>
                <a:hlinkClick r:id="rId6" action="ppaction://hlinksldjump"/>
              </a:rPr>
              <a:t>Actividades</a:t>
            </a:r>
            <a:endParaRPr lang="es-ES" sz="1200" b="1">
              <a:solidFill>
                <a:schemeClr val="tx1"/>
              </a:solidFill>
            </a:endParaRPr>
          </a:p>
        </p:txBody>
      </p:sp>
      <p:sp>
        <p:nvSpPr>
          <p:cNvPr id="18447" name="AutoShape 111"/>
          <p:cNvSpPr>
            <a:spLocks noChangeArrowheads="1"/>
          </p:cNvSpPr>
          <p:nvPr/>
        </p:nvSpPr>
        <p:spPr bwMode="auto">
          <a:xfrm>
            <a:off x="7308850" y="6165850"/>
            <a:ext cx="1008063"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7"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54" name="Group 258"/>
          <p:cNvGraphicFramePr>
            <a:graphicFrameLocks noGrp="1"/>
          </p:cNvGraphicFramePr>
          <p:nvPr>
            <p:ph/>
            <p:extLst>
              <p:ext uri="{D42A27DB-BD31-4B8C-83A1-F6EECF244321}">
                <p14:modId xmlns:p14="http://schemas.microsoft.com/office/powerpoint/2010/main" val="1264207727"/>
              </p:ext>
            </p:extLst>
          </p:nvPr>
        </p:nvGraphicFramePr>
        <p:xfrm>
          <a:off x="179388" y="1185863"/>
          <a:ext cx="8785225" cy="5269104"/>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bg1"/>
                          </a:solidFill>
                          <a:effectLst/>
                          <a:latin typeface="Arial" pitchFamily="34" charset="0"/>
                        </a:rPr>
                        <a:t>#</a:t>
                      </a:r>
                      <a:endParaRPr kumimoji="0" lang="es-ES" sz="1400" b="1" i="0" u="none" strike="noStrike" cap="none" normalizeH="0" baseline="0" dirty="0" smtClean="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Rol del Responsable</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Nombre de la Actividad</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Descripción de la Actividad</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Herramientas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bg1"/>
                          </a:solidFill>
                          <a:effectLst/>
                          <a:latin typeface="Arial" pitchFamily="34" charset="0"/>
                        </a:rPr>
                        <a:t>Salidas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1</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Realizar las Revisiones de QA</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De acuerdo al plan de actividades de QA, el Analista de Calidad se reúne con el Revisado de QA  para verificar si los entregables proporcionados están completos, cumplen con los estándares y especificaciones,  si se usan los procesos definidos y si están conformes para pasar a la siguiente actividad.</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Para la Revisión del QA de Productos: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El Analista de Calidad deberá revisar los entregables indicados en la hoja “Planificación” del libro “Herramienta de Gestión QA-Producto” y de encontrar NC deberá actualizar la Hoja “Seguimiento de NC” del libro </a:t>
                      </a:r>
                      <a:r>
                        <a:rPr kumimoji="0" lang="es-PE" sz="1800" b="1" i="0" u="none" strike="noStrike" cap="none" normalizeH="0" baseline="0" dirty="0" smtClean="0">
                          <a:ln>
                            <a:noFill/>
                          </a:ln>
                          <a:solidFill>
                            <a:schemeClr val="tx1"/>
                          </a:solidFill>
                          <a:effectLst/>
                          <a:latin typeface="Arial" pitchFamily="34" charset="0"/>
                          <a:cs typeface="Arial" pitchFamily="34" charset="0"/>
                        </a:rPr>
                        <a:t>“Gestión QA-Producto. Poner los documentos que ya existen</a:t>
                      </a:r>
                      <a:endParaRPr kumimoji="0" lang="es-PE"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El Analista de Calidad en conjunto con el Revisado de QA decidirán las NC encontradas que deberán resolver, su tratamiento y registro en la hoja de “Seguimiento de NC”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Las NC que no serán resueltas deberán ser justificadas y aprobadas por el Analista; y asimismo se  informará al Analista de Calidad.</a:t>
                      </a: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smtClean="0">
                          <a:ln>
                            <a:noFill/>
                          </a:ln>
                          <a:solidFill>
                            <a:schemeClr val="accent2"/>
                          </a:solidFill>
                          <a:effectLst/>
                          <a:latin typeface="Arial" pitchFamily="34" charset="0"/>
                          <a:cs typeface="Arial" pitchFamily="34" charset="0"/>
                        </a:rPr>
                        <a:t>Hoja de Seguimiento de NC llenada</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86" name="Text Box 216"/>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Actividades del Subproceso </a:t>
            </a:r>
          </a:p>
          <a:p>
            <a:pPr algn="l">
              <a:spcBef>
                <a:spcPct val="0"/>
              </a:spcBef>
              <a:spcAft>
                <a:spcPct val="0"/>
              </a:spcAft>
              <a:buFontTx/>
              <a:buNone/>
            </a:pPr>
            <a:r>
              <a:rPr lang="es-ES" sz="3200">
                <a:solidFill>
                  <a:schemeClr val="bg1"/>
                </a:solidFill>
              </a:rPr>
              <a:t>Ejecución de Plan de QA</a:t>
            </a:r>
          </a:p>
        </p:txBody>
      </p:sp>
      <p:sp>
        <p:nvSpPr>
          <p:cNvPr id="19487" name="AutoShape 222"/>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91" name="Group 35"/>
          <p:cNvGraphicFramePr>
            <a:graphicFrameLocks noGrp="1"/>
          </p:cNvGraphicFramePr>
          <p:nvPr>
            <p:ph/>
            <p:extLst>
              <p:ext uri="{D42A27DB-BD31-4B8C-83A1-F6EECF244321}">
                <p14:modId xmlns:p14="http://schemas.microsoft.com/office/powerpoint/2010/main" val="17731401"/>
              </p:ext>
            </p:extLst>
          </p:nvPr>
        </p:nvGraphicFramePr>
        <p:xfrm>
          <a:off x="179388" y="1185863"/>
          <a:ext cx="8785225" cy="2873376"/>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bg1"/>
                          </a:solidFill>
                          <a:effectLst/>
                          <a:latin typeface="Arial" pitchFamily="34" charset="0"/>
                        </a:rPr>
                        <a:t>#</a:t>
                      </a:r>
                      <a:endParaRPr kumimoji="0" lang="es-ES" sz="1400" b="1" i="0" u="none" strike="noStrike" cap="none" normalizeH="0" baseline="0" dirty="0" smtClean="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Rol del Responsable</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Nombre de la Actividad</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Descripción de la Actividad</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Herramientas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bg1"/>
                          </a:solidFill>
                          <a:effectLst/>
                          <a:latin typeface="Arial" pitchFamily="34" charset="0"/>
                        </a:rPr>
                        <a:t>Salidas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2</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Elaborar y Comunicar los Informes de las Revisiones de QA</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Después de cada Revisión de QA, el Analista de Calidad deberá actualizar las duraciones reales de las revisiones en las hojas de Planificación de la herramienta: “7.0.1.29.02.R06 Herramienta de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Comunicar al Revisado de QA el Informe del producto vía correo electrónico. </a:t>
                      </a:r>
                      <a:r>
                        <a:rPr kumimoji="0" lang="es-PE" sz="2400" b="1" i="0" u="none" strike="noStrike" cap="none" normalizeH="0" baseline="0" dirty="0" smtClean="0">
                          <a:ln>
                            <a:noFill/>
                          </a:ln>
                          <a:solidFill>
                            <a:schemeClr val="tx1"/>
                          </a:solidFill>
                          <a:effectLst/>
                          <a:latin typeface="Arial" pitchFamily="34" charset="0"/>
                          <a:cs typeface="Arial" pitchFamily="34" charset="0"/>
                        </a:rPr>
                        <a:t>En acta o drive</a:t>
                      </a:r>
                      <a:endParaRPr kumimoji="0" lang="es-ES" sz="1200" b="1"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smtClean="0">
                          <a:ln>
                            <a:noFill/>
                          </a:ln>
                          <a:solidFill>
                            <a:schemeClr val="accent2"/>
                          </a:solidFill>
                          <a:effectLst/>
                          <a:latin typeface="Arial" pitchFamily="34" charset="0"/>
                          <a:cs typeface="Arial" pitchFamily="34" charset="0"/>
                        </a:rPr>
                        <a:t>Informe de las Revisiones QA</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10" name="Text Box 32"/>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Actividades del Subproceso </a:t>
            </a:r>
          </a:p>
          <a:p>
            <a:pPr algn="l">
              <a:spcBef>
                <a:spcPct val="0"/>
              </a:spcBef>
              <a:spcAft>
                <a:spcPct val="0"/>
              </a:spcAft>
              <a:buFontTx/>
              <a:buNone/>
            </a:pPr>
            <a:r>
              <a:rPr lang="es-ES" sz="3200">
                <a:solidFill>
                  <a:schemeClr val="bg1"/>
                </a:solidFill>
              </a:rPr>
              <a:t>Ejecución de Plan de QA</a:t>
            </a:r>
          </a:p>
        </p:txBody>
      </p:sp>
      <p:sp>
        <p:nvSpPr>
          <p:cNvPr id="20511" name="AutoShape 33"/>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331913" y="188913"/>
            <a:ext cx="2033587"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a:solidFill>
                  <a:schemeClr val="bg1"/>
                </a:solidFill>
              </a:rPr>
              <a:t>Contenido</a:t>
            </a:r>
            <a:endParaRPr lang="es-ES" sz="3200" b="1">
              <a:solidFill>
                <a:schemeClr val="bg1"/>
              </a:solidFill>
            </a:endParaRPr>
          </a:p>
        </p:txBody>
      </p:sp>
      <p:pic>
        <p:nvPicPr>
          <p:cNvPr id="29699" name="Picture 3" descr="002"/>
          <p:cNvPicPr>
            <a:picLocks noChangeAspect="1" noChangeArrowheads="1"/>
          </p:cNvPicPr>
          <p:nvPr/>
        </p:nvPicPr>
        <p:blipFill>
          <a:blip r:embed="rId3" cstate="print"/>
          <a:srcRect/>
          <a:stretch>
            <a:fillRect/>
          </a:stretch>
        </p:blipFill>
        <p:spPr bwMode="auto">
          <a:xfrm>
            <a:off x="179388" y="1268413"/>
            <a:ext cx="2592387" cy="5472112"/>
          </a:xfrm>
          <a:prstGeom prst="rect">
            <a:avLst/>
          </a:prstGeom>
          <a:noFill/>
          <a:ln w="9525">
            <a:noFill/>
            <a:miter lim="800000"/>
            <a:headEnd/>
            <a:tailEnd/>
          </a:ln>
        </p:spPr>
      </p:pic>
      <p:sp>
        <p:nvSpPr>
          <p:cNvPr id="29700" name="Rectangle 4"/>
          <p:cNvSpPr>
            <a:spLocks noChangeArrowheads="1"/>
          </p:cNvSpPr>
          <p:nvPr/>
        </p:nvSpPr>
        <p:spPr bwMode="auto">
          <a:xfrm>
            <a:off x="3132138" y="1211263"/>
            <a:ext cx="4951412" cy="5313362"/>
          </a:xfrm>
          <a:prstGeom prst="rect">
            <a:avLst/>
          </a:prstGeom>
          <a:noFill/>
          <a:ln w="9525">
            <a:noFill/>
            <a:miter lim="800000"/>
            <a:headEnd/>
            <a:tailEnd/>
          </a:ln>
        </p:spPr>
        <p:txBody>
          <a:bodyPr>
            <a:spAutoFit/>
          </a:bodyPr>
          <a:lstStyle/>
          <a:p>
            <a:pPr marL="342900" indent="-342900" algn="l">
              <a:lnSpc>
                <a:spcPct val="130000"/>
              </a:lnSpc>
              <a:spcBef>
                <a:spcPct val="0"/>
              </a:spcBef>
              <a:spcAft>
                <a:spcPct val="0"/>
              </a:spcAft>
              <a:buFontTx/>
              <a:buAutoNum type="arabicPeriod"/>
            </a:pPr>
            <a:r>
              <a:rPr lang="es-PE" sz="2400">
                <a:hlinkClick r:id="rId4" action="ppaction://hlinksldjump"/>
              </a:rPr>
              <a:t>Objetivo y Alcance del Proceso</a:t>
            </a:r>
            <a:endParaRPr lang="es-PE" sz="2400"/>
          </a:p>
          <a:p>
            <a:pPr marL="342900" indent="-342900" algn="l">
              <a:lnSpc>
                <a:spcPct val="130000"/>
              </a:lnSpc>
              <a:spcBef>
                <a:spcPct val="0"/>
              </a:spcBef>
              <a:spcAft>
                <a:spcPct val="0"/>
              </a:spcAft>
              <a:buFontTx/>
              <a:buAutoNum type="arabicPeriod"/>
            </a:pPr>
            <a:r>
              <a:rPr lang="es-PE" sz="2400">
                <a:hlinkClick r:id="rId5" action="ppaction://hlinksldjump"/>
              </a:rPr>
              <a:t>Términos y Definiciones</a:t>
            </a:r>
            <a:endParaRPr lang="es-PE" sz="2400"/>
          </a:p>
          <a:p>
            <a:pPr marL="342900" indent="-342900" algn="l">
              <a:lnSpc>
                <a:spcPct val="130000"/>
              </a:lnSpc>
              <a:spcBef>
                <a:spcPct val="0"/>
              </a:spcBef>
              <a:spcAft>
                <a:spcPct val="0"/>
              </a:spcAft>
              <a:buFontTx/>
              <a:buAutoNum type="arabicPeriod"/>
            </a:pPr>
            <a:r>
              <a:rPr lang="es-PE" sz="2400">
                <a:hlinkClick r:id="rId6" action="ppaction://hlinksldjump"/>
              </a:rPr>
              <a:t>Roles y Responsabilidades</a:t>
            </a:r>
            <a:endParaRPr lang="es-PE" sz="2400"/>
          </a:p>
          <a:p>
            <a:pPr marL="342900" indent="-342900" algn="l">
              <a:lnSpc>
                <a:spcPct val="130000"/>
              </a:lnSpc>
              <a:spcBef>
                <a:spcPct val="0"/>
              </a:spcBef>
              <a:spcAft>
                <a:spcPct val="0"/>
              </a:spcAft>
              <a:buFontTx/>
              <a:buAutoNum type="arabicPeriod"/>
            </a:pPr>
            <a:r>
              <a:rPr lang="es-PE" sz="2400">
                <a:hlinkClick r:id="rId7" action="ppaction://hlinksldjump"/>
              </a:rPr>
              <a:t>Entradas y Salidas del Proceso</a:t>
            </a:r>
            <a:endParaRPr lang="es-PE" sz="2400"/>
          </a:p>
          <a:p>
            <a:pPr marL="342900" indent="-342900" algn="l">
              <a:lnSpc>
                <a:spcPct val="130000"/>
              </a:lnSpc>
              <a:spcBef>
                <a:spcPct val="0"/>
              </a:spcBef>
              <a:spcAft>
                <a:spcPct val="0"/>
              </a:spcAft>
              <a:buFontTx/>
              <a:buAutoNum type="arabicPeriod"/>
            </a:pPr>
            <a:r>
              <a:rPr lang="es-PE" sz="2400"/>
              <a:t>Descripción del proceso</a:t>
            </a:r>
          </a:p>
          <a:p>
            <a:pPr marL="342900" indent="-342900" algn="l">
              <a:lnSpc>
                <a:spcPct val="130000"/>
              </a:lnSpc>
              <a:spcBef>
                <a:spcPct val="0"/>
              </a:spcBef>
              <a:spcAft>
                <a:spcPct val="0"/>
              </a:spcAft>
              <a:buFontTx/>
              <a:buNone/>
            </a:pPr>
            <a:r>
              <a:rPr lang="es-PE" sz="2400"/>
              <a:t>	</a:t>
            </a:r>
            <a:r>
              <a:rPr lang="es-PE" sz="2400">
                <a:hlinkClick r:id="rId8" action="ppaction://hlinksldjump"/>
              </a:rPr>
              <a:t>5.1 Subprocesos</a:t>
            </a:r>
            <a:endParaRPr lang="es-PE" sz="2400"/>
          </a:p>
          <a:p>
            <a:pPr marL="342900" indent="-342900" algn="l">
              <a:lnSpc>
                <a:spcPct val="130000"/>
              </a:lnSpc>
              <a:spcBef>
                <a:spcPct val="0"/>
              </a:spcBef>
              <a:spcAft>
                <a:spcPct val="0"/>
              </a:spcAft>
              <a:buFontTx/>
              <a:buNone/>
            </a:pPr>
            <a:r>
              <a:rPr lang="es-PE" sz="2400"/>
              <a:t>	</a:t>
            </a:r>
            <a:r>
              <a:rPr lang="es-PE" sz="2400">
                <a:hlinkClick r:id="rId9" action="ppaction://hlinksldjump"/>
              </a:rPr>
              <a:t>5.2 Actividades</a:t>
            </a:r>
            <a:endParaRPr lang="es-PE" sz="2400"/>
          </a:p>
          <a:p>
            <a:pPr marL="342900" indent="-342900" algn="l">
              <a:lnSpc>
                <a:spcPct val="130000"/>
              </a:lnSpc>
              <a:spcBef>
                <a:spcPct val="0"/>
              </a:spcBef>
              <a:spcAft>
                <a:spcPct val="0"/>
              </a:spcAft>
              <a:buFontTx/>
              <a:buNone/>
            </a:pPr>
            <a:r>
              <a:rPr lang="es-PE" sz="2400"/>
              <a:t>	</a:t>
            </a:r>
            <a:r>
              <a:rPr lang="es-PE" sz="2400">
                <a:hlinkClick r:id="rId10" action="ppaction://hlinksldjump"/>
              </a:rPr>
              <a:t>5.3 Tareas</a:t>
            </a:r>
            <a:endParaRPr lang="es-PE" sz="2400"/>
          </a:p>
          <a:p>
            <a:pPr marL="342900" indent="-342900" algn="l">
              <a:lnSpc>
                <a:spcPct val="130000"/>
              </a:lnSpc>
              <a:spcBef>
                <a:spcPct val="0"/>
              </a:spcBef>
              <a:spcAft>
                <a:spcPct val="0"/>
              </a:spcAft>
              <a:buFontTx/>
              <a:buNone/>
            </a:pPr>
            <a:r>
              <a:rPr lang="es-PE" sz="2400"/>
              <a:t>6. </a:t>
            </a:r>
            <a:r>
              <a:rPr lang="es-PE" sz="2400">
                <a:hlinkClick r:id="rId11" action="ppaction://hlinksldjump"/>
              </a:rPr>
              <a:t>Métricas del Proceso</a:t>
            </a:r>
            <a:endParaRPr lang="es-PE" sz="2400"/>
          </a:p>
          <a:p>
            <a:pPr marL="342900" indent="-342900" algn="l">
              <a:lnSpc>
                <a:spcPct val="130000"/>
              </a:lnSpc>
              <a:spcBef>
                <a:spcPct val="0"/>
              </a:spcBef>
              <a:spcAft>
                <a:spcPct val="0"/>
              </a:spcAft>
              <a:buFontTx/>
              <a:buNone/>
            </a:pPr>
            <a:r>
              <a:rPr lang="es-PE" sz="2400"/>
              <a:t>7. </a:t>
            </a:r>
            <a:r>
              <a:rPr lang="es-PE" sz="2400">
                <a:hlinkClick r:id="rId12" action="ppaction://hlinksldjump"/>
              </a:rPr>
              <a:t>Artefactos del Proceso</a:t>
            </a:r>
            <a:endParaRPr lang="es-PE" sz="2400"/>
          </a:p>
          <a:p>
            <a:pPr marL="342900" indent="-342900" algn="l">
              <a:lnSpc>
                <a:spcPct val="130000"/>
              </a:lnSpc>
              <a:spcBef>
                <a:spcPct val="0"/>
              </a:spcBef>
              <a:spcAft>
                <a:spcPct val="0"/>
              </a:spcAft>
              <a:buFontTx/>
              <a:buNone/>
            </a:pPr>
            <a:r>
              <a:rPr lang="es-PE" sz="2400"/>
              <a:t>8. </a:t>
            </a:r>
            <a:r>
              <a:rPr lang="es-PE" sz="2400">
                <a:hlinkClick r:id="rId13" action="ppaction://hlinksldjump"/>
              </a:rPr>
              <a:t>Historial de Revisiones</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20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4756150" y="2276475"/>
            <a:ext cx="1544638" cy="1916113"/>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dirty="0">
                <a:solidFill>
                  <a:srgbClr val="000066"/>
                </a:solidFill>
              </a:rPr>
              <a:t>Informar las actividades y resultados de QA a la </a:t>
            </a:r>
            <a:r>
              <a:rPr lang="es-PE" sz="1200" dirty="0" smtClean="0">
                <a:solidFill>
                  <a:srgbClr val="000066"/>
                </a:solidFill>
              </a:rPr>
              <a:t>Gerencia(</a:t>
            </a:r>
            <a:r>
              <a:rPr lang="es-PE" sz="2000" b="1" dirty="0" smtClean="0">
                <a:solidFill>
                  <a:schemeClr val="tx1"/>
                </a:solidFill>
              </a:rPr>
              <a:t>jefatura</a:t>
            </a:r>
            <a:r>
              <a:rPr lang="es-PE" sz="1200" dirty="0" smtClean="0">
                <a:solidFill>
                  <a:srgbClr val="000066"/>
                </a:solidFill>
              </a:rPr>
              <a:t>)</a:t>
            </a:r>
            <a:endParaRPr lang="es-ES" sz="1200" dirty="0">
              <a:solidFill>
                <a:srgbClr val="000066"/>
              </a:solidFill>
            </a:endParaRPr>
          </a:p>
        </p:txBody>
      </p:sp>
      <p:sp>
        <p:nvSpPr>
          <p:cNvPr id="21507" name="Rectangle 5"/>
          <p:cNvSpPr>
            <a:spLocks noChangeArrowheads="1"/>
          </p:cNvSpPr>
          <p:nvPr/>
        </p:nvSpPr>
        <p:spPr bwMode="auto">
          <a:xfrm>
            <a:off x="4756150" y="2290763"/>
            <a:ext cx="1544638" cy="514350"/>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21508" name="Rectangle 6"/>
          <p:cNvSpPr>
            <a:spLocks noChangeArrowheads="1"/>
          </p:cNvSpPr>
          <p:nvPr/>
        </p:nvSpPr>
        <p:spPr bwMode="auto">
          <a:xfrm>
            <a:off x="4746625" y="3711575"/>
            <a:ext cx="1544638" cy="503238"/>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cxnSp>
        <p:nvCxnSpPr>
          <p:cNvPr id="21509" name="AutoShape 7"/>
          <p:cNvCxnSpPr>
            <a:cxnSpLocks noChangeShapeType="1"/>
            <a:stCxn id="21514" idx="3"/>
            <a:endCxn id="21506" idx="1"/>
          </p:cNvCxnSpPr>
          <p:nvPr/>
        </p:nvCxnSpPr>
        <p:spPr bwMode="auto">
          <a:xfrm flipV="1">
            <a:off x="4427538" y="3235325"/>
            <a:ext cx="328612" cy="6350"/>
          </a:xfrm>
          <a:prstGeom prst="straightConnector1">
            <a:avLst/>
          </a:prstGeom>
          <a:noFill/>
          <a:ln w="9525">
            <a:solidFill>
              <a:srgbClr val="99CC00"/>
            </a:solidFill>
            <a:round/>
            <a:headEnd/>
            <a:tailEnd type="triangle" w="med" len="med"/>
          </a:ln>
        </p:spPr>
      </p:cxnSp>
      <p:grpSp>
        <p:nvGrpSpPr>
          <p:cNvPr id="21510" name="Group 9"/>
          <p:cNvGrpSpPr>
            <a:grpSpLocks/>
          </p:cNvGrpSpPr>
          <p:nvPr/>
        </p:nvGrpSpPr>
        <p:grpSpPr bwMode="auto">
          <a:xfrm>
            <a:off x="1225550" y="3035300"/>
            <a:ext cx="1393825" cy="942975"/>
            <a:chOff x="-23" y="1776"/>
            <a:chExt cx="696" cy="601"/>
          </a:xfrm>
        </p:grpSpPr>
        <p:sp>
          <p:nvSpPr>
            <p:cNvPr id="21529" name="Rectangle 10"/>
            <p:cNvSpPr>
              <a:spLocks noChangeArrowheads="1"/>
            </p:cNvSpPr>
            <p:nvPr/>
          </p:nvSpPr>
          <p:spPr bwMode="auto">
            <a:xfrm>
              <a:off x="-23" y="2039"/>
              <a:ext cx="696" cy="338"/>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Resultado de revisiones de QA</a:t>
              </a:r>
              <a:endParaRPr lang="es-ES" sz="1200" b="1">
                <a:solidFill>
                  <a:srgbClr val="000066"/>
                </a:solidFill>
              </a:endParaRPr>
            </a:p>
          </p:txBody>
        </p:sp>
        <p:pic>
          <p:nvPicPr>
            <p:cNvPr id="21530" name="Picture 11"/>
            <p:cNvPicPr>
              <a:picLocks noChangeAspect="1" noChangeArrowheads="1"/>
            </p:cNvPicPr>
            <p:nvPr/>
          </p:nvPicPr>
          <p:blipFill>
            <a:blip r:embed="rId3" cstate="print"/>
            <a:srcRect/>
            <a:stretch>
              <a:fillRect/>
            </a:stretch>
          </p:blipFill>
          <p:spPr bwMode="auto">
            <a:xfrm>
              <a:off x="152" y="1776"/>
              <a:ext cx="330" cy="266"/>
            </a:xfrm>
            <a:prstGeom prst="rect">
              <a:avLst/>
            </a:prstGeom>
            <a:noFill/>
            <a:ln w="9525">
              <a:noFill/>
              <a:miter lim="800000"/>
              <a:headEnd/>
              <a:tailEnd/>
            </a:ln>
          </p:spPr>
        </p:pic>
      </p:grpSp>
      <p:grpSp>
        <p:nvGrpSpPr>
          <p:cNvPr id="21511" name="Group 12"/>
          <p:cNvGrpSpPr>
            <a:grpSpLocks/>
          </p:cNvGrpSpPr>
          <p:nvPr/>
        </p:nvGrpSpPr>
        <p:grpSpPr bwMode="auto">
          <a:xfrm>
            <a:off x="1358900" y="1727200"/>
            <a:ext cx="1104900" cy="912813"/>
            <a:chOff x="-23" y="1117"/>
            <a:chExt cx="696" cy="575"/>
          </a:xfrm>
        </p:grpSpPr>
        <p:pic>
          <p:nvPicPr>
            <p:cNvPr id="21527" name="Picture 13"/>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1528" name="Rectangle 14"/>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21512" name="AutoShape 15"/>
          <p:cNvCxnSpPr>
            <a:cxnSpLocks noChangeShapeType="1"/>
            <a:endCxn id="21514" idx="1"/>
          </p:cNvCxnSpPr>
          <p:nvPr/>
        </p:nvCxnSpPr>
        <p:spPr bwMode="auto">
          <a:xfrm flipV="1">
            <a:off x="2236788" y="3241675"/>
            <a:ext cx="606425" cy="3175"/>
          </a:xfrm>
          <a:prstGeom prst="straightConnector1">
            <a:avLst/>
          </a:prstGeom>
          <a:noFill/>
          <a:ln w="9525">
            <a:solidFill>
              <a:schemeClr val="folHlink"/>
            </a:solidFill>
            <a:round/>
            <a:headEnd/>
            <a:tailEnd type="triangle" w="med" len="med"/>
          </a:ln>
        </p:spPr>
      </p:cxnSp>
      <p:cxnSp>
        <p:nvCxnSpPr>
          <p:cNvPr id="21513" name="AutoShape 16"/>
          <p:cNvCxnSpPr>
            <a:cxnSpLocks noChangeShapeType="1"/>
            <a:stCxn id="21528" idx="2"/>
          </p:cNvCxnSpPr>
          <p:nvPr/>
        </p:nvCxnSpPr>
        <p:spPr bwMode="auto">
          <a:xfrm flipH="1">
            <a:off x="1906588" y="2640013"/>
            <a:ext cx="4762" cy="395287"/>
          </a:xfrm>
          <a:prstGeom prst="straightConnector1">
            <a:avLst/>
          </a:prstGeom>
          <a:noFill/>
          <a:ln w="9525">
            <a:solidFill>
              <a:schemeClr val="folHlink"/>
            </a:solidFill>
            <a:round/>
            <a:headEnd/>
            <a:tailEnd type="triangle" w="med" len="med"/>
          </a:ln>
        </p:spPr>
      </p:cxnSp>
      <p:sp>
        <p:nvSpPr>
          <p:cNvPr id="21514" name="Rectangle 18"/>
          <p:cNvSpPr>
            <a:spLocks noChangeArrowheads="1"/>
          </p:cNvSpPr>
          <p:nvPr/>
        </p:nvSpPr>
        <p:spPr bwMode="auto">
          <a:xfrm>
            <a:off x="2843213" y="2305050"/>
            <a:ext cx="1584325" cy="1871663"/>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Elaborar el Informe Gerencial de QA</a:t>
            </a:r>
            <a:endParaRPr lang="es-ES" sz="1200">
              <a:solidFill>
                <a:srgbClr val="000066"/>
              </a:solidFill>
            </a:endParaRPr>
          </a:p>
        </p:txBody>
      </p:sp>
      <p:sp>
        <p:nvSpPr>
          <p:cNvPr id="21515" name="Rectangle 19"/>
          <p:cNvSpPr>
            <a:spLocks noChangeArrowheads="1"/>
          </p:cNvSpPr>
          <p:nvPr/>
        </p:nvSpPr>
        <p:spPr bwMode="auto">
          <a:xfrm>
            <a:off x="2843213" y="2309813"/>
            <a:ext cx="1584325" cy="498475"/>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21516" name="Rectangle 20"/>
          <p:cNvSpPr>
            <a:spLocks noChangeArrowheads="1"/>
          </p:cNvSpPr>
          <p:nvPr/>
        </p:nvSpPr>
        <p:spPr bwMode="auto">
          <a:xfrm>
            <a:off x="2843213" y="3673475"/>
            <a:ext cx="1584325" cy="503238"/>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sp>
        <p:nvSpPr>
          <p:cNvPr id="21517" name="Rectangle 23"/>
          <p:cNvSpPr>
            <a:spLocks noChangeArrowheads="1"/>
          </p:cNvSpPr>
          <p:nvPr/>
        </p:nvSpPr>
        <p:spPr bwMode="auto">
          <a:xfrm>
            <a:off x="6567488" y="3509963"/>
            <a:ext cx="1460500" cy="238125"/>
          </a:xfrm>
          <a:prstGeom prst="rect">
            <a:avLst/>
          </a:prstGeom>
          <a:noFill/>
          <a:ln w="9525">
            <a:noFill/>
            <a:miter lim="800000"/>
            <a:headEnd/>
            <a:tailEnd/>
          </a:ln>
        </p:spPr>
        <p:txBody>
          <a:bodyPr>
            <a:spAutoFit/>
          </a:bodyPr>
          <a:lstStyle/>
          <a:p>
            <a:pPr algn="l">
              <a:lnSpc>
                <a:spcPct val="80000"/>
              </a:lnSpc>
              <a:spcBef>
                <a:spcPct val="50000"/>
              </a:spcBef>
              <a:spcAft>
                <a:spcPct val="0"/>
              </a:spcAft>
              <a:buFontTx/>
              <a:buNone/>
            </a:pPr>
            <a:r>
              <a:rPr lang="es-PE" sz="1200" b="1">
                <a:solidFill>
                  <a:srgbClr val="000066"/>
                </a:solidFill>
              </a:rPr>
              <a:t>Resultado de QA</a:t>
            </a:r>
            <a:endParaRPr lang="es-ES" sz="1200" b="1">
              <a:solidFill>
                <a:srgbClr val="000066"/>
              </a:solidFill>
            </a:endParaRPr>
          </a:p>
        </p:txBody>
      </p:sp>
      <p:pic>
        <p:nvPicPr>
          <p:cNvPr id="21518" name="Picture 24"/>
          <p:cNvPicPr>
            <a:picLocks noChangeAspect="1" noChangeArrowheads="1"/>
          </p:cNvPicPr>
          <p:nvPr/>
        </p:nvPicPr>
        <p:blipFill>
          <a:blip r:embed="rId3" cstate="print"/>
          <a:srcRect/>
          <a:stretch>
            <a:fillRect/>
          </a:stretch>
        </p:blipFill>
        <p:spPr bwMode="auto">
          <a:xfrm>
            <a:off x="7016750" y="3013075"/>
            <a:ext cx="523875" cy="422275"/>
          </a:xfrm>
          <a:prstGeom prst="rect">
            <a:avLst/>
          </a:prstGeom>
          <a:noFill/>
          <a:ln w="9525">
            <a:noFill/>
            <a:miter lim="800000"/>
            <a:headEnd/>
            <a:tailEnd/>
          </a:ln>
        </p:spPr>
      </p:pic>
      <p:grpSp>
        <p:nvGrpSpPr>
          <p:cNvPr id="21519" name="Group 25"/>
          <p:cNvGrpSpPr>
            <a:grpSpLocks/>
          </p:cNvGrpSpPr>
          <p:nvPr/>
        </p:nvGrpSpPr>
        <p:grpSpPr bwMode="auto">
          <a:xfrm>
            <a:off x="6761163" y="4105277"/>
            <a:ext cx="1104900" cy="2466978"/>
            <a:chOff x="-23" y="1117"/>
            <a:chExt cx="696" cy="1554"/>
          </a:xfrm>
        </p:grpSpPr>
        <p:pic>
          <p:nvPicPr>
            <p:cNvPr id="21525" name="Picture 26"/>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1526" name="Rectangle 27"/>
            <p:cNvSpPr>
              <a:spLocks noChangeArrowheads="1"/>
            </p:cNvSpPr>
            <p:nvPr/>
          </p:nvSpPr>
          <p:spPr bwMode="auto">
            <a:xfrm>
              <a:off x="-23" y="1450"/>
              <a:ext cx="696" cy="1221"/>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Jefe de la </a:t>
              </a:r>
              <a:r>
                <a:rPr lang="es-PE" sz="1200" b="1" dirty="0" smtClean="0">
                  <a:solidFill>
                    <a:srgbClr val="000066"/>
                  </a:solidFill>
                </a:rPr>
                <a:t>Fábrica (</a:t>
              </a:r>
              <a:r>
                <a:rPr lang="es-PE" sz="1800" b="1" dirty="0" smtClean="0">
                  <a:solidFill>
                    <a:schemeClr val="tx1"/>
                  </a:solidFill>
                </a:rPr>
                <a:t>adecuar según el proyecto de cada uno</a:t>
              </a:r>
              <a:r>
                <a:rPr lang="es-PE" sz="1200" b="1" dirty="0" smtClean="0">
                  <a:solidFill>
                    <a:srgbClr val="000066"/>
                  </a:solidFill>
                </a:rPr>
                <a:t>)</a:t>
              </a:r>
              <a:endParaRPr lang="es-ES" sz="1200" b="1" dirty="0">
                <a:solidFill>
                  <a:srgbClr val="000066"/>
                </a:solidFill>
              </a:endParaRPr>
            </a:p>
          </p:txBody>
        </p:sp>
      </p:grpSp>
      <p:cxnSp>
        <p:nvCxnSpPr>
          <p:cNvPr id="21520" name="AutoShape 28"/>
          <p:cNvCxnSpPr>
            <a:cxnSpLocks noChangeShapeType="1"/>
            <a:stCxn id="21517" idx="2"/>
          </p:cNvCxnSpPr>
          <p:nvPr/>
        </p:nvCxnSpPr>
        <p:spPr bwMode="auto">
          <a:xfrm>
            <a:off x="7297738" y="3748088"/>
            <a:ext cx="15875" cy="357187"/>
          </a:xfrm>
          <a:prstGeom prst="straightConnector1">
            <a:avLst/>
          </a:prstGeom>
          <a:noFill/>
          <a:ln w="9525">
            <a:solidFill>
              <a:schemeClr val="folHlink"/>
            </a:solidFill>
            <a:round/>
            <a:headEnd/>
            <a:tailEnd type="triangle" w="med" len="med"/>
          </a:ln>
        </p:spPr>
      </p:cxnSp>
      <p:cxnSp>
        <p:nvCxnSpPr>
          <p:cNvPr id="21521" name="AutoShape 29"/>
          <p:cNvCxnSpPr>
            <a:cxnSpLocks noChangeShapeType="1"/>
            <a:stCxn id="21506" idx="3"/>
          </p:cNvCxnSpPr>
          <p:nvPr/>
        </p:nvCxnSpPr>
        <p:spPr bwMode="auto">
          <a:xfrm flipV="1">
            <a:off x="6300788" y="3224213"/>
            <a:ext cx="715962" cy="11112"/>
          </a:xfrm>
          <a:prstGeom prst="straightConnector1">
            <a:avLst/>
          </a:prstGeom>
          <a:noFill/>
          <a:ln w="9525">
            <a:solidFill>
              <a:schemeClr val="folHlink"/>
            </a:solidFill>
            <a:round/>
            <a:headEnd/>
            <a:tailEnd type="triangle" w="med" len="med"/>
          </a:ln>
        </p:spPr>
      </p:cxnSp>
      <p:sp>
        <p:nvSpPr>
          <p:cNvPr id="21522" name="Text Box 30"/>
          <p:cNvSpPr txBox="1">
            <a:spLocks noChangeArrowheads="1"/>
          </p:cNvSpPr>
          <p:nvPr/>
        </p:nvSpPr>
        <p:spPr bwMode="auto">
          <a:xfrm>
            <a:off x="1223963" y="58738"/>
            <a:ext cx="7956550" cy="1066800"/>
          </a:xfrm>
          <a:prstGeom prst="rect">
            <a:avLst/>
          </a:prstGeom>
          <a:noFill/>
          <a:ln w="9525" algn="ctr">
            <a:noFill/>
            <a:miter lim="800000"/>
            <a:headEnd/>
            <a:tailEnd/>
          </a:ln>
        </p:spPr>
        <p:txBody>
          <a:bodyPr>
            <a:spAutoFit/>
          </a:bodyPr>
          <a:lstStyle/>
          <a:p>
            <a:pPr algn="l">
              <a:spcBef>
                <a:spcPct val="0"/>
              </a:spcBef>
              <a:spcAft>
                <a:spcPct val="0"/>
              </a:spcAft>
              <a:buFontTx/>
              <a:buNone/>
            </a:pPr>
            <a:r>
              <a:rPr lang="es-PE" sz="3200">
                <a:solidFill>
                  <a:schemeClr val="bg1"/>
                </a:solidFill>
              </a:rPr>
              <a:t>Actividades del Subproceso </a:t>
            </a:r>
          </a:p>
          <a:p>
            <a:pPr algn="l">
              <a:spcBef>
                <a:spcPct val="0"/>
              </a:spcBef>
              <a:spcAft>
                <a:spcPct val="0"/>
              </a:spcAft>
              <a:buFontTx/>
              <a:buNone/>
            </a:pPr>
            <a:r>
              <a:rPr lang="es-PE" sz="3200">
                <a:solidFill>
                  <a:schemeClr val="bg1"/>
                </a:solidFill>
              </a:rPr>
              <a:t>Elaboración de Informe de Resultados QA</a:t>
            </a:r>
            <a:endParaRPr lang="es-ES" sz="3200">
              <a:solidFill>
                <a:schemeClr val="bg1"/>
              </a:solidFill>
            </a:endParaRPr>
          </a:p>
        </p:txBody>
      </p:sp>
      <p:sp>
        <p:nvSpPr>
          <p:cNvPr id="21523" name="AutoShape 31"/>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5" action="ppaction://hlinksldjump"/>
              </a:rPr>
              <a:t>Detalle</a:t>
            </a:r>
          </a:p>
          <a:p>
            <a:pPr algn="ctr">
              <a:spcBef>
                <a:spcPct val="0"/>
              </a:spcBef>
              <a:spcAft>
                <a:spcPct val="0"/>
              </a:spcAft>
              <a:buFontTx/>
              <a:buNone/>
            </a:pPr>
            <a:r>
              <a:rPr lang="es-PE" sz="1200" b="1">
                <a:solidFill>
                  <a:schemeClr val="tx1"/>
                </a:solidFill>
                <a:hlinkClick r:id="rId5" action="ppaction://hlinksldjump"/>
              </a:rPr>
              <a:t>Actividades</a:t>
            </a:r>
            <a:endParaRPr lang="es-ES" sz="1200" b="1">
              <a:solidFill>
                <a:schemeClr val="tx1"/>
              </a:solidFill>
            </a:endParaRPr>
          </a:p>
        </p:txBody>
      </p:sp>
      <p:sp>
        <p:nvSpPr>
          <p:cNvPr id="21524" name="AutoShape 32"/>
          <p:cNvSpPr>
            <a:spLocks noChangeArrowheads="1"/>
          </p:cNvSpPr>
          <p:nvPr/>
        </p:nvSpPr>
        <p:spPr bwMode="auto">
          <a:xfrm>
            <a:off x="7308850" y="6165850"/>
            <a:ext cx="1008063"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6"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138" name="Group 34"/>
          <p:cNvGraphicFramePr>
            <a:graphicFrameLocks noGrp="1"/>
          </p:cNvGraphicFramePr>
          <p:nvPr>
            <p:ph/>
          </p:nvPr>
        </p:nvGraphicFramePr>
        <p:xfrm>
          <a:off x="179388" y="1185863"/>
          <a:ext cx="8785225" cy="4116960"/>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bg1"/>
                          </a:solidFill>
                          <a:effectLst/>
                          <a:latin typeface="Arial" pitchFamily="34" charset="0"/>
                        </a:rPr>
                        <a:t>#</a:t>
                      </a:r>
                      <a:endParaRPr kumimoji="0" lang="es-ES" sz="1400" b="1" i="0" u="none" strike="noStrike" cap="none" normalizeH="0" baseline="0" dirty="0" smtClean="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Rol del Responsable</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Nombre de la Actividad</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Descripción de la Actividad</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Herramientas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bg1"/>
                          </a:solidFill>
                          <a:effectLst/>
                          <a:latin typeface="Arial" pitchFamily="34" charset="0"/>
                        </a:rPr>
                        <a:t>Salidas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1</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Elaborar el Informe Gerencial de QA</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El Analista de Calidad informará el resultado de las Revisiones de QA de la Fábrica al finalizar las reuniones definidas en los planes elaborados en el subproceso de Planificación de QA.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Para las revisiones de QA del Producto (proyectos), se elaborará un consolidado de todos los informes de revisión presentados por requerimiento para el periodo definido en el cronograma (utilizar el artefacto  “7.0.1.29.02.R06 Herramienta de Gestión QA-Producto hoja Informe de Revisión”).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La hoja Informe de Revisión deben contener: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Totales de no conformidades encontradas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Desviación de lo planeado versus lo ejecutado.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Esfuerzo invertido en revisiones de QA.</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accent2"/>
                          </a:solidFill>
                          <a:effectLst/>
                          <a:latin typeface="Arial" pitchFamily="34" charset="0"/>
                          <a:cs typeface="Arial" pitchFamily="34" charset="0"/>
                        </a:rPr>
                        <a:t>Informe Gerencial de QA</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558" name="Text Box 32"/>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Actividades del Subproceso </a:t>
            </a:r>
          </a:p>
          <a:p>
            <a:pPr algn="l">
              <a:spcBef>
                <a:spcPct val="0"/>
              </a:spcBef>
              <a:spcAft>
                <a:spcPct val="0"/>
              </a:spcAft>
              <a:buFontTx/>
              <a:buNone/>
            </a:pPr>
            <a:r>
              <a:rPr lang="es-ES" sz="3200">
                <a:solidFill>
                  <a:schemeClr val="bg1"/>
                </a:solidFill>
              </a:rPr>
              <a:t>Ejecución de Plan de QA</a:t>
            </a:r>
          </a:p>
        </p:txBody>
      </p:sp>
      <p:sp>
        <p:nvSpPr>
          <p:cNvPr id="22559" name="AutoShape 33"/>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86" name="Group 34"/>
          <p:cNvGraphicFramePr>
            <a:graphicFrameLocks noGrp="1"/>
          </p:cNvGraphicFramePr>
          <p:nvPr>
            <p:ph/>
          </p:nvPr>
        </p:nvGraphicFramePr>
        <p:xfrm>
          <a:off x="179388" y="1185863"/>
          <a:ext cx="8785225" cy="1958976"/>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bg1"/>
                          </a:solidFill>
                          <a:effectLst/>
                          <a:latin typeface="Arial" pitchFamily="34" charset="0"/>
                        </a:rPr>
                        <a:t>#</a:t>
                      </a:r>
                      <a:endParaRPr kumimoji="0" lang="es-ES" sz="1400" b="1" i="0" u="none" strike="noStrike" cap="none" normalizeH="0" baseline="0" dirty="0" smtClean="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Rol del Responsable</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Nombre de la Actividad</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Descripción de la Actividad</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Herramientas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bg1"/>
                          </a:solidFill>
                          <a:effectLst/>
                          <a:latin typeface="Arial" pitchFamily="34" charset="0"/>
                        </a:rPr>
                        <a:t>Salidas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2</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Informar las actividades y resultados de QA a la Gerencia</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El Analista de Calidad informará el estado de las revisiones, en reuniones mensuales, al Jefe y al Gerente de la Fábrica.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chemeClr val="accent2"/>
                          </a:solidFill>
                          <a:effectLst/>
                          <a:latin typeface="Arial" pitchFamily="34" charset="0"/>
                          <a:cs typeface="Arial" pitchFamily="34" charset="0"/>
                        </a:rPr>
                        <a:t>Las recomendaciones aprobadas o sugeridas por la Gerencia de la Fábrica se transformarán en Oportunidades de Mejora</a:t>
                      </a:r>
                      <a:endParaRPr kumimoji="0" lang="es-ES" sz="1200" b="0" i="0" u="none" strike="noStrike" cap="none" normalizeH="0" baseline="0" dirty="0" smtClean="0">
                        <a:ln>
                          <a:noFill/>
                        </a:ln>
                        <a:solidFill>
                          <a:schemeClr val="accent2"/>
                        </a:solidFill>
                        <a:effectLst/>
                        <a:latin typeface="Arial" pitchFamily="34" charset="0"/>
                        <a:cs typeface="Arial" pitchFamily="34" charset="0"/>
                      </a:endParaRP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smtClean="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accent2"/>
                          </a:solidFill>
                          <a:effectLst/>
                          <a:latin typeface="Arial" pitchFamily="34" charset="0"/>
                          <a:cs typeface="Arial" pitchFamily="34" charset="0"/>
                        </a:rPr>
                        <a:t>Resultados de QA</a:t>
                      </a:r>
                      <a:endParaRPr kumimoji="0" lang="es-ES" sz="1200" b="0" i="0" u="none" strike="noStrike" cap="none" normalizeH="0" baseline="0" smtClean="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82" name="Text Box 32"/>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Actividades del Subproceso </a:t>
            </a:r>
          </a:p>
          <a:p>
            <a:pPr algn="l">
              <a:spcBef>
                <a:spcPct val="0"/>
              </a:spcBef>
              <a:spcAft>
                <a:spcPct val="0"/>
              </a:spcAft>
              <a:buFontTx/>
              <a:buNone/>
            </a:pPr>
            <a:r>
              <a:rPr lang="es-ES" sz="3200">
                <a:solidFill>
                  <a:schemeClr val="bg1"/>
                </a:solidFill>
              </a:rPr>
              <a:t>Ejecución de Plan de QA</a:t>
            </a:r>
          </a:p>
        </p:txBody>
      </p:sp>
      <p:sp>
        <p:nvSpPr>
          <p:cNvPr id="23583" name="AutoShape 33"/>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228600" y="114300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43363" name="Text Box 3"/>
          <p:cNvSpPr txBox="1">
            <a:spLocks noChangeArrowheads="1"/>
          </p:cNvSpPr>
          <p:nvPr/>
        </p:nvSpPr>
        <p:spPr bwMode="auto">
          <a:xfrm>
            <a:off x="1588" y="1557338"/>
            <a:ext cx="9432925" cy="1957387"/>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5800">
                <a:solidFill>
                  <a:schemeClr val="tx1"/>
                </a:solidFill>
                <a:ea typeface="ＭＳ Ｐゴシック" pitchFamily="34" charset="-128"/>
              </a:rPr>
              <a:t>5. Descripción del Proceso</a:t>
            </a:r>
          </a:p>
          <a:p>
            <a:pPr algn="l" eaLnBrk="0" hangingPunct="0">
              <a:lnSpc>
                <a:spcPts val="5600"/>
              </a:lnSpc>
              <a:spcBef>
                <a:spcPct val="50000"/>
              </a:spcBef>
              <a:spcAft>
                <a:spcPct val="0"/>
              </a:spcAft>
              <a:buFontTx/>
              <a:buNone/>
            </a:pPr>
            <a:r>
              <a:rPr lang="en-US" sz="5800">
                <a:solidFill>
                  <a:schemeClr val="tx1"/>
                </a:solidFill>
                <a:ea typeface="ＭＳ Ｐゴシック" pitchFamily="34" charset="-128"/>
              </a:rPr>
              <a:t>	5.3 Tareas</a:t>
            </a:r>
          </a:p>
        </p:txBody>
      </p:sp>
      <p:grpSp>
        <p:nvGrpSpPr>
          <p:cNvPr id="24580" name="Group 7"/>
          <p:cNvGrpSpPr>
            <a:grpSpLocks/>
          </p:cNvGrpSpPr>
          <p:nvPr/>
        </p:nvGrpSpPr>
        <p:grpSpPr bwMode="auto">
          <a:xfrm>
            <a:off x="1128713" y="2247900"/>
            <a:ext cx="6884987" cy="3484563"/>
            <a:chOff x="711" y="1416"/>
            <a:chExt cx="4337" cy="2195"/>
          </a:xfrm>
        </p:grpSpPr>
        <p:sp>
          <p:nvSpPr>
            <p:cNvPr id="24581"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24582"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24583"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24584"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24585"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24586"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24587"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24588"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24589"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24590"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24591"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24592"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24593"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24594"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24595"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24596"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24597"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24598"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24599"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24600"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24601"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24602"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24603"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24604"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24605"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24606"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24607"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24608"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24609"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24610"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24611"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24612"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24613"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24614"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24615"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24616"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24617"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24618"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24619"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24620"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24621"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24622"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24623"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24624"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24625"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24626"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24627"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24628"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24629"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24630"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24631"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24632"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24633"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24634"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24635"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24636"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24637"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24638"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24639"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24640"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24641"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24642"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24643"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24644"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24645"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24646"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24647"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24648"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24649"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24650"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24651"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24652"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24653"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24654"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24655"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24656"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24657"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24658"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24659"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24660"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24661"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24662"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24663"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24664"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24665"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24666"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24667"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24668"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24669"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24670"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24671"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24672"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24673"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24674"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24675"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24676"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24677"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24678"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24679"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24680"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24681"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24682"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24683"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24684"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24685"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24686"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24687"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24688"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24689"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24690"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24691"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24692"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fade">
                                      <p:cBhvr>
                                        <p:cTn id="7" dur="1000"/>
                                        <p:tgtEl>
                                          <p:spTgt spid="1433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62"/>
                                        </p:tgtEl>
                                        <p:attrNameLst>
                                          <p:attrName>style.visibility</p:attrName>
                                        </p:attrNameLst>
                                      </p:cBhvr>
                                      <p:to>
                                        <p:strVal val="visible"/>
                                      </p:to>
                                    </p:set>
                                    <p:animEffect transition="in" filter="fade">
                                      <p:cBhvr>
                                        <p:cTn id="10" dur="1000"/>
                                        <p:tgtEl>
                                          <p:spTgt spid="143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nimBg="1"/>
      <p:bldP spid="1433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5"/>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Tareas de la Actividad</a:t>
            </a:r>
          </a:p>
          <a:p>
            <a:pPr algn="l">
              <a:spcBef>
                <a:spcPct val="0"/>
              </a:spcBef>
              <a:spcAft>
                <a:spcPct val="0"/>
              </a:spcAft>
              <a:buFontTx/>
              <a:buNone/>
            </a:pPr>
            <a:r>
              <a:rPr lang="es-PE" sz="2400" b="1">
                <a:solidFill>
                  <a:schemeClr val="bg1"/>
                </a:solidFill>
              </a:rPr>
              <a:t>Realizar las Revisiones de QA</a:t>
            </a:r>
            <a:endParaRPr lang="es-ES" sz="2400" b="1">
              <a:solidFill>
                <a:schemeClr val="bg1"/>
              </a:solidFill>
            </a:endParaRPr>
          </a:p>
        </p:txBody>
      </p:sp>
      <p:sp>
        <p:nvSpPr>
          <p:cNvPr id="25603" name="Rectangle 50"/>
          <p:cNvSpPr>
            <a:spLocks noChangeArrowheads="1"/>
          </p:cNvSpPr>
          <p:nvPr/>
        </p:nvSpPr>
        <p:spPr bwMode="auto">
          <a:xfrm>
            <a:off x="2611438" y="2209800"/>
            <a:ext cx="1023937" cy="1651000"/>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Revisión General</a:t>
            </a:r>
            <a:endParaRPr lang="es-ES" sz="1200">
              <a:solidFill>
                <a:srgbClr val="000066"/>
              </a:solidFill>
            </a:endParaRPr>
          </a:p>
        </p:txBody>
      </p:sp>
      <p:sp>
        <p:nvSpPr>
          <p:cNvPr id="25604" name="Rectangle 51"/>
          <p:cNvSpPr>
            <a:spLocks noChangeArrowheads="1"/>
          </p:cNvSpPr>
          <p:nvPr/>
        </p:nvSpPr>
        <p:spPr bwMode="auto">
          <a:xfrm>
            <a:off x="2611438" y="2209800"/>
            <a:ext cx="1023937" cy="35877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(2) Analista de Calidad</a:t>
            </a:r>
            <a:endParaRPr lang="es-ES" sz="800" b="1">
              <a:solidFill>
                <a:srgbClr val="000066"/>
              </a:solidFill>
            </a:endParaRPr>
          </a:p>
        </p:txBody>
      </p:sp>
      <p:sp>
        <p:nvSpPr>
          <p:cNvPr id="25605" name="Rectangle 52"/>
          <p:cNvSpPr>
            <a:spLocks noChangeArrowheads="1"/>
          </p:cNvSpPr>
          <p:nvPr/>
        </p:nvSpPr>
        <p:spPr bwMode="auto">
          <a:xfrm>
            <a:off x="2611438" y="3416300"/>
            <a:ext cx="1023937" cy="444500"/>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Manual</a:t>
            </a:r>
          </a:p>
        </p:txBody>
      </p:sp>
      <p:cxnSp>
        <p:nvCxnSpPr>
          <p:cNvPr id="25606" name="AutoShape 53"/>
          <p:cNvCxnSpPr>
            <a:cxnSpLocks noChangeShapeType="1"/>
            <a:stCxn id="25613" idx="3"/>
            <a:endCxn id="25603" idx="1"/>
          </p:cNvCxnSpPr>
          <p:nvPr/>
        </p:nvCxnSpPr>
        <p:spPr bwMode="auto">
          <a:xfrm>
            <a:off x="2411413" y="3033713"/>
            <a:ext cx="200025" cy="1587"/>
          </a:xfrm>
          <a:prstGeom prst="straightConnector1">
            <a:avLst/>
          </a:prstGeom>
          <a:noFill/>
          <a:ln w="9525">
            <a:solidFill>
              <a:schemeClr val="tx1"/>
            </a:solidFill>
            <a:round/>
            <a:headEnd/>
            <a:tailEnd type="triangle" w="med" len="med"/>
          </a:ln>
        </p:spPr>
      </p:cxnSp>
      <p:cxnSp>
        <p:nvCxnSpPr>
          <p:cNvPr id="25607" name="AutoShape 54"/>
          <p:cNvCxnSpPr>
            <a:cxnSpLocks noChangeShapeType="1"/>
            <a:stCxn id="25603" idx="3"/>
            <a:endCxn id="25616" idx="1"/>
          </p:cNvCxnSpPr>
          <p:nvPr/>
        </p:nvCxnSpPr>
        <p:spPr bwMode="auto">
          <a:xfrm>
            <a:off x="3635375" y="3035300"/>
            <a:ext cx="206375" cy="17463"/>
          </a:xfrm>
          <a:prstGeom prst="straightConnector1">
            <a:avLst/>
          </a:prstGeom>
          <a:noFill/>
          <a:ln w="9525">
            <a:solidFill>
              <a:schemeClr val="tx1"/>
            </a:solidFill>
            <a:round/>
            <a:headEnd/>
            <a:tailEnd type="triangle" w="med" len="med"/>
          </a:ln>
        </p:spPr>
      </p:cxnSp>
      <p:sp>
        <p:nvSpPr>
          <p:cNvPr id="25608" name="Text Box 55"/>
          <p:cNvSpPr txBox="1">
            <a:spLocks noChangeArrowheads="1"/>
          </p:cNvSpPr>
          <p:nvPr/>
        </p:nvSpPr>
        <p:spPr bwMode="auto">
          <a:xfrm>
            <a:off x="4284663" y="4221163"/>
            <a:ext cx="3540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No</a:t>
            </a:r>
            <a:endParaRPr lang="es-ES" sz="1000" b="1">
              <a:solidFill>
                <a:srgbClr val="000066"/>
              </a:solidFill>
            </a:endParaRPr>
          </a:p>
        </p:txBody>
      </p:sp>
      <p:grpSp>
        <p:nvGrpSpPr>
          <p:cNvPr id="25609" name="Group 56"/>
          <p:cNvGrpSpPr>
            <a:grpSpLocks/>
          </p:cNvGrpSpPr>
          <p:nvPr/>
        </p:nvGrpSpPr>
        <p:grpSpPr bwMode="auto">
          <a:xfrm>
            <a:off x="180975" y="2836863"/>
            <a:ext cx="1104900" cy="1239837"/>
            <a:chOff x="-23" y="1776"/>
            <a:chExt cx="696" cy="781"/>
          </a:xfrm>
        </p:grpSpPr>
        <p:sp>
          <p:nvSpPr>
            <p:cNvPr id="25658" name="Rectangle 57"/>
            <p:cNvSpPr>
              <a:spLocks noChangeArrowheads="1"/>
            </p:cNvSpPr>
            <p:nvPr/>
          </p:nvSpPr>
          <p:spPr bwMode="auto">
            <a:xfrm>
              <a:off x="-23" y="2039"/>
              <a:ext cx="696" cy="518"/>
            </a:xfrm>
            <a:prstGeom prst="rect">
              <a:avLst/>
            </a:prstGeom>
            <a:noFill/>
            <a:ln w="9525">
              <a:noFill/>
              <a:miter lim="800000"/>
              <a:headEnd/>
              <a:tailEnd/>
            </a:ln>
          </p:spPr>
          <p:txBody>
            <a:bodyPr>
              <a:spAutoFit/>
            </a:bodyPr>
            <a:lstStyle/>
            <a:p>
              <a:pPr algn="ctr">
                <a:spcBef>
                  <a:spcPct val="0"/>
                </a:spcBef>
                <a:spcAft>
                  <a:spcPct val="0"/>
                </a:spcAft>
                <a:buFontTx/>
                <a:buNone/>
              </a:pPr>
              <a:r>
                <a:rPr lang="es-PE" sz="1200" b="1">
                  <a:solidFill>
                    <a:srgbClr val="000066"/>
                  </a:solidFill>
                </a:rPr>
                <a:t>Solicitud de control de </a:t>
              </a:r>
            </a:p>
            <a:p>
              <a:pPr algn="ctr">
                <a:spcBef>
                  <a:spcPct val="0"/>
                </a:spcBef>
                <a:spcAft>
                  <a:spcPct val="0"/>
                </a:spcAft>
                <a:buFontTx/>
                <a:buNone/>
              </a:pPr>
              <a:r>
                <a:rPr lang="es-PE" sz="1200" b="1">
                  <a:solidFill>
                    <a:srgbClr val="000066"/>
                  </a:solidFill>
                </a:rPr>
                <a:t>Calidad del producto</a:t>
              </a:r>
              <a:endParaRPr lang="es-ES" sz="1200" b="1">
                <a:solidFill>
                  <a:srgbClr val="000066"/>
                </a:solidFill>
              </a:endParaRPr>
            </a:p>
          </p:txBody>
        </p:sp>
        <p:pic>
          <p:nvPicPr>
            <p:cNvPr id="25659" name="Picture 58"/>
            <p:cNvPicPr>
              <a:picLocks noChangeAspect="1" noChangeArrowheads="1"/>
            </p:cNvPicPr>
            <p:nvPr/>
          </p:nvPicPr>
          <p:blipFill>
            <a:blip r:embed="rId3" cstate="print"/>
            <a:srcRect/>
            <a:stretch>
              <a:fillRect/>
            </a:stretch>
          </p:blipFill>
          <p:spPr bwMode="auto">
            <a:xfrm>
              <a:off x="152" y="1776"/>
              <a:ext cx="330" cy="266"/>
            </a:xfrm>
            <a:prstGeom prst="rect">
              <a:avLst/>
            </a:prstGeom>
            <a:noFill/>
            <a:ln w="9525">
              <a:noFill/>
              <a:miter lim="800000"/>
              <a:headEnd/>
              <a:tailEnd/>
            </a:ln>
          </p:spPr>
        </p:pic>
      </p:grpSp>
      <p:grpSp>
        <p:nvGrpSpPr>
          <p:cNvPr id="25610" name="Group 59"/>
          <p:cNvGrpSpPr>
            <a:grpSpLocks/>
          </p:cNvGrpSpPr>
          <p:nvPr/>
        </p:nvGrpSpPr>
        <p:grpSpPr bwMode="auto">
          <a:xfrm>
            <a:off x="158750" y="1468438"/>
            <a:ext cx="1104900" cy="912812"/>
            <a:chOff x="-23" y="1117"/>
            <a:chExt cx="696" cy="575"/>
          </a:xfrm>
        </p:grpSpPr>
        <p:pic>
          <p:nvPicPr>
            <p:cNvPr id="25656" name="Picture 60"/>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5657" name="Rectangle 61"/>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25611" name="AutoShape 62"/>
          <p:cNvCxnSpPr>
            <a:cxnSpLocks noChangeShapeType="1"/>
            <a:endCxn id="25613" idx="1"/>
          </p:cNvCxnSpPr>
          <p:nvPr/>
        </p:nvCxnSpPr>
        <p:spPr bwMode="auto">
          <a:xfrm flipV="1">
            <a:off x="982663" y="3033713"/>
            <a:ext cx="422275" cy="14287"/>
          </a:xfrm>
          <a:prstGeom prst="straightConnector1">
            <a:avLst/>
          </a:prstGeom>
          <a:noFill/>
          <a:ln w="9525">
            <a:solidFill>
              <a:schemeClr val="tx1"/>
            </a:solidFill>
            <a:round/>
            <a:headEnd/>
            <a:tailEnd type="triangle" w="med" len="med"/>
          </a:ln>
        </p:spPr>
      </p:cxnSp>
      <p:cxnSp>
        <p:nvCxnSpPr>
          <p:cNvPr id="25612" name="AutoShape 63"/>
          <p:cNvCxnSpPr>
            <a:cxnSpLocks noChangeShapeType="1"/>
            <a:stCxn id="25657" idx="2"/>
          </p:cNvCxnSpPr>
          <p:nvPr/>
        </p:nvCxnSpPr>
        <p:spPr bwMode="auto">
          <a:xfrm>
            <a:off x="711200" y="2381250"/>
            <a:ext cx="9525" cy="455613"/>
          </a:xfrm>
          <a:prstGeom prst="straightConnector1">
            <a:avLst/>
          </a:prstGeom>
          <a:noFill/>
          <a:ln w="9525">
            <a:solidFill>
              <a:schemeClr val="tx1"/>
            </a:solidFill>
            <a:round/>
            <a:headEnd/>
            <a:tailEnd type="triangle" w="med" len="med"/>
          </a:ln>
        </p:spPr>
      </p:cxnSp>
      <p:sp>
        <p:nvSpPr>
          <p:cNvPr id="25613" name="Rectangle 64"/>
          <p:cNvSpPr>
            <a:spLocks noChangeArrowheads="1"/>
          </p:cNvSpPr>
          <p:nvPr/>
        </p:nvSpPr>
        <p:spPr bwMode="auto">
          <a:xfrm>
            <a:off x="1404938" y="2205038"/>
            <a:ext cx="1006475" cy="1655762"/>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Recepción  de Solicitud de Control de QA</a:t>
            </a:r>
            <a:endParaRPr lang="es-ES" sz="1200">
              <a:solidFill>
                <a:srgbClr val="000066"/>
              </a:solidFill>
            </a:endParaRPr>
          </a:p>
        </p:txBody>
      </p:sp>
      <p:sp>
        <p:nvSpPr>
          <p:cNvPr id="25614" name="Rectangle 65"/>
          <p:cNvSpPr>
            <a:spLocks noChangeArrowheads="1"/>
          </p:cNvSpPr>
          <p:nvPr/>
        </p:nvSpPr>
        <p:spPr bwMode="auto">
          <a:xfrm>
            <a:off x="1404938" y="2209800"/>
            <a:ext cx="1008062" cy="35877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(1) Analista de Calidad</a:t>
            </a:r>
            <a:endParaRPr lang="es-ES" sz="800" b="1">
              <a:solidFill>
                <a:srgbClr val="000066"/>
              </a:solidFill>
            </a:endParaRPr>
          </a:p>
        </p:txBody>
      </p:sp>
      <p:sp>
        <p:nvSpPr>
          <p:cNvPr id="25615" name="Rectangle 66"/>
          <p:cNvSpPr>
            <a:spLocks noChangeArrowheads="1"/>
          </p:cNvSpPr>
          <p:nvPr/>
        </p:nvSpPr>
        <p:spPr bwMode="auto">
          <a:xfrm>
            <a:off x="1404938" y="3405188"/>
            <a:ext cx="1008062" cy="455612"/>
          </a:xfrm>
          <a:prstGeom prst="rect">
            <a:avLst/>
          </a:prstGeom>
          <a:solidFill>
            <a:srgbClr val="FFFF00"/>
          </a:solidFill>
          <a:ln w="9525" algn="ctr">
            <a:solidFill>
              <a:schemeClr val="tx1"/>
            </a:solidFill>
            <a:miter lim="800000"/>
            <a:headEnd/>
            <a:tailEnd/>
          </a:ln>
        </p:spPr>
        <p:txBody>
          <a:bodyPr lIns="0" tIns="0" rIns="0" bIns="0" anchor="ctr"/>
          <a:lstStyle/>
          <a:p>
            <a:pPr algn="ctr">
              <a:spcBef>
                <a:spcPct val="0"/>
              </a:spcBef>
              <a:spcAft>
                <a:spcPct val="0"/>
              </a:spcAft>
              <a:buFontTx/>
              <a:buNone/>
            </a:pPr>
            <a:r>
              <a:rPr lang="es-PE" sz="800" b="1">
                <a:solidFill>
                  <a:srgbClr val="000066"/>
                </a:solidFill>
              </a:rPr>
              <a:t>Panagon</a:t>
            </a:r>
          </a:p>
        </p:txBody>
      </p:sp>
      <p:sp>
        <p:nvSpPr>
          <p:cNvPr id="25616" name="AutoShape 68"/>
          <p:cNvSpPr>
            <a:spLocks noChangeArrowheads="1"/>
          </p:cNvSpPr>
          <p:nvPr/>
        </p:nvSpPr>
        <p:spPr bwMode="auto">
          <a:xfrm>
            <a:off x="3841750" y="2476500"/>
            <a:ext cx="1584325" cy="1150938"/>
          </a:xfrm>
          <a:prstGeom prst="diamond">
            <a:avLst/>
          </a:prstGeom>
          <a:noFill/>
          <a:ln w="9525" algn="ctr">
            <a:solidFill>
              <a:schemeClr val="tx1"/>
            </a:solidFill>
            <a:miter lim="800000"/>
            <a:headEnd/>
            <a:tailEnd/>
          </a:ln>
        </p:spPr>
        <p:txBody>
          <a:bodyPr/>
          <a:lstStyle/>
          <a:p>
            <a:pPr algn="ctr">
              <a:spcBef>
                <a:spcPct val="0"/>
              </a:spcBef>
              <a:spcAft>
                <a:spcPct val="0"/>
              </a:spcAft>
              <a:buFontTx/>
              <a:buNone/>
            </a:pPr>
            <a:r>
              <a:rPr lang="es-PE" sz="1200">
                <a:solidFill>
                  <a:srgbClr val="000066"/>
                </a:solidFill>
              </a:rPr>
              <a:t>Es Conforme?</a:t>
            </a:r>
            <a:endParaRPr lang="es-ES" sz="1200">
              <a:solidFill>
                <a:srgbClr val="000066"/>
              </a:solidFill>
            </a:endParaRPr>
          </a:p>
        </p:txBody>
      </p:sp>
      <p:cxnSp>
        <p:nvCxnSpPr>
          <p:cNvPr id="25617" name="AutoShape 69"/>
          <p:cNvCxnSpPr>
            <a:cxnSpLocks noChangeShapeType="1"/>
            <a:stCxn id="25616" idx="3"/>
            <a:endCxn id="25619" idx="1"/>
          </p:cNvCxnSpPr>
          <p:nvPr/>
        </p:nvCxnSpPr>
        <p:spPr bwMode="auto">
          <a:xfrm flipV="1">
            <a:off x="5426075" y="2995613"/>
            <a:ext cx="153988" cy="57150"/>
          </a:xfrm>
          <a:prstGeom prst="straightConnector1">
            <a:avLst/>
          </a:prstGeom>
          <a:noFill/>
          <a:ln w="9525">
            <a:solidFill>
              <a:schemeClr val="tx1"/>
            </a:solidFill>
            <a:round/>
            <a:headEnd/>
            <a:tailEnd type="triangle" w="med" len="med"/>
          </a:ln>
        </p:spPr>
      </p:cxnSp>
      <p:cxnSp>
        <p:nvCxnSpPr>
          <p:cNvPr id="25618" name="AutoShape 70"/>
          <p:cNvCxnSpPr>
            <a:cxnSpLocks noChangeShapeType="1"/>
            <a:stCxn id="25616" idx="2"/>
            <a:endCxn id="25649" idx="3"/>
          </p:cNvCxnSpPr>
          <p:nvPr/>
        </p:nvCxnSpPr>
        <p:spPr bwMode="auto">
          <a:xfrm rot="5400000">
            <a:off x="3783807" y="4128294"/>
            <a:ext cx="1350962" cy="349250"/>
          </a:xfrm>
          <a:prstGeom prst="bentConnector2">
            <a:avLst/>
          </a:prstGeom>
          <a:noFill/>
          <a:ln w="9525">
            <a:solidFill>
              <a:schemeClr val="tx1"/>
            </a:solidFill>
            <a:miter lim="800000"/>
            <a:headEnd/>
            <a:tailEnd type="triangle" w="med" len="med"/>
          </a:ln>
        </p:spPr>
      </p:cxnSp>
      <p:sp>
        <p:nvSpPr>
          <p:cNvPr id="25619" name="Rectangle 71"/>
          <p:cNvSpPr>
            <a:spLocks noChangeArrowheads="1"/>
          </p:cNvSpPr>
          <p:nvPr/>
        </p:nvSpPr>
        <p:spPr bwMode="auto">
          <a:xfrm>
            <a:off x="5580063" y="2133600"/>
            <a:ext cx="1223962" cy="1724025"/>
          </a:xfrm>
          <a:prstGeom prst="rect">
            <a:avLst/>
          </a:prstGeom>
          <a:noFill/>
          <a:ln w="9525" algn="ctr">
            <a:solidFill>
              <a:schemeClr val="tx1"/>
            </a:solidFill>
            <a:miter lim="800000"/>
            <a:headEnd/>
            <a:tailEnd/>
          </a:ln>
        </p:spPr>
        <p:txBody>
          <a:bodyPr/>
          <a:lstStyle/>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r>
              <a:rPr lang="es-PE" sz="1200">
                <a:solidFill>
                  <a:srgbClr val="000066"/>
                </a:solidFill>
              </a:rPr>
              <a:t>Revisar Documentos vs. Checklist</a:t>
            </a:r>
            <a:endParaRPr lang="es-ES" sz="1200">
              <a:solidFill>
                <a:srgbClr val="000066"/>
              </a:solidFill>
            </a:endParaRPr>
          </a:p>
        </p:txBody>
      </p:sp>
      <p:sp>
        <p:nvSpPr>
          <p:cNvPr id="25620" name="Rectangle 72"/>
          <p:cNvSpPr>
            <a:spLocks noChangeArrowheads="1"/>
          </p:cNvSpPr>
          <p:nvPr/>
        </p:nvSpPr>
        <p:spPr bwMode="auto">
          <a:xfrm>
            <a:off x="5580063" y="2133600"/>
            <a:ext cx="1223962" cy="547688"/>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(5) Analista de Calidad</a:t>
            </a:r>
            <a:endParaRPr lang="es-ES" sz="800" b="1">
              <a:solidFill>
                <a:srgbClr val="000066"/>
              </a:solidFill>
            </a:endParaRPr>
          </a:p>
        </p:txBody>
      </p:sp>
      <p:sp>
        <p:nvSpPr>
          <p:cNvPr id="25621" name="Rectangle 73"/>
          <p:cNvSpPr>
            <a:spLocks noChangeArrowheads="1"/>
          </p:cNvSpPr>
          <p:nvPr/>
        </p:nvSpPr>
        <p:spPr bwMode="auto">
          <a:xfrm>
            <a:off x="5580063" y="3390900"/>
            <a:ext cx="1223962" cy="469900"/>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Checklist de Aseguramiento de Calidad</a:t>
            </a:r>
          </a:p>
        </p:txBody>
      </p:sp>
      <p:cxnSp>
        <p:nvCxnSpPr>
          <p:cNvPr id="25622" name="AutoShape 74"/>
          <p:cNvCxnSpPr>
            <a:cxnSpLocks noChangeShapeType="1"/>
            <a:stCxn id="25619" idx="3"/>
            <a:endCxn id="25624" idx="1"/>
          </p:cNvCxnSpPr>
          <p:nvPr/>
        </p:nvCxnSpPr>
        <p:spPr bwMode="auto">
          <a:xfrm>
            <a:off x="6804025" y="2995613"/>
            <a:ext cx="184150" cy="9525"/>
          </a:xfrm>
          <a:prstGeom prst="straightConnector1">
            <a:avLst/>
          </a:prstGeom>
          <a:noFill/>
          <a:ln w="9525">
            <a:solidFill>
              <a:schemeClr val="tx1"/>
            </a:solidFill>
            <a:round/>
            <a:headEnd/>
            <a:tailEnd type="triangle" w="med" len="med"/>
          </a:ln>
        </p:spPr>
      </p:cxnSp>
      <p:sp>
        <p:nvSpPr>
          <p:cNvPr id="25623" name="Text Box 75"/>
          <p:cNvSpPr txBox="1">
            <a:spLocks noChangeArrowheads="1"/>
          </p:cNvSpPr>
          <p:nvPr/>
        </p:nvSpPr>
        <p:spPr bwMode="auto">
          <a:xfrm>
            <a:off x="5276850" y="2568575"/>
            <a:ext cx="354013"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Si</a:t>
            </a:r>
            <a:endParaRPr lang="es-ES" sz="1000" b="1">
              <a:solidFill>
                <a:srgbClr val="000066"/>
              </a:solidFill>
            </a:endParaRPr>
          </a:p>
        </p:txBody>
      </p:sp>
      <p:sp>
        <p:nvSpPr>
          <p:cNvPr id="25624" name="AutoShape 76"/>
          <p:cNvSpPr>
            <a:spLocks noChangeArrowheads="1"/>
          </p:cNvSpPr>
          <p:nvPr/>
        </p:nvSpPr>
        <p:spPr bwMode="auto">
          <a:xfrm>
            <a:off x="6988175" y="2428875"/>
            <a:ext cx="1584325" cy="1150938"/>
          </a:xfrm>
          <a:prstGeom prst="diamond">
            <a:avLst/>
          </a:prstGeom>
          <a:noFill/>
          <a:ln w="9525" algn="ctr">
            <a:solidFill>
              <a:schemeClr val="tx1"/>
            </a:solidFill>
            <a:miter lim="800000"/>
            <a:headEnd/>
            <a:tailEnd/>
          </a:ln>
        </p:spPr>
        <p:txBody>
          <a:bodyPr/>
          <a:lstStyle/>
          <a:p>
            <a:pPr algn="ctr">
              <a:spcBef>
                <a:spcPct val="0"/>
              </a:spcBef>
              <a:spcAft>
                <a:spcPct val="0"/>
              </a:spcAft>
              <a:buFontTx/>
              <a:buNone/>
            </a:pPr>
            <a:r>
              <a:rPr lang="es-PE" sz="1200">
                <a:solidFill>
                  <a:srgbClr val="000066"/>
                </a:solidFill>
              </a:rPr>
              <a:t>Producto Conforme?</a:t>
            </a:r>
            <a:endParaRPr lang="es-ES" sz="1200">
              <a:solidFill>
                <a:srgbClr val="000066"/>
              </a:solidFill>
            </a:endParaRPr>
          </a:p>
        </p:txBody>
      </p:sp>
      <p:sp>
        <p:nvSpPr>
          <p:cNvPr id="25625" name="Rectangle 78"/>
          <p:cNvSpPr>
            <a:spLocks noChangeArrowheads="1"/>
          </p:cNvSpPr>
          <p:nvPr/>
        </p:nvSpPr>
        <p:spPr bwMode="auto">
          <a:xfrm>
            <a:off x="5602288" y="3976688"/>
            <a:ext cx="1201737" cy="1441450"/>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Poner a disposición para entrega al cliente</a:t>
            </a:r>
            <a:endParaRPr lang="es-ES" sz="1200">
              <a:solidFill>
                <a:srgbClr val="000066"/>
              </a:solidFill>
            </a:endParaRPr>
          </a:p>
        </p:txBody>
      </p:sp>
      <p:sp>
        <p:nvSpPr>
          <p:cNvPr id="25626" name="Rectangle 79"/>
          <p:cNvSpPr>
            <a:spLocks noChangeArrowheads="1"/>
          </p:cNvSpPr>
          <p:nvPr/>
        </p:nvSpPr>
        <p:spPr bwMode="auto">
          <a:xfrm>
            <a:off x="5602288" y="3933825"/>
            <a:ext cx="1201737" cy="503238"/>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(6) Analista de Calidad</a:t>
            </a:r>
            <a:endParaRPr lang="es-ES" sz="800" b="1">
              <a:solidFill>
                <a:srgbClr val="000066"/>
              </a:solidFill>
            </a:endParaRPr>
          </a:p>
        </p:txBody>
      </p:sp>
      <p:sp>
        <p:nvSpPr>
          <p:cNvPr id="25627" name="Rectangle 80"/>
          <p:cNvSpPr>
            <a:spLocks noChangeArrowheads="1"/>
          </p:cNvSpPr>
          <p:nvPr/>
        </p:nvSpPr>
        <p:spPr bwMode="auto">
          <a:xfrm>
            <a:off x="5602288" y="5092700"/>
            <a:ext cx="1201737" cy="35242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b="1" dirty="0" err="1" smtClean="0">
                <a:solidFill>
                  <a:schemeClr val="tx1"/>
                </a:solidFill>
              </a:rPr>
              <a:t>Panagon</a:t>
            </a:r>
            <a:r>
              <a:rPr lang="es-PE" b="1" dirty="0" smtClean="0">
                <a:solidFill>
                  <a:schemeClr val="tx1"/>
                </a:solidFill>
              </a:rPr>
              <a:t> usar </a:t>
            </a:r>
            <a:r>
              <a:rPr lang="es-PE" b="1" dirty="0" err="1" smtClean="0">
                <a:solidFill>
                  <a:schemeClr val="tx1"/>
                </a:solidFill>
              </a:rPr>
              <a:t>github</a:t>
            </a:r>
            <a:r>
              <a:rPr lang="es-PE" b="1" dirty="0" smtClean="0">
                <a:solidFill>
                  <a:schemeClr val="tx1"/>
                </a:solidFill>
              </a:rPr>
              <a:t> o el que estés usando</a:t>
            </a:r>
            <a:endParaRPr lang="es-PE" b="1" dirty="0">
              <a:solidFill>
                <a:schemeClr val="tx1"/>
              </a:solidFill>
            </a:endParaRPr>
          </a:p>
        </p:txBody>
      </p:sp>
      <p:grpSp>
        <p:nvGrpSpPr>
          <p:cNvPr id="25628" name="Group 81"/>
          <p:cNvGrpSpPr>
            <a:grpSpLocks/>
          </p:cNvGrpSpPr>
          <p:nvPr/>
        </p:nvGrpSpPr>
        <p:grpSpPr bwMode="auto">
          <a:xfrm>
            <a:off x="7148513" y="4459288"/>
            <a:ext cx="1104900" cy="608012"/>
            <a:chOff x="2776" y="542"/>
            <a:chExt cx="696" cy="383"/>
          </a:xfrm>
        </p:grpSpPr>
        <p:sp>
          <p:nvSpPr>
            <p:cNvPr id="25654" name="Rectangle 82"/>
            <p:cNvSpPr>
              <a:spLocks noChangeArrowheads="1"/>
            </p:cNvSpPr>
            <p:nvPr/>
          </p:nvSpPr>
          <p:spPr bwMode="auto">
            <a:xfrm>
              <a:off x="2776" y="805"/>
              <a:ext cx="696"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endParaRPr lang="es-ES" sz="800" b="1">
                <a:solidFill>
                  <a:srgbClr val="000066"/>
                </a:solidFill>
              </a:endParaRPr>
            </a:p>
          </p:txBody>
        </p:sp>
        <p:pic>
          <p:nvPicPr>
            <p:cNvPr id="25655" name="Picture 83"/>
            <p:cNvPicPr>
              <a:picLocks noChangeAspect="1" noChangeArrowheads="1"/>
            </p:cNvPicPr>
            <p:nvPr/>
          </p:nvPicPr>
          <p:blipFill>
            <a:blip r:embed="rId3" cstate="print"/>
            <a:srcRect/>
            <a:stretch>
              <a:fillRect/>
            </a:stretch>
          </p:blipFill>
          <p:spPr bwMode="auto">
            <a:xfrm>
              <a:off x="2951" y="542"/>
              <a:ext cx="330" cy="266"/>
            </a:xfrm>
            <a:prstGeom prst="rect">
              <a:avLst/>
            </a:prstGeom>
            <a:noFill/>
            <a:ln w="9525">
              <a:noFill/>
              <a:miter lim="800000"/>
              <a:headEnd/>
              <a:tailEnd/>
            </a:ln>
          </p:spPr>
        </p:pic>
      </p:grpSp>
      <p:grpSp>
        <p:nvGrpSpPr>
          <p:cNvPr id="25629" name="Group 84"/>
          <p:cNvGrpSpPr>
            <a:grpSpLocks/>
          </p:cNvGrpSpPr>
          <p:nvPr/>
        </p:nvGrpSpPr>
        <p:grpSpPr bwMode="auto">
          <a:xfrm>
            <a:off x="7235825" y="5540375"/>
            <a:ext cx="1104900" cy="912813"/>
            <a:chOff x="-23" y="1117"/>
            <a:chExt cx="696" cy="575"/>
          </a:xfrm>
        </p:grpSpPr>
        <p:pic>
          <p:nvPicPr>
            <p:cNvPr id="25652" name="Picture 85"/>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5653" name="Rectangle 86"/>
            <p:cNvSpPr>
              <a:spLocks noChangeArrowheads="1"/>
            </p:cNvSpPr>
            <p:nvPr/>
          </p:nvSpPr>
          <p:spPr bwMode="auto">
            <a:xfrm>
              <a:off x="-23" y="1450"/>
              <a:ext cx="696" cy="242"/>
            </a:xfrm>
            <a:prstGeom prst="rect">
              <a:avLst/>
            </a:prstGeom>
            <a:noFill/>
            <a:ln w="9525" algn="ctr">
              <a:noFill/>
              <a:miter lim="800000"/>
              <a:headEnd/>
              <a:tailEnd/>
            </a:ln>
          </p:spPr>
          <p:txBody>
            <a:bodyPr/>
            <a:lstStyle/>
            <a:p>
              <a:pPr algn="ctr">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cxnSp>
        <p:nvCxnSpPr>
          <p:cNvPr id="25630" name="AutoShape 87"/>
          <p:cNvCxnSpPr>
            <a:cxnSpLocks noChangeShapeType="1"/>
            <a:stCxn id="25634" idx="2"/>
          </p:cNvCxnSpPr>
          <p:nvPr/>
        </p:nvCxnSpPr>
        <p:spPr bwMode="auto">
          <a:xfrm>
            <a:off x="7748588" y="5441950"/>
            <a:ext cx="39687" cy="98425"/>
          </a:xfrm>
          <a:prstGeom prst="straightConnector1">
            <a:avLst/>
          </a:prstGeom>
          <a:noFill/>
          <a:ln w="9525">
            <a:solidFill>
              <a:srgbClr val="FFFF00"/>
            </a:solidFill>
            <a:round/>
            <a:headEnd/>
            <a:tailEnd type="triangle" w="med" len="med"/>
          </a:ln>
        </p:spPr>
      </p:cxnSp>
      <p:cxnSp>
        <p:nvCxnSpPr>
          <p:cNvPr id="25631" name="AutoShape 88"/>
          <p:cNvCxnSpPr>
            <a:cxnSpLocks noChangeShapeType="1"/>
            <a:stCxn id="25625" idx="3"/>
          </p:cNvCxnSpPr>
          <p:nvPr/>
        </p:nvCxnSpPr>
        <p:spPr bwMode="auto">
          <a:xfrm flipV="1">
            <a:off x="6804025" y="4670425"/>
            <a:ext cx="622300" cy="26988"/>
          </a:xfrm>
          <a:prstGeom prst="straightConnector1">
            <a:avLst/>
          </a:prstGeom>
          <a:noFill/>
          <a:ln w="9525">
            <a:solidFill>
              <a:schemeClr val="tx1"/>
            </a:solidFill>
            <a:round/>
            <a:headEnd/>
            <a:tailEnd type="triangle" w="med" len="med"/>
          </a:ln>
        </p:spPr>
      </p:cxnSp>
      <p:cxnSp>
        <p:nvCxnSpPr>
          <p:cNvPr id="25632" name="AutoShape 89"/>
          <p:cNvCxnSpPr>
            <a:cxnSpLocks noChangeShapeType="1"/>
            <a:stCxn id="25624" idx="3"/>
            <a:endCxn id="25635" idx="2"/>
          </p:cNvCxnSpPr>
          <p:nvPr/>
        </p:nvCxnSpPr>
        <p:spPr bwMode="auto">
          <a:xfrm flipV="1">
            <a:off x="8572500" y="2997200"/>
            <a:ext cx="238125" cy="7938"/>
          </a:xfrm>
          <a:prstGeom prst="straightConnector1">
            <a:avLst/>
          </a:prstGeom>
          <a:noFill/>
          <a:ln w="9525">
            <a:solidFill>
              <a:schemeClr val="tx1"/>
            </a:solidFill>
            <a:round/>
            <a:headEnd/>
            <a:tailEnd type="triangle" w="med" len="med"/>
          </a:ln>
        </p:spPr>
      </p:cxnSp>
      <p:sp>
        <p:nvSpPr>
          <p:cNvPr id="25633" name="Text Box 90"/>
          <p:cNvSpPr txBox="1">
            <a:spLocks noChangeArrowheads="1"/>
          </p:cNvSpPr>
          <p:nvPr/>
        </p:nvSpPr>
        <p:spPr bwMode="auto">
          <a:xfrm>
            <a:off x="8459788" y="2565400"/>
            <a:ext cx="3032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Si</a:t>
            </a:r>
            <a:endParaRPr lang="es-ES" sz="1000" b="1">
              <a:solidFill>
                <a:srgbClr val="000066"/>
              </a:solidFill>
            </a:endParaRPr>
          </a:p>
        </p:txBody>
      </p:sp>
      <p:sp>
        <p:nvSpPr>
          <p:cNvPr id="25634" name="Rectangle 91"/>
          <p:cNvSpPr>
            <a:spLocks noChangeArrowheads="1"/>
          </p:cNvSpPr>
          <p:nvPr/>
        </p:nvSpPr>
        <p:spPr bwMode="auto">
          <a:xfrm rot="10800000" flipV="1">
            <a:off x="7019925" y="4802188"/>
            <a:ext cx="1457325" cy="639762"/>
          </a:xfrm>
          <a:prstGeom prst="rect">
            <a:avLst/>
          </a:prstGeom>
          <a:noFill/>
          <a:ln w="9525" algn="ctr">
            <a:noFill/>
            <a:miter lim="800000"/>
            <a:headEnd/>
            <a:tailEnd/>
          </a:ln>
        </p:spPr>
        <p:txBody>
          <a:bodyPr/>
          <a:lstStyle/>
          <a:p>
            <a:pPr algn="ctr">
              <a:spcBef>
                <a:spcPct val="0"/>
              </a:spcBef>
              <a:spcAft>
                <a:spcPct val="0"/>
              </a:spcAft>
              <a:buFontTx/>
              <a:buNone/>
            </a:pPr>
            <a:r>
              <a:rPr lang="es-PE" sz="1200" b="1">
                <a:solidFill>
                  <a:srgbClr val="000066"/>
                </a:solidFill>
              </a:rPr>
              <a:t>Conformidad de calidad </a:t>
            </a:r>
          </a:p>
          <a:p>
            <a:pPr algn="ctr">
              <a:spcBef>
                <a:spcPct val="0"/>
              </a:spcBef>
              <a:spcAft>
                <a:spcPct val="0"/>
              </a:spcAft>
              <a:buFontTx/>
              <a:buNone/>
            </a:pPr>
            <a:r>
              <a:rPr lang="es-PE" sz="1200" b="1">
                <a:solidFill>
                  <a:srgbClr val="000066"/>
                </a:solidFill>
              </a:rPr>
              <a:t>del producto</a:t>
            </a:r>
            <a:endParaRPr lang="es-ES" sz="1200" b="1">
              <a:solidFill>
                <a:srgbClr val="000066"/>
              </a:solidFill>
            </a:endParaRPr>
          </a:p>
        </p:txBody>
      </p:sp>
      <p:sp>
        <p:nvSpPr>
          <p:cNvPr id="25635" name="Oval 92"/>
          <p:cNvSpPr>
            <a:spLocks noChangeArrowheads="1"/>
          </p:cNvSpPr>
          <p:nvPr/>
        </p:nvSpPr>
        <p:spPr bwMode="auto">
          <a:xfrm>
            <a:off x="8810625" y="2852738"/>
            <a:ext cx="215900" cy="287337"/>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sp>
        <p:nvSpPr>
          <p:cNvPr id="25636" name="Oval 93"/>
          <p:cNvSpPr>
            <a:spLocks noChangeArrowheads="1"/>
          </p:cNvSpPr>
          <p:nvPr/>
        </p:nvSpPr>
        <p:spPr bwMode="auto">
          <a:xfrm>
            <a:off x="5076825" y="4581525"/>
            <a:ext cx="215900" cy="287338"/>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cxnSp>
        <p:nvCxnSpPr>
          <p:cNvPr id="25637" name="AutoShape 94"/>
          <p:cNvCxnSpPr>
            <a:cxnSpLocks noChangeShapeType="1"/>
            <a:stCxn id="25636" idx="6"/>
            <a:endCxn id="25625" idx="1"/>
          </p:cNvCxnSpPr>
          <p:nvPr/>
        </p:nvCxnSpPr>
        <p:spPr bwMode="auto">
          <a:xfrm flipV="1">
            <a:off x="5292725" y="4697413"/>
            <a:ext cx="309563" cy="28575"/>
          </a:xfrm>
          <a:prstGeom prst="straightConnector1">
            <a:avLst/>
          </a:prstGeom>
          <a:noFill/>
          <a:ln w="9525">
            <a:solidFill>
              <a:schemeClr val="tx1"/>
            </a:solidFill>
            <a:round/>
            <a:headEnd/>
            <a:tailEnd type="triangle" w="med" len="med"/>
          </a:ln>
        </p:spPr>
      </p:cxnSp>
      <p:cxnSp>
        <p:nvCxnSpPr>
          <p:cNvPr id="25638" name="AutoShape 95"/>
          <p:cNvCxnSpPr>
            <a:cxnSpLocks noChangeShapeType="1"/>
            <a:stCxn id="25624" idx="0"/>
            <a:endCxn id="25614" idx="0"/>
          </p:cNvCxnSpPr>
          <p:nvPr/>
        </p:nvCxnSpPr>
        <p:spPr bwMode="auto">
          <a:xfrm rot="5400000" flipH="1">
            <a:off x="4735513" y="-615950"/>
            <a:ext cx="219075" cy="5870575"/>
          </a:xfrm>
          <a:prstGeom prst="bentConnector3">
            <a:avLst>
              <a:gd name="adj1" fmla="val 204347"/>
            </a:avLst>
          </a:prstGeom>
          <a:noFill/>
          <a:ln w="9525">
            <a:solidFill>
              <a:schemeClr val="tx1"/>
            </a:solidFill>
            <a:miter lim="800000"/>
            <a:headEnd/>
            <a:tailEnd type="triangle" w="med" len="med"/>
          </a:ln>
        </p:spPr>
      </p:cxnSp>
      <p:sp>
        <p:nvSpPr>
          <p:cNvPr id="25639" name="Text Box 96"/>
          <p:cNvSpPr txBox="1">
            <a:spLocks noChangeArrowheads="1"/>
          </p:cNvSpPr>
          <p:nvPr/>
        </p:nvSpPr>
        <p:spPr bwMode="auto">
          <a:xfrm>
            <a:off x="7380288" y="1700213"/>
            <a:ext cx="3540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No</a:t>
            </a:r>
            <a:endParaRPr lang="es-ES" sz="1000" b="1">
              <a:solidFill>
                <a:srgbClr val="000066"/>
              </a:solidFill>
            </a:endParaRPr>
          </a:p>
        </p:txBody>
      </p:sp>
      <p:cxnSp>
        <p:nvCxnSpPr>
          <p:cNvPr id="25640" name="AutoShape 99"/>
          <p:cNvCxnSpPr>
            <a:cxnSpLocks noChangeShapeType="1"/>
            <a:stCxn id="25647" idx="0"/>
            <a:endCxn id="25615" idx="2"/>
          </p:cNvCxnSpPr>
          <p:nvPr/>
        </p:nvCxnSpPr>
        <p:spPr bwMode="auto">
          <a:xfrm rot="-5400000">
            <a:off x="1728787" y="4040188"/>
            <a:ext cx="360363" cy="1588"/>
          </a:xfrm>
          <a:prstGeom prst="bentConnector3">
            <a:avLst>
              <a:gd name="adj1" fmla="val 50222"/>
            </a:avLst>
          </a:prstGeom>
          <a:noFill/>
          <a:ln w="9525">
            <a:solidFill>
              <a:schemeClr val="tx1"/>
            </a:solidFill>
            <a:miter lim="800000"/>
            <a:headEnd/>
            <a:tailEnd type="triangle" w="med" len="med"/>
          </a:ln>
        </p:spPr>
      </p:cxnSp>
      <p:grpSp>
        <p:nvGrpSpPr>
          <p:cNvPr id="25641" name="Group 100"/>
          <p:cNvGrpSpPr>
            <a:grpSpLocks/>
          </p:cNvGrpSpPr>
          <p:nvPr/>
        </p:nvGrpSpPr>
        <p:grpSpPr bwMode="auto">
          <a:xfrm>
            <a:off x="2987675" y="4221163"/>
            <a:ext cx="1296988" cy="1512887"/>
            <a:chOff x="1807" y="1594"/>
            <a:chExt cx="607" cy="726"/>
          </a:xfrm>
        </p:grpSpPr>
        <p:sp>
          <p:nvSpPr>
            <p:cNvPr id="25649" name="Rectangle 101"/>
            <p:cNvSpPr>
              <a:spLocks noChangeArrowheads="1"/>
            </p:cNvSpPr>
            <p:nvPr/>
          </p:nvSpPr>
          <p:spPr bwMode="auto">
            <a:xfrm>
              <a:off x="1807" y="1751"/>
              <a:ext cx="607" cy="413"/>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Levantamiento de NC</a:t>
              </a:r>
              <a:endParaRPr lang="es-ES" sz="1200">
                <a:solidFill>
                  <a:srgbClr val="000066"/>
                </a:solidFill>
              </a:endParaRPr>
            </a:p>
          </p:txBody>
        </p:sp>
        <p:sp>
          <p:nvSpPr>
            <p:cNvPr id="25650" name="Rectangle 102"/>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(3) Revisado de QA</a:t>
              </a:r>
              <a:endParaRPr lang="es-ES" sz="800" b="1">
                <a:solidFill>
                  <a:srgbClr val="000066"/>
                </a:solidFill>
              </a:endParaRPr>
            </a:p>
          </p:txBody>
        </p:sp>
        <p:sp>
          <p:nvSpPr>
            <p:cNvPr id="25651" name="Rectangle 103"/>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Herramienta Gestión</a:t>
              </a:r>
            </a:p>
            <a:p>
              <a:pPr algn="ctr">
                <a:lnSpc>
                  <a:spcPct val="110000"/>
                </a:lnSpc>
                <a:spcBef>
                  <a:spcPct val="0"/>
                </a:spcBef>
                <a:spcAft>
                  <a:spcPct val="0"/>
                </a:spcAft>
                <a:buFontTx/>
                <a:buNone/>
              </a:pPr>
              <a:r>
                <a:rPr lang="es-PE" sz="800" b="1">
                  <a:solidFill>
                    <a:srgbClr val="000066"/>
                  </a:solidFill>
                </a:rPr>
                <a:t>QA‑Producto</a:t>
              </a:r>
            </a:p>
          </p:txBody>
        </p:sp>
      </p:grpSp>
      <p:grpSp>
        <p:nvGrpSpPr>
          <p:cNvPr id="25642" name="Group 104"/>
          <p:cNvGrpSpPr>
            <a:grpSpLocks/>
          </p:cNvGrpSpPr>
          <p:nvPr/>
        </p:nvGrpSpPr>
        <p:grpSpPr bwMode="auto">
          <a:xfrm>
            <a:off x="1258888" y="4221163"/>
            <a:ext cx="1296987" cy="1512887"/>
            <a:chOff x="1807" y="1594"/>
            <a:chExt cx="607" cy="726"/>
          </a:xfrm>
        </p:grpSpPr>
        <p:sp>
          <p:nvSpPr>
            <p:cNvPr id="25646" name="Rectangle 105"/>
            <p:cNvSpPr>
              <a:spLocks noChangeArrowheads="1"/>
            </p:cNvSpPr>
            <p:nvPr/>
          </p:nvSpPr>
          <p:spPr bwMode="auto">
            <a:xfrm>
              <a:off x="1807" y="1751"/>
              <a:ext cx="607" cy="413"/>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Seguimiento</a:t>
              </a:r>
              <a:endParaRPr lang="es-ES" sz="1200">
                <a:solidFill>
                  <a:srgbClr val="000066"/>
                </a:solidFill>
              </a:endParaRPr>
            </a:p>
          </p:txBody>
        </p:sp>
        <p:sp>
          <p:nvSpPr>
            <p:cNvPr id="25647" name="Rectangle 106"/>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(4) Analista de Calidad</a:t>
              </a:r>
              <a:endParaRPr lang="es-ES" sz="800" b="1">
                <a:solidFill>
                  <a:srgbClr val="000066"/>
                </a:solidFill>
              </a:endParaRPr>
            </a:p>
          </p:txBody>
        </p:sp>
        <p:sp>
          <p:nvSpPr>
            <p:cNvPr id="25648" name="Rectangle 107"/>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Herramienta Gestión</a:t>
              </a:r>
            </a:p>
            <a:p>
              <a:pPr algn="ctr">
                <a:lnSpc>
                  <a:spcPct val="110000"/>
                </a:lnSpc>
                <a:spcBef>
                  <a:spcPct val="0"/>
                </a:spcBef>
                <a:spcAft>
                  <a:spcPct val="0"/>
                </a:spcAft>
                <a:buFontTx/>
                <a:buNone/>
              </a:pPr>
              <a:r>
                <a:rPr lang="es-PE" sz="800" b="1">
                  <a:solidFill>
                    <a:srgbClr val="000066"/>
                  </a:solidFill>
                </a:rPr>
                <a:t>QA‑Producto</a:t>
              </a:r>
            </a:p>
          </p:txBody>
        </p:sp>
      </p:grpSp>
      <p:cxnSp>
        <p:nvCxnSpPr>
          <p:cNvPr id="25643" name="AutoShape 108"/>
          <p:cNvCxnSpPr>
            <a:cxnSpLocks noChangeShapeType="1"/>
            <a:stCxn id="25649" idx="1"/>
            <a:endCxn id="25646" idx="3"/>
          </p:cNvCxnSpPr>
          <p:nvPr/>
        </p:nvCxnSpPr>
        <p:spPr bwMode="auto">
          <a:xfrm flipH="1">
            <a:off x="2555875" y="4978400"/>
            <a:ext cx="431800" cy="0"/>
          </a:xfrm>
          <a:prstGeom prst="straightConnector1">
            <a:avLst/>
          </a:prstGeom>
          <a:noFill/>
          <a:ln w="9525">
            <a:solidFill>
              <a:schemeClr val="tx1"/>
            </a:solidFill>
            <a:round/>
            <a:headEnd/>
            <a:tailEnd type="triangle" w="med" len="med"/>
          </a:ln>
        </p:spPr>
      </p:cxnSp>
      <p:sp>
        <p:nvSpPr>
          <p:cNvPr id="25644" name="AutoShape 109"/>
          <p:cNvSpPr>
            <a:spLocks noChangeArrowheads="1"/>
          </p:cNvSpPr>
          <p:nvPr/>
        </p:nvSpPr>
        <p:spPr bwMode="auto">
          <a:xfrm>
            <a:off x="179388" y="6165850"/>
            <a:ext cx="1008062"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5" action="ppaction://hlinksldjump"/>
              </a:rPr>
              <a:t>Detalle</a:t>
            </a:r>
          </a:p>
          <a:p>
            <a:pPr algn="ctr">
              <a:spcBef>
                <a:spcPct val="0"/>
              </a:spcBef>
              <a:spcAft>
                <a:spcPct val="0"/>
              </a:spcAft>
              <a:buFontTx/>
              <a:buNone/>
            </a:pPr>
            <a:r>
              <a:rPr lang="es-PE" sz="1200" b="1">
                <a:solidFill>
                  <a:schemeClr val="tx1"/>
                </a:solidFill>
                <a:hlinkClick r:id="rId5" action="ppaction://hlinksldjump"/>
              </a:rPr>
              <a:t>Tareas</a:t>
            </a:r>
            <a:endParaRPr lang="es-ES" sz="1200" b="1">
              <a:solidFill>
                <a:schemeClr val="tx1"/>
              </a:solidFill>
            </a:endParaRPr>
          </a:p>
        </p:txBody>
      </p:sp>
      <p:sp>
        <p:nvSpPr>
          <p:cNvPr id="25645" name="AutoShape 110"/>
          <p:cNvSpPr>
            <a:spLocks noChangeArrowheads="1"/>
          </p:cNvSpPr>
          <p:nvPr/>
        </p:nvSpPr>
        <p:spPr bwMode="auto">
          <a:xfrm>
            <a:off x="6300788" y="6237288"/>
            <a:ext cx="1008062"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6"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749" name="Group 293"/>
          <p:cNvGraphicFramePr>
            <a:graphicFrameLocks noGrp="1"/>
          </p:cNvGraphicFramePr>
          <p:nvPr>
            <p:ph/>
          </p:nvPr>
        </p:nvGraphicFramePr>
        <p:xfrm>
          <a:off x="179388" y="1439863"/>
          <a:ext cx="8804593" cy="4096512"/>
        </p:xfrm>
        <a:graphic>
          <a:graphicData uri="http://schemas.openxmlformats.org/drawingml/2006/table">
            <a:tbl>
              <a:tblPr/>
              <a:tblGrid>
                <a:gridCol w="20828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3024187">
                  <a:extLst>
                    <a:ext uri="{9D8B030D-6E8A-4147-A177-3AD203B41FA5}">
                      <a16:colId xmlns:a16="http://schemas.microsoft.com/office/drawing/2014/main" val="20003"/>
                    </a:ext>
                  </a:extLst>
                </a:gridCol>
                <a:gridCol w="1728788">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66"/>
                          </a:solidFill>
                          <a:effectLst/>
                          <a:latin typeface="Arial" pitchFamily="34" charset="0"/>
                        </a:rPr>
                        <a:t>#</a:t>
                      </a:r>
                      <a:endParaRPr kumimoji="0" lang="es-ES" sz="1200" b="1"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Rol del Responsable</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Nombre de la Actividad</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Descripción de la Actividad</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Herramientas</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Salidas</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rPr>
                        <a:t>1</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66"/>
                          </a:solidFill>
                          <a:effectLst/>
                          <a:latin typeface="Arial" pitchFamily="34" charset="0"/>
                        </a:rPr>
                        <a:t>Analista de Calidad (GC)</a:t>
                      </a:r>
                      <a:endParaRPr kumimoji="0" lang="es-ES" sz="12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rPr>
                        <a:t>Recepción de Solicitud de Control de QA</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66"/>
                          </a:solidFill>
                          <a:effectLst/>
                          <a:latin typeface="Arial" pitchFamily="34" charset="0"/>
                        </a:rPr>
                        <a:t>El Analista de Calidad cada vez que recibe por e-mail una solicitud de control de calidad de producto (entregable), toma control de la versión del producto (</a:t>
                      </a:r>
                      <a:r>
                        <a:rPr kumimoji="0" lang="es-PE" sz="1200" b="0" i="0" u="none" strike="noStrike" cap="none" normalizeH="0" baseline="0" dirty="0" err="1" smtClean="0">
                          <a:ln>
                            <a:noFill/>
                          </a:ln>
                          <a:solidFill>
                            <a:srgbClr val="000066"/>
                          </a:solidFill>
                          <a:effectLst/>
                          <a:latin typeface="Arial" pitchFamily="34" charset="0"/>
                        </a:rPr>
                        <a:t>Panagon</a:t>
                      </a:r>
                      <a:r>
                        <a:rPr kumimoji="0" lang="es-PE" sz="1200" b="0" i="0" u="none" strike="noStrike" cap="none" normalizeH="0" baseline="0" dirty="0" smtClean="0">
                          <a:ln>
                            <a:noFill/>
                          </a:ln>
                          <a:solidFill>
                            <a:srgbClr val="000066"/>
                          </a:solidFill>
                          <a:effectLst/>
                          <a:latin typeface="Arial" pitchFamily="34" charset="0"/>
                        </a:rPr>
                        <a:t> equivale a hacer un </a:t>
                      </a:r>
                      <a:r>
                        <a:rPr kumimoji="0" lang="es-PE" sz="1200" b="0" i="1" u="none" strike="noStrike" cap="none" normalizeH="0" baseline="0" dirty="0" err="1" smtClean="0">
                          <a:ln>
                            <a:noFill/>
                          </a:ln>
                          <a:solidFill>
                            <a:srgbClr val="000066"/>
                          </a:solidFill>
                          <a:effectLst/>
                          <a:latin typeface="Arial" pitchFamily="34" charset="0"/>
                        </a:rPr>
                        <a:t>check-out</a:t>
                      </a:r>
                      <a:r>
                        <a:rPr kumimoji="0" lang="es-PE" sz="1200" b="0" i="0" u="none" strike="noStrike" cap="none" normalizeH="0" baseline="0" dirty="0" smtClean="0">
                          <a:ln>
                            <a:noFill/>
                          </a:ln>
                          <a:solidFill>
                            <a:srgbClr val="000066"/>
                          </a:solidFill>
                          <a:effectLst/>
                          <a:latin typeface="Arial" pitchFamily="34" charset="0"/>
                        </a:rPr>
                        <a:t>  con su usuario). </a:t>
                      </a:r>
                      <a:endParaRPr kumimoji="0" lang="es-ES" sz="12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smtClean="0">
                          <a:ln>
                            <a:noFill/>
                          </a:ln>
                          <a:solidFill>
                            <a:srgbClr val="000066"/>
                          </a:solidFill>
                          <a:effectLst/>
                          <a:latin typeface="Arial" pitchFamily="34" charset="0"/>
                        </a:rPr>
                        <a:t>Panagon</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rPr>
                        <a:t>2</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66"/>
                          </a:solidFill>
                          <a:effectLst/>
                          <a:latin typeface="Arial" pitchFamily="34" charset="0"/>
                        </a:rPr>
                        <a:t>Analista de Calidad (GC)</a:t>
                      </a:r>
                      <a:endParaRPr kumimoji="0" lang="es-ES" sz="12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rPr>
                        <a:t>Revisión General</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66"/>
                          </a:solidFill>
                          <a:effectLst/>
                          <a:latin typeface="Arial" pitchFamily="34" charset="0"/>
                        </a:rPr>
                        <a:t>El Analista de Calidad realizará una Revisión General para verificar si se han entregado todos los componentes del producto (entregable).</a:t>
                      </a:r>
                      <a:br>
                        <a:rPr kumimoji="0" lang="es-PE" sz="1200" b="0" i="0" u="none" strike="noStrike" cap="none" normalizeH="0" baseline="0" dirty="0" smtClean="0">
                          <a:ln>
                            <a:noFill/>
                          </a:ln>
                          <a:solidFill>
                            <a:srgbClr val="000066"/>
                          </a:solidFill>
                          <a:effectLst/>
                          <a:latin typeface="Arial" pitchFamily="34" charset="0"/>
                        </a:rPr>
                      </a:br>
                      <a:endParaRPr kumimoji="0" lang="es-PE" sz="1200" b="0" i="0" u="none" strike="noStrike" cap="none" normalizeH="0" baseline="0" dirty="0" smtClean="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66"/>
                          </a:solidFill>
                          <a:effectLst/>
                          <a:latin typeface="Arial" pitchFamily="34" charset="0"/>
                        </a:rPr>
                        <a:t>De haber No Conformidades, se comunica al responsable del producto mediante correo electrónico para que levante las no conformidades.</a:t>
                      </a:r>
                      <a:endParaRPr kumimoji="0" lang="es-ES" sz="12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smtClean="0">
                          <a:ln>
                            <a:noFill/>
                          </a:ln>
                          <a:solidFill>
                            <a:srgbClr val="000066"/>
                          </a:solidFill>
                          <a:effectLst/>
                          <a:latin typeface="Arial" pitchFamily="34" charset="0"/>
                        </a:rPr>
                        <a:t>Manual</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smtClean="0">
                          <a:ln>
                            <a:noFill/>
                          </a:ln>
                          <a:solidFill>
                            <a:srgbClr val="000066"/>
                          </a:solidFill>
                          <a:effectLst/>
                          <a:latin typeface="Arial" pitchFamily="34" charset="0"/>
                        </a:rPr>
                        <a:t>Resultado de la Revisión General</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smtClean="0">
                          <a:ln>
                            <a:noFill/>
                          </a:ln>
                          <a:solidFill>
                            <a:srgbClr val="000066"/>
                          </a:solidFill>
                          <a:effectLst/>
                          <a:latin typeface="Arial" pitchFamily="34" charset="0"/>
                          <a:cs typeface="Arial" pitchFamily="34" charset="0"/>
                        </a:rPr>
                        <a:t>3</a:t>
                      </a:r>
                      <a:endParaRPr kumimoji="0" lang="es-ES" sz="12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cs typeface="Arial" pitchFamily="34" charset="0"/>
                        </a:rPr>
                        <a:t>Revisado de QA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cs typeface="Arial" pitchFamily="34" charset="0"/>
                        </a:rPr>
                        <a:t>Levantamiento de NC</a:t>
                      </a:r>
                      <a:endParaRPr kumimoji="0" lang="es-ES" sz="12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smtClean="0">
                          <a:ln>
                            <a:noFill/>
                          </a:ln>
                          <a:solidFill>
                            <a:srgbClr val="000066"/>
                          </a:solidFill>
                          <a:effectLst/>
                          <a:latin typeface="Arial" pitchFamily="34" charset="0"/>
                          <a:cs typeface="Arial" pitchFamily="34" charset="0"/>
                        </a:rPr>
                        <a:t>El Revisado de QA levanta las No Conformidades y comunica al Analista de Calidad vía correo electrónico.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smtClean="0">
                          <a:ln>
                            <a:noFill/>
                          </a:ln>
                          <a:solidFill>
                            <a:srgbClr val="000066"/>
                          </a:solidFill>
                          <a:effectLst/>
                          <a:latin typeface="Arial" pitchFamily="34" charset="0"/>
                          <a:cs typeface="Arial" pitchFamily="34" charset="0"/>
                        </a:rPr>
                        <a:t>7.0.1.29.02.R06 Herramienta de Gestión QA-Producto</a:t>
                      </a:r>
                      <a:endParaRPr kumimoji="0" lang="es-ES" sz="12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_tradnl" sz="1200" b="0" i="0" u="none" strike="noStrike" cap="none" normalizeH="0" baseline="0" smtClean="0">
                          <a:ln>
                            <a:noFill/>
                          </a:ln>
                          <a:solidFill>
                            <a:srgbClr val="000066"/>
                          </a:solidFill>
                          <a:effectLst/>
                          <a:latin typeface="Arial" pitchFamily="34" charset="0"/>
                          <a:cs typeface="Arial" pitchFamily="34" charset="0"/>
                        </a:rPr>
                        <a:t>No Conformidades subsanadas</a:t>
                      </a:r>
                      <a:endParaRPr kumimoji="0" lang="es-ES" sz="12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663" name="Text Box 47"/>
          <p:cNvSpPr txBox="1">
            <a:spLocks noChangeArrowheads="1"/>
          </p:cNvSpPr>
          <p:nvPr/>
        </p:nvSpPr>
        <p:spPr bwMode="auto">
          <a:xfrm>
            <a:off x="1258888" y="333375"/>
            <a:ext cx="7885112" cy="579438"/>
          </a:xfrm>
          <a:prstGeom prst="rect">
            <a:avLst/>
          </a:prstGeom>
          <a:noFill/>
          <a:ln w="9525">
            <a:noFill/>
            <a:miter lim="800000"/>
            <a:headEnd/>
            <a:tailEnd/>
          </a:ln>
        </p:spPr>
        <p:txBody>
          <a:bodyPr>
            <a:spAutoFit/>
          </a:bodyPr>
          <a:lstStyle/>
          <a:p>
            <a:pPr algn="ctr">
              <a:spcBef>
                <a:spcPct val="0"/>
              </a:spcBef>
              <a:spcAft>
                <a:spcPct val="0"/>
              </a:spcAft>
              <a:buFontTx/>
              <a:buNone/>
            </a:pPr>
            <a:endParaRPr lang="es-ES" sz="3200" b="1">
              <a:solidFill>
                <a:schemeClr val="bg1"/>
              </a:solidFill>
            </a:endParaRPr>
          </a:p>
        </p:txBody>
      </p:sp>
      <p:sp>
        <p:nvSpPr>
          <p:cNvPr id="26664" name="Text Box 158"/>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Tareas de la Actividad</a:t>
            </a:r>
          </a:p>
          <a:p>
            <a:pPr algn="l">
              <a:spcBef>
                <a:spcPct val="0"/>
              </a:spcBef>
              <a:spcAft>
                <a:spcPct val="0"/>
              </a:spcAft>
              <a:buFontTx/>
              <a:buNone/>
            </a:pPr>
            <a:r>
              <a:rPr lang="es-PE" sz="2400" b="1">
                <a:solidFill>
                  <a:schemeClr val="bg1"/>
                </a:solidFill>
              </a:rPr>
              <a:t>Realizar las Revisiones de QA</a:t>
            </a:r>
            <a:endParaRPr lang="es-ES" sz="2400" b="1">
              <a:solidFill>
                <a:schemeClr val="bg1"/>
              </a:solidFill>
            </a:endParaRPr>
          </a:p>
        </p:txBody>
      </p:sp>
      <p:sp>
        <p:nvSpPr>
          <p:cNvPr id="26665" name="AutoShape 259"/>
          <p:cNvSpPr>
            <a:spLocks noChangeArrowheads="1"/>
          </p:cNvSpPr>
          <p:nvPr/>
        </p:nvSpPr>
        <p:spPr bwMode="auto">
          <a:xfrm>
            <a:off x="250825" y="6165850"/>
            <a:ext cx="1008063"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55" name="Group 43"/>
          <p:cNvGraphicFramePr>
            <a:graphicFrameLocks noGrp="1"/>
          </p:cNvGraphicFramePr>
          <p:nvPr>
            <p:ph/>
          </p:nvPr>
        </p:nvGraphicFramePr>
        <p:xfrm>
          <a:off x="179388" y="1439863"/>
          <a:ext cx="8804593" cy="3881628"/>
        </p:xfrm>
        <a:graphic>
          <a:graphicData uri="http://schemas.openxmlformats.org/drawingml/2006/table">
            <a:tbl>
              <a:tblPr/>
              <a:tblGrid>
                <a:gridCol w="20828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2703512">
                  <a:extLst>
                    <a:ext uri="{9D8B030D-6E8A-4147-A177-3AD203B41FA5}">
                      <a16:colId xmlns:a16="http://schemas.microsoft.com/office/drawing/2014/main" val="20003"/>
                    </a:ext>
                  </a:extLst>
                </a:gridCol>
                <a:gridCol w="1833563">
                  <a:extLst>
                    <a:ext uri="{9D8B030D-6E8A-4147-A177-3AD203B41FA5}">
                      <a16:colId xmlns:a16="http://schemas.microsoft.com/office/drawing/2014/main" val="20004"/>
                    </a:ext>
                  </a:extLst>
                </a:gridCol>
                <a:gridCol w="18002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66"/>
                          </a:solidFill>
                          <a:effectLst/>
                          <a:latin typeface="Arial" pitchFamily="34" charset="0"/>
                        </a:rPr>
                        <a:t>#</a:t>
                      </a:r>
                      <a:endParaRPr kumimoji="0" lang="es-ES" sz="1200" b="1"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Rol del Responsable</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Nombre de la Actividad</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Descripción de la Actividad</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Herramientas</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Salidas</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smtClean="0">
                          <a:ln>
                            <a:noFill/>
                          </a:ln>
                          <a:solidFill>
                            <a:srgbClr val="000066"/>
                          </a:solidFill>
                          <a:effectLst/>
                          <a:latin typeface="Arial" pitchFamily="34" charset="0"/>
                          <a:cs typeface="Arial" pitchFamily="34" charset="0"/>
                        </a:rPr>
                        <a:t>4</a:t>
                      </a:r>
                      <a:endParaRPr kumimoji="0" lang="es-ES" sz="12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66"/>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cs typeface="Arial" pitchFamily="34" charset="0"/>
                        </a:rPr>
                        <a:t>Seguimiento</a:t>
                      </a:r>
                      <a:endParaRPr kumimoji="0" lang="es-ES" sz="12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smtClean="0">
                          <a:ln>
                            <a:noFill/>
                          </a:ln>
                          <a:solidFill>
                            <a:srgbClr val="000066"/>
                          </a:solidFill>
                          <a:effectLst/>
                          <a:latin typeface="Arial" pitchFamily="34" charset="0"/>
                          <a:cs typeface="Arial" pitchFamily="34" charset="0"/>
                        </a:rPr>
                        <a:t>El Analista de Calidad puede optar por convocar reuniones para validar que las No Conformidades que debe resolver el Responsable del Proyecto, hayan sido solucionadas.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smtClean="0">
                          <a:ln>
                            <a:noFill/>
                          </a:ln>
                          <a:solidFill>
                            <a:srgbClr val="000066"/>
                          </a:solidFill>
                          <a:effectLst/>
                          <a:latin typeface="Arial" pitchFamily="34" charset="0"/>
                          <a:cs typeface="Arial" pitchFamily="34" charset="0"/>
                        </a:rPr>
                        <a:t>El Analista de Calidad actualizará la hoja de “Seguimiento de NC” con el resultado.</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smtClean="0">
                          <a:ln>
                            <a:noFill/>
                          </a:ln>
                          <a:solidFill>
                            <a:srgbClr val="000066"/>
                          </a:solidFill>
                          <a:effectLst/>
                          <a:latin typeface="Arial" pitchFamily="34" charset="0"/>
                          <a:cs typeface="Arial" pitchFamily="34" charset="0"/>
                        </a:rPr>
                        <a:t>El Analista de Calidad realiza el seguimiento al levantamiento de las No Conformidades.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smtClean="0">
                          <a:ln>
                            <a:noFill/>
                          </a:ln>
                          <a:solidFill>
                            <a:srgbClr val="000066"/>
                          </a:solidFill>
                          <a:effectLst/>
                          <a:latin typeface="Arial" pitchFamily="34" charset="0"/>
                          <a:cs typeface="Arial" pitchFamily="34" charset="0"/>
                        </a:rPr>
                        <a:t>El Analista de Calidad debe tener conocimiento de cuales fueron las No Conformidades que se acordaron no realizar.</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smtClean="0">
                          <a:ln>
                            <a:noFill/>
                          </a:ln>
                          <a:solidFill>
                            <a:srgbClr val="000066"/>
                          </a:solidFill>
                          <a:effectLst/>
                          <a:latin typeface="Arial" pitchFamily="34" charset="0"/>
                          <a:cs typeface="Arial" pitchFamily="34" charset="0"/>
                        </a:rPr>
                        <a:t>Luego ir al paso 1</a:t>
                      </a:r>
                      <a:endParaRPr kumimoji="0" lang="es-ES" sz="1200" b="0" i="0" u="none" strike="noStrike" cap="none" normalizeH="0" baseline="0" dirty="0" smtClean="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smtClean="0">
                          <a:ln>
                            <a:noFill/>
                          </a:ln>
                          <a:solidFill>
                            <a:srgbClr val="000066"/>
                          </a:solidFill>
                          <a:effectLst/>
                          <a:latin typeface="Arial" pitchFamily="34" charset="0"/>
                          <a:cs typeface="Arial" pitchFamily="34" charset="0"/>
                        </a:rPr>
                        <a:t>7.0.1.29.02.R06 Herramienta de Gestión QA-Producto</a:t>
                      </a:r>
                      <a:endParaRPr kumimoji="0" lang="es-ES" sz="12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smtClean="0">
                          <a:ln>
                            <a:noFill/>
                          </a:ln>
                          <a:solidFill>
                            <a:srgbClr val="000066"/>
                          </a:solidFill>
                          <a:effectLst/>
                          <a:latin typeface="Arial" pitchFamily="34" charset="0"/>
                        </a:rPr>
                        <a:t>Seguimiento de No Conformidades</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673" name="Text Box 39"/>
          <p:cNvSpPr txBox="1">
            <a:spLocks noChangeArrowheads="1"/>
          </p:cNvSpPr>
          <p:nvPr/>
        </p:nvSpPr>
        <p:spPr bwMode="auto">
          <a:xfrm>
            <a:off x="1258888" y="333375"/>
            <a:ext cx="7885112" cy="579438"/>
          </a:xfrm>
          <a:prstGeom prst="rect">
            <a:avLst/>
          </a:prstGeom>
          <a:noFill/>
          <a:ln w="9525">
            <a:noFill/>
            <a:miter lim="800000"/>
            <a:headEnd/>
            <a:tailEnd/>
          </a:ln>
        </p:spPr>
        <p:txBody>
          <a:bodyPr>
            <a:spAutoFit/>
          </a:bodyPr>
          <a:lstStyle/>
          <a:p>
            <a:pPr algn="ctr">
              <a:spcBef>
                <a:spcPct val="0"/>
              </a:spcBef>
              <a:spcAft>
                <a:spcPct val="0"/>
              </a:spcAft>
              <a:buFontTx/>
              <a:buNone/>
            </a:pPr>
            <a:endParaRPr lang="es-ES" sz="3200" b="1">
              <a:solidFill>
                <a:schemeClr val="bg1"/>
              </a:solidFill>
            </a:endParaRPr>
          </a:p>
        </p:txBody>
      </p:sp>
      <p:sp>
        <p:nvSpPr>
          <p:cNvPr id="27674" name="Text Box 40"/>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Tareas de la Actividad</a:t>
            </a:r>
          </a:p>
          <a:p>
            <a:pPr algn="l">
              <a:spcBef>
                <a:spcPct val="0"/>
              </a:spcBef>
              <a:spcAft>
                <a:spcPct val="0"/>
              </a:spcAft>
              <a:buFontTx/>
              <a:buNone/>
            </a:pPr>
            <a:r>
              <a:rPr lang="es-PE" sz="2400" b="1">
                <a:solidFill>
                  <a:schemeClr val="bg1"/>
                </a:solidFill>
              </a:rPr>
              <a:t>Realizar las Revisiones de QA</a:t>
            </a:r>
            <a:endParaRPr lang="es-ES" sz="2400" b="1">
              <a:solidFill>
                <a:schemeClr val="bg1"/>
              </a:solidFill>
            </a:endParaRPr>
          </a:p>
        </p:txBody>
      </p:sp>
      <p:sp>
        <p:nvSpPr>
          <p:cNvPr id="27675" name="AutoShape 41"/>
          <p:cNvSpPr>
            <a:spLocks noChangeArrowheads="1"/>
          </p:cNvSpPr>
          <p:nvPr/>
        </p:nvSpPr>
        <p:spPr bwMode="auto">
          <a:xfrm>
            <a:off x="250825" y="6165850"/>
            <a:ext cx="1008063"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003" name="Group 43"/>
          <p:cNvGraphicFramePr>
            <a:graphicFrameLocks noGrp="1"/>
          </p:cNvGraphicFramePr>
          <p:nvPr>
            <p:ph/>
          </p:nvPr>
        </p:nvGraphicFramePr>
        <p:xfrm>
          <a:off x="179388" y="1439863"/>
          <a:ext cx="8804593" cy="3054096"/>
        </p:xfrm>
        <a:graphic>
          <a:graphicData uri="http://schemas.openxmlformats.org/drawingml/2006/table">
            <a:tbl>
              <a:tblPr/>
              <a:tblGrid>
                <a:gridCol w="20828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2703512">
                  <a:extLst>
                    <a:ext uri="{9D8B030D-6E8A-4147-A177-3AD203B41FA5}">
                      <a16:colId xmlns:a16="http://schemas.microsoft.com/office/drawing/2014/main" val="20003"/>
                    </a:ext>
                  </a:extLst>
                </a:gridCol>
                <a:gridCol w="1833563">
                  <a:extLst>
                    <a:ext uri="{9D8B030D-6E8A-4147-A177-3AD203B41FA5}">
                      <a16:colId xmlns:a16="http://schemas.microsoft.com/office/drawing/2014/main" val="20004"/>
                    </a:ext>
                  </a:extLst>
                </a:gridCol>
                <a:gridCol w="18002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66"/>
                          </a:solidFill>
                          <a:effectLst/>
                          <a:latin typeface="Arial" pitchFamily="34" charset="0"/>
                        </a:rPr>
                        <a:t>#</a:t>
                      </a:r>
                      <a:endParaRPr kumimoji="0" lang="es-ES" sz="1200" b="1"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Rol del Responsable</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Nombre de la Actividad</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Descripción de la Actividad</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Herramientas</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Salidas</a:t>
                      </a:r>
                      <a:endParaRPr kumimoji="0" lang="es-ES" sz="12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rPr>
                        <a:t>5</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66"/>
                          </a:solidFill>
                          <a:effectLst/>
                          <a:latin typeface="Arial" pitchFamily="34" charset="0"/>
                        </a:rPr>
                        <a:t>Analista de Calidad (GC)</a:t>
                      </a:r>
                      <a:endParaRPr kumimoji="0" lang="es-ES" sz="12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rPr>
                        <a:t>Revisar Documentos vs. Checklist</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smtClean="0">
                          <a:ln>
                            <a:noFill/>
                          </a:ln>
                          <a:solidFill>
                            <a:srgbClr val="000066"/>
                          </a:solidFill>
                          <a:effectLst/>
                          <a:latin typeface="Arial" pitchFamily="34" charset="0"/>
                        </a:rPr>
                        <a:t>El Analista de Calidad revisará los documentos utilizando el </a:t>
                      </a:r>
                      <a:r>
                        <a:rPr kumimoji="0" lang="es-PE" sz="1200" b="0" i="0" u="none" strike="noStrike" cap="none" normalizeH="0" baseline="0" dirty="0" err="1" smtClean="0">
                          <a:ln>
                            <a:noFill/>
                          </a:ln>
                          <a:solidFill>
                            <a:srgbClr val="000066"/>
                          </a:solidFill>
                          <a:effectLst/>
                          <a:latin typeface="Arial" pitchFamily="34" charset="0"/>
                        </a:rPr>
                        <a:t>Checklist</a:t>
                      </a:r>
                      <a:r>
                        <a:rPr kumimoji="0" lang="es-PE" sz="1200" b="0" i="0" u="none" strike="noStrike" cap="none" normalizeH="0" baseline="0" dirty="0" smtClean="0">
                          <a:ln>
                            <a:noFill/>
                          </a:ln>
                          <a:solidFill>
                            <a:srgbClr val="000066"/>
                          </a:solidFill>
                          <a:effectLst/>
                          <a:latin typeface="Arial" pitchFamily="34" charset="0"/>
                        </a:rPr>
                        <a:t> de Aseguramiento de Calidad</a:t>
                      </a:r>
                      <a:endParaRPr kumimoji="0" lang="es-ES" sz="12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smtClean="0">
                          <a:ln>
                            <a:noFill/>
                          </a:ln>
                          <a:solidFill>
                            <a:srgbClr val="000066"/>
                          </a:solidFill>
                          <a:effectLst/>
                          <a:latin typeface="Arial" pitchFamily="34" charset="0"/>
                        </a:rPr>
                        <a:t>7.0.1.29.02.R22 Checklist de Aseguramiento de Calidad</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smtClean="0">
                          <a:ln>
                            <a:noFill/>
                          </a:ln>
                          <a:solidFill>
                            <a:srgbClr val="000066"/>
                          </a:solidFill>
                          <a:effectLst/>
                          <a:latin typeface="Arial" pitchFamily="34" charset="0"/>
                        </a:rPr>
                        <a:t>Entregables revisados</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rPr>
                        <a:t>6</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66"/>
                          </a:solidFill>
                          <a:effectLst/>
                          <a:latin typeface="Arial" pitchFamily="34" charset="0"/>
                        </a:rPr>
                        <a:t>Analista de Calidad (GC)</a:t>
                      </a:r>
                      <a:endParaRPr kumimoji="0" lang="es-ES" sz="12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rPr>
                        <a:t>Poner a disposición para entrega al cliente</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cs typeface="Times New Roman" pitchFamily="18"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kumimoji="0" lang="es-ES" sz="1200" b="0" i="0" u="none" strike="noStrike" cap="none" normalizeH="0" baseline="0" smtClean="0">
                          <a:ln>
                            <a:noFill/>
                          </a:ln>
                          <a:solidFill>
                            <a:srgbClr val="000066"/>
                          </a:solidFill>
                          <a:effectLst/>
                          <a:latin typeface="Arial" pitchFamily="34"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66"/>
                          </a:solidFill>
                          <a:effectLst/>
                          <a:latin typeface="Arial" pitchFamily="34" charset="0"/>
                        </a:rPr>
                        <a:t>Panagon</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smtClean="0">
                          <a:ln>
                            <a:noFill/>
                          </a:ln>
                          <a:solidFill>
                            <a:srgbClr val="000066"/>
                          </a:solidFill>
                          <a:effectLst/>
                          <a:latin typeface="Arial" pitchFamily="34" charset="0"/>
                        </a:rPr>
                        <a:t>Entregables conformes.</a:t>
                      </a:r>
                      <a:endParaRPr kumimoji="0" lang="es-ES" sz="12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704" name="Text Box 25"/>
          <p:cNvSpPr txBox="1">
            <a:spLocks noChangeArrowheads="1"/>
          </p:cNvSpPr>
          <p:nvPr/>
        </p:nvSpPr>
        <p:spPr bwMode="auto">
          <a:xfrm>
            <a:off x="1258888" y="333375"/>
            <a:ext cx="7885112" cy="579438"/>
          </a:xfrm>
          <a:prstGeom prst="rect">
            <a:avLst/>
          </a:prstGeom>
          <a:noFill/>
          <a:ln w="9525">
            <a:noFill/>
            <a:miter lim="800000"/>
            <a:headEnd/>
            <a:tailEnd/>
          </a:ln>
        </p:spPr>
        <p:txBody>
          <a:bodyPr>
            <a:spAutoFit/>
          </a:bodyPr>
          <a:lstStyle/>
          <a:p>
            <a:pPr algn="ctr">
              <a:spcBef>
                <a:spcPct val="0"/>
              </a:spcBef>
              <a:spcAft>
                <a:spcPct val="0"/>
              </a:spcAft>
              <a:buFontTx/>
              <a:buNone/>
            </a:pPr>
            <a:endParaRPr lang="es-ES" sz="3200" b="1">
              <a:solidFill>
                <a:schemeClr val="bg1"/>
              </a:solidFill>
            </a:endParaRPr>
          </a:p>
        </p:txBody>
      </p:sp>
      <p:sp>
        <p:nvSpPr>
          <p:cNvPr id="28705" name="Text Box 26"/>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Tareas de la Actividad</a:t>
            </a:r>
          </a:p>
          <a:p>
            <a:pPr algn="l">
              <a:spcBef>
                <a:spcPct val="0"/>
              </a:spcBef>
              <a:spcAft>
                <a:spcPct val="0"/>
              </a:spcAft>
              <a:buFontTx/>
              <a:buNone/>
            </a:pPr>
            <a:r>
              <a:rPr lang="es-PE" sz="2400" b="1">
                <a:solidFill>
                  <a:schemeClr val="bg1"/>
                </a:solidFill>
              </a:rPr>
              <a:t>Realizar las Revisiones de QA</a:t>
            </a:r>
            <a:endParaRPr lang="es-ES" sz="2400" b="1">
              <a:solidFill>
                <a:schemeClr val="bg1"/>
              </a:solidFill>
            </a:endParaRPr>
          </a:p>
        </p:txBody>
      </p:sp>
      <p:sp>
        <p:nvSpPr>
          <p:cNvPr id="28706" name="AutoShape 27"/>
          <p:cNvSpPr>
            <a:spLocks noChangeArrowheads="1"/>
          </p:cNvSpPr>
          <p:nvPr/>
        </p:nvSpPr>
        <p:spPr bwMode="auto">
          <a:xfrm>
            <a:off x="250825" y="6165850"/>
            <a:ext cx="1008063"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4301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6. Métricas del Proceso</a:t>
            </a:r>
          </a:p>
        </p:txBody>
      </p:sp>
      <p:grpSp>
        <p:nvGrpSpPr>
          <p:cNvPr id="29700" name="Group 7"/>
          <p:cNvGrpSpPr>
            <a:grpSpLocks/>
          </p:cNvGrpSpPr>
          <p:nvPr/>
        </p:nvGrpSpPr>
        <p:grpSpPr bwMode="auto">
          <a:xfrm>
            <a:off x="1128713" y="2247900"/>
            <a:ext cx="6884987" cy="3484563"/>
            <a:chOff x="711" y="1416"/>
            <a:chExt cx="4337" cy="2195"/>
          </a:xfrm>
        </p:grpSpPr>
        <p:sp>
          <p:nvSpPr>
            <p:cNvPr id="29701"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29702"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29703"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29704"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29705"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29706"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29707"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29708"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29709"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29710"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29711"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29712"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29713"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29714"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29715"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29716"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29717"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29718"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29719"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29720"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29721"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29722"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29723"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29724"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29725"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29726"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29727"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29728"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29729"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29730"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29731"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29732"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29733"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29734"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29735"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29736"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29737"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29738"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29739"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29740"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29741"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29742"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29743"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29744"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29745"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29746"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29747"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29748"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29749"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29750"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29751"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29752"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29753"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29754"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29755"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29756"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29757"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29758"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29759"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29760"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29761"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29762"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29763"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29764"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29765"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29766"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29767"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29768"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29769"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29770"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29771"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29772"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29773"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29774"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29775"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29776"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29777"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29778"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29779"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29780"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29781"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29782"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29783"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29784"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29785"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29786"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29787"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29788"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29789"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29790"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29791"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29792"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29793"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29794"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29795"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29796"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29797"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29798"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29799"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29800"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29801"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29802"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29803"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29804"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29805"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29806"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29807"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29808"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29809"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29810"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29811"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29812"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010"/>
                                        </p:tgtEl>
                                        <p:attrNameLst>
                                          <p:attrName>style.visibility</p:attrName>
                                        </p:attrNameLst>
                                      </p:cBhvr>
                                      <p:to>
                                        <p:strVal val="visible"/>
                                      </p:to>
                                    </p:set>
                                    <p:animEffect transition="in" filter="fade">
                                      <p:cBhvr>
                                        <p:cTn id="10" dur="10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55"/>
          <p:cNvSpPr>
            <a:spLocks noChangeArrowheads="1"/>
          </p:cNvSpPr>
          <p:nvPr/>
        </p:nvSpPr>
        <p:spPr bwMode="auto">
          <a:xfrm>
            <a:off x="2198688" y="1844675"/>
            <a:ext cx="4679950" cy="2808288"/>
          </a:xfrm>
          <a:prstGeom prst="rect">
            <a:avLst/>
          </a:prstGeom>
          <a:solidFill>
            <a:srgbClr val="FFB089"/>
          </a:solidFill>
          <a:ln w="9525" algn="ctr">
            <a:solidFill>
              <a:srgbClr val="993300"/>
            </a:solidFill>
            <a:miter lim="800000"/>
            <a:headEnd/>
            <a:tailEnd/>
          </a:ln>
        </p:spPr>
        <p:txBody>
          <a:bodyPr wrap="none" anchor="ctr"/>
          <a:lstStyle/>
          <a:p>
            <a:endParaRPr lang="es-ES"/>
          </a:p>
        </p:txBody>
      </p:sp>
      <p:sp>
        <p:nvSpPr>
          <p:cNvPr id="30723" name="Text Box 12"/>
          <p:cNvSpPr txBox="1">
            <a:spLocks noChangeArrowheads="1"/>
          </p:cNvSpPr>
          <p:nvPr/>
        </p:nvSpPr>
        <p:spPr bwMode="auto">
          <a:xfrm>
            <a:off x="1352550" y="188913"/>
            <a:ext cx="3973513"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a:solidFill>
                  <a:schemeClr val="bg1"/>
                </a:solidFill>
              </a:rPr>
              <a:t>Métricas del Proceso</a:t>
            </a:r>
            <a:endParaRPr lang="es-ES" sz="3200" b="1">
              <a:solidFill>
                <a:schemeClr val="bg1"/>
              </a:solidFill>
            </a:endParaRPr>
          </a:p>
        </p:txBody>
      </p:sp>
      <p:sp>
        <p:nvSpPr>
          <p:cNvPr id="30724" name="AutoShape 154">
            <a:hlinkClick r:id="rId3" action="ppaction://hlinkfile"/>
          </p:cNvPr>
          <p:cNvSpPr>
            <a:spLocks noChangeArrowheads="1"/>
          </p:cNvSpPr>
          <p:nvPr/>
        </p:nvSpPr>
        <p:spPr bwMode="auto">
          <a:xfrm>
            <a:off x="2771775" y="2060575"/>
            <a:ext cx="3459163"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algn="ctr">
              <a:spcBef>
                <a:spcPct val="0"/>
              </a:spcBef>
              <a:spcAft>
                <a:spcPct val="0"/>
              </a:spcAft>
              <a:buFontTx/>
              <a:buNone/>
            </a:pPr>
            <a:r>
              <a:rPr lang="es-PE" b="1">
                <a:solidFill>
                  <a:srgbClr val="A50021"/>
                </a:solidFill>
                <a:hlinkClick r:id="rId4" action="ppaction://hlinkfile"/>
              </a:rPr>
              <a:t>Ficha de Porcentaje de Revisiones QA del Producto</a:t>
            </a:r>
            <a:endParaRPr lang="es-PE" b="1">
              <a:solidFill>
                <a:srgbClr val="A50021"/>
              </a:solidFill>
            </a:endParaRPr>
          </a:p>
        </p:txBody>
      </p:sp>
      <p:sp>
        <p:nvSpPr>
          <p:cNvPr id="30725" name="AutoShape 156">
            <a:hlinkClick r:id="rId5" action="ppaction://hlinkfile"/>
          </p:cNvPr>
          <p:cNvSpPr>
            <a:spLocks noChangeArrowheads="1"/>
          </p:cNvSpPr>
          <p:nvPr/>
        </p:nvSpPr>
        <p:spPr bwMode="auto">
          <a:xfrm>
            <a:off x="2771775" y="3284538"/>
            <a:ext cx="3459163"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algn="ctr">
              <a:spcBef>
                <a:spcPct val="0"/>
              </a:spcBef>
              <a:spcAft>
                <a:spcPct val="0"/>
              </a:spcAft>
              <a:buFontTx/>
              <a:buNone/>
            </a:pPr>
            <a:r>
              <a:rPr lang="es-PE" b="1">
                <a:solidFill>
                  <a:srgbClr val="A50021"/>
                </a:solidFill>
                <a:hlinkClick r:id="rId6" action="ppaction://hlinkfile"/>
              </a:rPr>
              <a:t>Ficha de </a:t>
            </a:r>
            <a:r>
              <a:rPr lang="es-ES" b="1">
                <a:solidFill>
                  <a:srgbClr val="A50021"/>
                </a:solidFill>
                <a:hlinkClick r:id="rId6" action="ppaction://hlinkfile"/>
              </a:rPr>
              <a:t>Num de NConformidades QA del Producto</a:t>
            </a:r>
            <a:endParaRPr lang="es-ES" b="1">
              <a:solidFill>
                <a:srgbClr val="A50021"/>
              </a:solidFill>
            </a:endParaRPr>
          </a:p>
        </p:txBody>
      </p:sp>
      <p:sp>
        <p:nvSpPr>
          <p:cNvPr id="2" name="CuadroTexto 1"/>
          <p:cNvSpPr txBox="1"/>
          <p:nvPr/>
        </p:nvSpPr>
        <p:spPr>
          <a:xfrm>
            <a:off x="2411760" y="4941168"/>
            <a:ext cx="4466878" cy="523220"/>
          </a:xfrm>
          <a:prstGeom prst="rect">
            <a:avLst/>
          </a:prstGeom>
          <a:noFill/>
        </p:spPr>
        <p:txBody>
          <a:bodyPr wrap="square" rtlCol="0">
            <a:spAutoFit/>
          </a:bodyPr>
          <a:lstStyle/>
          <a:p>
            <a:pPr>
              <a:buNone/>
            </a:pPr>
            <a:r>
              <a:rPr lang="es-PE" sz="2800" b="1" dirty="0" err="1" smtClean="0">
                <a:solidFill>
                  <a:schemeClr val="tx1"/>
                </a:solidFill>
              </a:rPr>
              <a:t>Minimo</a:t>
            </a:r>
            <a:r>
              <a:rPr lang="es-PE" sz="2800" b="1" dirty="0" smtClean="0">
                <a:solidFill>
                  <a:schemeClr val="tx1"/>
                </a:solidFill>
              </a:rPr>
              <a:t> 1</a:t>
            </a:r>
            <a:endParaRPr lang="es-PE" b="1" dirty="0">
              <a:solidFill>
                <a:schemeClr val="tx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114300" y="1241425"/>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18787" name="Text Box 3"/>
          <p:cNvSpPr txBox="1">
            <a:spLocks noChangeArrowheads="1"/>
          </p:cNvSpPr>
          <p:nvPr/>
        </p:nvSpPr>
        <p:spPr bwMode="auto">
          <a:xfrm>
            <a:off x="179388" y="1546225"/>
            <a:ext cx="8775700" cy="15144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1. Objetivos y Alcance del Proceso</a:t>
            </a:r>
          </a:p>
        </p:txBody>
      </p:sp>
      <p:grpSp>
        <p:nvGrpSpPr>
          <p:cNvPr id="4100" name="Group 7"/>
          <p:cNvGrpSpPr>
            <a:grpSpLocks/>
          </p:cNvGrpSpPr>
          <p:nvPr/>
        </p:nvGrpSpPr>
        <p:grpSpPr bwMode="auto">
          <a:xfrm>
            <a:off x="1128713" y="2247900"/>
            <a:ext cx="6884987" cy="3484563"/>
            <a:chOff x="711" y="1416"/>
            <a:chExt cx="4337" cy="2195"/>
          </a:xfrm>
        </p:grpSpPr>
        <p:sp>
          <p:nvSpPr>
            <p:cNvPr id="4101"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4102"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4103"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4104"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4105"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4106"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4107"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4108"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4109"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4110"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4111"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4112"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4113"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4114"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4115"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4116"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4117"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4118"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4119"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4120"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4121"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4122"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4123"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4124"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4125"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4126"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4127"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4128"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4129"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4130"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4131"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4132"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4133"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4134"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4135"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4136"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4137"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4138"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4139"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4140"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4141"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4142"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4143"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4144"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4145"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4146"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4147"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4148"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4149"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4150"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4151"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4152"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4153"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4154"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4155"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4156"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4157"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4158"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4159"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4160"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4161"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4162"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4163"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4164"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4165"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4166"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4167"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4168"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4169"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4170"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4171"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4172"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4173"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4174"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4175"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4176"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4177"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4178"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4179"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4180"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4181"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4182"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4183"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4184"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4185"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4186"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4187"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4188"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4189"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4190"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4191"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4192"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4193"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4194"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4195"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4196"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4197"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4198"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4199"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4200"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4201"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4202"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4203"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4204"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4205"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4206"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4207"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4208"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4209"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4210"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4211"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4212"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fade">
                                      <p:cBhvr>
                                        <p:cTn id="7" dur="1000"/>
                                        <p:tgtEl>
                                          <p:spTgt spid="1187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786"/>
                                        </p:tgtEl>
                                        <p:attrNameLst>
                                          <p:attrName>style.visibility</p:attrName>
                                        </p:attrNameLst>
                                      </p:cBhvr>
                                      <p:to>
                                        <p:strVal val="visible"/>
                                      </p:to>
                                    </p:set>
                                    <p:animEffect transition="in" filter="fade">
                                      <p:cBhvr>
                                        <p:cTn id="10" dur="1000"/>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P spid="11878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583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7. Artefactos del Proceso</a:t>
            </a:r>
          </a:p>
        </p:txBody>
      </p:sp>
      <p:grpSp>
        <p:nvGrpSpPr>
          <p:cNvPr id="31748" name="Group 7"/>
          <p:cNvGrpSpPr>
            <a:grpSpLocks/>
          </p:cNvGrpSpPr>
          <p:nvPr/>
        </p:nvGrpSpPr>
        <p:grpSpPr bwMode="auto">
          <a:xfrm>
            <a:off x="1128713" y="2247900"/>
            <a:ext cx="6884987" cy="3484563"/>
            <a:chOff x="711" y="1416"/>
            <a:chExt cx="4337" cy="2195"/>
          </a:xfrm>
        </p:grpSpPr>
        <p:sp>
          <p:nvSpPr>
            <p:cNvPr id="31749"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31750"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31751"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31752"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31753"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31754"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31755"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31756"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31757"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31758"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31759"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31760"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31761"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31762"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31763"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31764"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31765"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31766"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31767"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31768"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31769"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31770"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31771"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31772"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31773"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31774"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31775"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31776"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31777"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31778"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31779"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31780"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31781"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31782"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31783"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31784"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31785"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31786"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31787"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31788"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31789"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31790"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31791"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31792"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31793"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31794"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31795"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31796"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31797"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31798"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31799"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31800"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31801"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31802"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31803"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31804"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31805"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31806"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31807"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31808"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31809"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31810"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31811"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31812"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31813"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31814"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31815"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31816"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31817"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31818"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31819"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31820"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31821"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31822"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31823"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31824"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31825"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31826"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31827"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31828"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31829"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31830"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31831"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31832"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31833"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31834"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31835"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31836"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31837"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31838"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31839"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31840"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31841"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31842"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31843"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31844"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31845"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31846"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31847"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31848"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31849"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31850"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31851"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31852"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31853"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31854"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31855"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31856"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31857"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31858"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31859"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31860"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fade">
                                      <p:cBhvr>
                                        <p:cTn id="7" dur="1000"/>
                                        <p:tgtEl>
                                          <p:spTgt spid="583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370"/>
                                        </p:tgtEl>
                                        <p:attrNameLst>
                                          <p:attrName>style.visibility</p:attrName>
                                        </p:attrNameLst>
                                      </p:cBhvr>
                                      <p:to>
                                        <p:strVal val="visible"/>
                                      </p:to>
                                    </p:set>
                                    <p:animEffect transition="in" filter="fade">
                                      <p:cBhvr>
                                        <p:cTn id="10" dur="10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352550" y="188913"/>
            <a:ext cx="4603750"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b="1">
                <a:solidFill>
                  <a:schemeClr val="bg1"/>
                </a:solidFill>
              </a:rPr>
              <a:t>Artefactos del Proceso</a:t>
            </a:r>
            <a:endParaRPr lang="es-ES" sz="3200" b="1">
              <a:solidFill>
                <a:schemeClr val="bg1"/>
              </a:solidFill>
            </a:endParaRPr>
          </a:p>
        </p:txBody>
      </p:sp>
      <p:graphicFrame>
        <p:nvGraphicFramePr>
          <p:cNvPr id="73049" name="Group 345"/>
          <p:cNvGraphicFramePr>
            <a:graphicFrameLocks noGrp="1"/>
          </p:cNvGraphicFramePr>
          <p:nvPr>
            <p:ph/>
          </p:nvPr>
        </p:nvGraphicFramePr>
        <p:xfrm>
          <a:off x="376238" y="1363663"/>
          <a:ext cx="8516937" cy="4599623"/>
        </p:xfrm>
        <a:graphic>
          <a:graphicData uri="http://schemas.openxmlformats.org/drawingml/2006/table">
            <a:tbl>
              <a:tblPr/>
              <a:tblGrid>
                <a:gridCol w="441325">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716087">
                  <a:extLst>
                    <a:ext uri="{9D8B030D-6E8A-4147-A177-3AD203B41FA5}">
                      <a16:colId xmlns:a16="http://schemas.microsoft.com/office/drawing/2014/main" val="20002"/>
                    </a:ext>
                  </a:extLst>
                </a:gridCol>
                <a:gridCol w="2255838">
                  <a:extLst>
                    <a:ext uri="{9D8B030D-6E8A-4147-A177-3AD203B41FA5}">
                      <a16:colId xmlns:a16="http://schemas.microsoft.com/office/drawing/2014/main" val="20003"/>
                    </a:ext>
                  </a:extLst>
                </a:gridCol>
                <a:gridCol w="2160587">
                  <a:extLst>
                    <a:ext uri="{9D8B030D-6E8A-4147-A177-3AD203B41FA5}">
                      <a16:colId xmlns:a16="http://schemas.microsoft.com/office/drawing/2014/main" val="20004"/>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a:t>
                      </a:r>
                      <a:endParaRPr kumimoji="0" lang="es-ES" sz="16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Artefacto</a:t>
                      </a:r>
                      <a:endParaRPr kumimoji="0" lang="es-ES" sz="16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Subproceso</a:t>
                      </a:r>
                      <a:endParaRPr kumimoji="0" lang="es-ES" sz="16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Actividad</a:t>
                      </a:r>
                      <a:endParaRPr kumimoji="0" lang="es-ES" sz="16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Tarea</a:t>
                      </a:r>
                      <a:endParaRPr kumimoji="0" lang="es-ES" sz="16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1</a:t>
                      </a:r>
                      <a:endParaRPr kumimoji="0" lang="es-ES" sz="15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7.0.1.29.02.R06 Herramienta de Gestión QA-Producto</a:t>
                      </a:r>
                      <a:endParaRPr kumimoji="0" lang="es-ES" sz="15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Planificación de Actividades de QA</a:t>
                      </a:r>
                      <a:endParaRPr kumimoji="0" lang="es-ES" sz="15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40005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2</a:t>
                      </a:r>
                      <a:endParaRPr kumimoji="0" lang="es-ES" sz="1500" b="0" i="0" u="none" strike="noStrike" cap="none" normalizeH="0" baseline="0" smtClean="0">
                        <a:ln>
                          <a:noFill/>
                        </a:ln>
                        <a:solidFill>
                          <a:srgbClr val="000066"/>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7.0.1.29.02.R06 Herramienta de Gestión QA-Producto</a:t>
                      </a: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500" b="0" i="0" u="none" strike="noStrike" cap="none" normalizeH="0" baseline="0" smtClean="0">
                        <a:ln>
                          <a:noFill/>
                        </a:ln>
                        <a:solidFill>
                          <a:srgbClr val="000066"/>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500" b="0" i="0" u="none" strike="noStrike" cap="none" normalizeH="0" baseline="0" smtClean="0">
                        <a:ln>
                          <a:noFill/>
                        </a:ln>
                        <a:solidFill>
                          <a:srgbClr val="000066"/>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Ejecución de Plan de QA</a:t>
                      </a:r>
                      <a:endParaRPr kumimoji="0" lang="es-ES" sz="15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Todas las Actividades del Subproceso</a:t>
                      </a:r>
                      <a:endParaRPr kumimoji="0" lang="es-ES" sz="15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smtClean="0">
                          <a:ln>
                            <a:noFill/>
                          </a:ln>
                          <a:solidFill>
                            <a:srgbClr val="000066"/>
                          </a:solidFill>
                          <a:effectLst/>
                          <a:latin typeface="Arial" pitchFamily="34" charset="0"/>
                          <a:cs typeface="Arial" pitchFamily="34" charset="0"/>
                        </a:rPr>
                        <a:t>Levantamiento de NC</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smtClean="0">
                          <a:ln>
                            <a:noFill/>
                          </a:ln>
                          <a:solidFill>
                            <a:srgbClr val="000066"/>
                          </a:solidFill>
                          <a:effectLst/>
                          <a:latin typeface="Arial" pitchFamily="34" charset="0"/>
                          <a:cs typeface="Arial" pitchFamily="34" charset="0"/>
                        </a:rPr>
                        <a:t>Seguimiento</a:t>
                      </a:r>
                      <a:endParaRPr kumimoji="0" lang="es-ES_tradnl" sz="15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00050">
                <a:tc vMerge="1">
                  <a:txBody>
                    <a:bodyPr/>
                    <a:lstStyle/>
                    <a:p>
                      <a:endParaRPr lang="es-E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7.0.1.29.02.R22 Checklist de Aseguramiento de Calidad</a:t>
                      </a:r>
                      <a:endParaRPr kumimoji="0" lang="es-ES" sz="15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smtClean="0">
                          <a:ln>
                            <a:noFill/>
                          </a:ln>
                          <a:solidFill>
                            <a:srgbClr val="000066"/>
                          </a:solidFill>
                          <a:effectLst/>
                          <a:latin typeface="Arial" pitchFamily="34" charset="0"/>
                          <a:cs typeface="Arial" pitchFamily="34" charset="0"/>
                        </a:rPr>
                        <a:t>Revisar Documentos vs. Checklist</a:t>
                      </a:r>
                      <a:endParaRPr kumimoji="0" lang="es-ES" sz="15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3</a:t>
                      </a:r>
                      <a:endParaRPr kumimoji="0" lang="es-ES" sz="15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38DD1"/>
                      </a:solidFill>
                      <a:prstDash val="solid"/>
                      <a:round/>
                      <a:headEnd type="none" w="med" len="med"/>
                      <a:tailEnd type="none" w="med" len="med"/>
                    </a:lnL>
                    <a:lnR w="12700" cap="flat" cmpd="sng" algn="ctr">
                      <a:solidFill>
                        <a:srgbClr val="438DD1"/>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7.0.1.29.02.R06 Herramienta de Gestión QA-Producto</a:t>
                      </a:r>
                      <a:endParaRPr kumimoji="0" lang="es-ES" sz="1500" b="0" i="0" u="none" strike="noStrike" cap="none" normalizeH="0" baseline="0" smtClean="0">
                        <a:ln>
                          <a:noFill/>
                        </a:ln>
                        <a:solidFill>
                          <a:srgbClr val="000066"/>
                        </a:solidFill>
                        <a:effectLst/>
                        <a:latin typeface="Arial" pitchFamily="34" charset="0"/>
                        <a:cs typeface="Arial" pitchFamily="34" charset="0"/>
                      </a:endParaRPr>
                    </a:p>
                  </a:txBody>
                  <a:tcPr horzOverflow="overflow">
                    <a:lnL w="12700" cap="flat" cmpd="sng" algn="ctr">
                      <a:solidFill>
                        <a:srgbClr val="438DD1"/>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dirty="0" smtClean="0">
                          <a:ln>
                            <a:noFill/>
                          </a:ln>
                          <a:solidFill>
                            <a:srgbClr val="000066"/>
                          </a:solidFill>
                          <a:effectLst/>
                          <a:latin typeface="Arial" pitchFamily="34" charset="0"/>
                          <a:cs typeface="Arial" pitchFamily="34" charset="0"/>
                        </a:rPr>
                        <a:t>Elaboración de Informe de Resultados QA</a:t>
                      </a:r>
                      <a:endParaRPr kumimoji="0" lang="es-ES" sz="15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Todas las Actividades del Subproceso</a:t>
                      </a:r>
                      <a:endParaRPr kumimoji="0" lang="es-ES" sz="15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_tradnl" sz="1500" b="0" i="0" u="none" strike="noStrike" cap="none" normalizeH="0" baseline="0" dirty="0" smtClean="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56323"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8. Historial de Revisiones</a:t>
            </a:r>
          </a:p>
        </p:txBody>
      </p:sp>
      <p:grpSp>
        <p:nvGrpSpPr>
          <p:cNvPr id="33796" name="Group 7"/>
          <p:cNvGrpSpPr>
            <a:grpSpLocks/>
          </p:cNvGrpSpPr>
          <p:nvPr/>
        </p:nvGrpSpPr>
        <p:grpSpPr bwMode="auto">
          <a:xfrm>
            <a:off x="1128713" y="2247900"/>
            <a:ext cx="6884987" cy="3484563"/>
            <a:chOff x="711" y="1416"/>
            <a:chExt cx="4337" cy="2195"/>
          </a:xfrm>
        </p:grpSpPr>
        <p:sp>
          <p:nvSpPr>
            <p:cNvPr id="33797"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33798"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33799"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33800"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33801"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33802"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33803"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33804"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33805"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33806"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33807"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33808"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33809"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33810"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33811"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33812"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33813"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33814"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33815"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33816"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33817"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33818"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33819"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33820"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33821"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33822"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33823"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33824"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33825"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33826"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33827"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33828"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33829"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33830"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33831"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33832"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33833"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33834"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33835"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33836"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33837"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33838"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33839"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33840"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33841"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33842"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33843"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33844"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33845"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33846"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33847"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33848"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33849"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33850"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33851"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33852"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33853"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33854"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33855"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33856"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33857"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33858"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33859"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33860"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33861"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33862"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33863"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33864"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33865"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33866"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33867"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33868"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33869"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33870"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33871"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33872"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33873"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33874"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33875"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33876"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33877"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33878"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33879"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33880"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33881"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33882"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33883"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33884"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33885"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33886"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33887"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33888"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33889"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33890"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33891"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33892"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33893"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33894"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33895"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33896"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33897"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33898"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33899"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33900"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33901"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33902"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33903"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33904"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33905"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33906"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33907"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33908"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322"/>
                                        </p:tgtEl>
                                        <p:attrNameLst>
                                          <p:attrName>style.visibility</p:attrName>
                                        </p:attrNameLst>
                                      </p:cBhvr>
                                      <p:to>
                                        <p:strVal val="visible"/>
                                      </p:to>
                                    </p:set>
                                    <p:animEffect transition="in" filter="fade">
                                      <p:cBhvr>
                                        <p:cTn id="10" dur="10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p:bldP spid="563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352550" y="188913"/>
            <a:ext cx="4513263"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b="1">
                <a:solidFill>
                  <a:schemeClr val="bg1"/>
                </a:solidFill>
              </a:rPr>
              <a:t>Historial de revisiones</a:t>
            </a:r>
            <a:endParaRPr lang="es-ES" sz="3200" b="1">
              <a:solidFill>
                <a:schemeClr val="bg1"/>
              </a:solidFill>
            </a:endParaRPr>
          </a:p>
        </p:txBody>
      </p:sp>
      <p:graphicFrame>
        <p:nvGraphicFramePr>
          <p:cNvPr id="152632" name="Group 56"/>
          <p:cNvGraphicFramePr>
            <a:graphicFrameLocks noGrp="1"/>
          </p:cNvGraphicFramePr>
          <p:nvPr>
            <p:ph/>
          </p:nvPr>
        </p:nvGraphicFramePr>
        <p:xfrm>
          <a:off x="250825" y="1250950"/>
          <a:ext cx="8620125" cy="4595814"/>
        </p:xfrm>
        <a:graphic>
          <a:graphicData uri="http://schemas.openxmlformats.org/drawingml/2006/table">
            <a:tbl>
              <a:tblPr/>
              <a:tblGrid>
                <a:gridCol w="217488">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873250">
                  <a:extLst>
                    <a:ext uri="{9D8B030D-6E8A-4147-A177-3AD203B41FA5}">
                      <a16:colId xmlns:a16="http://schemas.microsoft.com/office/drawing/2014/main" val="20003"/>
                    </a:ext>
                  </a:extLst>
                </a:gridCol>
                <a:gridCol w="1800225">
                  <a:extLst>
                    <a:ext uri="{9D8B030D-6E8A-4147-A177-3AD203B41FA5}">
                      <a16:colId xmlns:a16="http://schemas.microsoft.com/office/drawing/2014/main" val="20004"/>
                    </a:ext>
                  </a:extLst>
                </a:gridCol>
                <a:gridCol w="1006475">
                  <a:extLst>
                    <a:ext uri="{9D8B030D-6E8A-4147-A177-3AD203B41FA5}">
                      <a16:colId xmlns:a16="http://schemas.microsoft.com/office/drawing/2014/main" val="20005"/>
                    </a:ext>
                  </a:extLst>
                </a:gridCol>
                <a:gridCol w="1779587">
                  <a:extLst>
                    <a:ext uri="{9D8B030D-6E8A-4147-A177-3AD203B41FA5}">
                      <a16:colId xmlns:a16="http://schemas.microsoft.com/office/drawing/2014/main" val="20006"/>
                    </a:ext>
                  </a:extLst>
                </a:gridCol>
              </a:tblGrid>
              <a:tr h="54768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rgbClr val="000066"/>
                          </a:solidFill>
                          <a:effectLst/>
                          <a:latin typeface="Arial" pitchFamily="34" charset="0"/>
                        </a:rPr>
                        <a:t>#</a:t>
                      </a:r>
                      <a:endParaRPr kumimoji="0" lang="es-ES" sz="1600" b="1" i="0" u="none" strike="noStrike" cap="none" normalizeH="0" baseline="0" dirty="0" smtClean="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rgbClr val="000066"/>
                          </a:solidFill>
                          <a:effectLst/>
                          <a:latin typeface="Arial" pitchFamily="34" charset="0"/>
                        </a:rPr>
                        <a:t>Versión</a:t>
                      </a:r>
                      <a:endParaRPr kumimoji="0" lang="es-ES" sz="16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rgbClr val="000066"/>
                          </a:solidFill>
                          <a:effectLst/>
                          <a:latin typeface="Arial" pitchFamily="34" charset="0"/>
                        </a:rPr>
                        <a:t>Fecha</a:t>
                      </a:r>
                      <a:endParaRPr kumimoji="0" lang="es-ES" sz="16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rgbClr val="000066"/>
                          </a:solidFill>
                          <a:effectLst/>
                          <a:latin typeface="Arial" pitchFamily="34" charset="0"/>
                        </a:rPr>
                        <a:t>Autor / Rol</a:t>
                      </a:r>
                      <a:endParaRPr kumimoji="0" lang="es-ES" sz="16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rgbClr val="000066"/>
                          </a:solidFill>
                          <a:effectLst/>
                          <a:latin typeface="Arial" pitchFamily="34" charset="0"/>
                        </a:rPr>
                        <a:t>Descripción</a:t>
                      </a:r>
                      <a:endParaRPr kumimoji="0" lang="es-ES" sz="16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rgbClr val="000066"/>
                          </a:solidFill>
                          <a:effectLst/>
                          <a:latin typeface="Arial" pitchFamily="34" charset="0"/>
                        </a:rPr>
                        <a:t>Estado</a:t>
                      </a:r>
                      <a:endParaRPr kumimoji="0" lang="es-ES" sz="16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rgbClr val="000066"/>
                          </a:solidFill>
                          <a:effectLst/>
                          <a:latin typeface="Arial" pitchFamily="34" charset="0"/>
                        </a:rPr>
                        <a:t>Responsable de revisión y/o aprobación / Rol</a:t>
                      </a:r>
                      <a:endParaRPr kumimoji="0" lang="es-ES" sz="1600" b="1"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extLst>
                  <a:ext uri="{0D108BD9-81ED-4DB2-BD59-A6C34878D82A}">
                    <a16:rowId xmlns:a16="http://schemas.microsoft.com/office/drawing/2014/main" val="10000"/>
                  </a:ext>
                </a:extLst>
              </a:tr>
              <a:tr h="500063">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rgbClr val="000066"/>
                          </a:solidFill>
                          <a:effectLst/>
                          <a:latin typeface="Arial" pitchFamily="34" charset="0"/>
                        </a:rPr>
                        <a:t>1</a:t>
                      </a:r>
                      <a:endParaRPr kumimoji="0" lang="es-ES" sz="1400" b="0" i="0" u="none" strike="noStrike" cap="none" normalizeH="0" baseline="0" smtClean="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smtClean="0">
                          <a:ln>
                            <a:noFill/>
                          </a:ln>
                          <a:solidFill>
                            <a:srgbClr val="000066"/>
                          </a:solidFill>
                          <a:effectLst/>
                          <a:latin typeface="Arial" pitchFamily="34" charset="0"/>
                        </a:rPr>
                        <a:t>0.1</a:t>
                      </a: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rgbClr val="000066"/>
                          </a:solidFill>
                          <a:effectLst/>
                          <a:latin typeface="Arial" pitchFamily="34" charset="0"/>
                        </a:rPr>
                        <a:t>12-02-2012</a:t>
                      </a:r>
                      <a:endParaRPr kumimoji="0" lang="es-ES" sz="14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dirty="0" smtClean="0">
                          <a:ln>
                            <a:noFill/>
                          </a:ln>
                          <a:solidFill>
                            <a:srgbClr val="000066"/>
                          </a:solidFill>
                          <a:effectLst/>
                          <a:latin typeface="Arial" pitchFamily="34" charset="0"/>
                        </a:rPr>
                        <a:t>Sergio Barrantes</a:t>
                      </a:r>
                      <a:endParaRPr kumimoji="0" lang="es-ES" sz="14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rgbClr val="000066"/>
                          </a:solidFill>
                          <a:effectLst/>
                          <a:latin typeface="Arial" pitchFamily="34" charset="0"/>
                        </a:rPr>
                        <a:t>Adecuación de Software </a:t>
                      </a:r>
                      <a:r>
                        <a:rPr kumimoji="0" lang="es-PE" sz="1400" b="0" i="0" u="none" strike="noStrike" cap="none" normalizeH="0" baseline="0" dirty="0" err="1" smtClean="0">
                          <a:ln>
                            <a:noFill/>
                          </a:ln>
                          <a:solidFill>
                            <a:srgbClr val="000066"/>
                          </a:solidFill>
                          <a:effectLst/>
                          <a:latin typeface="Arial" pitchFamily="34" charset="0"/>
                        </a:rPr>
                        <a:t>Factory</a:t>
                      </a:r>
                      <a:r>
                        <a:rPr kumimoji="0" lang="es-PE" sz="1400" b="0" i="0" u="none" strike="noStrike" cap="none" normalizeH="0" baseline="0" dirty="0" smtClean="0">
                          <a:ln>
                            <a:noFill/>
                          </a:ln>
                          <a:solidFill>
                            <a:srgbClr val="000066"/>
                          </a:solidFill>
                          <a:effectLst/>
                          <a:latin typeface="Arial" pitchFamily="34" charset="0"/>
                        </a:rPr>
                        <a:t> Unidad Mantenimiento Evolutivo Front </a:t>
                      </a:r>
                      <a:r>
                        <a:rPr kumimoji="0" lang="es-PE" sz="1400" b="0" i="0" u="none" strike="noStrike" cap="none" normalizeH="0" baseline="0" dirty="0" err="1" smtClean="0">
                          <a:ln>
                            <a:noFill/>
                          </a:ln>
                          <a:solidFill>
                            <a:srgbClr val="000066"/>
                          </a:solidFill>
                          <a:effectLst/>
                          <a:latin typeface="Arial" pitchFamily="34" charset="0"/>
                        </a:rPr>
                        <a:t>End</a:t>
                      </a:r>
                      <a:r>
                        <a:rPr kumimoji="0" lang="es-ES" sz="1400" b="0" i="0" u="none" strike="noStrike" cap="none" normalizeH="0" baseline="0" dirty="0" smtClean="0">
                          <a:ln>
                            <a:noFill/>
                          </a:ln>
                          <a:solidFill>
                            <a:srgbClr val="000066"/>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smtClean="0">
                          <a:ln>
                            <a:noFill/>
                          </a:ln>
                          <a:solidFill>
                            <a:srgbClr val="000066"/>
                          </a:solidFill>
                          <a:effectLst/>
                          <a:latin typeface="Arial" pitchFamily="34" charset="0"/>
                        </a:rPr>
                        <a:t>En revisión</a:t>
                      </a: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rgbClr val="000066"/>
                          </a:solidFill>
                          <a:effectLst/>
                          <a:latin typeface="Arial" pitchFamily="34" charset="0"/>
                        </a:rPr>
                        <a:t>Manuel </a:t>
                      </a:r>
                      <a:r>
                        <a:rPr kumimoji="0" lang="es-PE" sz="1400" b="0" i="0" u="none" strike="noStrike" cap="none" normalizeH="0" baseline="0" dirty="0" err="1" smtClean="0">
                          <a:ln>
                            <a:noFill/>
                          </a:ln>
                          <a:solidFill>
                            <a:srgbClr val="000066"/>
                          </a:solidFill>
                          <a:effectLst/>
                          <a:latin typeface="Arial" pitchFamily="34" charset="0"/>
                        </a:rPr>
                        <a:t>Saenz</a:t>
                      </a:r>
                      <a:endParaRPr kumimoji="0" lang="es-ES" sz="14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smtClean="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smtClean="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smtClean="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54627" name="Text Box 3"/>
          <p:cNvSpPr txBox="1">
            <a:spLocks noChangeArrowheads="1"/>
          </p:cNvSpPr>
          <p:nvPr/>
        </p:nvSpPr>
        <p:spPr bwMode="auto">
          <a:xfrm>
            <a:off x="179388" y="1773238"/>
            <a:ext cx="8775700" cy="1736725"/>
          </a:xfrm>
          <a:prstGeom prst="rect">
            <a:avLst/>
          </a:prstGeom>
          <a:noFill/>
          <a:ln w="9525">
            <a:noFill/>
            <a:miter lim="800000"/>
            <a:headEnd/>
            <a:tailEnd/>
          </a:ln>
        </p:spPr>
        <p:txBody>
          <a:bodyPr>
            <a:spAutoFit/>
          </a:bodyPr>
          <a:lstStyle/>
          <a:p>
            <a:pPr algn="ctr">
              <a:buFont typeface="Courier New" pitchFamily="49" charset="0"/>
              <a:buNone/>
            </a:pPr>
            <a:r>
              <a:rPr lang="en-US" sz="4800">
                <a:solidFill>
                  <a:schemeClr val="tx1"/>
                </a:solidFill>
              </a:rPr>
              <a:t>Anexo</a:t>
            </a:r>
          </a:p>
          <a:p>
            <a:pPr algn="ctr">
              <a:buFont typeface="Courier New" pitchFamily="49" charset="0"/>
              <a:buNone/>
            </a:pPr>
            <a:r>
              <a:rPr lang="en-US" sz="4800">
                <a:solidFill>
                  <a:schemeClr val="tx1"/>
                </a:solidFill>
              </a:rPr>
              <a:t>Paleta de Íconos</a:t>
            </a:r>
          </a:p>
        </p:txBody>
      </p:sp>
      <p:grpSp>
        <p:nvGrpSpPr>
          <p:cNvPr id="35844" name="Group 7"/>
          <p:cNvGrpSpPr>
            <a:grpSpLocks/>
          </p:cNvGrpSpPr>
          <p:nvPr/>
        </p:nvGrpSpPr>
        <p:grpSpPr bwMode="auto">
          <a:xfrm>
            <a:off x="1128713" y="2247900"/>
            <a:ext cx="6884987" cy="3484563"/>
            <a:chOff x="711" y="1416"/>
            <a:chExt cx="4337" cy="2195"/>
          </a:xfrm>
        </p:grpSpPr>
        <p:sp>
          <p:nvSpPr>
            <p:cNvPr id="35845"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35846"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35847"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35848"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35849"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35850"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35851"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35852"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35853"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35854"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35855"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35856"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35857"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35858"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35859"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35860"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35861"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35862"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35863"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35864"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35865"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35866"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35867"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35868"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35869"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35870"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35871"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35872"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35873"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35874"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35875"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35876"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35877"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35878"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35879"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35880"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35881"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35882"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35883"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35884"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35885"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35886"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35887"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35888"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35889"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35890"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35891"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35892"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35893"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35894"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35895"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35896"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35897"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35898"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35899"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35900"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35901"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35902"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35903"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35904"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35905"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35906"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35907"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35908"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35909"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35910"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35911"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35912"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35913"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35914"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35915"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35916"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35917"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35918"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35919"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35920"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35921"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35922"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35923"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35924"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35925"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35926"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35927"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35928"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35929"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35930"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35931"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35932"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35933"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35934"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35935"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35936"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35937"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35938"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35939"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35940"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35941"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35942"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35943"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35944"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35945"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35946"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35947"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35948"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35949"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35950"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35951"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35952"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35953"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35954"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35955"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35956"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fade">
                                      <p:cBhvr>
                                        <p:cTn id="7" dur="1000"/>
                                        <p:tgtEl>
                                          <p:spTgt spid="1546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626"/>
                                        </p:tgtEl>
                                        <p:attrNameLst>
                                          <p:attrName>style.visibility</p:attrName>
                                        </p:attrNameLst>
                                      </p:cBhvr>
                                      <p:to>
                                        <p:strVal val="visible"/>
                                      </p:to>
                                    </p:set>
                                    <p:animEffect transition="in" filter="fade">
                                      <p:cBhvr>
                                        <p:cTn id="10" dur="1000"/>
                                        <p:tgtEl>
                                          <p:spTgt spid="15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nimBg="1"/>
      <p:bldP spid="1546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352550" y="188913"/>
            <a:ext cx="3384550"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b="1">
                <a:solidFill>
                  <a:schemeClr val="bg1"/>
                </a:solidFill>
              </a:rPr>
              <a:t>Paleta de íconos</a:t>
            </a:r>
            <a:endParaRPr lang="es-ES" sz="3200" b="1">
              <a:solidFill>
                <a:schemeClr val="bg1"/>
              </a:solidFill>
            </a:endParaRPr>
          </a:p>
        </p:txBody>
      </p:sp>
      <p:sp>
        <p:nvSpPr>
          <p:cNvPr id="36867" name="Text Box 54"/>
          <p:cNvSpPr txBox="1">
            <a:spLocks noChangeArrowheads="1"/>
          </p:cNvSpPr>
          <p:nvPr/>
        </p:nvSpPr>
        <p:spPr bwMode="auto">
          <a:xfrm>
            <a:off x="539750" y="1317625"/>
            <a:ext cx="1395413"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Proveedor</a:t>
            </a:r>
            <a:endParaRPr lang="es-ES" sz="1800" b="1">
              <a:solidFill>
                <a:srgbClr val="CC0000"/>
              </a:solidFill>
            </a:endParaRPr>
          </a:p>
        </p:txBody>
      </p:sp>
      <p:sp>
        <p:nvSpPr>
          <p:cNvPr id="36868" name="Text Box 55"/>
          <p:cNvSpPr txBox="1">
            <a:spLocks noChangeArrowheads="1"/>
          </p:cNvSpPr>
          <p:nvPr/>
        </p:nvSpPr>
        <p:spPr bwMode="auto">
          <a:xfrm>
            <a:off x="2843213" y="1317625"/>
            <a:ext cx="2376487"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Entradas / Salidas</a:t>
            </a:r>
            <a:endParaRPr lang="es-ES" sz="1800" b="1">
              <a:solidFill>
                <a:srgbClr val="CC0000"/>
              </a:solidFill>
            </a:endParaRPr>
          </a:p>
        </p:txBody>
      </p:sp>
      <p:grpSp>
        <p:nvGrpSpPr>
          <p:cNvPr id="36869" name="Group 56"/>
          <p:cNvGrpSpPr>
            <a:grpSpLocks/>
          </p:cNvGrpSpPr>
          <p:nvPr/>
        </p:nvGrpSpPr>
        <p:grpSpPr bwMode="auto">
          <a:xfrm>
            <a:off x="639763" y="1755775"/>
            <a:ext cx="1104900" cy="719138"/>
            <a:chOff x="431" y="1207"/>
            <a:chExt cx="696" cy="453"/>
          </a:xfrm>
        </p:grpSpPr>
        <p:pic>
          <p:nvPicPr>
            <p:cNvPr id="36917" name="Picture 57"/>
            <p:cNvPicPr>
              <a:picLocks noChangeAspect="1" noChangeArrowheads="1"/>
            </p:cNvPicPr>
            <p:nvPr/>
          </p:nvPicPr>
          <p:blipFill>
            <a:blip r:embed="rId3" cstate="print"/>
            <a:srcRect/>
            <a:stretch>
              <a:fillRect/>
            </a:stretch>
          </p:blipFill>
          <p:spPr bwMode="auto">
            <a:xfrm>
              <a:off x="580" y="1207"/>
              <a:ext cx="397" cy="341"/>
            </a:xfrm>
            <a:prstGeom prst="rect">
              <a:avLst/>
            </a:prstGeom>
            <a:noFill/>
            <a:ln w="9525" algn="ctr">
              <a:noFill/>
              <a:miter lim="800000"/>
              <a:headEnd/>
              <a:tailEnd/>
            </a:ln>
          </p:spPr>
        </p:pic>
        <p:sp>
          <p:nvSpPr>
            <p:cNvPr id="36918" name="Rectangle 58"/>
            <p:cNvSpPr>
              <a:spLocks noChangeArrowheads="1"/>
            </p:cNvSpPr>
            <p:nvPr/>
          </p:nvSpPr>
          <p:spPr bwMode="auto">
            <a:xfrm>
              <a:off x="431" y="1540"/>
              <a:ext cx="696"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grpSp>
        <p:nvGrpSpPr>
          <p:cNvPr id="36870" name="Group 59"/>
          <p:cNvGrpSpPr>
            <a:grpSpLocks/>
          </p:cNvGrpSpPr>
          <p:nvPr/>
        </p:nvGrpSpPr>
        <p:grpSpPr bwMode="auto">
          <a:xfrm>
            <a:off x="719138" y="3843338"/>
            <a:ext cx="935037" cy="809625"/>
            <a:chOff x="453" y="2421"/>
            <a:chExt cx="589" cy="510"/>
          </a:xfrm>
        </p:grpSpPr>
        <p:pic>
          <p:nvPicPr>
            <p:cNvPr id="36915" name="Picture 60"/>
            <p:cNvPicPr>
              <a:picLocks noChangeAspect="1" noChangeArrowheads="1"/>
            </p:cNvPicPr>
            <p:nvPr/>
          </p:nvPicPr>
          <p:blipFill>
            <a:blip r:embed="rId4" cstate="print"/>
            <a:srcRect/>
            <a:stretch>
              <a:fillRect/>
            </a:stretch>
          </p:blipFill>
          <p:spPr bwMode="auto">
            <a:xfrm>
              <a:off x="476" y="2421"/>
              <a:ext cx="544" cy="362"/>
            </a:xfrm>
            <a:prstGeom prst="rect">
              <a:avLst/>
            </a:prstGeom>
            <a:noFill/>
            <a:ln w="9525">
              <a:noFill/>
              <a:miter lim="800000"/>
              <a:headEnd/>
              <a:tailEnd/>
            </a:ln>
          </p:spPr>
        </p:pic>
        <p:sp>
          <p:nvSpPr>
            <p:cNvPr id="36916" name="Rectangle 61"/>
            <p:cNvSpPr>
              <a:spLocks noChangeArrowheads="1"/>
            </p:cNvSpPr>
            <p:nvPr/>
          </p:nvSpPr>
          <p:spPr bwMode="auto">
            <a:xfrm>
              <a:off x="453" y="2811"/>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grpSp>
        <p:nvGrpSpPr>
          <p:cNvPr id="36871" name="Group 62"/>
          <p:cNvGrpSpPr>
            <a:grpSpLocks/>
          </p:cNvGrpSpPr>
          <p:nvPr/>
        </p:nvGrpSpPr>
        <p:grpSpPr bwMode="auto">
          <a:xfrm>
            <a:off x="731838" y="2708275"/>
            <a:ext cx="935037" cy="839788"/>
            <a:chOff x="461" y="1706"/>
            <a:chExt cx="589" cy="529"/>
          </a:xfrm>
        </p:grpSpPr>
        <p:sp>
          <p:nvSpPr>
            <p:cNvPr id="36913" name="Rectangle 63"/>
            <p:cNvSpPr>
              <a:spLocks noChangeArrowheads="1"/>
            </p:cNvSpPr>
            <p:nvPr/>
          </p:nvSpPr>
          <p:spPr bwMode="auto">
            <a:xfrm>
              <a:off x="461" y="2115"/>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pic>
          <p:nvPicPr>
            <p:cNvPr id="36914" name="Picture 64"/>
            <p:cNvPicPr>
              <a:picLocks noChangeAspect="1" noChangeArrowheads="1"/>
            </p:cNvPicPr>
            <p:nvPr/>
          </p:nvPicPr>
          <p:blipFill>
            <a:blip r:embed="rId5" cstate="print"/>
            <a:srcRect/>
            <a:stretch>
              <a:fillRect/>
            </a:stretch>
          </p:blipFill>
          <p:spPr bwMode="auto">
            <a:xfrm>
              <a:off x="476" y="1706"/>
              <a:ext cx="544" cy="398"/>
            </a:xfrm>
            <a:prstGeom prst="rect">
              <a:avLst/>
            </a:prstGeom>
            <a:noFill/>
            <a:ln w="9525">
              <a:noFill/>
              <a:miter lim="800000"/>
              <a:headEnd/>
              <a:tailEnd/>
            </a:ln>
          </p:spPr>
        </p:pic>
      </p:grpSp>
      <p:grpSp>
        <p:nvGrpSpPr>
          <p:cNvPr id="36872" name="Group 65"/>
          <p:cNvGrpSpPr>
            <a:grpSpLocks/>
          </p:cNvGrpSpPr>
          <p:nvPr/>
        </p:nvGrpSpPr>
        <p:grpSpPr bwMode="auto">
          <a:xfrm>
            <a:off x="3852863" y="1754188"/>
            <a:ext cx="935037" cy="712787"/>
            <a:chOff x="2427" y="1105"/>
            <a:chExt cx="589" cy="449"/>
          </a:xfrm>
        </p:grpSpPr>
        <p:pic>
          <p:nvPicPr>
            <p:cNvPr id="36911" name="Picture 66"/>
            <p:cNvPicPr>
              <a:picLocks noChangeAspect="1" noChangeArrowheads="1"/>
            </p:cNvPicPr>
            <p:nvPr/>
          </p:nvPicPr>
          <p:blipFill>
            <a:blip r:embed="rId6" cstate="print"/>
            <a:srcRect/>
            <a:stretch>
              <a:fillRect/>
            </a:stretch>
          </p:blipFill>
          <p:spPr bwMode="auto">
            <a:xfrm>
              <a:off x="2480" y="1105"/>
              <a:ext cx="454" cy="346"/>
            </a:xfrm>
            <a:prstGeom prst="rect">
              <a:avLst/>
            </a:prstGeom>
            <a:noFill/>
            <a:ln w="9525">
              <a:noFill/>
              <a:miter lim="800000"/>
              <a:headEnd/>
              <a:tailEnd/>
            </a:ln>
          </p:spPr>
        </p:pic>
        <p:sp>
          <p:nvSpPr>
            <p:cNvPr id="36912" name="Rectangle 67"/>
            <p:cNvSpPr>
              <a:spLocks noChangeArrowheads="1"/>
            </p:cNvSpPr>
            <p:nvPr/>
          </p:nvSpPr>
          <p:spPr bwMode="auto">
            <a:xfrm>
              <a:off x="2427" y="1434"/>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grpSp>
        <p:nvGrpSpPr>
          <p:cNvPr id="36873" name="Group 68"/>
          <p:cNvGrpSpPr>
            <a:grpSpLocks/>
          </p:cNvGrpSpPr>
          <p:nvPr/>
        </p:nvGrpSpPr>
        <p:grpSpPr bwMode="auto">
          <a:xfrm>
            <a:off x="3852863" y="2636838"/>
            <a:ext cx="935037" cy="720725"/>
            <a:chOff x="3508" y="1842"/>
            <a:chExt cx="589" cy="454"/>
          </a:xfrm>
        </p:grpSpPr>
        <p:sp>
          <p:nvSpPr>
            <p:cNvPr id="36909" name="Rectangle 69"/>
            <p:cNvSpPr>
              <a:spLocks noChangeArrowheads="1"/>
            </p:cNvSpPr>
            <p:nvPr/>
          </p:nvSpPr>
          <p:spPr bwMode="auto">
            <a:xfrm>
              <a:off x="3508" y="2176"/>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pic>
          <p:nvPicPr>
            <p:cNvPr id="36910" name="Picture 70"/>
            <p:cNvPicPr>
              <a:picLocks noChangeAspect="1" noChangeArrowheads="1"/>
            </p:cNvPicPr>
            <p:nvPr/>
          </p:nvPicPr>
          <p:blipFill>
            <a:blip r:embed="rId7" cstate="print"/>
            <a:srcRect/>
            <a:stretch>
              <a:fillRect/>
            </a:stretch>
          </p:blipFill>
          <p:spPr bwMode="auto">
            <a:xfrm>
              <a:off x="3560" y="1842"/>
              <a:ext cx="453" cy="329"/>
            </a:xfrm>
            <a:prstGeom prst="rect">
              <a:avLst/>
            </a:prstGeom>
            <a:noFill/>
            <a:ln w="9525">
              <a:noFill/>
              <a:miter lim="800000"/>
              <a:headEnd/>
              <a:tailEnd/>
            </a:ln>
          </p:spPr>
        </p:pic>
      </p:grpSp>
      <p:sp>
        <p:nvSpPr>
          <p:cNvPr id="36874" name="Rectangle 71"/>
          <p:cNvSpPr>
            <a:spLocks noChangeArrowheads="1"/>
          </p:cNvSpPr>
          <p:nvPr/>
        </p:nvSpPr>
        <p:spPr bwMode="auto">
          <a:xfrm>
            <a:off x="5724525" y="1773238"/>
            <a:ext cx="1149350"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Bifurcación:</a:t>
            </a:r>
            <a:endParaRPr lang="es-ES" sz="1200" b="1">
              <a:solidFill>
                <a:srgbClr val="CC0000"/>
              </a:solidFill>
            </a:endParaRPr>
          </a:p>
        </p:txBody>
      </p:sp>
      <p:grpSp>
        <p:nvGrpSpPr>
          <p:cNvPr id="36875" name="Group 72"/>
          <p:cNvGrpSpPr>
            <a:grpSpLocks/>
          </p:cNvGrpSpPr>
          <p:nvPr/>
        </p:nvGrpSpPr>
        <p:grpSpPr bwMode="auto">
          <a:xfrm>
            <a:off x="3819525" y="3502025"/>
            <a:ext cx="935038" cy="731838"/>
            <a:chOff x="2406" y="2206"/>
            <a:chExt cx="589" cy="461"/>
          </a:xfrm>
        </p:grpSpPr>
        <p:pic>
          <p:nvPicPr>
            <p:cNvPr id="36907" name="Picture 73"/>
            <p:cNvPicPr>
              <a:picLocks noChangeAspect="1" noChangeArrowheads="1"/>
            </p:cNvPicPr>
            <p:nvPr/>
          </p:nvPicPr>
          <p:blipFill>
            <a:blip r:embed="rId8" cstate="print"/>
            <a:srcRect/>
            <a:stretch>
              <a:fillRect/>
            </a:stretch>
          </p:blipFill>
          <p:spPr bwMode="auto">
            <a:xfrm>
              <a:off x="2450" y="2206"/>
              <a:ext cx="499" cy="354"/>
            </a:xfrm>
            <a:prstGeom prst="rect">
              <a:avLst/>
            </a:prstGeom>
            <a:noFill/>
            <a:ln w="9525">
              <a:noFill/>
              <a:miter lim="800000"/>
              <a:headEnd/>
              <a:tailEnd/>
            </a:ln>
          </p:spPr>
        </p:pic>
        <p:sp>
          <p:nvSpPr>
            <p:cNvPr id="36908" name="Rectangle 74"/>
            <p:cNvSpPr>
              <a:spLocks noChangeArrowheads="1"/>
            </p:cNvSpPr>
            <p:nvPr/>
          </p:nvSpPr>
          <p:spPr bwMode="auto">
            <a:xfrm>
              <a:off x="2406" y="2547"/>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sp>
        <p:nvSpPr>
          <p:cNvPr id="36876" name="Rectangle 75"/>
          <p:cNvSpPr>
            <a:spLocks noChangeArrowheads="1"/>
          </p:cNvSpPr>
          <p:nvPr/>
        </p:nvSpPr>
        <p:spPr bwMode="auto">
          <a:xfrm>
            <a:off x="2773363" y="4510088"/>
            <a:ext cx="1150937" cy="38417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Información / datos</a:t>
            </a:r>
            <a:endParaRPr lang="es-ES" sz="1200" b="1">
              <a:solidFill>
                <a:srgbClr val="CC0000"/>
              </a:solidFill>
            </a:endParaRPr>
          </a:p>
        </p:txBody>
      </p:sp>
      <p:grpSp>
        <p:nvGrpSpPr>
          <p:cNvPr id="36877" name="Group 76"/>
          <p:cNvGrpSpPr>
            <a:grpSpLocks/>
          </p:cNvGrpSpPr>
          <p:nvPr/>
        </p:nvGrpSpPr>
        <p:grpSpPr bwMode="auto">
          <a:xfrm>
            <a:off x="3819525" y="4365625"/>
            <a:ext cx="935038" cy="693738"/>
            <a:chOff x="3515" y="3022"/>
            <a:chExt cx="589" cy="437"/>
          </a:xfrm>
        </p:grpSpPr>
        <p:pic>
          <p:nvPicPr>
            <p:cNvPr id="36905" name="Picture 77"/>
            <p:cNvPicPr>
              <a:picLocks noChangeAspect="1" noChangeArrowheads="1"/>
            </p:cNvPicPr>
            <p:nvPr/>
          </p:nvPicPr>
          <p:blipFill>
            <a:blip r:embed="rId9" cstate="print"/>
            <a:srcRect/>
            <a:stretch>
              <a:fillRect/>
            </a:stretch>
          </p:blipFill>
          <p:spPr bwMode="auto">
            <a:xfrm>
              <a:off x="3560" y="3022"/>
              <a:ext cx="463" cy="337"/>
            </a:xfrm>
            <a:prstGeom prst="rect">
              <a:avLst/>
            </a:prstGeom>
            <a:noFill/>
            <a:ln w="9525">
              <a:noFill/>
              <a:miter lim="800000"/>
              <a:headEnd/>
              <a:tailEnd/>
            </a:ln>
          </p:spPr>
        </p:pic>
        <p:sp>
          <p:nvSpPr>
            <p:cNvPr id="36906" name="Rectangle 78"/>
            <p:cNvSpPr>
              <a:spLocks noChangeArrowheads="1"/>
            </p:cNvSpPr>
            <p:nvPr/>
          </p:nvSpPr>
          <p:spPr bwMode="auto">
            <a:xfrm>
              <a:off x="3515" y="3339"/>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6878" name="Rectangle 79"/>
          <p:cNvSpPr>
            <a:spLocks noChangeArrowheads="1"/>
          </p:cNvSpPr>
          <p:nvPr/>
        </p:nvSpPr>
        <p:spPr bwMode="auto">
          <a:xfrm>
            <a:off x="2671763" y="3663950"/>
            <a:ext cx="12525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Documento</a:t>
            </a:r>
            <a:endParaRPr lang="es-ES" sz="1200" b="1">
              <a:solidFill>
                <a:srgbClr val="CC0000"/>
              </a:solidFill>
            </a:endParaRPr>
          </a:p>
        </p:txBody>
      </p:sp>
      <p:grpSp>
        <p:nvGrpSpPr>
          <p:cNvPr id="36879" name="Group 80"/>
          <p:cNvGrpSpPr>
            <a:grpSpLocks/>
          </p:cNvGrpSpPr>
          <p:nvPr/>
        </p:nvGrpSpPr>
        <p:grpSpPr bwMode="auto">
          <a:xfrm>
            <a:off x="3819525" y="6051550"/>
            <a:ext cx="935038" cy="709613"/>
            <a:chOff x="3516" y="3557"/>
            <a:chExt cx="589" cy="447"/>
          </a:xfrm>
        </p:grpSpPr>
        <p:pic>
          <p:nvPicPr>
            <p:cNvPr id="36903" name="Picture 81"/>
            <p:cNvPicPr>
              <a:picLocks noChangeAspect="1" noChangeArrowheads="1"/>
            </p:cNvPicPr>
            <p:nvPr/>
          </p:nvPicPr>
          <p:blipFill>
            <a:blip r:embed="rId10" cstate="print"/>
            <a:srcRect/>
            <a:stretch>
              <a:fillRect/>
            </a:stretch>
          </p:blipFill>
          <p:spPr bwMode="auto">
            <a:xfrm>
              <a:off x="3560" y="3557"/>
              <a:ext cx="454" cy="327"/>
            </a:xfrm>
            <a:prstGeom prst="rect">
              <a:avLst/>
            </a:prstGeom>
            <a:noFill/>
            <a:ln w="9525">
              <a:noFill/>
              <a:miter lim="800000"/>
              <a:headEnd/>
              <a:tailEnd/>
            </a:ln>
          </p:spPr>
        </p:pic>
        <p:sp>
          <p:nvSpPr>
            <p:cNvPr id="36904" name="Rectangle 82"/>
            <p:cNvSpPr>
              <a:spLocks noChangeArrowheads="1"/>
            </p:cNvSpPr>
            <p:nvPr/>
          </p:nvSpPr>
          <p:spPr bwMode="auto">
            <a:xfrm>
              <a:off x="3516" y="3884"/>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6880" name="Rectangle 83"/>
          <p:cNvSpPr>
            <a:spLocks noChangeArrowheads="1"/>
          </p:cNvSpPr>
          <p:nvPr/>
        </p:nvSpPr>
        <p:spPr bwMode="auto">
          <a:xfrm>
            <a:off x="2700338" y="6281738"/>
            <a:ext cx="9350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Sistema</a:t>
            </a:r>
            <a:endParaRPr lang="es-ES" sz="1200" b="1">
              <a:solidFill>
                <a:srgbClr val="CC0000"/>
              </a:solidFill>
            </a:endParaRPr>
          </a:p>
        </p:txBody>
      </p:sp>
      <p:grpSp>
        <p:nvGrpSpPr>
          <p:cNvPr id="36881" name="Group 84"/>
          <p:cNvGrpSpPr>
            <a:grpSpLocks/>
          </p:cNvGrpSpPr>
          <p:nvPr/>
        </p:nvGrpSpPr>
        <p:grpSpPr bwMode="auto">
          <a:xfrm>
            <a:off x="3819525" y="5202238"/>
            <a:ext cx="935038" cy="695325"/>
            <a:chOff x="3560" y="3294"/>
            <a:chExt cx="589" cy="438"/>
          </a:xfrm>
        </p:grpSpPr>
        <p:pic>
          <p:nvPicPr>
            <p:cNvPr id="36901" name="Picture 85"/>
            <p:cNvPicPr>
              <a:picLocks noChangeAspect="1" noChangeArrowheads="1"/>
            </p:cNvPicPr>
            <p:nvPr/>
          </p:nvPicPr>
          <p:blipFill>
            <a:blip r:embed="rId11" cstate="print"/>
            <a:srcRect/>
            <a:stretch>
              <a:fillRect/>
            </a:stretch>
          </p:blipFill>
          <p:spPr bwMode="auto">
            <a:xfrm>
              <a:off x="3606" y="3294"/>
              <a:ext cx="453" cy="320"/>
            </a:xfrm>
            <a:prstGeom prst="rect">
              <a:avLst/>
            </a:prstGeom>
            <a:noFill/>
            <a:ln w="9525">
              <a:noFill/>
              <a:miter lim="800000"/>
              <a:headEnd/>
              <a:tailEnd/>
            </a:ln>
          </p:spPr>
        </p:pic>
        <p:sp>
          <p:nvSpPr>
            <p:cNvPr id="36902" name="Rectangle 86"/>
            <p:cNvSpPr>
              <a:spLocks noChangeArrowheads="1"/>
            </p:cNvSpPr>
            <p:nvPr/>
          </p:nvSpPr>
          <p:spPr bwMode="auto">
            <a:xfrm>
              <a:off x="3560" y="3612"/>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6882" name="Rectangle 87"/>
          <p:cNvSpPr>
            <a:spLocks noChangeArrowheads="1"/>
          </p:cNvSpPr>
          <p:nvPr/>
        </p:nvSpPr>
        <p:spPr bwMode="auto">
          <a:xfrm>
            <a:off x="2738438" y="5321300"/>
            <a:ext cx="935037" cy="38417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Producto / servicio</a:t>
            </a:r>
            <a:endParaRPr lang="es-ES" sz="1200" b="1">
              <a:solidFill>
                <a:srgbClr val="CC0000"/>
              </a:solidFill>
            </a:endParaRPr>
          </a:p>
        </p:txBody>
      </p:sp>
      <p:grpSp>
        <p:nvGrpSpPr>
          <p:cNvPr id="36883" name="Group 88"/>
          <p:cNvGrpSpPr>
            <a:grpSpLocks/>
          </p:cNvGrpSpPr>
          <p:nvPr/>
        </p:nvGrpSpPr>
        <p:grpSpPr bwMode="auto">
          <a:xfrm>
            <a:off x="755650" y="5254625"/>
            <a:ext cx="935038" cy="622300"/>
            <a:chOff x="476" y="3294"/>
            <a:chExt cx="589" cy="392"/>
          </a:xfrm>
        </p:grpSpPr>
        <p:pic>
          <p:nvPicPr>
            <p:cNvPr id="36899" name="Picture 89"/>
            <p:cNvPicPr>
              <a:picLocks noChangeAspect="1" noChangeArrowheads="1"/>
            </p:cNvPicPr>
            <p:nvPr/>
          </p:nvPicPr>
          <p:blipFill>
            <a:blip r:embed="rId12" cstate="print"/>
            <a:srcRect/>
            <a:stretch>
              <a:fillRect/>
            </a:stretch>
          </p:blipFill>
          <p:spPr bwMode="auto">
            <a:xfrm>
              <a:off x="521" y="3294"/>
              <a:ext cx="499" cy="288"/>
            </a:xfrm>
            <a:prstGeom prst="rect">
              <a:avLst/>
            </a:prstGeom>
            <a:noFill/>
            <a:ln w="9525">
              <a:noFill/>
              <a:miter lim="800000"/>
              <a:headEnd/>
              <a:tailEnd/>
            </a:ln>
          </p:spPr>
        </p:pic>
        <p:sp>
          <p:nvSpPr>
            <p:cNvPr id="36900" name="Rectangle 90"/>
            <p:cNvSpPr>
              <a:spLocks noChangeArrowheads="1"/>
            </p:cNvSpPr>
            <p:nvPr/>
          </p:nvSpPr>
          <p:spPr bwMode="auto">
            <a:xfrm>
              <a:off x="476" y="3566"/>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pic>
        <p:nvPicPr>
          <p:cNvPr id="36884" name="Picture 91"/>
          <p:cNvPicPr>
            <a:picLocks noChangeAspect="1" noChangeArrowheads="1"/>
          </p:cNvPicPr>
          <p:nvPr/>
        </p:nvPicPr>
        <p:blipFill>
          <a:blip r:embed="rId13" cstate="print"/>
          <a:srcRect/>
          <a:stretch>
            <a:fillRect/>
          </a:stretch>
        </p:blipFill>
        <p:spPr bwMode="auto">
          <a:xfrm>
            <a:off x="7021513" y="5921375"/>
            <a:ext cx="576262" cy="531813"/>
          </a:xfrm>
          <a:prstGeom prst="rect">
            <a:avLst/>
          </a:prstGeom>
          <a:noFill/>
          <a:ln w="9525">
            <a:noFill/>
            <a:miter lim="800000"/>
            <a:headEnd/>
            <a:tailEnd/>
          </a:ln>
        </p:spPr>
      </p:pic>
      <p:sp>
        <p:nvSpPr>
          <p:cNvPr id="36885" name="Rectangle 92"/>
          <p:cNvSpPr>
            <a:spLocks noChangeArrowheads="1"/>
          </p:cNvSpPr>
          <p:nvPr/>
        </p:nvSpPr>
        <p:spPr bwMode="auto">
          <a:xfrm>
            <a:off x="5722938" y="5949950"/>
            <a:ext cx="1225550" cy="53022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Paralelismo condicionado (bifurcación)</a:t>
            </a:r>
            <a:endParaRPr lang="es-ES" sz="1200" b="1">
              <a:solidFill>
                <a:srgbClr val="CC0000"/>
              </a:solidFill>
            </a:endParaRPr>
          </a:p>
        </p:txBody>
      </p:sp>
      <p:sp>
        <p:nvSpPr>
          <p:cNvPr id="36886" name="Rectangle 93"/>
          <p:cNvSpPr>
            <a:spLocks noChangeArrowheads="1"/>
          </p:cNvSpPr>
          <p:nvPr/>
        </p:nvSpPr>
        <p:spPr bwMode="auto">
          <a:xfrm>
            <a:off x="5724525" y="5294313"/>
            <a:ext cx="1077913"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Paralelismo</a:t>
            </a:r>
            <a:endParaRPr lang="es-ES" sz="1200" b="1">
              <a:solidFill>
                <a:srgbClr val="CC0000"/>
              </a:solidFill>
            </a:endParaRPr>
          </a:p>
        </p:txBody>
      </p:sp>
      <p:sp>
        <p:nvSpPr>
          <p:cNvPr id="36887" name="Text Box 94"/>
          <p:cNvSpPr txBox="1">
            <a:spLocks noChangeArrowheads="1"/>
          </p:cNvSpPr>
          <p:nvPr/>
        </p:nvSpPr>
        <p:spPr bwMode="auto">
          <a:xfrm>
            <a:off x="5741988" y="1316038"/>
            <a:ext cx="3151187"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Bifurcación y Paralelismo</a:t>
            </a:r>
            <a:endParaRPr lang="es-ES" sz="1800" b="1">
              <a:solidFill>
                <a:srgbClr val="CC0000"/>
              </a:solidFill>
            </a:endParaRPr>
          </a:p>
        </p:txBody>
      </p:sp>
      <p:sp>
        <p:nvSpPr>
          <p:cNvPr id="36888" name="Rectangle 95"/>
          <p:cNvSpPr>
            <a:spLocks noChangeArrowheads="1"/>
          </p:cNvSpPr>
          <p:nvPr/>
        </p:nvSpPr>
        <p:spPr bwMode="auto">
          <a:xfrm>
            <a:off x="2751138" y="2800350"/>
            <a:ext cx="12906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Comunicación</a:t>
            </a:r>
            <a:endParaRPr lang="es-ES" sz="1200" b="1">
              <a:solidFill>
                <a:srgbClr val="CC0000"/>
              </a:solidFill>
            </a:endParaRPr>
          </a:p>
        </p:txBody>
      </p:sp>
      <p:sp>
        <p:nvSpPr>
          <p:cNvPr id="36889" name="Rectangle 96"/>
          <p:cNvSpPr>
            <a:spLocks noChangeArrowheads="1"/>
          </p:cNvSpPr>
          <p:nvPr/>
        </p:nvSpPr>
        <p:spPr bwMode="auto">
          <a:xfrm>
            <a:off x="2771775" y="1989138"/>
            <a:ext cx="1039813" cy="238125"/>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Calendario</a:t>
            </a:r>
            <a:endParaRPr lang="es-ES" sz="1200" b="1">
              <a:solidFill>
                <a:srgbClr val="CC0000"/>
              </a:solidFill>
            </a:endParaRPr>
          </a:p>
        </p:txBody>
      </p:sp>
      <p:sp>
        <p:nvSpPr>
          <p:cNvPr id="36890" name="Rectangle 97"/>
          <p:cNvSpPr>
            <a:spLocks noChangeArrowheads="1"/>
          </p:cNvSpPr>
          <p:nvPr/>
        </p:nvSpPr>
        <p:spPr bwMode="auto">
          <a:xfrm>
            <a:off x="755650" y="5013325"/>
            <a:ext cx="935038"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Proceso</a:t>
            </a:r>
            <a:endParaRPr lang="es-ES" sz="1200" b="1">
              <a:solidFill>
                <a:srgbClr val="CC0000"/>
              </a:solidFill>
            </a:endParaRPr>
          </a:p>
        </p:txBody>
      </p:sp>
      <p:sp>
        <p:nvSpPr>
          <p:cNvPr id="36891" name="AutoShape 98"/>
          <p:cNvSpPr>
            <a:spLocks noChangeArrowheads="1"/>
          </p:cNvSpPr>
          <p:nvPr/>
        </p:nvSpPr>
        <p:spPr bwMode="auto">
          <a:xfrm rot="2791213">
            <a:off x="7019925" y="5156200"/>
            <a:ext cx="360363" cy="360363"/>
          </a:xfrm>
          <a:prstGeom prst="rtTriangle">
            <a:avLst/>
          </a:prstGeom>
          <a:solidFill>
            <a:srgbClr val="FFFF43"/>
          </a:solidFill>
          <a:ln w="9525">
            <a:solidFill>
              <a:schemeClr val="tx1"/>
            </a:solidFill>
            <a:miter lim="800000"/>
            <a:headEnd/>
            <a:tailEnd/>
          </a:ln>
        </p:spPr>
        <p:txBody>
          <a:bodyPr wrap="none" anchor="ctr"/>
          <a:lstStyle/>
          <a:p>
            <a:endParaRPr lang="es-ES"/>
          </a:p>
        </p:txBody>
      </p:sp>
      <p:sp>
        <p:nvSpPr>
          <p:cNvPr id="36892" name="AutoShape 99"/>
          <p:cNvSpPr>
            <a:spLocks noChangeArrowheads="1"/>
          </p:cNvSpPr>
          <p:nvPr/>
        </p:nvSpPr>
        <p:spPr bwMode="auto">
          <a:xfrm rot="-8008787">
            <a:off x="7235825" y="5156200"/>
            <a:ext cx="360363" cy="360363"/>
          </a:xfrm>
          <a:prstGeom prst="rtTriangle">
            <a:avLst/>
          </a:prstGeom>
          <a:solidFill>
            <a:srgbClr val="FFFF43"/>
          </a:solidFill>
          <a:ln w="9525">
            <a:solidFill>
              <a:schemeClr val="tx1"/>
            </a:solidFill>
            <a:miter lim="800000"/>
            <a:headEnd/>
            <a:tailEnd/>
          </a:ln>
        </p:spPr>
        <p:txBody>
          <a:bodyPr wrap="none" anchor="ctr"/>
          <a:lstStyle/>
          <a:p>
            <a:endParaRPr lang="es-ES"/>
          </a:p>
        </p:txBody>
      </p:sp>
      <p:sp>
        <p:nvSpPr>
          <p:cNvPr id="36893" name="AutoShape 100"/>
          <p:cNvSpPr>
            <a:spLocks noChangeArrowheads="1"/>
          </p:cNvSpPr>
          <p:nvPr/>
        </p:nvSpPr>
        <p:spPr bwMode="auto">
          <a:xfrm>
            <a:off x="7308850" y="2276475"/>
            <a:ext cx="1079500" cy="863600"/>
          </a:xfrm>
          <a:prstGeom prst="diamond">
            <a:avLst/>
          </a:prstGeom>
          <a:noFill/>
          <a:ln w="25400">
            <a:solidFill>
              <a:srgbClr val="99CC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36894" name="AutoShape 101"/>
          <p:cNvSpPr>
            <a:spLocks noChangeArrowheads="1"/>
          </p:cNvSpPr>
          <p:nvPr/>
        </p:nvSpPr>
        <p:spPr bwMode="auto">
          <a:xfrm>
            <a:off x="6588125" y="3502025"/>
            <a:ext cx="1079500" cy="863600"/>
          </a:xfrm>
          <a:prstGeom prst="diamond">
            <a:avLst/>
          </a:prstGeom>
          <a:noFill/>
          <a:ln w="25400">
            <a:solidFill>
              <a:srgbClr val="FFFF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36895" name="AutoShape 102"/>
          <p:cNvSpPr>
            <a:spLocks noChangeArrowheads="1"/>
          </p:cNvSpPr>
          <p:nvPr/>
        </p:nvSpPr>
        <p:spPr bwMode="auto">
          <a:xfrm>
            <a:off x="5795963" y="2276475"/>
            <a:ext cx="1079500" cy="863600"/>
          </a:xfrm>
          <a:prstGeom prst="diamond">
            <a:avLst/>
          </a:prstGeom>
          <a:noFill/>
          <a:ln w="25400">
            <a:solidFill>
              <a:srgbClr val="FF99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36896" name="Rectangle 103"/>
          <p:cNvSpPr>
            <a:spLocks noChangeArrowheads="1"/>
          </p:cNvSpPr>
          <p:nvPr/>
        </p:nvSpPr>
        <p:spPr bwMode="auto">
          <a:xfrm>
            <a:off x="5867400" y="3141663"/>
            <a:ext cx="935038" cy="214312"/>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Subproceso</a:t>
            </a:r>
            <a:endParaRPr lang="es-ES" sz="1000" b="1">
              <a:solidFill>
                <a:srgbClr val="CC0000"/>
              </a:solidFill>
            </a:endParaRPr>
          </a:p>
        </p:txBody>
      </p:sp>
      <p:sp>
        <p:nvSpPr>
          <p:cNvPr id="36897" name="Rectangle 104"/>
          <p:cNvSpPr>
            <a:spLocks noChangeArrowheads="1"/>
          </p:cNvSpPr>
          <p:nvPr/>
        </p:nvSpPr>
        <p:spPr bwMode="auto">
          <a:xfrm>
            <a:off x="7380288" y="3141663"/>
            <a:ext cx="935037" cy="214312"/>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Actividades</a:t>
            </a:r>
            <a:endParaRPr lang="es-ES" sz="1000" b="1">
              <a:solidFill>
                <a:srgbClr val="CC0000"/>
              </a:solidFill>
            </a:endParaRPr>
          </a:p>
        </p:txBody>
      </p:sp>
      <p:sp>
        <p:nvSpPr>
          <p:cNvPr id="36898" name="Rectangle 105"/>
          <p:cNvSpPr>
            <a:spLocks noChangeArrowheads="1"/>
          </p:cNvSpPr>
          <p:nvPr/>
        </p:nvSpPr>
        <p:spPr bwMode="auto">
          <a:xfrm>
            <a:off x="6659563" y="4365625"/>
            <a:ext cx="935037" cy="214313"/>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Tareas</a:t>
            </a:r>
            <a:endParaRPr lang="es-ES" sz="1000" b="1">
              <a:solidFill>
                <a:srgbClr val="CC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339850" y="188913"/>
            <a:ext cx="5802313"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a:solidFill>
                  <a:schemeClr val="bg1"/>
                </a:solidFill>
              </a:rPr>
              <a:t>Objetivo y Alcance del Proceso</a:t>
            </a:r>
            <a:endParaRPr lang="es-ES" sz="3200" b="1">
              <a:solidFill>
                <a:schemeClr val="bg1"/>
              </a:solidFill>
            </a:endParaRPr>
          </a:p>
        </p:txBody>
      </p:sp>
      <p:pic>
        <p:nvPicPr>
          <p:cNvPr id="31747" name="Picture 3" descr="pha275000002_20"/>
          <p:cNvPicPr>
            <a:picLocks noChangeAspect="1" noChangeArrowheads="1"/>
          </p:cNvPicPr>
          <p:nvPr/>
        </p:nvPicPr>
        <p:blipFill>
          <a:blip r:embed="rId3" cstate="print"/>
          <a:srcRect/>
          <a:stretch>
            <a:fillRect/>
          </a:stretch>
        </p:blipFill>
        <p:spPr bwMode="auto">
          <a:xfrm>
            <a:off x="179388" y="1268413"/>
            <a:ext cx="2628900" cy="5400675"/>
          </a:xfrm>
          <a:prstGeom prst="rect">
            <a:avLst/>
          </a:prstGeom>
          <a:noFill/>
          <a:ln w="9525">
            <a:noFill/>
            <a:miter lim="800000"/>
            <a:headEnd/>
            <a:tailEnd/>
          </a:ln>
        </p:spPr>
      </p:pic>
      <p:sp>
        <p:nvSpPr>
          <p:cNvPr id="31748" name="Rectangle 4"/>
          <p:cNvSpPr>
            <a:spLocks noChangeArrowheads="1"/>
          </p:cNvSpPr>
          <p:nvPr/>
        </p:nvSpPr>
        <p:spPr bwMode="auto">
          <a:xfrm>
            <a:off x="2987675" y="1344613"/>
            <a:ext cx="1198563" cy="396875"/>
          </a:xfrm>
          <a:prstGeom prst="rect">
            <a:avLst/>
          </a:prstGeom>
          <a:noFill/>
          <a:ln w="9525">
            <a:noFill/>
            <a:miter lim="800000"/>
            <a:headEnd/>
            <a:tailEnd/>
          </a:ln>
        </p:spPr>
        <p:txBody>
          <a:bodyPr wrap="none">
            <a:spAutoFit/>
          </a:bodyPr>
          <a:lstStyle/>
          <a:p>
            <a:pPr algn="l">
              <a:spcBef>
                <a:spcPct val="0"/>
              </a:spcBef>
              <a:spcAft>
                <a:spcPct val="0"/>
              </a:spcAft>
              <a:buFontTx/>
              <a:buNone/>
            </a:pPr>
            <a:r>
              <a:rPr lang="es-ES_tradnl" sz="2000" b="1"/>
              <a:t>Objetivo</a:t>
            </a:r>
            <a:endParaRPr lang="en-US" sz="2000" b="1"/>
          </a:p>
        </p:txBody>
      </p:sp>
      <p:sp>
        <p:nvSpPr>
          <p:cNvPr id="31749" name="Rectangle 5"/>
          <p:cNvSpPr>
            <a:spLocks noChangeArrowheads="1"/>
          </p:cNvSpPr>
          <p:nvPr/>
        </p:nvSpPr>
        <p:spPr bwMode="auto">
          <a:xfrm>
            <a:off x="2987675" y="1773238"/>
            <a:ext cx="5834063" cy="1508105"/>
          </a:xfrm>
          <a:prstGeom prst="rect">
            <a:avLst/>
          </a:prstGeom>
          <a:noFill/>
          <a:ln w="9525" algn="ctr">
            <a:noFill/>
            <a:miter lim="800000"/>
            <a:headEnd/>
            <a:tailEnd/>
          </a:ln>
        </p:spPr>
        <p:txBody>
          <a:bodyPr>
            <a:spAutoFit/>
          </a:bodyPr>
          <a:lstStyle/>
          <a:p>
            <a:pPr>
              <a:spcBef>
                <a:spcPct val="0"/>
              </a:spcBef>
              <a:spcAft>
                <a:spcPct val="0"/>
              </a:spcAft>
              <a:buFontTx/>
              <a:buNone/>
            </a:pPr>
            <a:r>
              <a:rPr lang="es-PE" dirty="0"/>
              <a:t>Definir y establecer las actividades de aseguramiento de calidad a realizar, que aseguren que los productos de trabajo de la Fábrica de Software de la Unidad Mantenimiento Evolutivo Front-</a:t>
            </a:r>
            <a:r>
              <a:rPr lang="es-PE" dirty="0" err="1"/>
              <a:t>End</a:t>
            </a:r>
            <a:r>
              <a:rPr lang="es-PE" dirty="0"/>
              <a:t> cumplan con los estándares de calidad </a:t>
            </a:r>
            <a:r>
              <a:rPr lang="es-PE" dirty="0" smtClean="0"/>
              <a:t>establecidos </a:t>
            </a:r>
            <a:r>
              <a:rPr lang="es-PE" sz="2800" b="1" dirty="0" smtClean="0">
                <a:solidFill>
                  <a:schemeClr val="tx1"/>
                </a:solidFill>
              </a:rPr>
              <a:t>en el contrato</a:t>
            </a:r>
            <a:endParaRPr lang="es-PE" b="1" dirty="0">
              <a:solidFill>
                <a:schemeClr val="tx1"/>
              </a:solidFill>
            </a:endParaRPr>
          </a:p>
        </p:txBody>
      </p:sp>
      <p:sp>
        <p:nvSpPr>
          <p:cNvPr id="31750" name="Rectangle 6"/>
          <p:cNvSpPr>
            <a:spLocks noChangeArrowheads="1"/>
          </p:cNvSpPr>
          <p:nvPr/>
        </p:nvSpPr>
        <p:spPr bwMode="auto">
          <a:xfrm>
            <a:off x="3059113" y="4005263"/>
            <a:ext cx="1222375" cy="396875"/>
          </a:xfrm>
          <a:prstGeom prst="rect">
            <a:avLst/>
          </a:prstGeom>
          <a:noFill/>
          <a:ln w="9525">
            <a:noFill/>
            <a:miter lim="800000"/>
            <a:headEnd/>
            <a:tailEnd/>
          </a:ln>
        </p:spPr>
        <p:txBody>
          <a:bodyPr wrap="none">
            <a:spAutoFit/>
          </a:bodyPr>
          <a:lstStyle/>
          <a:p>
            <a:pPr algn="l">
              <a:spcBef>
                <a:spcPct val="0"/>
              </a:spcBef>
              <a:spcAft>
                <a:spcPct val="0"/>
              </a:spcAft>
              <a:buFontTx/>
              <a:buNone/>
            </a:pPr>
            <a:r>
              <a:rPr lang="es-ES_tradnl" sz="2000" b="1"/>
              <a:t>Alcance</a:t>
            </a:r>
            <a:r>
              <a:rPr lang="es-ES_tradnl" sz="1800" b="1">
                <a:solidFill>
                  <a:schemeClr val="tx1"/>
                </a:solidFill>
              </a:rPr>
              <a:t> </a:t>
            </a:r>
          </a:p>
        </p:txBody>
      </p:sp>
      <p:sp>
        <p:nvSpPr>
          <p:cNvPr id="5127" name="Line 8"/>
          <p:cNvSpPr>
            <a:spLocks noChangeShapeType="1"/>
          </p:cNvSpPr>
          <p:nvPr/>
        </p:nvSpPr>
        <p:spPr bwMode="auto">
          <a:xfrm>
            <a:off x="2916238" y="3860800"/>
            <a:ext cx="6048375" cy="0"/>
          </a:xfrm>
          <a:prstGeom prst="line">
            <a:avLst/>
          </a:prstGeom>
          <a:noFill/>
          <a:ln w="38100">
            <a:solidFill>
              <a:srgbClr val="FFCC00"/>
            </a:solidFill>
            <a:round/>
            <a:headEnd/>
            <a:tailEnd/>
          </a:ln>
        </p:spPr>
        <p:txBody>
          <a:bodyPr/>
          <a:lstStyle/>
          <a:p>
            <a:endParaRPr lang="es-ES"/>
          </a:p>
        </p:txBody>
      </p:sp>
      <p:sp>
        <p:nvSpPr>
          <p:cNvPr id="5128"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ES"/>
          </a:p>
        </p:txBody>
      </p:sp>
      <p:sp>
        <p:nvSpPr>
          <p:cNvPr id="31756" name="Rectangle 12"/>
          <p:cNvSpPr>
            <a:spLocks noChangeArrowheads="1"/>
          </p:cNvSpPr>
          <p:nvPr/>
        </p:nvSpPr>
        <p:spPr bwMode="auto">
          <a:xfrm>
            <a:off x="3024188" y="4365625"/>
            <a:ext cx="4572000" cy="825500"/>
          </a:xfrm>
          <a:prstGeom prst="rect">
            <a:avLst/>
          </a:prstGeom>
          <a:noFill/>
          <a:ln w="9525" algn="ctr">
            <a:noFill/>
            <a:miter lim="800000"/>
            <a:headEnd/>
            <a:tailEnd/>
          </a:ln>
        </p:spPr>
        <p:txBody>
          <a:bodyPr>
            <a:spAutoFit/>
          </a:bodyPr>
          <a:lstStyle/>
          <a:p>
            <a:pPr>
              <a:buFontTx/>
              <a:buNone/>
            </a:pPr>
            <a:r>
              <a:rPr lang="es-ES" dirty="0"/>
              <a:t>Los entregables y productos de trabajo de la </a:t>
            </a:r>
            <a:r>
              <a:rPr lang="es-PE" dirty="0"/>
              <a:t>Fábrica de Software de la Unidad Mantenimiento Evolutivo Front-</a:t>
            </a:r>
            <a:r>
              <a:rPr lang="es-PE" dirty="0" err="1"/>
              <a:t>End</a:t>
            </a:r>
            <a:r>
              <a:rPr lang="es-E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6"/>
                                        </p:tgtEl>
                                        <p:attrNameLst>
                                          <p:attrName>style.visibility</p:attrName>
                                        </p:attrNameLst>
                                      </p:cBhvr>
                                      <p:to>
                                        <p:strVal val="visible"/>
                                      </p:to>
                                    </p:set>
                                    <p:animEffect transition="in" filter="fade">
                                      <p:cBhvr>
                                        <p:cTn id="19" dur="20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14691" name="Text Box 3"/>
          <p:cNvSpPr txBox="1">
            <a:spLocks noChangeArrowheads="1"/>
          </p:cNvSpPr>
          <p:nvPr/>
        </p:nvSpPr>
        <p:spPr bwMode="auto">
          <a:xfrm>
            <a:off x="179388" y="1546225"/>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2. Términos y Definiciones</a:t>
            </a:r>
          </a:p>
        </p:txBody>
      </p:sp>
      <p:grpSp>
        <p:nvGrpSpPr>
          <p:cNvPr id="6148" name="Group 7"/>
          <p:cNvGrpSpPr>
            <a:grpSpLocks/>
          </p:cNvGrpSpPr>
          <p:nvPr/>
        </p:nvGrpSpPr>
        <p:grpSpPr bwMode="auto">
          <a:xfrm>
            <a:off x="1128713" y="2247900"/>
            <a:ext cx="6884987" cy="3484563"/>
            <a:chOff x="711" y="1416"/>
            <a:chExt cx="4337" cy="2195"/>
          </a:xfrm>
        </p:grpSpPr>
        <p:sp>
          <p:nvSpPr>
            <p:cNvPr id="6149"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6150"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6151"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6152"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6153"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6154"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6155"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6156"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6157"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6158"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6159"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6160"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6161"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6162"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6163"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6164"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6165"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6166"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6167"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6168"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6169"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6170"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6171"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6172"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6173"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6174"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6175"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6176"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6177"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6178"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6179"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6180"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6181"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6182"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6183"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6184"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6185"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6186"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6187"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6188"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6189"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6190"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6191"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6192"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6193"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6194"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6195"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6196"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6197"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6198"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6199"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6200"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6201"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6202"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6203"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6204"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6205"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6206"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6207"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6208"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6209"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6210"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6211"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6212"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6213"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6214"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6215"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6216"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6217"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6218"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6219"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6220"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6221"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6222"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6223"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6224"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6225"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6226"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6227"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6228"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6229"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6230"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6231"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6232"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6233"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6234"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6235"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6236"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6237"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6238"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6239"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6240"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6241"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6242"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6243"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6244"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6245"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6246"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6247"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6248"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6249"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6250"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6251"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6252"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6253"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6254"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6255"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6256"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6257"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6258"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6259"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6260"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fade">
                                      <p:cBhvr>
                                        <p:cTn id="7" dur="1000"/>
                                        <p:tgtEl>
                                          <p:spTgt spid="1146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690"/>
                                        </p:tgtEl>
                                        <p:attrNameLst>
                                          <p:attrName>style.visibility</p:attrName>
                                        </p:attrNameLst>
                                      </p:cBhvr>
                                      <p:to>
                                        <p:strVal val="visible"/>
                                      </p:to>
                                    </p:set>
                                    <p:animEffect transition="in" filter="fade">
                                      <p:cBhvr>
                                        <p:cTn id="10" dur="10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p:bldP spid="1146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339850" y="188913"/>
            <a:ext cx="4514850"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a:solidFill>
                  <a:schemeClr val="bg1"/>
                </a:solidFill>
              </a:rPr>
              <a:t>Términos y Definiciones</a:t>
            </a:r>
            <a:endParaRPr lang="es-ES" sz="3200" b="1">
              <a:solidFill>
                <a:schemeClr val="bg1"/>
              </a:solidFill>
            </a:endParaRPr>
          </a:p>
        </p:txBody>
      </p:sp>
      <p:sp>
        <p:nvSpPr>
          <p:cNvPr id="7171"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ES"/>
          </a:p>
        </p:txBody>
      </p:sp>
      <p:graphicFrame>
        <p:nvGraphicFramePr>
          <p:cNvPr id="96542" name="Group 286"/>
          <p:cNvGraphicFramePr>
            <a:graphicFrameLocks noGrp="1"/>
          </p:cNvGraphicFramePr>
          <p:nvPr>
            <p:ph sz="half" idx="1"/>
            <p:extLst>
              <p:ext uri="{D42A27DB-BD31-4B8C-83A1-F6EECF244321}">
                <p14:modId xmlns:p14="http://schemas.microsoft.com/office/powerpoint/2010/main" val="3195023608"/>
              </p:ext>
            </p:extLst>
          </p:nvPr>
        </p:nvGraphicFramePr>
        <p:xfrm>
          <a:off x="468313" y="1700213"/>
          <a:ext cx="8145462" cy="4063049"/>
        </p:xfrm>
        <a:graphic>
          <a:graphicData uri="http://schemas.openxmlformats.org/drawingml/2006/table">
            <a:tbl>
              <a:tblPr/>
              <a:tblGrid>
                <a:gridCol w="434975">
                  <a:extLst>
                    <a:ext uri="{9D8B030D-6E8A-4147-A177-3AD203B41FA5}">
                      <a16:colId xmlns:a16="http://schemas.microsoft.com/office/drawing/2014/main" val="20000"/>
                    </a:ext>
                  </a:extLst>
                </a:gridCol>
                <a:gridCol w="2905125">
                  <a:extLst>
                    <a:ext uri="{9D8B030D-6E8A-4147-A177-3AD203B41FA5}">
                      <a16:colId xmlns:a16="http://schemas.microsoft.com/office/drawing/2014/main" val="20001"/>
                    </a:ext>
                  </a:extLst>
                </a:gridCol>
                <a:gridCol w="4805362">
                  <a:extLst>
                    <a:ext uri="{9D8B030D-6E8A-4147-A177-3AD203B41FA5}">
                      <a16:colId xmlns:a16="http://schemas.microsoft.com/office/drawing/2014/main" val="20002"/>
                    </a:ext>
                  </a:extLst>
                </a:gridCol>
              </a:tblGrid>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a:t>
                      </a:r>
                      <a:endParaRPr kumimoji="0" lang="es-ES" sz="16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Términos</a:t>
                      </a:r>
                      <a:endParaRPr kumimoji="0" lang="es-ES" sz="16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Definiciones</a:t>
                      </a:r>
                      <a:endParaRPr kumimoji="0" lang="es-ES" sz="1600" b="1"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rPr>
                        <a:t>1</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smtClean="0">
                          <a:ln>
                            <a:noFill/>
                          </a:ln>
                          <a:solidFill>
                            <a:srgbClr val="000066"/>
                          </a:solidFill>
                          <a:effectLst/>
                          <a:latin typeface="Arial" pitchFamily="34" charset="0"/>
                        </a:rPr>
                        <a:t>Fábrica</a:t>
                      </a:r>
                      <a:r>
                        <a:rPr kumimoji="0" lang="es-ES" sz="1600" b="0" i="0" u="none" strike="noStrike" cap="none" normalizeH="0" baseline="0" dirty="0" smtClean="0">
                          <a:ln>
                            <a:noFill/>
                          </a:ln>
                          <a:solidFill>
                            <a:srgbClr val="000066"/>
                          </a:solidFill>
                          <a:effectLst/>
                          <a:latin typeface="Arial" pitchFamily="34" charset="0"/>
                        </a:rPr>
                        <a:t> … esto no va</a:t>
                      </a: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smtClean="0">
                          <a:ln>
                            <a:noFill/>
                          </a:ln>
                          <a:solidFill>
                            <a:srgbClr val="000066"/>
                          </a:solidFill>
                          <a:effectLst/>
                          <a:latin typeface="Arial" pitchFamily="34" charset="0"/>
                          <a:cs typeface="Times New Roman" pitchFamily="18" charset="0"/>
                        </a:rPr>
                        <a:t>Fábrica de Software de la Unidad Mantenimiento Evolutivo Front-</a:t>
                      </a:r>
                      <a:r>
                        <a:rPr kumimoji="0" lang="es-PE" sz="1600" b="0" i="0" u="none" strike="noStrike" cap="none" normalizeH="0" baseline="0" dirty="0" err="1" smtClean="0">
                          <a:ln>
                            <a:noFill/>
                          </a:ln>
                          <a:solidFill>
                            <a:srgbClr val="000066"/>
                          </a:solidFill>
                          <a:effectLst/>
                          <a:latin typeface="Arial" pitchFamily="34" charset="0"/>
                          <a:cs typeface="Times New Roman" pitchFamily="18" charset="0"/>
                        </a:rPr>
                        <a:t>End</a:t>
                      </a:r>
                      <a:r>
                        <a:rPr kumimoji="0" lang="es-PE" sz="1600" b="0" i="0" u="none" strike="noStrike" cap="none" normalizeH="0" baseline="0" dirty="0" smtClean="0">
                          <a:ln>
                            <a:noFill/>
                          </a:ln>
                          <a:solidFill>
                            <a:srgbClr val="000066"/>
                          </a:solidFill>
                          <a:effectLst/>
                          <a:latin typeface="Arial" pitchFamily="34" charset="0"/>
                          <a:cs typeface="Times New Roman" pitchFamily="18" charset="0"/>
                        </a:rPr>
                        <a:t>… esto no va</a:t>
                      </a:r>
                      <a:endParaRPr kumimoji="0" lang="es-ES" sz="1600" b="0" i="0" u="none" strike="noStrike" cap="none" normalizeH="0" baseline="0" dirty="0" smtClean="0">
                        <a:ln>
                          <a:noFill/>
                        </a:ln>
                        <a:solidFill>
                          <a:srgbClr val="000066"/>
                        </a:solidFill>
                        <a:effectLst/>
                        <a:latin typeface="Arial" pitchFamily="34" charset="0"/>
                        <a:cs typeface="Times New Roman" pitchFamily="18"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654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rPr>
                        <a:t>2</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cs typeface="Times New Roman" pitchFamily="18" charset="0"/>
                        </a:rPr>
                        <a:t>Proceso</a:t>
                      </a:r>
                      <a:r>
                        <a:rPr kumimoji="0" lang="es-ES" sz="1600" b="0" i="0" u="none" strike="noStrike" cap="none" normalizeH="0" baseline="0" smtClean="0">
                          <a:ln>
                            <a:noFill/>
                          </a:ln>
                          <a:solidFill>
                            <a:srgbClr val="000066"/>
                          </a:solidFill>
                          <a:effectLst/>
                          <a:latin typeface="Arial" pitchFamily="34" charset="0"/>
                        </a:rPr>
                        <a:t> </a:t>
                      </a: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cs typeface="Times New Roman" pitchFamily="18" charset="0"/>
                        </a:rPr>
                        <a:t>Conjunto de actividades, métodos, prácticas y transformaciones que las personas usan con un propósito específico, y que a partir de ciertas entradas generan productos o servicios de salida.</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rPr>
                        <a:t>3</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rPr>
                        <a:t>Proyectos</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rPr>
                        <a:t>Unidades de trabajo sujetas a Revisiones de QA, las cuales son ejecutadas por la fábrica.</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rPr>
                        <a:t>4</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rPr>
                        <a:t>QA</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rPr>
                        <a:t>Aseguramiento de Calidad</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rPr>
                        <a:t>5</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smtClean="0">
                          <a:ln>
                            <a:noFill/>
                          </a:ln>
                          <a:solidFill>
                            <a:srgbClr val="000066"/>
                          </a:solidFill>
                          <a:effectLst/>
                          <a:latin typeface="Arial" pitchFamily="34" charset="0"/>
                        </a:rPr>
                        <a:t>NC</a:t>
                      </a:r>
                      <a:endParaRPr kumimoji="0" lang="es-ES" sz="16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smtClean="0">
                          <a:ln>
                            <a:noFill/>
                          </a:ln>
                          <a:solidFill>
                            <a:srgbClr val="000066"/>
                          </a:solidFill>
                          <a:effectLst/>
                          <a:latin typeface="Arial" pitchFamily="34" charset="0"/>
                        </a:rPr>
                        <a:t>No Conformidades encontradas en la Revisión de Calidad de los artefactos y productos de la Fábrica.</a:t>
                      </a:r>
                      <a:endParaRPr kumimoji="0" lang="es-ES" sz="16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8600" y="1355725"/>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327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3. Roles y Responsabilidades</a:t>
            </a:r>
          </a:p>
        </p:txBody>
      </p:sp>
      <p:grpSp>
        <p:nvGrpSpPr>
          <p:cNvPr id="8196" name="Group 7"/>
          <p:cNvGrpSpPr>
            <a:grpSpLocks/>
          </p:cNvGrpSpPr>
          <p:nvPr/>
        </p:nvGrpSpPr>
        <p:grpSpPr bwMode="auto">
          <a:xfrm>
            <a:off x="1128713" y="2247900"/>
            <a:ext cx="6884987" cy="3484563"/>
            <a:chOff x="711" y="1416"/>
            <a:chExt cx="4337" cy="2195"/>
          </a:xfrm>
        </p:grpSpPr>
        <p:sp>
          <p:nvSpPr>
            <p:cNvPr id="8197"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8198"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8199"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8200"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8201"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8202"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8203"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8204"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8205"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8206"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8207"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8208"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8209"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8210"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8211"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8212"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8213"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8214"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8215"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8216"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8217"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8218"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8219"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8220"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8221"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8222"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8223"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8224"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8225"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8226"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8227"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8228"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8229"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8230"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8231"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8232"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8233"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8234"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8235"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8236"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8237"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8238"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8239"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8240"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8241"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8242"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8243"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8244"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8245"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8246"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8247"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8248"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8249"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8250"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8251"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8252"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8253"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8254"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8255"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8256"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8257"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8258"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8259"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8260"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8261"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8262"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8263"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8264"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8265"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8266"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8267"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8268"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8269"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8270"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8271"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8272"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8273"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8274"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8275"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8276"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8277"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8278"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8279"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8280"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8281"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8282"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8283"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8284"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8285"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8286"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8287"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8288"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8289"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8290"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8291"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8292"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8293"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8294"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8295"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8296"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8297"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8298"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8299"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8300"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8301"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8302"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8303"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8304"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8305"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8306"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8307"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8308"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70"/>
                                        </p:tgtEl>
                                        <p:attrNameLst>
                                          <p:attrName>style.visibility</p:attrName>
                                        </p:attrNameLst>
                                      </p:cBhvr>
                                      <p:to>
                                        <p:strVal val="visible"/>
                                      </p:to>
                                    </p:set>
                                    <p:animEffect transition="in" filter="fade">
                                      <p:cBhvr>
                                        <p:cTn id="10"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Roles y Responsabilidades</a:t>
            </a:r>
            <a:endParaRPr lang="es-ES" sz="3200" b="1">
              <a:solidFill>
                <a:schemeClr val="bg1"/>
              </a:solidFill>
            </a:endParaRPr>
          </a:p>
        </p:txBody>
      </p:sp>
      <p:sp>
        <p:nvSpPr>
          <p:cNvPr id="34820" name="AutoShape 4"/>
          <p:cNvSpPr>
            <a:spLocks noChangeArrowheads="1"/>
          </p:cNvSpPr>
          <p:nvPr/>
        </p:nvSpPr>
        <p:spPr bwMode="auto">
          <a:xfrm>
            <a:off x="179388" y="3932238"/>
            <a:ext cx="165576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dirty="0">
                <a:solidFill>
                  <a:schemeClr val="bg1"/>
                </a:solidFill>
                <a:latin typeface="Arial" pitchFamily="34" charset="0"/>
              </a:rPr>
              <a:t>Gerente (GG)</a:t>
            </a:r>
            <a:endParaRPr lang="es-ES" sz="1400" b="1" dirty="0">
              <a:solidFill>
                <a:schemeClr val="bg1"/>
              </a:solidFill>
              <a:latin typeface="Arial" pitchFamily="34" charset="0"/>
            </a:endParaRPr>
          </a:p>
        </p:txBody>
      </p:sp>
      <p:sp>
        <p:nvSpPr>
          <p:cNvPr id="34822" name="AutoShape 6"/>
          <p:cNvSpPr>
            <a:spLocks noChangeArrowheads="1"/>
          </p:cNvSpPr>
          <p:nvPr/>
        </p:nvSpPr>
        <p:spPr bwMode="auto">
          <a:xfrm>
            <a:off x="179388" y="27082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a:solidFill>
                  <a:schemeClr val="bg1"/>
                </a:solidFill>
                <a:latin typeface="Arial" pitchFamily="34" charset="0"/>
              </a:rPr>
              <a:t>Revisado de QA</a:t>
            </a:r>
            <a:endParaRPr lang="es-ES" sz="1400" b="1">
              <a:solidFill>
                <a:schemeClr val="bg1"/>
              </a:solidFill>
              <a:latin typeface="Arial" pitchFamily="34" charset="0"/>
            </a:endParaRPr>
          </a:p>
        </p:txBody>
      </p:sp>
      <p:sp>
        <p:nvSpPr>
          <p:cNvPr id="34823" name="AutoShape 7"/>
          <p:cNvSpPr>
            <a:spLocks noChangeArrowheads="1"/>
          </p:cNvSpPr>
          <p:nvPr/>
        </p:nvSpPr>
        <p:spPr bwMode="auto">
          <a:xfrm>
            <a:off x="179388" y="16287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dirty="0">
                <a:solidFill>
                  <a:schemeClr val="bg1"/>
                </a:solidFill>
                <a:latin typeface="Arial" pitchFamily="34" charset="0"/>
              </a:rPr>
              <a:t>Analista de Calidad (GC)</a:t>
            </a:r>
            <a:endParaRPr lang="es-ES" sz="1400" b="1" dirty="0">
              <a:solidFill>
                <a:schemeClr val="bg1"/>
              </a:solidFill>
              <a:latin typeface="Arial" pitchFamily="34" charset="0"/>
            </a:endParaRPr>
          </a:p>
        </p:txBody>
      </p:sp>
      <p:sp>
        <p:nvSpPr>
          <p:cNvPr id="9222" name="AutoShape 9"/>
          <p:cNvSpPr>
            <a:spLocks noChangeArrowheads="1"/>
          </p:cNvSpPr>
          <p:nvPr/>
        </p:nvSpPr>
        <p:spPr bwMode="auto">
          <a:xfrm>
            <a:off x="2051050" y="2709863"/>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lgn="l">
              <a:spcBef>
                <a:spcPct val="0"/>
              </a:spcBef>
              <a:spcAft>
                <a:spcPct val="0"/>
              </a:spcAft>
              <a:buFontTx/>
              <a:buChar char="•"/>
            </a:pPr>
            <a:r>
              <a:rPr lang="es-PE" sz="1400" dirty="0"/>
              <a:t>Elaborar y proporcionar los entregables para el Aseguramiento de Calidad que realiza el </a:t>
            </a:r>
            <a:r>
              <a:rPr lang="es-PE" sz="1400" dirty="0" smtClean="0"/>
              <a:t>Revisor(</a:t>
            </a:r>
            <a:r>
              <a:rPr lang="es-PE" sz="1800" b="1" dirty="0" smtClean="0">
                <a:solidFill>
                  <a:schemeClr val="tx1"/>
                </a:solidFill>
              </a:rPr>
              <a:t>analista de calidad</a:t>
            </a:r>
            <a:r>
              <a:rPr lang="es-PE" sz="1400" dirty="0" smtClean="0"/>
              <a:t>).</a:t>
            </a:r>
            <a:endParaRPr lang="es-ES" sz="1400" dirty="0"/>
          </a:p>
        </p:txBody>
      </p:sp>
      <p:sp>
        <p:nvSpPr>
          <p:cNvPr id="9223" name="AutoShape 13"/>
          <p:cNvSpPr>
            <a:spLocks noChangeArrowheads="1"/>
          </p:cNvSpPr>
          <p:nvPr/>
        </p:nvSpPr>
        <p:spPr bwMode="auto">
          <a:xfrm>
            <a:off x="2051050" y="3933825"/>
            <a:ext cx="6913563" cy="935038"/>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lgn="l">
              <a:spcBef>
                <a:spcPct val="0"/>
              </a:spcBef>
              <a:spcAft>
                <a:spcPct val="0"/>
              </a:spcAft>
              <a:buFontTx/>
              <a:buChar char="•"/>
            </a:pPr>
            <a:r>
              <a:rPr lang="es-PE" sz="1400" dirty="0"/>
              <a:t>Aprobar las acciones </a:t>
            </a:r>
            <a:r>
              <a:rPr lang="es-PE" sz="1400" dirty="0" smtClean="0"/>
              <a:t>correctivas… </a:t>
            </a:r>
            <a:r>
              <a:rPr lang="es-PE" sz="2000" b="1" dirty="0" smtClean="0">
                <a:solidFill>
                  <a:schemeClr val="tx1"/>
                </a:solidFill>
              </a:rPr>
              <a:t>líder de proyecto</a:t>
            </a:r>
            <a:endParaRPr lang="es-ES" sz="1400" b="1" dirty="0">
              <a:solidFill>
                <a:schemeClr val="tx1"/>
              </a:solidFill>
            </a:endParaRPr>
          </a:p>
        </p:txBody>
      </p:sp>
      <p:sp>
        <p:nvSpPr>
          <p:cNvPr id="9224" name="AutoShape 14"/>
          <p:cNvSpPr>
            <a:spLocks noChangeArrowheads="1"/>
          </p:cNvSpPr>
          <p:nvPr/>
        </p:nvSpPr>
        <p:spPr bwMode="auto">
          <a:xfrm>
            <a:off x="2051050" y="1557338"/>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lgn="l">
              <a:spcBef>
                <a:spcPct val="0"/>
              </a:spcBef>
              <a:spcAft>
                <a:spcPct val="0"/>
              </a:spcAft>
              <a:buFontTx/>
              <a:buChar char="•"/>
            </a:pPr>
            <a:r>
              <a:rPr lang="es-PE" sz="1400"/>
              <a:t>Planificar y realizar las Revisiones de QA.</a:t>
            </a:r>
            <a:endParaRPr lang="es-E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algn="l">
              <a:spcBef>
                <a:spcPct val="0"/>
              </a:spcBef>
              <a:spcAft>
                <a:spcPct val="0"/>
              </a:spcAft>
              <a:buFontTx/>
              <a:buNone/>
            </a:pPr>
            <a:r>
              <a:rPr lang="es-PE" sz="3200">
                <a:solidFill>
                  <a:schemeClr val="bg1"/>
                </a:solidFill>
              </a:rPr>
              <a:t>Roles y Responsabilidades</a:t>
            </a:r>
            <a:endParaRPr lang="es-ES" sz="3200" b="1">
              <a:solidFill>
                <a:schemeClr val="bg1"/>
              </a:solidFill>
            </a:endParaRPr>
          </a:p>
        </p:txBody>
      </p:sp>
      <p:sp>
        <p:nvSpPr>
          <p:cNvPr id="141317" name="AutoShape 5"/>
          <p:cNvSpPr>
            <a:spLocks noChangeArrowheads="1"/>
          </p:cNvSpPr>
          <p:nvPr/>
        </p:nvSpPr>
        <p:spPr bwMode="auto">
          <a:xfrm>
            <a:off x="179388" y="393382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a:solidFill>
                  <a:schemeClr val="bg1"/>
                </a:solidFill>
                <a:latin typeface="Arial" pitchFamily="34" charset="0"/>
              </a:rPr>
              <a:t>Analista</a:t>
            </a:r>
            <a:endParaRPr lang="es-ES" sz="1400" b="1">
              <a:solidFill>
                <a:schemeClr val="bg1"/>
              </a:solidFill>
              <a:latin typeface="Arial" pitchFamily="34" charset="0"/>
            </a:endParaRPr>
          </a:p>
        </p:txBody>
      </p:sp>
      <p:sp>
        <p:nvSpPr>
          <p:cNvPr id="141318" name="AutoShape 6"/>
          <p:cNvSpPr>
            <a:spLocks noChangeArrowheads="1"/>
          </p:cNvSpPr>
          <p:nvPr/>
        </p:nvSpPr>
        <p:spPr bwMode="auto">
          <a:xfrm>
            <a:off x="179388" y="2800350"/>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a:solidFill>
                  <a:schemeClr val="bg1"/>
                </a:solidFill>
                <a:latin typeface="Arial" pitchFamily="34" charset="0"/>
              </a:rPr>
              <a:t>Cliente</a:t>
            </a:r>
            <a:endParaRPr lang="es-ES" sz="1400" b="1">
              <a:solidFill>
                <a:schemeClr val="bg1"/>
              </a:solidFill>
              <a:latin typeface="Arial" pitchFamily="34" charset="0"/>
            </a:endParaRPr>
          </a:p>
        </p:txBody>
      </p:sp>
      <p:sp>
        <p:nvSpPr>
          <p:cNvPr id="141320" name="AutoShape 8"/>
          <p:cNvSpPr>
            <a:spLocks noChangeArrowheads="1"/>
          </p:cNvSpPr>
          <p:nvPr/>
        </p:nvSpPr>
        <p:spPr bwMode="auto">
          <a:xfrm>
            <a:off x="179388" y="16287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a:solidFill>
                  <a:schemeClr val="bg1"/>
                </a:solidFill>
                <a:latin typeface="Arial" pitchFamily="34" charset="0"/>
              </a:rPr>
              <a:t>Responsable de Producto</a:t>
            </a:r>
            <a:endParaRPr lang="es-ES" sz="1400" b="1">
              <a:solidFill>
                <a:schemeClr val="bg1"/>
              </a:solidFill>
              <a:latin typeface="Arial" pitchFamily="34" charset="0"/>
            </a:endParaRPr>
          </a:p>
        </p:txBody>
      </p:sp>
      <p:sp>
        <p:nvSpPr>
          <p:cNvPr id="10246" name="AutoShape 10"/>
          <p:cNvSpPr>
            <a:spLocks noChangeArrowheads="1"/>
          </p:cNvSpPr>
          <p:nvPr/>
        </p:nvSpPr>
        <p:spPr bwMode="auto">
          <a:xfrm>
            <a:off x="2051050" y="3935413"/>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spcBef>
                <a:spcPct val="20000"/>
              </a:spcBef>
              <a:spcAft>
                <a:spcPct val="0"/>
              </a:spcAft>
              <a:buFontTx/>
              <a:buChar char="•"/>
            </a:pPr>
            <a:r>
              <a:rPr lang="es-PE" sz="1400" dirty="0"/>
              <a:t>Es el</a:t>
            </a:r>
            <a:r>
              <a:rPr lang="es-PE" sz="1800" dirty="0">
                <a:solidFill>
                  <a:srgbClr val="000066"/>
                </a:solidFill>
              </a:rPr>
              <a:t> </a:t>
            </a:r>
            <a:r>
              <a:rPr lang="es-PE" sz="1400" dirty="0"/>
              <a:t>responsable de la elaboración del producto (entregable) de proyecto interno, así como de su corrección en caso se encuentren no conformidades. </a:t>
            </a:r>
            <a:endParaRPr lang="es-ES" sz="1400" dirty="0"/>
          </a:p>
        </p:txBody>
      </p:sp>
      <p:sp>
        <p:nvSpPr>
          <p:cNvPr id="10247" name="AutoShape 11"/>
          <p:cNvSpPr>
            <a:spLocks noChangeArrowheads="1"/>
          </p:cNvSpPr>
          <p:nvPr/>
        </p:nvSpPr>
        <p:spPr bwMode="auto">
          <a:xfrm>
            <a:off x="2051050" y="2782888"/>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spcBef>
                <a:spcPct val="0"/>
              </a:spcBef>
              <a:spcAft>
                <a:spcPct val="0"/>
              </a:spcAft>
              <a:buFontTx/>
              <a:buChar char="•"/>
            </a:pPr>
            <a:r>
              <a:rPr lang="es-PE" sz="1400"/>
              <a:t>Rol autorizado por el cliente para revisar/aprobar el entregable</a:t>
            </a:r>
            <a:endParaRPr lang="es-ES" sz="1400"/>
          </a:p>
        </p:txBody>
      </p:sp>
      <p:sp>
        <p:nvSpPr>
          <p:cNvPr id="10248" name="AutoShape 12"/>
          <p:cNvSpPr>
            <a:spLocks noChangeArrowheads="1"/>
          </p:cNvSpPr>
          <p:nvPr/>
        </p:nvSpPr>
        <p:spPr bwMode="auto">
          <a:xfrm>
            <a:off x="2051050" y="1512888"/>
            <a:ext cx="6926263" cy="1123950"/>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spcBef>
                <a:spcPct val="0"/>
              </a:spcBef>
              <a:spcAft>
                <a:spcPct val="0"/>
              </a:spcAft>
              <a:buFontTx/>
              <a:buChar char="•"/>
            </a:pPr>
            <a:r>
              <a:rPr lang="es-ES" sz="1400"/>
              <a:t>Es el responsable </a:t>
            </a:r>
            <a:r>
              <a:rPr lang="es-ES" sz="1400" noProof="1"/>
              <a:t>de la elaboración del producto o de su corrección en caso se encuentren no conformidades</a:t>
            </a:r>
            <a:r>
              <a:rPr lang="es-ES" sz="1400"/>
              <a:t>.</a:t>
            </a:r>
          </a:p>
          <a:p>
            <a:pPr marL="179388" indent="-179388">
              <a:spcBef>
                <a:spcPct val="0"/>
              </a:spcBef>
              <a:spcAft>
                <a:spcPct val="0"/>
              </a:spcAft>
              <a:buFontTx/>
              <a:buChar char="•"/>
            </a:pPr>
            <a:r>
              <a:rPr lang="es-ES" sz="1400"/>
              <a:t>De acuerdo al producto </a:t>
            </a:r>
            <a:r>
              <a:rPr lang="es-PE" sz="1400"/>
              <a:t>el responsable del producto (entregable) puede ser el Jefe de Fabrica (GG), el Analista de Calidad (GC), el Analista o el Analista Programador (AP).</a:t>
            </a:r>
            <a:endParaRPr lang="es-ES"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folHlink"/>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defRPr kumimoji="0" lang="en-US" sz="1600" b="0" i="0" u="none" strike="noStrike" cap="none" normalizeH="0" baseline="0" smtClean="0">
            <a:ln>
              <a:noFill/>
            </a:ln>
            <a:solidFill>
              <a:srgbClr val="0066CC"/>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folHlink"/>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defRPr kumimoji="0" lang="en-US" sz="1600" b="0" i="0" u="none" strike="noStrike" cap="none" normalizeH="0" baseline="0" smtClean="0">
            <a:ln>
              <a:noFill/>
            </a:ln>
            <a:solidFill>
              <a:srgbClr val="0066CC"/>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8473</TotalTime>
  <Words>2162</Words>
  <Application>Microsoft Office PowerPoint</Application>
  <PresentationFormat>Presentación en pantalla (4:3)</PresentationFormat>
  <Paragraphs>466</Paragraphs>
  <Slides>35</Slides>
  <Notes>35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ＭＳ Ｐゴシック</vt:lpstr>
      <vt:lpstr>Arial</vt:lpstr>
      <vt:lpstr>Courier New</vt:lpstr>
      <vt:lpstr>TheSansCorrespondence</vt:lpstr>
      <vt:lpstr>Times New Roman</vt:lpstr>
      <vt:lpstr>Default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Aseguramiento de la Calidad</dc:title>
  <dc:creator>Sergio Bustamante De los Ríos</dc:creator>
  <cp:lastModifiedBy>Frank Ronald</cp:lastModifiedBy>
  <cp:revision>257</cp:revision>
  <dcterms:created xsi:type="dcterms:W3CDTF">2008-06-17T21:38:12Z</dcterms:created>
  <dcterms:modified xsi:type="dcterms:W3CDTF">2018-10-04T02:42:38Z</dcterms:modified>
</cp:coreProperties>
</file>