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6"/>
  </p:notesMasterIdLst>
  <p:sldIdLst>
    <p:sldId id="256" r:id="rId2"/>
    <p:sldId id="258" r:id="rId3"/>
    <p:sldId id="257" r:id="rId4"/>
    <p:sldId id="302" r:id="rId5"/>
    <p:sldId id="259" r:id="rId6"/>
    <p:sldId id="303" r:id="rId7"/>
    <p:sldId id="284" r:id="rId8"/>
    <p:sldId id="304" r:id="rId9"/>
    <p:sldId id="285" r:id="rId10"/>
    <p:sldId id="305" r:id="rId11"/>
    <p:sldId id="286" r:id="rId12"/>
    <p:sldId id="306" r:id="rId13"/>
    <p:sldId id="287" r:id="rId14"/>
    <p:sldId id="288" r:id="rId15"/>
    <p:sldId id="307" r:id="rId16"/>
    <p:sldId id="261" r:id="rId17"/>
    <p:sldId id="308" r:id="rId18"/>
    <p:sldId id="289" r:id="rId19"/>
    <p:sldId id="290" r:id="rId20"/>
    <p:sldId id="309" r:id="rId21"/>
    <p:sldId id="263" r:id="rId22"/>
    <p:sldId id="291" r:id="rId23"/>
    <p:sldId id="292" r:id="rId24"/>
    <p:sldId id="293" r:id="rId25"/>
    <p:sldId id="310" r:id="rId26"/>
    <p:sldId id="297" r:id="rId27"/>
    <p:sldId id="294" r:id="rId28"/>
    <p:sldId id="295" r:id="rId29"/>
    <p:sldId id="301" r:id="rId30"/>
    <p:sldId id="296" r:id="rId31"/>
    <p:sldId id="298" r:id="rId32"/>
    <p:sldId id="299" r:id="rId33"/>
    <p:sldId id="300" r:id="rId34"/>
    <p:sldId id="283" r:id="rId35"/>
  </p:sldIdLst>
  <p:sldSz cx="17068800" cy="9601200"/>
  <p:notesSz cx="6858000" cy="9144000"/>
  <p:embeddedFontLst>
    <p:embeddedFont>
      <p:font typeface="ＭＳ Ｐゴシック" panose="020B0600070205080204" pitchFamily="34" charset="-128"/>
      <p:regular r:id="rId37"/>
    </p:embeddedFont>
    <p:embeddedFont>
      <p:font typeface="Titillium Web Light" panose="020B0604020202020204" charset="0"/>
      <p:regular r:id="rId38"/>
      <p:bold r:id="rId39"/>
      <p:italic r:id="rId40"/>
      <p:boldItalic r:id="rId41"/>
    </p:embeddedFont>
    <p:embeddedFont>
      <p:font typeface="Dosis Light"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35B2AF-6D7A-47E4-AC47-5683254A8D85}">
  <a:tblStyle styleId="{CF35B2AF-6D7A-47E4-AC47-5683254A8D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94660"/>
  </p:normalViewPr>
  <p:slideViewPr>
    <p:cSldViewPr snapToGrid="0">
      <p:cViewPr varScale="1">
        <p:scale>
          <a:sx n="50" d="100"/>
          <a:sy n="50" d="100"/>
        </p:scale>
        <p:origin x="7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19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088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244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819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237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524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507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41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27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331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754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718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818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69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129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5841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5509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929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133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598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483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318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305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825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360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20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984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22400" y="1299993"/>
            <a:ext cx="10073840" cy="216496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8400">
                <a:solidFill>
                  <a:srgbClr val="80BFB7"/>
                </a:solidFill>
              </a:defRPr>
            </a:lvl1pPr>
            <a:lvl2pPr lvl="1">
              <a:spcBef>
                <a:spcPts val="0"/>
              </a:spcBef>
              <a:spcAft>
                <a:spcPts val="0"/>
              </a:spcAft>
              <a:buClr>
                <a:srgbClr val="80BFB7"/>
              </a:buClr>
              <a:buSzPts val="6000"/>
              <a:buNone/>
              <a:defRPr sz="8400">
                <a:solidFill>
                  <a:srgbClr val="80BFB7"/>
                </a:solidFill>
              </a:defRPr>
            </a:lvl2pPr>
            <a:lvl3pPr lvl="2">
              <a:spcBef>
                <a:spcPts val="0"/>
              </a:spcBef>
              <a:spcAft>
                <a:spcPts val="0"/>
              </a:spcAft>
              <a:buClr>
                <a:srgbClr val="80BFB7"/>
              </a:buClr>
              <a:buSzPts val="6000"/>
              <a:buNone/>
              <a:defRPr sz="8400">
                <a:solidFill>
                  <a:srgbClr val="80BFB7"/>
                </a:solidFill>
              </a:defRPr>
            </a:lvl3pPr>
            <a:lvl4pPr lvl="3">
              <a:spcBef>
                <a:spcPts val="0"/>
              </a:spcBef>
              <a:spcAft>
                <a:spcPts val="0"/>
              </a:spcAft>
              <a:buClr>
                <a:srgbClr val="80BFB7"/>
              </a:buClr>
              <a:buSzPts val="6000"/>
              <a:buNone/>
              <a:defRPr sz="8400">
                <a:solidFill>
                  <a:srgbClr val="80BFB7"/>
                </a:solidFill>
              </a:defRPr>
            </a:lvl4pPr>
            <a:lvl5pPr lvl="4">
              <a:spcBef>
                <a:spcPts val="0"/>
              </a:spcBef>
              <a:spcAft>
                <a:spcPts val="0"/>
              </a:spcAft>
              <a:buClr>
                <a:srgbClr val="80BFB7"/>
              </a:buClr>
              <a:buSzPts val="6000"/>
              <a:buNone/>
              <a:defRPr sz="8400">
                <a:solidFill>
                  <a:srgbClr val="80BFB7"/>
                </a:solidFill>
              </a:defRPr>
            </a:lvl5pPr>
            <a:lvl6pPr lvl="5">
              <a:spcBef>
                <a:spcPts val="0"/>
              </a:spcBef>
              <a:spcAft>
                <a:spcPts val="0"/>
              </a:spcAft>
              <a:buClr>
                <a:srgbClr val="80BFB7"/>
              </a:buClr>
              <a:buSzPts val="6000"/>
              <a:buNone/>
              <a:defRPr sz="8400">
                <a:solidFill>
                  <a:srgbClr val="80BFB7"/>
                </a:solidFill>
              </a:defRPr>
            </a:lvl6pPr>
            <a:lvl7pPr lvl="6">
              <a:spcBef>
                <a:spcPts val="0"/>
              </a:spcBef>
              <a:spcAft>
                <a:spcPts val="0"/>
              </a:spcAft>
              <a:buClr>
                <a:srgbClr val="80BFB7"/>
              </a:buClr>
              <a:buSzPts val="6000"/>
              <a:buNone/>
              <a:defRPr sz="8400">
                <a:solidFill>
                  <a:srgbClr val="80BFB7"/>
                </a:solidFill>
              </a:defRPr>
            </a:lvl7pPr>
            <a:lvl8pPr lvl="7">
              <a:spcBef>
                <a:spcPts val="0"/>
              </a:spcBef>
              <a:spcAft>
                <a:spcPts val="0"/>
              </a:spcAft>
              <a:buClr>
                <a:srgbClr val="80BFB7"/>
              </a:buClr>
              <a:buSzPts val="6000"/>
              <a:buNone/>
              <a:defRPr sz="8400">
                <a:solidFill>
                  <a:srgbClr val="80BFB7"/>
                </a:solidFill>
              </a:defRPr>
            </a:lvl8pPr>
            <a:lvl9pPr lvl="8">
              <a:spcBef>
                <a:spcPts val="0"/>
              </a:spcBef>
              <a:spcAft>
                <a:spcPts val="0"/>
              </a:spcAft>
              <a:buClr>
                <a:srgbClr val="80BFB7"/>
              </a:buClr>
              <a:buSzPts val="6000"/>
              <a:buNone/>
              <a:defRPr sz="8400">
                <a:solidFill>
                  <a:srgbClr val="80BFB7"/>
                </a:solidFill>
              </a:defRPr>
            </a:lvl9pPr>
          </a:lstStyle>
          <a:p>
            <a:endParaRPr/>
          </a:p>
        </p:txBody>
      </p:sp>
      <p:grpSp>
        <p:nvGrpSpPr>
          <p:cNvPr id="11" name="Google Shape;11;p2"/>
          <p:cNvGrpSpPr/>
          <p:nvPr/>
        </p:nvGrpSpPr>
        <p:grpSpPr>
          <a:xfrm rot="10800000">
            <a:off x="16250019" y="53570"/>
            <a:ext cx="765580" cy="9494430"/>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92" name="Google Shape;92;p2"/>
          <p:cNvGrpSpPr/>
          <p:nvPr/>
        </p:nvGrpSpPr>
        <p:grpSpPr>
          <a:xfrm rot="10800000">
            <a:off x="12431132" y="53570"/>
            <a:ext cx="4311709" cy="9494430"/>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212" name="Google Shape;212;p2"/>
          <p:cNvGrpSpPr/>
          <p:nvPr/>
        </p:nvGrpSpPr>
        <p:grpSpPr>
          <a:xfrm rot="10800000">
            <a:off x="11885616" y="53570"/>
            <a:ext cx="3766101" cy="9494430"/>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422" name="Google Shape;422;p2"/>
          <p:cNvGrpSpPr/>
          <p:nvPr/>
        </p:nvGrpSpPr>
        <p:grpSpPr>
          <a:xfrm rot="10800000">
            <a:off x="11885616" y="53570"/>
            <a:ext cx="4311664" cy="9494430"/>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1280160" y="5373667"/>
            <a:ext cx="9835280" cy="2164960"/>
          </a:xfrm>
          <a:prstGeom prst="rect">
            <a:avLst/>
          </a:prstGeom>
        </p:spPr>
        <p:txBody>
          <a:bodyPr spcFirstLastPara="1" wrap="square" lIns="91425" tIns="91425" rIns="91425" bIns="91425" anchor="b" anchorCtr="0"/>
          <a:lstStyle>
            <a:lvl1pPr lvl="0" rtl="0">
              <a:spcBef>
                <a:spcPts val="0"/>
              </a:spcBef>
              <a:spcAft>
                <a:spcPts val="0"/>
              </a:spcAft>
              <a:buSzPts val="4800"/>
              <a:buNone/>
              <a:defRPr sz="6720"/>
            </a:lvl1pPr>
            <a:lvl2pPr lvl="1" rtl="0">
              <a:spcBef>
                <a:spcPts val="0"/>
              </a:spcBef>
              <a:spcAft>
                <a:spcPts val="0"/>
              </a:spcAft>
              <a:buSzPts val="4800"/>
              <a:buNone/>
              <a:defRPr sz="6720"/>
            </a:lvl2pPr>
            <a:lvl3pPr lvl="2" rtl="0">
              <a:spcBef>
                <a:spcPts val="0"/>
              </a:spcBef>
              <a:spcAft>
                <a:spcPts val="0"/>
              </a:spcAft>
              <a:buSzPts val="4800"/>
              <a:buNone/>
              <a:defRPr sz="6720"/>
            </a:lvl3pPr>
            <a:lvl4pPr lvl="3" rtl="0">
              <a:spcBef>
                <a:spcPts val="0"/>
              </a:spcBef>
              <a:spcAft>
                <a:spcPts val="0"/>
              </a:spcAft>
              <a:buSzPts val="4800"/>
              <a:buNone/>
              <a:defRPr sz="6720"/>
            </a:lvl4pPr>
            <a:lvl5pPr lvl="4" rtl="0">
              <a:spcBef>
                <a:spcPts val="0"/>
              </a:spcBef>
              <a:spcAft>
                <a:spcPts val="0"/>
              </a:spcAft>
              <a:buSzPts val="4800"/>
              <a:buNone/>
              <a:defRPr sz="6720"/>
            </a:lvl5pPr>
            <a:lvl6pPr lvl="5" rtl="0">
              <a:spcBef>
                <a:spcPts val="0"/>
              </a:spcBef>
              <a:spcAft>
                <a:spcPts val="0"/>
              </a:spcAft>
              <a:buSzPts val="4800"/>
              <a:buNone/>
              <a:defRPr sz="6720"/>
            </a:lvl6pPr>
            <a:lvl7pPr lvl="6" rtl="0">
              <a:spcBef>
                <a:spcPts val="0"/>
              </a:spcBef>
              <a:spcAft>
                <a:spcPts val="0"/>
              </a:spcAft>
              <a:buSzPts val="4800"/>
              <a:buNone/>
              <a:defRPr sz="6720"/>
            </a:lvl7pPr>
            <a:lvl8pPr lvl="7" rtl="0">
              <a:spcBef>
                <a:spcPts val="0"/>
              </a:spcBef>
              <a:spcAft>
                <a:spcPts val="0"/>
              </a:spcAft>
              <a:buSzPts val="4800"/>
              <a:buNone/>
              <a:defRPr sz="6720"/>
            </a:lvl8pPr>
            <a:lvl9pPr lvl="8" rtl="0">
              <a:spcBef>
                <a:spcPts val="0"/>
              </a:spcBef>
              <a:spcAft>
                <a:spcPts val="0"/>
              </a:spcAft>
              <a:buSzPts val="4800"/>
              <a:buNone/>
              <a:defRPr sz="6720"/>
            </a:lvl9pPr>
          </a:lstStyle>
          <a:p>
            <a:endParaRPr/>
          </a:p>
        </p:txBody>
      </p:sp>
      <p:sp>
        <p:nvSpPr>
          <p:cNvPr id="528" name="Google Shape;528;p3"/>
          <p:cNvSpPr txBox="1">
            <a:spLocks noGrp="1"/>
          </p:cNvSpPr>
          <p:nvPr>
            <p:ph type="subTitle" idx="1"/>
          </p:nvPr>
        </p:nvSpPr>
        <p:spPr>
          <a:xfrm>
            <a:off x="1280160" y="7435036"/>
            <a:ext cx="9835280" cy="146496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4200">
                <a:solidFill>
                  <a:srgbClr val="80BFB7"/>
                </a:solidFill>
              </a:defRPr>
            </a:lvl2pPr>
            <a:lvl3pPr lvl="2" rtl="0">
              <a:spcBef>
                <a:spcPts val="0"/>
              </a:spcBef>
              <a:spcAft>
                <a:spcPts val="0"/>
              </a:spcAft>
              <a:buClr>
                <a:srgbClr val="80BFB7"/>
              </a:buClr>
              <a:buSzPts val="3000"/>
              <a:buNone/>
              <a:defRPr sz="4200">
                <a:solidFill>
                  <a:srgbClr val="80BFB7"/>
                </a:solidFill>
              </a:defRPr>
            </a:lvl3pPr>
            <a:lvl4pPr lvl="3" rtl="0">
              <a:spcBef>
                <a:spcPts val="0"/>
              </a:spcBef>
              <a:spcAft>
                <a:spcPts val="0"/>
              </a:spcAft>
              <a:buClr>
                <a:srgbClr val="80BFB7"/>
              </a:buClr>
              <a:buSzPts val="3000"/>
              <a:buNone/>
              <a:defRPr sz="4200">
                <a:solidFill>
                  <a:srgbClr val="80BFB7"/>
                </a:solidFill>
              </a:defRPr>
            </a:lvl4pPr>
            <a:lvl5pPr lvl="4" rtl="0">
              <a:spcBef>
                <a:spcPts val="0"/>
              </a:spcBef>
              <a:spcAft>
                <a:spcPts val="0"/>
              </a:spcAft>
              <a:buClr>
                <a:srgbClr val="80BFB7"/>
              </a:buClr>
              <a:buSzPts val="3000"/>
              <a:buNone/>
              <a:defRPr sz="4200">
                <a:solidFill>
                  <a:srgbClr val="80BFB7"/>
                </a:solidFill>
              </a:defRPr>
            </a:lvl5pPr>
            <a:lvl6pPr lvl="5" rtl="0">
              <a:spcBef>
                <a:spcPts val="0"/>
              </a:spcBef>
              <a:spcAft>
                <a:spcPts val="0"/>
              </a:spcAft>
              <a:buClr>
                <a:srgbClr val="80BFB7"/>
              </a:buClr>
              <a:buSzPts val="3000"/>
              <a:buNone/>
              <a:defRPr sz="4200">
                <a:solidFill>
                  <a:srgbClr val="80BFB7"/>
                </a:solidFill>
              </a:defRPr>
            </a:lvl6pPr>
            <a:lvl7pPr lvl="6" rtl="0">
              <a:spcBef>
                <a:spcPts val="0"/>
              </a:spcBef>
              <a:spcAft>
                <a:spcPts val="0"/>
              </a:spcAft>
              <a:buClr>
                <a:srgbClr val="80BFB7"/>
              </a:buClr>
              <a:buSzPts val="3000"/>
              <a:buNone/>
              <a:defRPr sz="4200">
                <a:solidFill>
                  <a:srgbClr val="80BFB7"/>
                </a:solidFill>
              </a:defRPr>
            </a:lvl7pPr>
            <a:lvl8pPr lvl="7" rtl="0">
              <a:spcBef>
                <a:spcPts val="0"/>
              </a:spcBef>
              <a:spcAft>
                <a:spcPts val="0"/>
              </a:spcAft>
              <a:buClr>
                <a:srgbClr val="80BFB7"/>
              </a:buClr>
              <a:buSzPts val="3000"/>
              <a:buNone/>
              <a:defRPr sz="4200">
                <a:solidFill>
                  <a:srgbClr val="80BFB7"/>
                </a:solidFill>
              </a:defRPr>
            </a:lvl8pPr>
            <a:lvl9pPr lvl="8" rtl="0">
              <a:spcBef>
                <a:spcPts val="0"/>
              </a:spcBef>
              <a:spcAft>
                <a:spcPts val="0"/>
              </a:spcAft>
              <a:buClr>
                <a:srgbClr val="80BFB7"/>
              </a:buClr>
              <a:buSzPts val="3000"/>
              <a:buNone/>
              <a:defRPr sz="4200">
                <a:solidFill>
                  <a:srgbClr val="80BFB7"/>
                </a:solidFill>
              </a:defRPr>
            </a:lvl9pPr>
          </a:lstStyle>
          <a:p>
            <a:endParaRPr/>
          </a:p>
        </p:txBody>
      </p:sp>
      <p:grpSp>
        <p:nvGrpSpPr>
          <p:cNvPr id="529" name="Google Shape;529;p3"/>
          <p:cNvGrpSpPr/>
          <p:nvPr/>
        </p:nvGrpSpPr>
        <p:grpSpPr>
          <a:xfrm rot="10800000">
            <a:off x="16250019" y="53570"/>
            <a:ext cx="765580" cy="9494430"/>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610" name="Google Shape;610;p3"/>
          <p:cNvGrpSpPr/>
          <p:nvPr/>
        </p:nvGrpSpPr>
        <p:grpSpPr>
          <a:xfrm rot="10800000">
            <a:off x="12431132" y="53570"/>
            <a:ext cx="4311709" cy="9494430"/>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730" name="Google Shape;730;p3"/>
          <p:cNvGrpSpPr/>
          <p:nvPr/>
        </p:nvGrpSpPr>
        <p:grpSpPr>
          <a:xfrm rot="10800000">
            <a:off x="11885616" y="53570"/>
            <a:ext cx="3766101" cy="9494430"/>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940" name="Google Shape;940;p3"/>
          <p:cNvGrpSpPr/>
          <p:nvPr/>
        </p:nvGrpSpPr>
        <p:grpSpPr>
          <a:xfrm rot="10800000">
            <a:off x="11885616" y="53570"/>
            <a:ext cx="4311664" cy="9494430"/>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1340827" y="1380167"/>
            <a:ext cx="12620720" cy="160048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1340827" y="3235960"/>
            <a:ext cx="12620720" cy="5563600"/>
          </a:xfrm>
          <a:prstGeom prst="rect">
            <a:avLst/>
          </a:prstGeom>
        </p:spPr>
        <p:txBody>
          <a:bodyPr spcFirstLastPara="1" wrap="square" lIns="91425" tIns="91425" rIns="91425" bIns="91425" anchor="t" anchorCtr="0"/>
          <a:lstStyle>
            <a:lvl1pPr marL="640064" lvl="0" indent="-533387">
              <a:spcBef>
                <a:spcPts val="840"/>
              </a:spcBef>
              <a:spcAft>
                <a:spcPts val="0"/>
              </a:spcAft>
              <a:buSzPts val="2400"/>
              <a:buChar char="▪"/>
              <a:defRPr/>
            </a:lvl1pPr>
            <a:lvl2pPr marL="1280128" lvl="1" indent="-533387">
              <a:spcBef>
                <a:spcPts val="0"/>
              </a:spcBef>
              <a:spcAft>
                <a:spcPts val="0"/>
              </a:spcAft>
              <a:buSzPts val="2400"/>
              <a:buChar char="▫"/>
              <a:defRPr/>
            </a:lvl2pPr>
            <a:lvl3pPr marL="1920192" lvl="2" indent="-533387">
              <a:spcBef>
                <a:spcPts val="0"/>
              </a:spcBef>
              <a:spcAft>
                <a:spcPts val="0"/>
              </a:spcAft>
              <a:buSzPts val="2400"/>
              <a:buChar char="▫"/>
              <a:defRPr/>
            </a:lvl3pPr>
            <a:lvl4pPr marL="2560256" lvl="3" indent="-533387">
              <a:spcBef>
                <a:spcPts val="0"/>
              </a:spcBef>
              <a:spcAft>
                <a:spcPts val="0"/>
              </a:spcAft>
              <a:buSzPts val="2400"/>
              <a:buChar char="▫"/>
              <a:defRPr/>
            </a:lvl4pPr>
            <a:lvl5pPr marL="3200320" lvl="4" indent="-533387">
              <a:spcBef>
                <a:spcPts val="0"/>
              </a:spcBef>
              <a:spcAft>
                <a:spcPts val="0"/>
              </a:spcAft>
              <a:buSzPts val="2400"/>
              <a:buChar char="▫"/>
              <a:defRPr/>
            </a:lvl5pPr>
            <a:lvl6pPr marL="3840384" lvl="5" indent="-533387">
              <a:spcBef>
                <a:spcPts val="0"/>
              </a:spcBef>
              <a:spcAft>
                <a:spcPts val="0"/>
              </a:spcAft>
              <a:buSzPts val="2400"/>
              <a:buChar char="▫"/>
              <a:defRPr/>
            </a:lvl6pPr>
            <a:lvl7pPr marL="4480448" lvl="6" indent="-533387">
              <a:spcBef>
                <a:spcPts val="0"/>
              </a:spcBef>
              <a:spcAft>
                <a:spcPts val="0"/>
              </a:spcAft>
              <a:buSzPts val="2400"/>
              <a:buChar char="●"/>
              <a:defRPr/>
            </a:lvl7pPr>
            <a:lvl8pPr marL="5120512" lvl="7" indent="-533387">
              <a:spcBef>
                <a:spcPts val="0"/>
              </a:spcBef>
              <a:spcAft>
                <a:spcPts val="0"/>
              </a:spcAft>
              <a:buSzPts val="2400"/>
              <a:buChar char="○"/>
              <a:defRPr/>
            </a:lvl8pPr>
            <a:lvl9pPr marL="5760576" lvl="8" indent="-533387">
              <a:spcBef>
                <a:spcPts val="0"/>
              </a:spcBef>
              <a:spcAft>
                <a:spcPts val="0"/>
              </a:spcAft>
              <a:buSzPts val="2400"/>
              <a:buChar char="■"/>
              <a:defRPr/>
            </a:lvl9pPr>
          </a:lstStyle>
          <a:p>
            <a:endParaRPr/>
          </a:p>
        </p:txBody>
      </p:sp>
      <p:grpSp>
        <p:nvGrpSpPr>
          <p:cNvPr id="1566" name="Google Shape;1566;p5"/>
          <p:cNvGrpSpPr/>
          <p:nvPr/>
        </p:nvGrpSpPr>
        <p:grpSpPr>
          <a:xfrm rot="10800000">
            <a:off x="16522779" y="53587"/>
            <a:ext cx="492823" cy="9494430"/>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624" name="Google Shape;1624;p5"/>
          <p:cNvGrpSpPr/>
          <p:nvPr/>
        </p:nvGrpSpPr>
        <p:grpSpPr>
          <a:xfrm rot="10800000">
            <a:off x="14613336" y="53587"/>
            <a:ext cx="2129461" cy="9494430"/>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687" name="Google Shape;1687;p5"/>
          <p:cNvGrpSpPr/>
          <p:nvPr/>
        </p:nvGrpSpPr>
        <p:grpSpPr>
          <a:xfrm rot="10800000">
            <a:off x="14340579" y="53591"/>
            <a:ext cx="1856660" cy="9221673"/>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789" name="Google Shape;1789;p5"/>
          <p:cNvGrpSpPr/>
          <p:nvPr/>
        </p:nvGrpSpPr>
        <p:grpSpPr>
          <a:xfrm rot="10800000">
            <a:off x="14340576" y="53587"/>
            <a:ext cx="2129461" cy="9494430"/>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
        <p:nvSpPr>
          <p:cNvPr id="1840" name="Google Shape;1840;p5"/>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1340827" y="1380167"/>
            <a:ext cx="12620720" cy="160048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1340827" y="3290280"/>
            <a:ext cx="6052480" cy="5762400"/>
          </a:xfrm>
          <a:prstGeom prst="rect">
            <a:avLst/>
          </a:prstGeom>
        </p:spPr>
        <p:txBody>
          <a:bodyPr spcFirstLastPara="1" wrap="square" lIns="91425" tIns="91425" rIns="91425" bIns="91425" anchor="t" anchorCtr="0"/>
          <a:lstStyle>
            <a:lvl1pPr marL="640064" lvl="0" indent="-480048">
              <a:spcBef>
                <a:spcPts val="840"/>
              </a:spcBef>
              <a:spcAft>
                <a:spcPts val="0"/>
              </a:spcAft>
              <a:buSzPts val="1800"/>
              <a:buChar char="▪"/>
              <a:defRPr sz="2520"/>
            </a:lvl1pPr>
            <a:lvl2pPr marL="1280128" lvl="1" indent="-480048">
              <a:spcBef>
                <a:spcPts val="0"/>
              </a:spcBef>
              <a:spcAft>
                <a:spcPts val="0"/>
              </a:spcAft>
              <a:buSzPts val="1800"/>
              <a:buChar char="▫"/>
              <a:defRPr sz="2520"/>
            </a:lvl2pPr>
            <a:lvl3pPr marL="1920192" lvl="2" indent="-480048">
              <a:spcBef>
                <a:spcPts val="0"/>
              </a:spcBef>
              <a:spcAft>
                <a:spcPts val="0"/>
              </a:spcAft>
              <a:buSzPts val="1800"/>
              <a:buChar char="▫"/>
              <a:defRPr sz="2520"/>
            </a:lvl3pPr>
            <a:lvl4pPr marL="2560256" lvl="3" indent="-480048">
              <a:spcBef>
                <a:spcPts val="0"/>
              </a:spcBef>
              <a:spcAft>
                <a:spcPts val="0"/>
              </a:spcAft>
              <a:buSzPts val="1800"/>
              <a:buChar char="▫"/>
              <a:defRPr sz="2520"/>
            </a:lvl4pPr>
            <a:lvl5pPr marL="3200320" lvl="4" indent="-480048">
              <a:spcBef>
                <a:spcPts val="0"/>
              </a:spcBef>
              <a:spcAft>
                <a:spcPts val="0"/>
              </a:spcAft>
              <a:buSzPts val="1800"/>
              <a:buChar char="▫"/>
              <a:defRPr sz="2520"/>
            </a:lvl5pPr>
            <a:lvl6pPr marL="3840384" lvl="5" indent="-480048">
              <a:spcBef>
                <a:spcPts val="0"/>
              </a:spcBef>
              <a:spcAft>
                <a:spcPts val="0"/>
              </a:spcAft>
              <a:buSzPts val="1800"/>
              <a:buChar char="▫"/>
              <a:defRPr sz="2520"/>
            </a:lvl6pPr>
            <a:lvl7pPr marL="4480448" lvl="6" indent="-480048">
              <a:spcBef>
                <a:spcPts val="0"/>
              </a:spcBef>
              <a:spcAft>
                <a:spcPts val="0"/>
              </a:spcAft>
              <a:buSzPts val="1800"/>
              <a:buChar char="●"/>
              <a:defRPr sz="2520"/>
            </a:lvl7pPr>
            <a:lvl8pPr marL="5120512" lvl="7" indent="-480048">
              <a:spcBef>
                <a:spcPts val="0"/>
              </a:spcBef>
              <a:spcAft>
                <a:spcPts val="0"/>
              </a:spcAft>
              <a:buSzPts val="1800"/>
              <a:buChar char="○"/>
              <a:defRPr sz="2520"/>
            </a:lvl8pPr>
            <a:lvl9pPr marL="5760576" lvl="8" indent="-480048">
              <a:spcBef>
                <a:spcPts val="0"/>
              </a:spcBef>
              <a:spcAft>
                <a:spcPts val="0"/>
              </a:spcAft>
              <a:buSzPts val="1800"/>
              <a:buChar char="■"/>
              <a:defRPr sz="2520"/>
            </a:lvl9pPr>
          </a:lstStyle>
          <a:p>
            <a:endParaRPr/>
          </a:p>
        </p:txBody>
      </p:sp>
      <p:sp>
        <p:nvSpPr>
          <p:cNvPr id="1844" name="Google Shape;1844;p6"/>
          <p:cNvSpPr txBox="1">
            <a:spLocks noGrp="1"/>
          </p:cNvSpPr>
          <p:nvPr>
            <p:ph type="body" idx="2"/>
          </p:nvPr>
        </p:nvSpPr>
        <p:spPr>
          <a:xfrm>
            <a:off x="7757999" y="3290280"/>
            <a:ext cx="6052480" cy="5762400"/>
          </a:xfrm>
          <a:prstGeom prst="rect">
            <a:avLst/>
          </a:prstGeom>
        </p:spPr>
        <p:txBody>
          <a:bodyPr spcFirstLastPara="1" wrap="square" lIns="91425" tIns="91425" rIns="91425" bIns="91425" anchor="t" anchorCtr="0"/>
          <a:lstStyle>
            <a:lvl1pPr marL="640064" lvl="0" indent="-480048">
              <a:spcBef>
                <a:spcPts val="840"/>
              </a:spcBef>
              <a:spcAft>
                <a:spcPts val="0"/>
              </a:spcAft>
              <a:buSzPts val="1800"/>
              <a:buChar char="▪"/>
              <a:defRPr sz="2520"/>
            </a:lvl1pPr>
            <a:lvl2pPr marL="1280128" lvl="1" indent="-480048">
              <a:spcBef>
                <a:spcPts val="0"/>
              </a:spcBef>
              <a:spcAft>
                <a:spcPts val="0"/>
              </a:spcAft>
              <a:buSzPts val="1800"/>
              <a:buChar char="▫"/>
              <a:defRPr sz="2520"/>
            </a:lvl2pPr>
            <a:lvl3pPr marL="1920192" lvl="2" indent="-480048">
              <a:spcBef>
                <a:spcPts val="0"/>
              </a:spcBef>
              <a:spcAft>
                <a:spcPts val="0"/>
              </a:spcAft>
              <a:buSzPts val="1800"/>
              <a:buChar char="▫"/>
              <a:defRPr sz="2520"/>
            </a:lvl3pPr>
            <a:lvl4pPr marL="2560256" lvl="3" indent="-480048">
              <a:spcBef>
                <a:spcPts val="0"/>
              </a:spcBef>
              <a:spcAft>
                <a:spcPts val="0"/>
              </a:spcAft>
              <a:buSzPts val="1800"/>
              <a:buChar char="▫"/>
              <a:defRPr sz="2520"/>
            </a:lvl4pPr>
            <a:lvl5pPr marL="3200320" lvl="4" indent="-480048">
              <a:spcBef>
                <a:spcPts val="0"/>
              </a:spcBef>
              <a:spcAft>
                <a:spcPts val="0"/>
              </a:spcAft>
              <a:buSzPts val="1800"/>
              <a:buChar char="▫"/>
              <a:defRPr sz="2520"/>
            </a:lvl5pPr>
            <a:lvl6pPr marL="3840384" lvl="5" indent="-480048">
              <a:spcBef>
                <a:spcPts val="0"/>
              </a:spcBef>
              <a:spcAft>
                <a:spcPts val="0"/>
              </a:spcAft>
              <a:buSzPts val="1800"/>
              <a:buChar char="▫"/>
              <a:defRPr sz="2520"/>
            </a:lvl6pPr>
            <a:lvl7pPr marL="4480448" lvl="6" indent="-480048">
              <a:spcBef>
                <a:spcPts val="0"/>
              </a:spcBef>
              <a:spcAft>
                <a:spcPts val="0"/>
              </a:spcAft>
              <a:buSzPts val="1800"/>
              <a:buChar char="●"/>
              <a:defRPr sz="2520"/>
            </a:lvl7pPr>
            <a:lvl8pPr marL="5120512" lvl="7" indent="-480048">
              <a:spcBef>
                <a:spcPts val="0"/>
              </a:spcBef>
              <a:spcAft>
                <a:spcPts val="0"/>
              </a:spcAft>
              <a:buSzPts val="1800"/>
              <a:buChar char="○"/>
              <a:defRPr sz="2520"/>
            </a:lvl8pPr>
            <a:lvl9pPr marL="5760576" lvl="8" indent="-480048">
              <a:spcBef>
                <a:spcPts val="0"/>
              </a:spcBef>
              <a:spcAft>
                <a:spcPts val="0"/>
              </a:spcAft>
              <a:buSzPts val="1800"/>
              <a:buChar char="■"/>
              <a:defRPr sz="2520"/>
            </a:lvl9pPr>
          </a:lstStyle>
          <a:p>
            <a:endParaRPr/>
          </a:p>
        </p:txBody>
      </p:sp>
      <p:grpSp>
        <p:nvGrpSpPr>
          <p:cNvPr id="1845" name="Google Shape;1845;p6"/>
          <p:cNvGrpSpPr/>
          <p:nvPr/>
        </p:nvGrpSpPr>
        <p:grpSpPr>
          <a:xfrm rot="10800000">
            <a:off x="16522779" y="53587"/>
            <a:ext cx="492823" cy="9494430"/>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903" name="Google Shape;1903;p6"/>
          <p:cNvGrpSpPr/>
          <p:nvPr/>
        </p:nvGrpSpPr>
        <p:grpSpPr>
          <a:xfrm rot="10800000">
            <a:off x="14613336" y="53587"/>
            <a:ext cx="2129461" cy="9494430"/>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966" name="Google Shape;1966;p6"/>
          <p:cNvGrpSpPr/>
          <p:nvPr/>
        </p:nvGrpSpPr>
        <p:grpSpPr>
          <a:xfrm rot="10800000">
            <a:off x="14340579" y="53591"/>
            <a:ext cx="1856660" cy="9221673"/>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2068" name="Google Shape;2068;p6"/>
          <p:cNvGrpSpPr/>
          <p:nvPr/>
        </p:nvGrpSpPr>
        <p:grpSpPr>
          <a:xfrm rot="10800000">
            <a:off x="14340576" y="53587"/>
            <a:ext cx="2129461" cy="9494430"/>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
        <p:nvSpPr>
          <p:cNvPr id="2119" name="Google Shape;2119;p6"/>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16522779" y="53587"/>
            <a:ext cx="492823" cy="9494430"/>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3013" name="Google Shape;3013;p10"/>
          <p:cNvGrpSpPr/>
          <p:nvPr/>
        </p:nvGrpSpPr>
        <p:grpSpPr>
          <a:xfrm rot="10800000">
            <a:off x="14613336" y="53587"/>
            <a:ext cx="2129461" cy="9494430"/>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3076" name="Google Shape;3076;p10"/>
          <p:cNvGrpSpPr/>
          <p:nvPr/>
        </p:nvGrpSpPr>
        <p:grpSpPr>
          <a:xfrm rot="10800000">
            <a:off x="14340579" y="53591"/>
            <a:ext cx="1856660" cy="9221673"/>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3178" name="Google Shape;3178;p10"/>
          <p:cNvGrpSpPr/>
          <p:nvPr/>
        </p:nvGrpSpPr>
        <p:grpSpPr>
          <a:xfrm rot="10800000">
            <a:off x="14340576" y="53587"/>
            <a:ext cx="2129461" cy="9494430"/>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
        <p:nvSpPr>
          <p:cNvPr id="3229" name="Google Shape;3229;p10"/>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40827" y="1380167"/>
            <a:ext cx="12620720" cy="160048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1340827" y="3235960"/>
            <a:ext cx="12620720" cy="55636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70857" y="8811042"/>
            <a:ext cx="1024240" cy="734720"/>
          </a:xfrm>
          <a:prstGeom prst="rect">
            <a:avLst/>
          </a:prstGeom>
          <a:noFill/>
          <a:ln>
            <a:noFill/>
          </a:ln>
        </p:spPr>
        <p:txBody>
          <a:bodyPr spcFirstLastPara="1" wrap="square" lIns="91425" tIns="91425" rIns="91425" bIns="91425" anchor="ctr" anchorCtr="0">
            <a:noAutofit/>
          </a:bodyPr>
          <a:lstStyle>
            <a:lvl1pPr lvl="0">
              <a:buNone/>
              <a:defRPr sz="1680">
                <a:solidFill>
                  <a:srgbClr val="0B87A1"/>
                </a:solidFill>
                <a:latin typeface="Dosis Light"/>
                <a:ea typeface="Dosis Light"/>
                <a:cs typeface="Dosis Light"/>
                <a:sym typeface="Dosis Light"/>
              </a:defRPr>
            </a:lvl1pPr>
            <a:lvl2pPr lvl="1">
              <a:buNone/>
              <a:defRPr sz="1680">
                <a:solidFill>
                  <a:srgbClr val="0B87A1"/>
                </a:solidFill>
                <a:latin typeface="Dosis Light"/>
                <a:ea typeface="Dosis Light"/>
                <a:cs typeface="Dosis Light"/>
                <a:sym typeface="Dosis Light"/>
              </a:defRPr>
            </a:lvl2pPr>
            <a:lvl3pPr lvl="2">
              <a:buNone/>
              <a:defRPr sz="1680">
                <a:solidFill>
                  <a:srgbClr val="0B87A1"/>
                </a:solidFill>
                <a:latin typeface="Dosis Light"/>
                <a:ea typeface="Dosis Light"/>
                <a:cs typeface="Dosis Light"/>
                <a:sym typeface="Dosis Light"/>
              </a:defRPr>
            </a:lvl3pPr>
            <a:lvl4pPr lvl="3">
              <a:buNone/>
              <a:defRPr sz="1680">
                <a:solidFill>
                  <a:srgbClr val="0B87A1"/>
                </a:solidFill>
                <a:latin typeface="Dosis Light"/>
                <a:ea typeface="Dosis Light"/>
                <a:cs typeface="Dosis Light"/>
                <a:sym typeface="Dosis Light"/>
              </a:defRPr>
            </a:lvl4pPr>
            <a:lvl5pPr lvl="4">
              <a:buNone/>
              <a:defRPr sz="1680">
                <a:solidFill>
                  <a:srgbClr val="0B87A1"/>
                </a:solidFill>
                <a:latin typeface="Dosis Light"/>
                <a:ea typeface="Dosis Light"/>
                <a:cs typeface="Dosis Light"/>
                <a:sym typeface="Dosis Light"/>
              </a:defRPr>
            </a:lvl5pPr>
            <a:lvl6pPr lvl="5">
              <a:buNone/>
              <a:defRPr sz="1680">
                <a:solidFill>
                  <a:srgbClr val="0B87A1"/>
                </a:solidFill>
                <a:latin typeface="Dosis Light"/>
                <a:ea typeface="Dosis Light"/>
                <a:cs typeface="Dosis Light"/>
                <a:sym typeface="Dosis Light"/>
              </a:defRPr>
            </a:lvl6pPr>
            <a:lvl7pPr lvl="6">
              <a:buNone/>
              <a:defRPr sz="1680">
                <a:solidFill>
                  <a:srgbClr val="0B87A1"/>
                </a:solidFill>
                <a:latin typeface="Dosis Light"/>
                <a:ea typeface="Dosis Light"/>
                <a:cs typeface="Dosis Light"/>
                <a:sym typeface="Dosis Light"/>
              </a:defRPr>
            </a:lvl7pPr>
            <a:lvl8pPr lvl="7">
              <a:buNone/>
              <a:defRPr sz="1680">
                <a:solidFill>
                  <a:srgbClr val="0B87A1"/>
                </a:solidFill>
                <a:latin typeface="Dosis Light"/>
                <a:ea typeface="Dosis Light"/>
                <a:cs typeface="Dosis Light"/>
                <a:sym typeface="Dosis Light"/>
              </a:defRPr>
            </a:lvl8pPr>
            <a:lvl9pPr lvl="8">
              <a:buNone/>
              <a:defRPr sz="1680">
                <a:solidFill>
                  <a:srgbClr val="0B87A1"/>
                </a:solidFill>
                <a:latin typeface="Dosis Light"/>
                <a:ea typeface="Dosis Light"/>
                <a:cs typeface="Dosis Light"/>
                <a:sym typeface="Dosis Light"/>
              </a:defRPr>
            </a:lvl9pPr>
          </a:lstStyle>
          <a:p>
            <a:fld id="{00000000-1234-1234-1234-123412341234}" type="slidenum">
              <a:rPr lang="es-ES" smtClean="0"/>
              <a:pPr/>
              <a:t>‹Nº›</a:t>
            </a:fld>
            <a:endParaRPr lang="es-E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slide" Target="slide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image" Target="../media/image5.emf"/><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emf"/><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001485" y="1584689"/>
            <a:ext cx="11843657" cy="3215912"/>
          </a:xfrm>
          <a:prstGeom prst="rect">
            <a:avLst/>
          </a:prstGeom>
        </p:spPr>
        <p:txBody>
          <a:bodyPr spcFirstLastPara="1" wrap="square" lIns="127995" tIns="127995" rIns="127995" bIns="127995" anchor="t" anchorCtr="0">
            <a:noAutofit/>
          </a:bodyPr>
          <a:lstStyle/>
          <a:p>
            <a:pPr algn="ctr"/>
            <a:r>
              <a:rPr lang="es-ES" b="1" dirty="0"/>
              <a:t>PROCESO DE GESTIÓN DE </a:t>
            </a:r>
            <a:br>
              <a:rPr lang="es-ES" b="1" dirty="0"/>
            </a:br>
            <a:r>
              <a:rPr lang="es-ES" b="1" dirty="0"/>
              <a:t>PROYECTOS</a:t>
            </a:r>
            <a:br>
              <a:rPr lang="es-ES" b="1" dirty="0"/>
            </a:br>
            <a:r>
              <a:rPr lang="es-ES" b="1" dirty="0"/>
              <a:t/>
            </a:r>
            <a:br>
              <a:rPr lang="es-ES" b="1" dirty="0"/>
            </a:br>
            <a:r>
              <a:rPr lang="es-PE" sz="8800" dirty="0">
                <a:solidFill>
                  <a:srgbClr val="000066"/>
                </a:solidFill>
                <a:ea typeface="ＭＳ Ｐゴシック" panose="020B0600070205080204" pitchFamily="34" charset="-128"/>
              </a:rPr>
              <a:t/>
            </a:r>
            <a:br>
              <a:rPr lang="es-PE" sz="8800" dirty="0">
                <a:solidFill>
                  <a:srgbClr val="000066"/>
                </a:solidFill>
                <a:ea typeface="ＭＳ Ｐゴシック" panose="020B0600070205080204" pitchFamily="34" charset="-128"/>
              </a:rPr>
            </a:br>
            <a:r>
              <a:rPr lang="es-ES" b="1" dirty="0"/>
              <a:t/>
            </a:r>
            <a:br>
              <a:rPr lang="es-ES" b="1" dirty="0"/>
            </a:br>
            <a:r>
              <a:rPr lang="es-ES" dirty="0"/>
              <a:t/>
            </a:r>
            <a:br>
              <a:rPr lang="es-ES" dirty="0"/>
            </a:br>
            <a:endParaRPr dirty="0"/>
          </a:p>
        </p:txBody>
      </p:sp>
      <p:sp>
        <p:nvSpPr>
          <p:cNvPr id="4" name="Google Shape;3836;p13">
            <a:extLst>
              <a:ext uri="{FF2B5EF4-FFF2-40B4-BE49-F238E27FC236}">
                <a16:creationId xmlns:a16="http://schemas.microsoft.com/office/drawing/2014/main" id="{B11B36E5-FCEE-45A7-A475-C05A7F88E3BB}"/>
              </a:ext>
            </a:extLst>
          </p:cNvPr>
          <p:cNvSpPr txBox="1">
            <a:spLocks/>
          </p:cNvSpPr>
          <p:nvPr/>
        </p:nvSpPr>
        <p:spPr>
          <a:xfrm>
            <a:off x="1001485" y="7100295"/>
            <a:ext cx="5319485" cy="1832431"/>
          </a:xfrm>
          <a:prstGeom prst="rect">
            <a:avLst/>
          </a:prstGeom>
          <a:noFill/>
          <a:ln>
            <a:noFill/>
          </a:ln>
        </p:spPr>
        <p:txBody>
          <a:bodyPr spcFirstLastPara="1" wrap="square" lIns="127995" tIns="127995" rIns="127995" bIns="12799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1pPr>
            <a:lvl2pPr marR="0" lvl="1"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2pPr>
            <a:lvl3pPr marR="0" lvl="2"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3pPr>
            <a:lvl4pPr marR="0" lvl="3"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4pPr>
            <a:lvl5pPr marR="0" lvl="4"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5pPr>
            <a:lvl6pPr marR="0" lvl="5"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6pPr>
            <a:lvl7pPr marR="0" lvl="6"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7pPr>
            <a:lvl8pPr marR="0" lvl="7"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8pPr>
            <a:lvl9pPr marR="0" lvl="8"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9pPr>
          </a:lstStyle>
          <a:p>
            <a:r>
              <a:rPr lang="es-ES" sz="1900" b="1" dirty="0">
                <a:solidFill>
                  <a:schemeClr val="bg1"/>
                </a:solidFill>
              </a:rPr>
              <a:t>INTEGRANTES</a:t>
            </a:r>
          </a:p>
          <a:p>
            <a:endParaRPr lang="es-ES" sz="1900" b="1" dirty="0">
              <a:solidFill>
                <a:schemeClr val="bg1"/>
              </a:solidFill>
            </a:endParaRPr>
          </a:p>
          <a:p>
            <a:r>
              <a:rPr lang="es-ES" sz="1900" b="1" dirty="0">
                <a:solidFill>
                  <a:schemeClr val="bg1"/>
                </a:solidFill>
              </a:rPr>
              <a:t>COCHACHIN QUITO, FRANK</a:t>
            </a:r>
          </a:p>
          <a:p>
            <a:r>
              <a:rPr lang="es-ES" sz="1900" b="1" dirty="0">
                <a:solidFill>
                  <a:schemeClr val="bg1"/>
                </a:solidFill>
              </a:rPr>
              <a:t>GONZALES RUEDA, SUSANA</a:t>
            </a:r>
            <a:r>
              <a:rPr lang="es-ES" b="1" dirty="0"/>
              <a:t/>
            </a:r>
            <a:br>
              <a:rPr lang="es-ES" b="1" dirty="0"/>
            </a:br>
            <a:r>
              <a:rPr lang="es-ES" b="1" dirty="0"/>
              <a:t/>
            </a:r>
            <a:br>
              <a:rPr lang="es-ES" b="1" dirty="0"/>
            </a:br>
            <a:r>
              <a:rPr lang="es-ES" sz="8800" dirty="0">
                <a:solidFill>
                  <a:srgbClr val="000066"/>
                </a:solidFill>
                <a:ea typeface="ＭＳ Ｐゴシック" panose="020B0600070205080204" pitchFamily="34" charset="-128"/>
              </a:rPr>
              <a:t/>
            </a:r>
            <a:br>
              <a:rPr lang="es-ES" sz="8800" dirty="0">
                <a:solidFill>
                  <a:srgbClr val="000066"/>
                </a:solidFill>
                <a:ea typeface="ＭＳ Ｐゴシック" panose="020B0600070205080204" pitchFamily="34" charset="-128"/>
              </a:rPr>
            </a:br>
            <a:r>
              <a:rPr lang="es-ES" b="1" dirty="0"/>
              <a:t/>
            </a:r>
            <a:br>
              <a:rPr lang="es-ES" b="1" dirty="0"/>
            </a:br>
            <a:r>
              <a:rPr lang="es-ES" dirty="0"/>
              <a:t/>
            </a:r>
            <a:br>
              <a:rPr lang="es-ES" dirty="0"/>
            </a:b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5F30DE16-8E72-4236-9868-9CBE47C4D42C}"/>
              </a:ext>
            </a:extLst>
          </p:cNvPr>
          <p:cNvSpPr txBox="1">
            <a:spLocks/>
          </p:cNvSpPr>
          <p:nvPr/>
        </p:nvSpPr>
        <p:spPr>
          <a:xfrm>
            <a:off x="976879" y="576948"/>
            <a:ext cx="9281092"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4. ENTRADAS Y SALIDAS DEL PROCESO</a:t>
            </a:r>
          </a:p>
        </p:txBody>
      </p:sp>
      <p:sp>
        <p:nvSpPr>
          <p:cNvPr id="3" name="AutoShape 13">
            <a:extLst>
              <a:ext uri="{FF2B5EF4-FFF2-40B4-BE49-F238E27FC236}">
                <a16:creationId xmlns:a16="http://schemas.microsoft.com/office/drawing/2014/main" id="{9EE57E80-B01F-4157-80C6-1F4A7E201190}"/>
              </a:ext>
            </a:extLst>
          </p:cNvPr>
          <p:cNvSpPr>
            <a:spLocks noChangeArrowheads="1"/>
          </p:cNvSpPr>
          <p:nvPr/>
        </p:nvSpPr>
        <p:spPr bwMode="auto">
          <a:xfrm>
            <a:off x="2876779" y="4013201"/>
            <a:ext cx="2638653" cy="2589212"/>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s-PE" sz="1400" b="1" dirty="0">
                <a:solidFill>
                  <a:schemeClr val="bg1"/>
                </a:solidFill>
              </a:rPr>
              <a:t>Entradas:</a:t>
            </a:r>
            <a:br>
              <a:rPr lang="es-PE" sz="1400" b="1" dirty="0">
                <a:solidFill>
                  <a:schemeClr val="bg1"/>
                </a:solidFill>
              </a:rPr>
            </a:br>
            <a:r>
              <a:rPr lang="es-PE" sz="1400" b="1" dirty="0">
                <a:solidFill>
                  <a:schemeClr val="bg1"/>
                </a:solidFill>
              </a:rPr>
              <a:t>- Ficha de Datos</a:t>
            </a:r>
          </a:p>
          <a:p>
            <a:pPr algn="l" eaLnBrk="1" hangingPunct="1">
              <a:buFontTx/>
              <a:buChar char="-"/>
            </a:pPr>
            <a:r>
              <a:rPr lang="es-PE" sz="1400" b="1" dirty="0">
                <a:solidFill>
                  <a:schemeClr val="bg1"/>
                </a:solidFill>
              </a:rPr>
              <a:t> Propuesta Aprobada</a:t>
            </a:r>
            <a:endParaRPr lang="es-ES" sz="1400" b="1" dirty="0">
              <a:solidFill>
                <a:schemeClr val="bg1"/>
              </a:solidFill>
            </a:endParaRPr>
          </a:p>
        </p:txBody>
      </p:sp>
      <p:sp>
        <p:nvSpPr>
          <p:cNvPr id="4" name="AutoShape 15">
            <a:extLst>
              <a:ext uri="{FF2B5EF4-FFF2-40B4-BE49-F238E27FC236}">
                <a16:creationId xmlns:a16="http://schemas.microsoft.com/office/drawing/2014/main" id="{B0AA72B5-71BA-465F-AC60-F8F0E9F63B47}"/>
              </a:ext>
            </a:extLst>
          </p:cNvPr>
          <p:cNvSpPr>
            <a:spLocks noChangeArrowheads="1"/>
          </p:cNvSpPr>
          <p:nvPr/>
        </p:nvSpPr>
        <p:spPr bwMode="auto">
          <a:xfrm>
            <a:off x="5987493" y="4385723"/>
            <a:ext cx="1908281" cy="163144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1600" b="1" dirty="0">
                <a:solidFill>
                  <a:schemeClr val="bg1"/>
                </a:solidFill>
              </a:rPr>
              <a:t>Proceso de Gestión de Proyectos</a:t>
            </a:r>
            <a:endParaRPr lang="es-ES" sz="1600" b="1" dirty="0">
              <a:solidFill>
                <a:schemeClr val="bg1"/>
              </a:solidFill>
            </a:endParaRPr>
          </a:p>
        </p:txBody>
      </p:sp>
      <p:sp>
        <p:nvSpPr>
          <p:cNvPr id="5" name="AutoShape 17">
            <a:extLst>
              <a:ext uri="{FF2B5EF4-FFF2-40B4-BE49-F238E27FC236}">
                <a16:creationId xmlns:a16="http://schemas.microsoft.com/office/drawing/2014/main" id="{2B26136F-58EB-48D7-81C0-982311E41FFF}"/>
              </a:ext>
            </a:extLst>
          </p:cNvPr>
          <p:cNvSpPr>
            <a:spLocks noChangeArrowheads="1"/>
          </p:cNvSpPr>
          <p:nvPr/>
        </p:nvSpPr>
        <p:spPr bwMode="auto">
          <a:xfrm>
            <a:off x="8367831" y="4013198"/>
            <a:ext cx="2854552" cy="2589215"/>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s-PE" sz="1600" b="1" dirty="0">
                <a:solidFill>
                  <a:schemeClr val="bg1"/>
                </a:solidFill>
              </a:rPr>
              <a:t>Salidas:</a:t>
            </a:r>
            <a:br>
              <a:rPr lang="es-PE" sz="1600" b="1" dirty="0">
                <a:solidFill>
                  <a:schemeClr val="bg1"/>
                </a:solidFill>
              </a:rPr>
            </a:br>
            <a:r>
              <a:rPr lang="es-PE" sz="1500" b="1" dirty="0">
                <a:solidFill>
                  <a:schemeClr val="bg1"/>
                </a:solidFill>
              </a:rPr>
              <a:t>- Plan del Proyecto</a:t>
            </a:r>
          </a:p>
          <a:p>
            <a:pPr algn="l" eaLnBrk="1" hangingPunct="1"/>
            <a:r>
              <a:rPr lang="es-PE" sz="1500" b="1" dirty="0">
                <a:solidFill>
                  <a:schemeClr val="bg1"/>
                </a:solidFill>
              </a:rPr>
              <a:t>- Entregables comprometidos</a:t>
            </a:r>
          </a:p>
          <a:p>
            <a:pPr algn="l" eaLnBrk="1" hangingPunct="1">
              <a:buFontTx/>
              <a:buChar char="-"/>
            </a:pPr>
            <a:endParaRPr lang="es-ES" sz="1500" dirty="0"/>
          </a:p>
        </p:txBody>
      </p:sp>
    </p:spTree>
    <p:extLst>
      <p:ext uri="{BB962C8B-B14F-4D97-AF65-F5344CB8AC3E}">
        <p14:creationId xmlns:p14="http://schemas.microsoft.com/office/powerpoint/2010/main" val="369474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ABCEDACA-9598-4314-A3E0-9434F71D557F}"/>
              </a:ext>
            </a:extLst>
          </p:cNvPr>
          <p:cNvSpPr txBox="1">
            <a:spLocks/>
          </p:cNvSpPr>
          <p:nvPr/>
        </p:nvSpPr>
        <p:spPr>
          <a:xfrm>
            <a:off x="906634" y="2293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 name="Google Shape;3850;p15">
            <a:extLst>
              <a:ext uri="{FF2B5EF4-FFF2-40B4-BE49-F238E27FC236}">
                <a16:creationId xmlns:a16="http://schemas.microsoft.com/office/drawing/2014/main" id="{21A958CC-983D-478C-BB15-EB402F93CA4C}"/>
              </a:ext>
            </a:extLst>
          </p:cNvPr>
          <p:cNvSpPr txBox="1">
            <a:spLocks/>
          </p:cNvSpPr>
          <p:nvPr/>
        </p:nvSpPr>
        <p:spPr>
          <a:xfrm>
            <a:off x="1925170" y="3279773"/>
            <a:ext cx="6109723"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5.1 SUBPROCESO</a:t>
            </a:r>
          </a:p>
        </p:txBody>
      </p:sp>
    </p:spTree>
    <p:extLst>
      <p:ext uri="{BB962C8B-B14F-4D97-AF65-F5344CB8AC3E}">
        <p14:creationId xmlns:p14="http://schemas.microsoft.com/office/powerpoint/2010/main" val="2060137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ABCEDACA-9598-4314-A3E0-9434F71D557F}"/>
              </a:ext>
            </a:extLst>
          </p:cNvPr>
          <p:cNvSpPr txBox="1">
            <a:spLocks/>
          </p:cNvSpPr>
          <p:nvPr/>
        </p:nvSpPr>
        <p:spPr>
          <a:xfrm>
            <a:off x="906634" y="4134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 name="Google Shape;3850;p15">
            <a:extLst>
              <a:ext uri="{FF2B5EF4-FFF2-40B4-BE49-F238E27FC236}">
                <a16:creationId xmlns:a16="http://schemas.microsoft.com/office/drawing/2014/main" id="{21A958CC-983D-478C-BB15-EB402F93CA4C}"/>
              </a:ext>
            </a:extLst>
          </p:cNvPr>
          <p:cNvSpPr txBox="1">
            <a:spLocks/>
          </p:cNvSpPr>
          <p:nvPr/>
        </p:nvSpPr>
        <p:spPr>
          <a:xfrm>
            <a:off x="1925170" y="1400173"/>
            <a:ext cx="6109723"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5.1 SUBPROCESO</a:t>
            </a:r>
          </a:p>
        </p:txBody>
      </p:sp>
      <p:grpSp>
        <p:nvGrpSpPr>
          <p:cNvPr id="4" name="Group 89">
            <a:extLst>
              <a:ext uri="{FF2B5EF4-FFF2-40B4-BE49-F238E27FC236}">
                <a16:creationId xmlns:a16="http://schemas.microsoft.com/office/drawing/2014/main" id="{285C72DD-EB23-4156-9F9B-11BF2561B3B6}"/>
              </a:ext>
            </a:extLst>
          </p:cNvPr>
          <p:cNvGrpSpPr>
            <a:grpSpLocks/>
          </p:cNvGrpSpPr>
          <p:nvPr/>
        </p:nvGrpSpPr>
        <p:grpSpPr bwMode="auto">
          <a:xfrm>
            <a:off x="8378974" y="3729671"/>
            <a:ext cx="1289051" cy="1588127"/>
            <a:chOff x="2154" y="1389"/>
            <a:chExt cx="607" cy="726"/>
          </a:xfrm>
        </p:grpSpPr>
        <p:sp>
          <p:nvSpPr>
            <p:cNvPr id="30" name="Rectangle 70">
              <a:extLst>
                <a:ext uri="{FF2B5EF4-FFF2-40B4-BE49-F238E27FC236}">
                  <a16:creationId xmlns:a16="http://schemas.microsoft.com/office/drawing/2014/main" id="{DA4B53E5-AFB5-42DF-90EB-D4D17633683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sz="1000" b="1" dirty="0">
                  <a:solidFill>
                    <a:srgbClr val="000066"/>
                  </a:solidFill>
                  <a:hlinkClick r:id="" action="ppaction://noaction"/>
                </a:rPr>
                <a:t>Cierre</a:t>
              </a:r>
              <a:endParaRPr lang="es-ES" sz="1000" b="1" dirty="0">
                <a:solidFill>
                  <a:srgbClr val="000066"/>
                </a:solidFill>
              </a:endParaRPr>
            </a:p>
          </p:txBody>
        </p:sp>
        <p:sp>
          <p:nvSpPr>
            <p:cNvPr id="31" name="Rectangle 71">
              <a:extLst>
                <a:ext uri="{FF2B5EF4-FFF2-40B4-BE49-F238E27FC236}">
                  <a16:creationId xmlns:a16="http://schemas.microsoft.com/office/drawing/2014/main" id="{BF83CEDF-63C7-4063-BB4F-10B238FCB646}"/>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(3) Jefe de Proyecto</a:t>
              </a:r>
              <a:endParaRPr lang="es-ES" sz="900" b="1" dirty="0">
                <a:solidFill>
                  <a:srgbClr val="000066"/>
                </a:solidFill>
              </a:endParaRPr>
            </a:p>
          </p:txBody>
        </p:sp>
        <p:sp>
          <p:nvSpPr>
            <p:cNvPr id="32" name="Rectangle 72">
              <a:extLst>
                <a:ext uri="{FF2B5EF4-FFF2-40B4-BE49-F238E27FC236}">
                  <a16:creationId xmlns:a16="http://schemas.microsoft.com/office/drawing/2014/main" id="{2E3944C4-9D6C-4A87-89C3-6E84AD8520AE}"/>
                </a:ext>
              </a:extLst>
            </p:cNvPr>
            <p:cNvSpPr>
              <a:spLocks noChangeArrowheads="1"/>
            </p:cNvSpPr>
            <p:nvPr/>
          </p:nvSpPr>
          <p:spPr bwMode="auto">
            <a:xfrm>
              <a:off x="2154" y="1959"/>
              <a:ext cx="607" cy="156"/>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LA, OM</a:t>
              </a:r>
            </a:p>
          </p:txBody>
        </p:sp>
      </p:grpSp>
      <p:cxnSp>
        <p:nvCxnSpPr>
          <p:cNvPr id="5" name="AutoShape 103">
            <a:extLst>
              <a:ext uri="{FF2B5EF4-FFF2-40B4-BE49-F238E27FC236}">
                <a16:creationId xmlns:a16="http://schemas.microsoft.com/office/drawing/2014/main" id="{5CABC029-687A-41E8-8114-B46A23A555F3}"/>
              </a:ext>
            </a:extLst>
          </p:cNvPr>
          <p:cNvCxnSpPr>
            <a:cxnSpLocks noChangeShapeType="1"/>
          </p:cNvCxnSpPr>
          <p:nvPr/>
        </p:nvCxnSpPr>
        <p:spPr bwMode="auto">
          <a:xfrm>
            <a:off x="2540881" y="4423445"/>
            <a:ext cx="633992"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6" name="Group 107">
            <a:extLst>
              <a:ext uri="{FF2B5EF4-FFF2-40B4-BE49-F238E27FC236}">
                <a16:creationId xmlns:a16="http://schemas.microsoft.com/office/drawing/2014/main" id="{F69D7D28-4126-416F-811B-2252D2BC34B1}"/>
              </a:ext>
            </a:extLst>
          </p:cNvPr>
          <p:cNvGrpSpPr>
            <a:grpSpLocks/>
          </p:cNvGrpSpPr>
          <p:nvPr/>
        </p:nvGrpSpPr>
        <p:grpSpPr bwMode="auto">
          <a:xfrm>
            <a:off x="1387643" y="3729036"/>
            <a:ext cx="1948316" cy="1645452"/>
            <a:chOff x="-24" y="1117"/>
            <a:chExt cx="696" cy="425"/>
          </a:xfrm>
        </p:grpSpPr>
        <p:pic>
          <p:nvPicPr>
            <p:cNvPr id="28" name="Picture 108">
              <a:extLst>
                <a:ext uri="{FF2B5EF4-FFF2-40B4-BE49-F238E27FC236}">
                  <a16:creationId xmlns:a16="http://schemas.microsoft.com/office/drawing/2014/main" id="{7AABE761-1E10-459E-BBD4-3B5E9E723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9" name="Rectangle 109">
              <a:extLst>
                <a:ext uri="{FF2B5EF4-FFF2-40B4-BE49-F238E27FC236}">
                  <a16:creationId xmlns:a16="http://schemas.microsoft.com/office/drawing/2014/main" id="{51FA30B5-57F3-4A00-9E53-DF691D9A2CD5}"/>
                </a:ext>
              </a:extLst>
            </p:cNvPr>
            <p:cNvSpPr>
              <a:spLocks noChangeArrowheads="1"/>
            </p:cNvSpPr>
            <p:nvPr/>
          </p:nvSpPr>
          <p:spPr bwMode="auto">
            <a:xfrm>
              <a:off x="-24" y="1490"/>
              <a:ext cx="696"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smtClean="0">
                  <a:solidFill>
                    <a:srgbClr val="000066"/>
                  </a:solidFill>
                </a:rPr>
                <a:t>Cliente</a:t>
              </a:r>
              <a:endParaRPr lang="es-ES" sz="900" b="1" dirty="0">
                <a:solidFill>
                  <a:srgbClr val="000066"/>
                </a:solidFill>
              </a:endParaRPr>
            </a:p>
          </p:txBody>
        </p:sp>
      </p:grpSp>
      <p:grpSp>
        <p:nvGrpSpPr>
          <p:cNvPr id="7" name="Group 124">
            <a:extLst>
              <a:ext uri="{FF2B5EF4-FFF2-40B4-BE49-F238E27FC236}">
                <a16:creationId xmlns:a16="http://schemas.microsoft.com/office/drawing/2014/main" id="{B3040695-54E1-490D-AF9E-62A1021A54EC}"/>
              </a:ext>
            </a:extLst>
          </p:cNvPr>
          <p:cNvGrpSpPr>
            <a:grpSpLocks/>
          </p:cNvGrpSpPr>
          <p:nvPr/>
        </p:nvGrpSpPr>
        <p:grpSpPr bwMode="auto">
          <a:xfrm>
            <a:off x="4762368" y="3703969"/>
            <a:ext cx="1251620" cy="1637275"/>
            <a:chOff x="612" y="1389"/>
            <a:chExt cx="607" cy="726"/>
          </a:xfrm>
        </p:grpSpPr>
        <p:sp>
          <p:nvSpPr>
            <p:cNvPr id="25" name="Rectangle 125">
              <a:extLst>
                <a:ext uri="{FF2B5EF4-FFF2-40B4-BE49-F238E27FC236}">
                  <a16:creationId xmlns:a16="http://schemas.microsoft.com/office/drawing/2014/main" id="{113CB12C-5E63-4E5B-A4B6-56605134870E}"/>
                </a:ext>
              </a:extLst>
            </p:cNvPr>
            <p:cNvSpPr>
              <a:spLocks noChangeArrowheads="1"/>
            </p:cNvSpPr>
            <p:nvPr/>
          </p:nvSpPr>
          <p:spPr bwMode="auto">
            <a:xfrm>
              <a:off x="612"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1000" b="1" dirty="0">
                  <a:solidFill>
                    <a:srgbClr val="000066"/>
                  </a:solidFill>
                  <a:hlinkClick r:id="" action="ppaction://noaction"/>
                </a:rPr>
                <a:t>Planificación</a:t>
              </a:r>
              <a:endParaRPr lang="es-ES" sz="1000" b="1" dirty="0">
                <a:solidFill>
                  <a:srgbClr val="000066"/>
                </a:solidFill>
              </a:endParaRPr>
            </a:p>
          </p:txBody>
        </p:sp>
        <p:sp>
          <p:nvSpPr>
            <p:cNvPr id="26" name="Rectangle 126">
              <a:extLst>
                <a:ext uri="{FF2B5EF4-FFF2-40B4-BE49-F238E27FC236}">
                  <a16:creationId xmlns:a16="http://schemas.microsoft.com/office/drawing/2014/main" id="{465DE203-BF01-4D9D-A590-8287BE44B00B}"/>
                </a:ext>
              </a:extLst>
            </p:cNvPr>
            <p:cNvSpPr>
              <a:spLocks noChangeArrowheads="1"/>
            </p:cNvSpPr>
            <p:nvPr/>
          </p:nvSpPr>
          <p:spPr bwMode="auto">
            <a:xfrm>
              <a:off x="612"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(1) Jefe de Proyecto</a:t>
              </a:r>
              <a:endParaRPr lang="es-ES" sz="900" b="1" dirty="0">
                <a:solidFill>
                  <a:srgbClr val="000066"/>
                </a:solidFill>
              </a:endParaRPr>
            </a:p>
          </p:txBody>
        </p:sp>
        <p:sp>
          <p:nvSpPr>
            <p:cNvPr id="27" name="Rectangle 127">
              <a:extLst>
                <a:ext uri="{FF2B5EF4-FFF2-40B4-BE49-F238E27FC236}">
                  <a16:creationId xmlns:a16="http://schemas.microsoft.com/office/drawing/2014/main" id="{9F0EA453-CF12-4256-8F3D-021D212C9574}"/>
                </a:ext>
              </a:extLst>
            </p:cNvPr>
            <p:cNvSpPr>
              <a:spLocks noChangeArrowheads="1"/>
            </p:cNvSpPr>
            <p:nvPr/>
          </p:nvSpPr>
          <p:spPr bwMode="auto">
            <a:xfrm>
              <a:off x="612" y="1959"/>
              <a:ext cx="607" cy="156"/>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latin typeface="TheSansCorrespondence" pitchFamily="34" charset="0"/>
                </a:rPr>
                <a:t>Plan del Proyecto</a:t>
              </a:r>
            </a:p>
          </p:txBody>
        </p:sp>
      </p:grpSp>
      <p:cxnSp>
        <p:nvCxnSpPr>
          <p:cNvPr id="8" name="AutoShape 131">
            <a:extLst>
              <a:ext uri="{FF2B5EF4-FFF2-40B4-BE49-F238E27FC236}">
                <a16:creationId xmlns:a16="http://schemas.microsoft.com/office/drawing/2014/main" id="{B95825CD-9CDF-4BD3-8EB6-3C762023308E}"/>
              </a:ext>
            </a:extLst>
          </p:cNvPr>
          <p:cNvCxnSpPr>
            <a:cxnSpLocks noChangeShapeType="1"/>
            <a:stCxn id="25" idx="3"/>
            <a:endCxn id="22" idx="1"/>
          </p:cNvCxnSpPr>
          <p:nvPr/>
        </p:nvCxnSpPr>
        <p:spPr bwMode="auto">
          <a:xfrm>
            <a:off x="6013988" y="4523735"/>
            <a:ext cx="628516" cy="686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9" name="AutoShape 159">
            <a:extLst>
              <a:ext uri="{FF2B5EF4-FFF2-40B4-BE49-F238E27FC236}">
                <a16:creationId xmlns:a16="http://schemas.microsoft.com/office/drawing/2014/main" id="{ED61C031-D571-4515-BCC6-ED1C3416D641}"/>
              </a:ext>
            </a:extLst>
          </p:cNvPr>
          <p:cNvCxnSpPr>
            <a:cxnSpLocks noChangeShapeType="1"/>
          </p:cNvCxnSpPr>
          <p:nvPr/>
        </p:nvCxnSpPr>
        <p:spPr bwMode="auto">
          <a:xfrm flipV="1">
            <a:off x="4222127" y="4418819"/>
            <a:ext cx="544849" cy="77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0" name="Group 160">
            <a:extLst>
              <a:ext uri="{FF2B5EF4-FFF2-40B4-BE49-F238E27FC236}">
                <a16:creationId xmlns:a16="http://schemas.microsoft.com/office/drawing/2014/main" id="{85F80CC8-8509-43C8-8699-7191AB91B5EC}"/>
              </a:ext>
            </a:extLst>
          </p:cNvPr>
          <p:cNvGrpSpPr>
            <a:grpSpLocks/>
          </p:cNvGrpSpPr>
          <p:nvPr/>
        </p:nvGrpSpPr>
        <p:grpSpPr bwMode="auto">
          <a:xfrm>
            <a:off x="6642504" y="3692738"/>
            <a:ext cx="1251620" cy="1588127"/>
            <a:chOff x="2154" y="1389"/>
            <a:chExt cx="607" cy="689"/>
          </a:xfrm>
        </p:grpSpPr>
        <p:sp>
          <p:nvSpPr>
            <p:cNvPr id="22" name="Rectangle 161">
              <a:extLst>
                <a:ext uri="{FF2B5EF4-FFF2-40B4-BE49-F238E27FC236}">
                  <a16:creationId xmlns:a16="http://schemas.microsoft.com/office/drawing/2014/main" id="{BD58C438-4CB5-48BC-B26C-754DB6FE590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sz="1000" b="1" dirty="0">
                  <a:solidFill>
                    <a:srgbClr val="000066"/>
                  </a:solidFill>
                  <a:hlinkClick r:id="" action="ppaction://noaction"/>
                </a:rPr>
                <a:t>Ejecución, Seguimiento y Control</a:t>
              </a:r>
              <a:endParaRPr lang="es-ES" sz="1000" b="1" dirty="0">
                <a:solidFill>
                  <a:srgbClr val="000066"/>
                </a:solidFill>
              </a:endParaRPr>
            </a:p>
          </p:txBody>
        </p:sp>
        <p:sp>
          <p:nvSpPr>
            <p:cNvPr id="23" name="Rectangle 162">
              <a:extLst>
                <a:ext uri="{FF2B5EF4-FFF2-40B4-BE49-F238E27FC236}">
                  <a16:creationId xmlns:a16="http://schemas.microsoft.com/office/drawing/2014/main" id="{6709B70B-6BE3-45C0-876C-E0C1B91D89E4}"/>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800" b="1" dirty="0">
                  <a:solidFill>
                    <a:srgbClr val="000066"/>
                  </a:solidFill>
                </a:rPr>
                <a:t>(</a:t>
              </a:r>
              <a:r>
                <a:rPr lang="es-PE" sz="900" b="1" dirty="0">
                  <a:solidFill>
                    <a:srgbClr val="000066"/>
                  </a:solidFill>
                </a:rPr>
                <a:t>2) Jefe de Proyecto</a:t>
              </a:r>
              <a:endParaRPr lang="es-ES" sz="800" b="1" dirty="0">
                <a:solidFill>
                  <a:srgbClr val="000066"/>
                </a:solidFill>
              </a:endParaRPr>
            </a:p>
          </p:txBody>
        </p:sp>
        <p:sp>
          <p:nvSpPr>
            <p:cNvPr id="24" name="Rectangle 163">
              <a:extLst>
                <a:ext uri="{FF2B5EF4-FFF2-40B4-BE49-F238E27FC236}">
                  <a16:creationId xmlns:a16="http://schemas.microsoft.com/office/drawing/2014/main" id="{4833B9AA-5740-48F6-9F1D-7DFA3D975AAA}"/>
                </a:ext>
              </a:extLst>
            </p:cNvPr>
            <p:cNvSpPr>
              <a:spLocks noChangeArrowheads="1"/>
            </p:cNvSpPr>
            <p:nvPr/>
          </p:nvSpPr>
          <p:spPr bwMode="auto">
            <a:xfrm>
              <a:off x="2154" y="1959"/>
              <a:ext cx="607" cy="11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Plantillas</a:t>
              </a:r>
            </a:p>
          </p:txBody>
        </p:sp>
      </p:grpSp>
      <p:cxnSp>
        <p:nvCxnSpPr>
          <p:cNvPr id="11" name="AutoShape 166">
            <a:extLst>
              <a:ext uri="{FF2B5EF4-FFF2-40B4-BE49-F238E27FC236}">
                <a16:creationId xmlns:a16="http://schemas.microsoft.com/office/drawing/2014/main" id="{874010CE-DB15-402D-BE95-558941656238}"/>
              </a:ext>
            </a:extLst>
          </p:cNvPr>
          <p:cNvCxnSpPr>
            <a:cxnSpLocks noChangeShapeType="1"/>
            <a:stCxn id="22" idx="3"/>
            <a:endCxn id="30" idx="1"/>
          </p:cNvCxnSpPr>
          <p:nvPr/>
        </p:nvCxnSpPr>
        <p:spPr bwMode="auto">
          <a:xfrm flipV="1">
            <a:off x="7894127" y="4524833"/>
            <a:ext cx="484851" cy="576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12" name="Picture 194">
            <a:extLst>
              <a:ext uri="{FF2B5EF4-FFF2-40B4-BE49-F238E27FC236}">
                <a16:creationId xmlns:a16="http://schemas.microsoft.com/office/drawing/2014/main" id="{77177017-56E4-4A47-A07D-B251CBA7F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747" y="6174070"/>
            <a:ext cx="765175" cy="61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95">
            <a:extLst>
              <a:ext uri="{FF2B5EF4-FFF2-40B4-BE49-F238E27FC236}">
                <a16:creationId xmlns:a16="http://schemas.microsoft.com/office/drawing/2014/main" id="{AB030403-AA92-4BDE-B0A8-3778753D8239}"/>
              </a:ext>
            </a:extLst>
          </p:cNvPr>
          <p:cNvSpPr>
            <a:spLocks noChangeArrowheads="1"/>
          </p:cNvSpPr>
          <p:nvPr/>
        </p:nvSpPr>
        <p:spPr bwMode="auto">
          <a:xfrm>
            <a:off x="6612184" y="6807716"/>
            <a:ext cx="87630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ES" sz="900" b="1" dirty="0">
                <a:solidFill>
                  <a:srgbClr val="000066"/>
                </a:solidFill>
              </a:rPr>
              <a:t>Archivos del Proyecto</a:t>
            </a:r>
          </a:p>
        </p:txBody>
      </p:sp>
      <p:cxnSp>
        <p:nvCxnSpPr>
          <p:cNvPr id="14" name="AutoShape 197">
            <a:extLst>
              <a:ext uri="{FF2B5EF4-FFF2-40B4-BE49-F238E27FC236}">
                <a16:creationId xmlns:a16="http://schemas.microsoft.com/office/drawing/2014/main" id="{5964DD07-1F93-4638-9940-5F5C0A32A877}"/>
              </a:ext>
            </a:extLst>
          </p:cNvPr>
          <p:cNvCxnSpPr>
            <a:cxnSpLocks noChangeShapeType="1"/>
            <a:stCxn id="32" idx="2"/>
            <a:endCxn id="12" idx="0"/>
          </p:cNvCxnSpPr>
          <p:nvPr/>
        </p:nvCxnSpPr>
        <p:spPr bwMode="auto">
          <a:xfrm rot="5400000">
            <a:off x="7608781" y="4759350"/>
            <a:ext cx="856272" cy="1973167"/>
          </a:xfrm>
          <a:prstGeom prst="bentConnector3">
            <a:avLst>
              <a:gd name="adj1" fmla="val 5000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15" name="Group 198">
            <a:extLst>
              <a:ext uri="{FF2B5EF4-FFF2-40B4-BE49-F238E27FC236}">
                <a16:creationId xmlns:a16="http://schemas.microsoft.com/office/drawing/2014/main" id="{0A021AC1-E18E-4216-87DC-F5CA951B7AB3}"/>
              </a:ext>
            </a:extLst>
          </p:cNvPr>
          <p:cNvGrpSpPr>
            <a:grpSpLocks/>
          </p:cNvGrpSpPr>
          <p:nvPr/>
        </p:nvGrpSpPr>
        <p:grpSpPr bwMode="auto">
          <a:xfrm>
            <a:off x="7674770" y="6031131"/>
            <a:ext cx="1719259" cy="1043529"/>
            <a:chOff x="-23" y="1117"/>
            <a:chExt cx="696" cy="414"/>
          </a:xfrm>
        </p:grpSpPr>
        <p:pic>
          <p:nvPicPr>
            <p:cNvPr id="20" name="Picture 199">
              <a:extLst>
                <a:ext uri="{FF2B5EF4-FFF2-40B4-BE49-F238E27FC236}">
                  <a16:creationId xmlns:a16="http://schemas.microsoft.com/office/drawing/2014/main" id="{AD0697C0-B94F-49A7-8A7E-FA115E9E2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 name="Rectangle 200">
              <a:extLst>
                <a:ext uri="{FF2B5EF4-FFF2-40B4-BE49-F238E27FC236}">
                  <a16:creationId xmlns:a16="http://schemas.microsoft.com/office/drawing/2014/main" id="{8BC2212F-EB28-4325-83C0-F9BE95603677}"/>
                </a:ext>
              </a:extLst>
            </p:cNvPr>
            <p:cNvSpPr>
              <a:spLocks noChangeArrowheads="1"/>
            </p:cNvSpPr>
            <p:nvPr/>
          </p:nvSpPr>
          <p:spPr bwMode="auto">
            <a:xfrm>
              <a:off x="-23" y="1450"/>
              <a:ext cx="696"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a:solidFill>
                    <a:srgbClr val="000066"/>
                  </a:solidFill>
                </a:rPr>
                <a:t>Gestor de la Configuración</a:t>
              </a:r>
              <a:endParaRPr lang="es-ES" sz="900" b="1" dirty="0">
                <a:solidFill>
                  <a:srgbClr val="000066"/>
                </a:solidFill>
              </a:endParaRPr>
            </a:p>
          </p:txBody>
        </p:sp>
      </p:grpSp>
      <p:cxnSp>
        <p:nvCxnSpPr>
          <p:cNvPr id="16" name="AutoShape 201">
            <a:extLst>
              <a:ext uri="{FF2B5EF4-FFF2-40B4-BE49-F238E27FC236}">
                <a16:creationId xmlns:a16="http://schemas.microsoft.com/office/drawing/2014/main" id="{E8C429F3-3FA5-44C5-BB6A-539E07F1BA07}"/>
              </a:ext>
            </a:extLst>
          </p:cNvPr>
          <p:cNvCxnSpPr>
            <a:cxnSpLocks noChangeShapeType="1"/>
            <a:stCxn id="12" idx="3"/>
            <a:endCxn id="20" idx="1"/>
          </p:cNvCxnSpPr>
          <p:nvPr/>
        </p:nvCxnSpPr>
        <p:spPr bwMode="auto">
          <a:xfrm flipV="1">
            <a:off x="7432920" y="6460898"/>
            <a:ext cx="609911" cy="2156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7" name="Group 202">
            <a:extLst>
              <a:ext uri="{FF2B5EF4-FFF2-40B4-BE49-F238E27FC236}">
                <a16:creationId xmlns:a16="http://schemas.microsoft.com/office/drawing/2014/main" id="{581B84C8-CFE3-40EA-B766-83AAA45D6E37}"/>
              </a:ext>
            </a:extLst>
          </p:cNvPr>
          <p:cNvGrpSpPr>
            <a:grpSpLocks/>
          </p:cNvGrpSpPr>
          <p:nvPr/>
        </p:nvGrpSpPr>
        <p:grpSpPr bwMode="auto">
          <a:xfrm>
            <a:off x="3072055" y="4017597"/>
            <a:ext cx="1376367" cy="983664"/>
            <a:chOff x="2406" y="2206"/>
            <a:chExt cx="589" cy="429"/>
          </a:xfrm>
        </p:grpSpPr>
        <p:pic>
          <p:nvPicPr>
            <p:cNvPr id="18" name="Picture 203">
              <a:extLst>
                <a:ext uri="{FF2B5EF4-FFF2-40B4-BE49-F238E27FC236}">
                  <a16:creationId xmlns:a16="http://schemas.microsoft.com/office/drawing/2014/main" id="{5DBA81DE-344C-4F74-975B-2900C502F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04">
              <a:extLst>
                <a:ext uri="{FF2B5EF4-FFF2-40B4-BE49-F238E27FC236}">
                  <a16:creationId xmlns:a16="http://schemas.microsoft.com/office/drawing/2014/main" id="{BC584A18-597A-4BB8-B151-D8C879932302}"/>
                </a:ext>
              </a:extLst>
            </p:cNvPr>
            <p:cNvSpPr>
              <a:spLocks noChangeArrowheads="1"/>
            </p:cNvSpPr>
            <p:nvPr/>
          </p:nvSpPr>
          <p:spPr bwMode="auto">
            <a:xfrm>
              <a:off x="2406" y="2546"/>
              <a:ext cx="58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a:solidFill>
                    <a:srgbClr val="000066"/>
                  </a:solidFill>
                </a:rPr>
                <a:t>Propuesta Aprobada</a:t>
              </a:r>
              <a:endParaRPr lang="es-ES" sz="900" b="1" dirty="0">
                <a:solidFill>
                  <a:srgbClr val="000066"/>
                </a:solidFill>
              </a:endParaRPr>
            </a:p>
          </p:txBody>
        </p:sp>
      </p:grpSp>
    </p:spTree>
    <p:extLst>
      <p:ext uri="{BB962C8B-B14F-4D97-AF65-F5344CB8AC3E}">
        <p14:creationId xmlns:p14="http://schemas.microsoft.com/office/powerpoint/2010/main" val="663562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33DB2489-2139-40A1-9B42-20827A4324FA}"/>
              </a:ext>
            </a:extLst>
          </p:cNvPr>
          <p:cNvSpPr txBox="1">
            <a:spLocks/>
          </p:cNvSpPr>
          <p:nvPr/>
        </p:nvSpPr>
        <p:spPr>
          <a:xfrm>
            <a:off x="906634" y="413450"/>
            <a:ext cx="11653666" cy="14407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SUBPROCESO DEL PROCESO DE GESTIÓN DE PROYECTOS</a:t>
            </a:r>
          </a:p>
        </p:txBody>
      </p:sp>
      <p:graphicFrame>
        <p:nvGraphicFramePr>
          <p:cNvPr id="5" name="Tabla 4">
            <a:extLst>
              <a:ext uri="{FF2B5EF4-FFF2-40B4-BE49-F238E27FC236}">
                <a16:creationId xmlns:a16="http://schemas.microsoft.com/office/drawing/2014/main" id="{EF680B44-47B7-4C7F-BEC1-E94C988DC517}"/>
              </a:ext>
            </a:extLst>
          </p:cNvPr>
          <p:cNvGraphicFramePr>
            <a:graphicFrameLocks noGrp="1"/>
          </p:cNvGraphicFramePr>
          <p:nvPr>
            <p:extLst>
              <p:ext uri="{D42A27DB-BD31-4B8C-83A1-F6EECF244321}">
                <p14:modId xmlns:p14="http://schemas.microsoft.com/office/powerpoint/2010/main" val="2495407880"/>
              </p:ext>
            </p:extLst>
          </p:nvPr>
        </p:nvGraphicFramePr>
        <p:xfrm>
          <a:off x="906634" y="2836332"/>
          <a:ext cx="10980566" cy="5500964"/>
        </p:xfrm>
        <a:graphic>
          <a:graphicData uri="http://schemas.openxmlformats.org/drawingml/2006/table">
            <a:tbl>
              <a:tblPr firstRow="1" bandRow="1">
                <a:tableStyleId>{CF35B2AF-6D7A-47E4-AC47-5683254A8D85}</a:tableStyleId>
              </a:tblPr>
              <a:tblGrid>
                <a:gridCol w="661599">
                  <a:extLst>
                    <a:ext uri="{9D8B030D-6E8A-4147-A177-3AD203B41FA5}">
                      <a16:colId xmlns:a16="http://schemas.microsoft.com/office/drawing/2014/main" val="569537999"/>
                    </a:ext>
                  </a:extLst>
                </a:gridCol>
                <a:gridCol w="2063967">
                  <a:extLst>
                    <a:ext uri="{9D8B030D-6E8A-4147-A177-3AD203B41FA5}">
                      <a16:colId xmlns:a16="http://schemas.microsoft.com/office/drawing/2014/main" val="2525139331"/>
                    </a:ext>
                  </a:extLst>
                </a:gridCol>
                <a:gridCol w="2159000">
                  <a:extLst>
                    <a:ext uri="{9D8B030D-6E8A-4147-A177-3AD203B41FA5}">
                      <a16:colId xmlns:a16="http://schemas.microsoft.com/office/drawing/2014/main" val="2930099224"/>
                    </a:ext>
                  </a:extLst>
                </a:gridCol>
                <a:gridCol w="4038601">
                  <a:extLst>
                    <a:ext uri="{9D8B030D-6E8A-4147-A177-3AD203B41FA5}">
                      <a16:colId xmlns:a16="http://schemas.microsoft.com/office/drawing/2014/main" val="3928260421"/>
                    </a:ext>
                  </a:extLst>
                </a:gridCol>
                <a:gridCol w="2057399">
                  <a:extLst>
                    <a:ext uri="{9D8B030D-6E8A-4147-A177-3AD203B41FA5}">
                      <a16:colId xmlns:a16="http://schemas.microsoft.com/office/drawing/2014/main" val="2737954977"/>
                    </a:ext>
                  </a:extLst>
                </a:gridCol>
              </a:tblGrid>
              <a:tr h="618068">
                <a:tc>
                  <a:txBody>
                    <a:bodyPr/>
                    <a:lstStyle/>
                    <a:p>
                      <a:pPr algn="ctr"/>
                      <a:r>
                        <a:rPr lang="es-ES" sz="1200" b="1" dirty="0"/>
                        <a:t>#</a:t>
                      </a:r>
                    </a:p>
                  </a:txBody>
                  <a:tcPr anchor="ctr">
                    <a:solidFill>
                      <a:schemeClr val="accent4">
                        <a:lumMod val="60000"/>
                        <a:lumOff val="40000"/>
                      </a:schemeClr>
                    </a:solidFill>
                  </a:tcPr>
                </a:tc>
                <a:tc>
                  <a:txBody>
                    <a:bodyPr/>
                    <a:lstStyle/>
                    <a:p>
                      <a:pPr algn="ctr"/>
                      <a:r>
                        <a:rPr lang="es-ES" sz="1200" b="1" dirty="0"/>
                        <a:t>Rol del Responsable</a:t>
                      </a:r>
                    </a:p>
                  </a:txBody>
                  <a:tcPr anchor="ctr">
                    <a:solidFill>
                      <a:schemeClr val="accent4">
                        <a:lumMod val="60000"/>
                        <a:lumOff val="40000"/>
                      </a:schemeClr>
                    </a:solidFill>
                  </a:tcPr>
                </a:tc>
                <a:tc>
                  <a:txBody>
                    <a:bodyPr/>
                    <a:lstStyle/>
                    <a:p>
                      <a:pPr algn="ctr"/>
                      <a:r>
                        <a:rPr lang="es-ES" sz="1200" b="1" dirty="0"/>
                        <a:t>Nombre del Subproceso</a:t>
                      </a:r>
                    </a:p>
                  </a:txBody>
                  <a:tcPr anchor="ctr">
                    <a:solidFill>
                      <a:schemeClr val="accent4">
                        <a:lumMod val="60000"/>
                        <a:lumOff val="40000"/>
                      </a:schemeClr>
                    </a:solidFill>
                  </a:tcPr>
                </a:tc>
                <a:tc>
                  <a:txBody>
                    <a:bodyPr/>
                    <a:lstStyle/>
                    <a:p>
                      <a:pPr algn="ctr"/>
                      <a:r>
                        <a:rPr lang="es-ES" sz="1200" b="1" dirty="0"/>
                        <a:t>Descripción del Subproceso</a:t>
                      </a:r>
                    </a:p>
                  </a:txBody>
                  <a:tcPr anchor="ctr">
                    <a:solidFill>
                      <a:schemeClr val="accent4">
                        <a:lumMod val="60000"/>
                        <a:lumOff val="40000"/>
                      </a:schemeClr>
                    </a:solidFill>
                  </a:tcPr>
                </a:tc>
                <a:tc>
                  <a:txBody>
                    <a:bodyPr/>
                    <a:lstStyle/>
                    <a:p>
                      <a:pPr algn="ctr"/>
                      <a:r>
                        <a:rPr lang="es-ES" sz="1200" b="1" dirty="0"/>
                        <a:t>Herramientas</a:t>
                      </a:r>
                    </a:p>
                  </a:txBody>
                  <a:tcPr anchor="ctr">
                    <a:solidFill>
                      <a:schemeClr val="accent4">
                        <a:lumMod val="60000"/>
                        <a:lumOff val="40000"/>
                      </a:schemeClr>
                    </a:solidFill>
                  </a:tcPr>
                </a:tc>
                <a:extLst>
                  <a:ext uri="{0D108BD9-81ED-4DB2-BD59-A6C34878D82A}">
                    <a16:rowId xmlns:a16="http://schemas.microsoft.com/office/drawing/2014/main" val="341762054"/>
                  </a:ext>
                </a:extLst>
              </a:tr>
              <a:tr h="1103842">
                <a:tc>
                  <a:txBody>
                    <a:bodyPr/>
                    <a:lstStyle/>
                    <a:p>
                      <a:pPr algn="ctr"/>
                      <a:r>
                        <a:rPr lang="es-ES" sz="1200" dirty="0"/>
                        <a:t>1</a:t>
                      </a:r>
                    </a:p>
                  </a:txBody>
                  <a:tcPr anchor="ctr">
                    <a:solidFill>
                      <a:schemeClr val="accent4">
                        <a:lumMod val="20000"/>
                        <a:lumOff val="80000"/>
                      </a:schemeClr>
                    </a:solidFill>
                  </a:tcPr>
                </a:tc>
                <a:tc>
                  <a:txBody>
                    <a:bodyPr/>
                    <a:lstStyle/>
                    <a:p>
                      <a:pPr algn="ctr"/>
                      <a:r>
                        <a:rPr lang="es-ES" sz="1200" dirty="0"/>
                        <a:t>Jefe de Proyecto</a:t>
                      </a:r>
                    </a:p>
                  </a:txBody>
                  <a:tcPr anchor="ctr">
                    <a:solidFill>
                      <a:schemeClr val="accent4">
                        <a:lumMod val="20000"/>
                        <a:lumOff val="80000"/>
                      </a:schemeClr>
                    </a:solidFill>
                  </a:tcPr>
                </a:tc>
                <a:tc>
                  <a:txBody>
                    <a:bodyPr/>
                    <a:lstStyle/>
                    <a:p>
                      <a:pPr algn="ctr"/>
                      <a:r>
                        <a:rPr lang="es-ES" sz="1200" dirty="0">
                          <a:solidFill>
                            <a:schemeClr val="tx1"/>
                          </a:solidFill>
                        </a:rPr>
                        <a:t>Planificación</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En esta etapa se crea el Plan del Proyecto, el cual debe ser aprobado por el cliente a través de un Acta de Reunión, dando así conformidad al plan y visto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De existir observaciones al Plan, estas quedarán registradas en un acta de reunión.</a:t>
                      </a: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tx1"/>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LMR</a:t>
                      </a:r>
                    </a:p>
                  </a:txBody>
                  <a:tcPr anchor="ctr">
                    <a:solidFill>
                      <a:schemeClr val="accent4">
                        <a:lumMod val="20000"/>
                        <a:lumOff val="80000"/>
                      </a:schemeClr>
                    </a:solidFill>
                  </a:tcPr>
                </a:tc>
                <a:extLst>
                  <a:ext uri="{0D108BD9-81ED-4DB2-BD59-A6C34878D82A}">
                    <a16:rowId xmlns:a16="http://schemas.microsoft.com/office/drawing/2014/main" val="157239942"/>
                  </a:ext>
                </a:extLst>
              </a:tr>
              <a:tr h="1103842">
                <a:tc>
                  <a:txBody>
                    <a:bodyPr/>
                    <a:lstStyle/>
                    <a:p>
                      <a:pPr algn="ctr"/>
                      <a:r>
                        <a:rPr lang="es-ES" sz="1200" dirty="0"/>
                        <a:t>2</a:t>
                      </a:r>
                    </a:p>
                  </a:txBody>
                  <a:tcPr anchor="ctr">
                    <a:solidFill>
                      <a:schemeClr val="accent4">
                        <a:lumMod val="20000"/>
                        <a:lumOff val="80000"/>
                      </a:schemeClr>
                    </a:solidFill>
                  </a:tcPr>
                </a:tc>
                <a:tc>
                  <a:txBody>
                    <a:bodyPr/>
                    <a:lstStyle/>
                    <a:p>
                      <a:pPr algn="ctr"/>
                      <a:r>
                        <a:rPr lang="es-ES" sz="1200" dirty="0"/>
                        <a:t>Jefe de Proyecto</a:t>
                      </a:r>
                    </a:p>
                  </a:txBody>
                  <a:tcPr anchor="ctr">
                    <a:solidFill>
                      <a:schemeClr val="accent4">
                        <a:lumMod val="20000"/>
                        <a:lumOff val="80000"/>
                      </a:schemeClr>
                    </a:solidFill>
                  </a:tcPr>
                </a:tc>
                <a:tc>
                  <a:txBody>
                    <a:bodyPr/>
                    <a:lstStyle/>
                    <a:p>
                      <a:pPr algn="ctr"/>
                      <a:r>
                        <a:rPr lang="es-ES" sz="1200" dirty="0">
                          <a:solidFill>
                            <a:schemeClr val="tx1"/>
                          </a:solidFill>
                        </a:rPr>
                        <a:t>Ejecución, Seguimiento y Control</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ES" sz="1200" b="0" i="0" u="none" strike="noStrike" cap="none" normalizeH="0" baseline="0" dirty="0">
                          <a:ln>
                            <a:noFill/>
                          </a:ln>
                          <a:solidFill>
                            <a:schemeClr val="tx1"/>
                          </a:solidFill>
                          <a:effectLst/>
                          <a:latin typeface="Arial" pitchFamily="34" charset="0"/>
                        </a:rPr>
                        <a:t>El</a:t>
                      </a:r>
                      <a:r>
                        <a:rPr kumimoji="0" lang="es-US" sz="1200" b="0" i="0" u="none" strike="noStrike" cap="none" normalizeH="0" baseline="0" dirty="0">
                          <a:ln>
                            <a:noFill/>
                          </a:ln>
                          <a:solidFill>
                            <a:schemeClr val="tx1"/>
                          </a:solidFill>
                          <a:effectLst/>
                          <a:latin typeface="Arial" pitchFamily="34" charset="0"/>
                        </a:rPr>
                        <a:t> Jefe de Proyecto </a:t>
                      </a:r>
                      <a:r>
                        <a:rPr kumimoji="0" lang="es-ES" sz="1200" b="0" i="0" u="none" strike="noStrike" cap="none" normalizeH="0" baseline="0" dirty="0">
                          <a:ln>
                            <a:noFill/>
                          </a:ln>
                          <a:solidFill>
                            <a:schemeClr val="tx1"/>
                          </a:solidFill>
                          <a:effectLst/>
                          <a:latin typeface="Arial" pitchFamily="34" charset="0"/>
                        </a:rPr>
                        <a:t>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El seguimiento se realiza bajo el esquema de reuniones, efectuándose el control de cambios al Plan del Proyecto de ser necesario.</a:t>
                      </a:r>
                      <a:endParaRPr lang="es-ES" sz="1200" dirty="0">
                        <a:solidFill>
                          <a:schemeClr val="tx1"/>
                        </a:solidFill>
                      </a:endParaRP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Acta de reuniones</a:t>
                      </a:r>
                    </a:p>
                  </a:txBody>
                  <a:tcPr anchor="ctr">
                    <a:solidFill>
                      <a:schemeClr val="accent4">
                        <a:lumMod val="20000"/>
                        <a:lumOff val="80000"/>
                      </a:schemeClr>
                    </a:solidFill>
                  </a:tcPr>
                </a:tc>
                <a:extLst>
                  <a:ext uri="{0D108BD9-81ED-4DB2-BD59-A6C34878D82A}">
                    <a16:rowId xmlns:a16="http://schemas.microsoft.com/office/drawing/2014/main" val="1247379076"/>
                  </a:ext>
                </a:extLst>
              </a:tr>
              <a:tr h="1103842">
                <a:tc>
                  <a:txBody>
                    <a:bodyPr/>
                    <a:lstStyle/>
                    <a:p>
                      <a:pPr algn="ctr"/>
                      <a:r>
                        <a:rPr lang="es-ES" sz="1200" dirty="0"/>
                        <a:t>3</a:t>
                      </a:r>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t>Jefe de Proyecto</a:t>
                      </a:r>
                    </a:p>
                    <a:p>
                      <a:pPr algn="ctr"/>
                      <a:endParaRPr lang="es-ES" sz="1200" dirty="0"/>
                    </a:p>
                  </a:txBody>
                  <a:tcPr anchor="ctr">
                    <a:solidFill>
                      <a:schemeClr val="accent4">
                        <a:lumMod val="20000"/>
                        <a:lumOff val="80000"/>
                      </a:schemeClr>
                    </a:solidFill>
                  </a:tcPr>
                </a:tc>
                <a:tc>
                  <a:txBody>
                    <a:bodyPr/>
                    <a:lstStyle/>
                    <a:p>
                      <a:pPr algn="ctr"/>
                      <a:r>
                        <a:rPr lang="es-ES" sz="1200" dirty="0"/>
                        <a:t>Cierre del proyecto</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Se registran las oportunidades de mejora y las lecciones aprendidas, seguidamente se elabora y expone el </a:t>
                      </a:r>
                      <a:r>
                        <a:rPr kumimoji="0" lang="es-ES" sz="1200" b="0" i="0" u="none" strike="noStrike" cap="none" normalizeH="0" baseline="0" dirty="0" err="1">
                          <a:ln>
                            <a:noFill/>
                          </a:ln>
                          <a:solidFill>
                            <a:schemeClr val="tx1"/>
                          </a:solidFill>
                          <a:effectLst/>
                          <a:latin typeface="Arial" pitchFamily="34" charset="0"/>
                        </a:rPr>
                        <a:t>relatorio</a:t>
                      </a:r>
                      <a:r>
                        <a:rPr kumimoji="0" lang="es-ES" sz="1200" b="0" i="0" u="none" strike="noStrike" cap="none" normalizeH="0" baseline="0" dirty="0">
                          <a:ln>
                            <a:noFill/>
                          </a:ln>
                          <a:solidFill>
                            <a:schemeClr val="tx1"/>
                          </a:solidFill>
                          <a:effectLst/>
                          <a:latin typeface="Arial" pitchFamily="34" charset="0"/>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Se archivan todos los entregables del proyecto y se hace la entrega al Gestor de la Configuración.</a:t>
                      </a: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err="1">
                          <a:ln>
                            <a:noFill/>
                          </a:ln>
                          <a:solidFill>
                            <a:schemeClr val="tx1"/>
                          </a:solidFill>
                          <a:effectLst/>
                          <a:latin typeface="Arial" pitchFamily="34" charset="0"/>
                        </a:rPr>
                        <a:t>Relatorio</a:t>
                      </a:r>
                      <a:r>
                        <a:rPr kumimoji="0" lang="es-ES" sz="1200" b="0" i="0" u="none" strike="noStrike" cap="none" normalizeH="0" baseline="0" dirty="0">
                          <a:ln>
                            <a:noFill/>
                          </a:ln>
                          <a:solidFill>
                            <a:schemeClr val="tx1"/>
                          </a:solidFill>
                          <a:effectLst/>
                          <a:latin typeface="Arial" pitchFamily="34" charset="0"/>
                        </a:rPr>
                        <a:t>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Lecciones Aprendidas</a:t>
                      </a:r>
                      <a:r>
                        <a:rPr kumimoji="0" lang="es-ES" sz="1200" b="0" i="0" u="none" strike="noStrike" cap="none" normalizeH="0" baseline="0" dirty="0">
                          <a:ln>
                            <a:noFill/>
                          </a:ln>
                          <a:solidFill>
                            <a:srgbClr val="000066"/>
                          </a:solidFill>
                          <a:effectLst/>
                          <a:latin typeface="Arial" pitchFamily="34" charset="0"/>
                        </a:rPr>
                        <a:t>.</a:t>
                      </a:r>
                    </a:p>
                  </a:txBody>
                  <a:tcPr anchor="ctr">
                    <a:solidFill>
                      <a:schemeClr val="accent4">
                        <a:lumMod val="20000"/>
                        <a:lumOff val="80000"/>
                      </a:schemeClr>
                    </a:solidFill>
                  </a:tcPr>
                </a:tc>
                <a:extLst>
                  <a:ext uri="{0D108BD9-81ED-4DB2-BD59-A6C34878D82A}">
                    <a16:rowId xmlns:a16="http://schemas.microsoft.com/office/drawing/2014/main" val="730941703"/>
                  </a:ext>
                </a:extLst>
              </a:tr>
            </a:tbl>
          </a:graphicData>
        </a:graphic>
      </p:graphicFrame>
    </p:spTree>
    <p:extLst>
      <p:ext uri="{BB962C8B-B14F-4D97-AF65-F5344CB8AC3E}">
        <p14:creationId xmlns:p14="http://schemas.microsoft.com/office/powerpoint/2010/main" val="984443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14</a:t>
            </a:fld>
            <a:endParaRPr/>
          </a:p>
        </p:txBody>
      </p:sp>
      <p:sp>
        <p:nvSpPr>
          <p:cNvPr id="13" name="Google Shape;3850;p15">
            <a:extLst>
              <a:ext uri="{FF2B5EF4-FFF2-40B4-BE49-F238E27FC236}">
                <a16:creationId xmlns:a16="http://schemas.microsoft.com/office/drawing/2014/main" id="{8E5AB832-1ECA-4A7A-A4F4-2D870A3AC59D}"/>
              </a:ext>
            </a:extLst>
          </p:cNvPr>
          <p:cNvSpPr txBox="1">
            <a:spLocks/>
          </p:cNvSpPr>
          <p:nvPr/>
        </p:nvSpPr>
        <p:spPr>
          <a:xfrm>
            <a:off x="957434" y="20263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14" name="Google Shape;3850;p15">
            <a:extLst>
              <a:ext uri="{FF2B5EF4-FFF2-40B4-BE49-F238E27FC236}">
                <a16:creationId xmlns:a16="http://schemas.microsoft.com/office/drawing/2014/main" id="{A197C5C4-B8A3-4FA9-8E59-A2C9A50F187E}"/>
              </a:ext>
            </a:extLst>
          </p:cNvPr>
          <p:cNvSpPr txBox="1">
            <a:spLocks/>
          </p:cNvSpPr>
          <p:nvPr/>
        </p:nvSpPr>
        <p:spPr>
          <a:xfrm>
            <a:off x="1427335" y="30200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5.2</a:t>
            </a:r>
            <a:r>
              <a:rPr lang="es-ES" sz="4000" b="1" dirty="0"/>
              <a:t> </a:t>
            </a:r>
            <a:r>
              <a:rPr lang="es-ES" sz="4400" b="1" dirty="0"/>
              <a:t>ACTIVIDADES</a:t>
            </a:r>
            <a:endParaRPr lang="es-ES" sz="4000" b="1" dirty="0"/>
          </a:p>
        </p:txBody>
      </p:sp>
    </p:spTree>
    <p:extLst>
      <p:ext uri="{BB962C8B-B14F-4D97-AF65-F5344CB8AC3E}">
        <p14:creationId xmlns:p14="http://schemas.microsoft.com/office/powerpoint/2010/main" val="240190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15</a:t>
            </a:fld>
            <a:endParaRPr/>
          </a:p>
        </p:txBody>
      </p:sp>
      <p:sp>
        <p:nvSpPr>
          <p:cNvPr id="13" name="Google Shape;3850;p15">
            <a:extLst>
              <a:ext uri="{FF2B5EF4-FFF2-40B4-BE49-F238E27FC236}">
                <a16:creationId xmlns:a16="http://schemas.microsoft.com/office/drawing/2014/main" id="{8E5AB832-1ECA-4A7A-A4F4-2D870A3AC59D}"/>
              </a:ext>
            </a:extLst>
          </p:cNvPr>
          <p:cNvSpPr txBox="1">
            <a:spLocks/>
          </p:cNvSpPr>
          <p:nvPr/>
        </p:nvSpPr>
        <p:spPr>
          <a:xfrm>
            <a:off x="906634" y="4134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14" name="Google Shape;3850;p15">
            <a:extLst>
              <a:ext uri="{FF2B5EF4-FFF2-40B4-BE49-F238E27FC236}">
                <a16:creationId xmlns:a16="http://schemas.microsoft.com/office/drawing/2014/main" id="{A197C5C4-B8A3-4FA9-8E59-A2C9A50F187E}"/>
              </a:ext>
            </a:extLst>
          </p:cNvPr>
          <p:cNvSpPr txBox="1">
            <a:spLocks/>
          </p:cNvSpPr>
          <p:nvPr/>
        </p:nvSpPr>
        <p:spPr>
          <a:xfrm>
            <a:off x="1376535" y="14071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5.2</a:t>
            </a:r>
            <a:r>
              <a:rPr lang="es-ES" sz="4000" b="1" dirty="0"/>
              <a:t> </a:t>
            </a:r>
            <a:r>
              <a:rPr lang="es-ES" sz="4400" b="1" dirty="0"/>
              <a:t>ACTIVIDADES</a:t>
            </a:r>
            <a:endParaRPr lang="es-ES" sz="4000" b="1" dirty="0"/>
          </a:p>
        </p:txBody>
      </p:sp>
      <p:grpSp>
        <p:nvGrpSpPr>
          <p:cNvPr id="15" name="Group 37">
            <a:extLst>
              <a:ext uri="{FF2B5EF4-FFF2-40B4-BE49-F238E27FC236}">
                <a16:creationId xmlns:a16="http://schemas.microsoft.com/office/drawing/2014/main" id="{59164D69-EEBF-4265-A925-6673B573C83C}"/>
              </a:ext>
            </a:extLst>
          </p:cNvPr>
          <p:cNvGrpSpPr>
            <a:grpSpLocks/>
          </p:cNvGrpSpPr>
          <p:nvPr/>
        </p:nvGrpSpPr>
        <p:grpSpPr bwMode="auto">
          <a:xfrm>
            <a:off x="7099301" y="4292605"/>
            <a:ext cx="963613" cy="1578964"/>
            <a:chOff x="1474" y="1389"/>
            <a:chExt cx="607" cy="726"/>
          </a:xfrm>
        </p:grpSpPr>
        <p:sp>
          <p:nvSpPr>
            <p:cNvPr id="16" name="Rectangle 22">
              <a:extLst>
                <a:ext uri="{FF2B5EF4-FFF2-40B4-BE49-F238E27FC236}">
                  <a16:creationId xmlns:a16="http://schemas.microsoft.com/office/drawing/2014/main" id="{DE2E1F9B-6A98-4402-AA7B-021FA7F5612A}"/>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Conformidad al Plan del Proyecto</a:t>
              </a:r>
              <a:endParaRPr lang="es-ES" sz="1000" dirty="0">
                <a:solidFill>
                  <a:srgbClr val="000066"/>
                </a:solidFill>
              </a:endParaRPr>
            </a:p>
          </p:txBody>
        </p:sp>
        <p:sp>
          <p:nvSpPr>
            <p:cNvPr id="17" name="Rectangle 23">
              <a:extLst>
                <a:ext uri="{FF2B5EF4-FFF2-40B4-BE49-F238E27FC236}">
                  <a16:creationId xmlns:a16="http://schemas.microsoft.com/office/drawing/2014/main" id="{C8DB04D4-F6EC-40AE-99F6-B0DA2D6B6C95}"/>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(3) Gestor de la Demanda</a:t>
              </a:r>
              <a:endParaRPr lang="es-ES" sz="800" b="1" dirty="0">
                <a:solidFill>
                  <a:srgbClr val="000066"/>
                </a:solidFill>
              </a:endParaRPr>
            </a:p>
          </p:txBody>
        </p:sp>
        <p:sp>
          <p:nvSpPr>
            <p:cNvPr id="18" name="Rectangle 24">
              <a:extLst>
                <a:ext uri="{FF2B5EF4-FFF2-40B4-BE49-F238E27FC236}">
                  <a16:creationId xmlns:a16="http://schemas.microsoft.com/office/drawing/2014/main" id="{B8C9FCD4-FD8D-4EDB-98C0-C6346EF121A7}"/>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grpSp>
        <p:nvGrpSpPr>
          <p:cNvPr id="19" name="Group 39">
            <a:extLst>
              <a:ext uri="{FF2B5EF4-FFF2-40B4-BE49-F238E27FC236}">
                <a16:creationId xmlns:a16="http://schemas.microsoft.com/office/drawing/2014/main" id="{412856A3-CB31-4097-9F6C-B5DCEF01F849}"/>
              </a:ext>
            </a:extLst>
          </p:cNvPr>
          <p:cNvGrpSpPr>
            <a:grpSpLocks/>
          </p:cNvGrpSpPr>
          <p:nvPr/>
        </p:nvGrpSpPr>
        <p:grpSpPr bwMode="auto">
          <a:xfrm>
            <a:off x="8350251" y="4291018"/>
            <a:ext cx="963613" cy="1578964"/>
            <a:chOff x="3107" y="1389"/>
            <a:chExt cx="607" cy="726"/>
          </a:xfrm>
        </p:grpSpPr>
        <p:sp>
          <p:nvSpPr>
            <p:cNvPr id="20" name="Rectangle 28">
              <a:extLst>
                <a:ext uri="{FF2B5EF4-FFF2-40B4-BE49-F238E27FC236}">
                  <a16:creationId xmlns:a16="http://schemas.microsoft.com/office/drawing/2014/main" id="{C231AF90-7467-4E8B-A4C9-87EA3B52EAB9}"/>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err="1">
                  <a:solidFill>
                    <a:srgbClr val="000066"/>
                  </a:solidFill>
                </a:rPr>
                <a:t>Kick</a:t>
              </a:r>
              <a:r>
                <a:rPr lang="es-PE" sz="1000" dirty="0">
                  <a:solidFill>
                    <a:srgbClr val="000066"/>
                  </a:solidFill>
                </a:rPr>
                <a:t> off meeting - interno</a:t>
              </a:r>
              <a:endParaRPr lang="es-ES" sz="1000" dirty="0">
                <a:solidFill>
                  <a:srgbClr val="000066"/>
                </a:solidFill>
              </a:endParaRPr>
            </a:p>
          </p:txBody>
        </p:sp>
        <p:sp>
          <p:nvSpPr>
            <p:cNvPr id="21" name="Rectangle 29">
              <a:extLst>
                <a:ext uri="{FF2B5EF4-FFF2-40B4-BE49-F238E27FC236}">
                  <a16:creationId xmlns:a16="http://schemas.microsoft.com/office/drawing/2014/main" id="{DD384F8B-945C-4B45-B431-4D3290C385AB}"/>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Analista Funcional</a:t>
              </a:r>
              <a:endParaRPr lang="es-ES" sz="800" b="1" dirty="0">
                <a:solidFill>
                  <a:srgbClr val="000066"/>
                </a:solidFill>
              </a:endParaRPr>
            </a:p>
          </p:txBody>
        </p:sp>
        <p:sp>
          <p:nvSpPr>
            <p:cNvPr id="22" name="Rectangle 30">
              <a:extLst>
                <a:ext uri="{FF2B5EF4-FFF2-40B4-BE49-F238E27FC236}">
                  <a16:creationId xmlns:a16="http://schemas.microsoft.com/office/drawing/2014/main" id="{A694E282-0D8A-4182-8E6A-C5930D5F2F6B}"/>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Acta de Reunión</a:t>
              </a:r>
            </a:p>
          </p:txBody>
        </p:sp>
      </p:grpSp>
      <p:cxnSp>
        <p:nvCxnSpPr>
          <p:cNvPr id="23" name="AutoShape 32">
            <a:extLst>
              <a:ext uri="{FF2B5EF4-FFF2-40B4-BE49-F238E27FC236}">
                <a16:creationId xmlns:a16="http://schemas.microsoft.com/office/drawing/2014/main" id="{A572E2B1-0395-413A-BD50-39DC0AFA4A9A}"/>
              </a:ext>
            </a:extLst>
          </p:cNvPr>
          <p:cNvCxnSpPr>
            <a:cxnSpLocks noChangeShapeType="1"/>
            <a:endCxn id="16" idx="1"/>
          </p:cNvCxnSpPr>
          <p:nvPr/>
        </p:nvCxnSpPr>
        <p:spPr bwMode="auto">
          <a:xfrm flipV="1">
            <a:off x="6837364" y="5083174"/>
            <a:ext cx="261937" cy="50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4" name="AutoShape 35">
            <a:extLst>
              <a:ext uri="{FF2B5EF4-FFF2-40B4-BE49-F238E27FC236}">
                <a16:creationId xmlns:a16="http://schemas.microsoft.com/office/drawing/2014/main" id="{9019AC90-4C16-428F-9A72-C56C0E2FEED0}"/>
              </a:ext>
            </a:extLst>
          </p:cNvPr>
          <p:cNvCxnSpPr>
            <a:cxnSpLocks noChangeShapeType="1"/>
            <a:stCxn id="16" idx="3"/>
            <a:endCxn id="20" idx="1"/>
          </p:cNvCxnSpPr>
          <p:nvPr/>
        </p:nvCxnSpPr>
        <p:spPr bwMode="auto">
          <a:xfrm flipV="1">
            <a:off x="8062914" y="5081587"/>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25" name="Text Box 47">
            <a:extLst>
              <a:ext uri="{FF2B5EF4-FFF2-40B4-BE49-F238E27FC236}">
                <a16:creationId xmlns:a16="http://schemas.microsoft.com/office/drawing/2014/main" id="{1ADB6217-D774-421B-8CB0-72A722C9E153}"/>
              </a:ext>
            </a:extLst>
          </p:cNvPr>
          <p:cNvSpPr txBox="1">
            <a:spLocks noChangeArrowheads="1"/>
          </p:cNvSpPr>
          <p:nvPr/>
        </p:nvSpPr>
        <p:spPr bwMode="auto">
          <a:xfrm>
            <a:off x="6804026" y="4816974"/>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b="1">
                <a:solidFill>
                  <a:srgbClr val="000066"/>
                </a:solidFill>
              </a:rPr>
              <a:t>Si</a:t>
            </a:r>
            <a:endParaRPr lang="es-ES" sz="1000" b="1">
              <a:solidFill>
                <a:srgbClr val="000066"/>
              </a:solidFill>
            </a:endParaRPr>
          </a:p>
        </p:txBody>
      </p:sp>
      <p:sp>
        <p:nvSpPr>
          <p:cNvPr id="26" name="Text Box 53">
            <a:extLst>
              <a:ext uri="{FF2B5EF4-FFF2-40B4-BE49-F238E27FC236}">
                <a16:creationId xmlns:a16="http://schemas.microsoft.com/office/drawing/2014/main" id="{A5F3EEFC-C827-42BC-B592-B8480B778194}"/>
              </a:ext>
            </a:extLst>
          </p:cNvPr>
          <p:cNvSpPr txBox="1">
            <a:spLocks noChangeArrowheads="1"/>
          </p:cNvSpPr>
          <p:nvPr/>
        </p:nvSpPr>
        <p:spPr bwMode="auto">
          <a:xfrm>
            <a:off x="6315076" y="4347074"/>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b="1" dirty="0">
                <a:solidFill>
                  <a:srgbClr val="000066"/>
                </a:solidFill>
              </a:rPr>
              <a:t>No</a:t>
            </a:r>
            <a:endParaRPr lang="es-ES" sz="1000" b="1" dirty="0">
              <a:solidFill>
                <a:srgbClr val="000066"/>
              </a:solidFill>
            </a:endParaRPr>
          </a:p>
        </p:txBody>
      </p:sp>
      <p:cxnSp>
        <p:nvCxnSpPr>
          <p:cNvPr id="27" name="AutoShape 54">
            <a:extLst>
              <a:ext uri="{FF2B5EF4-FFF2-40B4-BE49-F238E27FC236}">
                <a16:creationId xmlns:a16="http://schemas.microsoft.com/office/drawing/2014/main" id="{9815C413-0512-41D7-BC0C-F1C1C848A532}"/>
              </a:ext>
            </a:extLst>
          </p:cNvPr>
          <p:cNvCxnSpPr>
            <a:cxnSpLocks noChangeShapeType="1"/>
          </p:cNvCxnSpPr>
          <p:nvPr/>
        </p:nvCxnSpPr>
        <p:spPr bwMode="auto">
          <a:xfrm>
            <a:off x="5510214" y="5080499"/>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29" name="Picture 68">
            <a:extLst>
              <a:ext uri="{FF2B5EF4-FFF2-40B4-BE49-F238E27FC236}">
                <a16:creationId xmlns:a16="http://schemas.microsoft.com/office/drawing/2014/main" id="{816167A6-DE52-43CF-BB28-F31BF46ED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731" y="2760361"/>
            <a:ext cx="794186" cy="91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31" name="AutoShape 82">
            <a:extLst>
              <a:ext uri="{FF2B5EF4-FFF2-40B4-BE49-F238E27FC236}">
                <a16:creationId xmlns:a16="http://schemas.microsoft.com/office/drawing/2014/main" id="{660C63B7-6F4D-4784-A160-4E03ECDEA312}"/>
              </a:ext>
            </a:extLst>
          </p:cNvPr>
          <p:cNvCxnSpPr>
            <a:cxnSpLocks noChangeShapeType="1"/>
            <a:endCxn id="34" idx="1"/>
          </p:cNvCxnSpPr>
          <p:nvPr/>
        </p:nvCxnSpPr>
        <p:spPr bwMode="auto">
          <a:xfrm flipV="1">
            <a:off x="2577264" y="5076824"/>
            <a:ext cx="834275" cy="88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83">
            <a:extLst>
              <a:ext uri="{FF2B5EF4-FFF2-40B4-BE49-F238E27FC236}">
                <a16:creationId xmlns:a16="http://schemas.microsoft.com/office/drawing/2014/main" id="{B38ABD68-8480-4BFD-9D20-C2A2102F5FBA}"/>
              </a:ext>
            </a:extLst>
          </p:cNvPr>
          <p:cNvCxnSpPr>
            <a:cxnSpLocks noChangeShapeType="1"/>
          </p:cNvCxnSpPr>
          <p:nvPr/>
        </p:nvCxnSpPr>
        <p:spPr bwMode="auto">
          <a:xfrm flipH="1">
            <a:off x="2352148" y="3750565"/>
            <a:ext cx="1220" cy="693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3" name="Group 84">
            <a:extLst>
              <a:ext uri="{FF2B5EF4-FFF2-40B4-BE49-F238E27FC236}">
                <a16:creationId xmlns:a16="http://schemas.microsoft.com/office/drawing/2014/main" id="{9945534F-899F-4A98-989F-21B201479037}"/>
              </a:ext>
            </a:extLst>
          </p:cNvPr>
          <p:cNvGrpSpPr>
            <a:grpSpLocks/>
          </p:cNvGrpSpPr>
          <p:nvPr/>
        </p:nvGrpSpPr>
        <p:grpSpPr bwMode="auto">
          <a:xfrm>
            <a:off x="3411539" y="4286255"/>
            <a:ext cx="865187" cy="1578964"/>
            <a:chOff x="657" y="1389"/>
            <a:chExt cx="607" cy="726"/>
          </a:xfrm>
        </p:grpSpPr>
        <p:sp>
          <p:nvSpPr>
            <p:cNvPr id="34" name="Rectangle 85">
              <a:extLst>
                <a:ext uri="{FF2B5EF4-FFF2-40B4-BE49-F238E27FC236}">
                  <a16:creationId xmlns:a16="http://schemas.microsoft.com/office/drawing/2014/main" id="{4EF57E11-49AF-4F83-B5D4-5D823A0AE042}"/>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hlinkClick r:id="rId4" action="ppaction://hlinksldjump"/>
                </a:rPr>
                <a:t>Planeamiento </a:t>
              </a:r>
              <a:endParaRPr lang="es-ES" sz="1000" dirty="0">
                <a:solidFill>
                  <a:srgbClr val="000066"/>
                </a:solidFill>
              </a:endParaRPr>
            </a:p>
          </p:txBody>
        </p:sp>
        <p:sp>
          <p:nvSpPr>
            <p:cNvPr id="35" name="Rectangle 86">
              <a:extLst>
                <a:ext uri="{FF2B5EF4-FFF2-40B4-BE49-F238E27FC236}">
                  <a16:creationId xmlns:a16="http://schemas.microsoft.com/office/drawing/2014/main" id="{1DCE16FF-5BF8-4D19-9EBE-EE872DC91750}"/>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Jefe de Proyecto</a:t>
              </a:r>
              <a:endParaRPr lang="es-ES" sz="800" b="1" dirty="0">
                <a:solidFill>
                  <a:srgbClr val="000066"/>
                </a:solidFill>
              </a:endParaRPr>
            </a:p>
          </p:txBody>
        </p:sp>
        <p:sp>
          <p:nvSpPr>
            <p:cNvPr id="36" name="Rectangle 87">
              <a:extLst>
                <a:ext uri="{FF2B5EF4-FFF2-40B4-BE49-F238E27FC236}">
                  <a16:creationId xmlns:a16="http://schemas.microsoft.com/office/drawing/2014/main" id="{44B693F2-2A5D-4590-98F7-E75F7242DDBC}"/>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Plan del Proyecto</a:t>
              </a:r>
            </a:p>
          </p:txBody>
        </p:sp>
      </p:grpSp>
      <p:sp>
        <p:nvSpPr>
          <p:cNvPr id="37" name="AutoShape 92">
            <a:extLst>
              <a:ext uri="{FF2B5EF4-FFF2-40B4-BE49-F238E27FC236}">
                <a16:creationId xmlns:a16="http://schemas.microsoft.com/office/drawing/2014/main" id="{DF6CC7BD-1ADE-44D6-AF46-CD90E4C5C47B}"/>
              </a:ext>
            </a:extLst>
          </p:cNvPr>
          <p:cNvSpPr>
            <a:spLocks noChangeArrowheads="1"/>
          </p:cNvSpPr>
          <p:nvPr/>
        </p:nvSpPr>
        <p:spPr bwMode="auto">
          <a:xfrm>
            <a:off x="5757864" y="4490519"/>
            <a:ext cx="1079500" cy="1183136"/>
          </a:xfrm>
          <a:prstGeom prst="diamond">
            <a:avLst/>
          </a:prstGeom>
          <a:noFill/>
          <a:ln w="254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dirty="0">
                <a:solidFill>
                  <a:srgbClr val="000066"/>
                </a:solidFill>
              </a:rPr>
              <a:t>Aprobado</a:t>
            </a:r>
            <a:endParaRPr lang="es-ES" sz="1000" dirty="0">
              <a:solidFill>
                <a:srgbClr val="000066"/>
              </a:solidFill>
            </a:endParaRPr>
          </a:p>
        </p:txBody>
      </p:sp>
      <p:grpSp>
        <p:nvGrpSpPr>
          <p:cNvPr id="38" name="Group 93">
            <a:extLst>
              <a:ext uri="{FF2B5EF4-FFF2-40B4-BE49-F238E27FC236}">
                <a16:creationId xmlns:a16="http://schemas.microsoft.com/office/drawing/2014/main" id="{D8D067DF-9FFA-423B-93A7-32F4E9530BA7}"/>
              </a:ext>
            </a:extLst>
          </p:cNvPr>
          <p:cNvGrpSpPr>
            <a:grpSpLocks/>
          </p:cNvGrpSpPr>
          <p:nvPr/>
        </p:nvGrpSpPr>
        <p:grpSpPr bwMode="auto">
          <a:xfrm>
            <a:off x="9550401" y="4292605"/>
            <a:ext cx="963613" cy="1578964"/>
            <a:chOff x="3107" y="1389"/>
            <a:chExt cx="607" cy="726"/>
          </a:xfrm>
        </p:grpSpPr>
        <p:sp>
          <p:nvSpPr>
            <p:cNvPr id="39" name="Rectangle 94">
              <a:extLst>
                <a:ext uri="{FF2B5EF4-FFF2-40B4-BE49-F238E27FC236}">
                  <a16:creationId xmlns:a16="http://schemas.microsoft.com/office/drawing/2014/main" id="{4EAF3445-49F6-40C9-813F-EF2882934315}"/>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err="1">
                  <a:solidFill>
                    <a:srgbClr val="000066"/>
                  </a:solidFill>
                </a:rPr>
                <a:t>Kick</a:t>
              </a:r>
              <a:r>
                <a:rPr lang="es-PE" sz="1000" dirty="0">
                  <a:solidFill>
                    <a:srgbClr val="000066"/>
                  </a:solidFill>
                </a:rPr>
                <a:t> off meeting - externo</a:t>
              </a:r>
              <a:endParaRPr lang="es-ES" sz="1000" dirty="0">
                <a:solidFill>
                  <a:srgbClr val="000066"/>
                </a:solidFill>
              </a:endParaRPr>
            </a:p>
          </p:txBody>
        </p:sp>
        <p:sp>
          <p:nvSpPr>
            <p:cNvPr id="40" name="Rectangle 95">
              <a:extLst>
                <a:ext uri="{FF2B5EF4-FFF2-40B4-BE49-F238E27FC236}">
                  <a16:creationId xmlns:a16="http://schemas.microsoft.com/office/drawing/2014/main" id="{60B6EC69-0683-4211-9131-E5A1AF398140}"/>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(5) ) Jefe de Proyecto</a:t>
              </a:r>
              <a:endParaRPr lang="es-ES" sz="800" b="1" dirty="0">
                <a:solidFill>
                  <a:srgbClr val="000066"/>
                </a:solidFill>
              </a:endParaRPr>
            </a:p>
          </p:txBody>
        </p:sp>
        <p:sp>
          <p:nvSpPr>
            <p:cNvPr id="41" name="Rectangle 96">
              <a:extLst>
                <a:ext uri="{FF2B5EF4-FFF2-40B4-BE49-F238E27FC236}">
                  <a16:creationId xmlns:a16="http://schemas.microsoft.com/office/drawing/2014/main" id="{D238C542-8C1F-4C02-870B-FC1A12EDCCF7}"/>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cxnSp>
        <p:nvCxnSpPr>
          <p:cNvPr id="42" name="AutoShape 97">
            <a:extLst>
              <a:ext uri="{FF2B5EF4-FFF2-40B4-BE49-F238E27FC236}">
                <a16:creationId xmlns:a16="http://schemas.microsoft.com/office/drawing/2014/main" id="{5DAB8266-D35C-48E2-8E7D-E1E3D9709A25}"/>
              </a:ext>
            </a:extLst>
          </p:cNvPr>
          <p:cNvCxnSpPr>
            <a:cxnSpLocks noChangeShapeType="1"/>
          </p:cNvCxnSpPr>
          <p:nvPr/>
        </p:nvCxnSpPr>
        <p:spPr bwMode="auto">
          <a:xfrm>
            <a:off x="9309101" y="5072562"/>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3" name="Group 101">
            <a:extLst>
              <a:ext uri="{FF2B5EF4-FFF2-40B4-BE49-F238E27FC236}">
                <a16:creationId xmlns:a16="http://schemas.microsoft.com/office/drawing/2014/main" id="{638917A7-A457-4388-8051-0446F4DA2398}"/>
              </a:ext>
            </a:extLst>
          </p:cNvPr>
          <p:cNvGrpSpPr>
            <a:grpSpLocks/>
          </p:cNvGrpSpPr>
          <p:nvPr/>
        </p:nvGrpSpPr>
        <p:grpSpPr bwMode="auto">
          <a:xfrm>
            <a:off x="3824289" y="3716836"/>
            <a:ext cx="2489566" cy="817063"/>
            <a:chOff x="996" y="1207"/>
            <a:chExt cx="1548" cy="499"/>
          </a:xfrm>
        </p:grpSpPr>
        <p:sp>
          <p:nvSpPr>
            <p:cNvPr id="44" name="Line 98">
              <a:extLst>
                <a:ext uri="{FF2B5EF4-FFF2-40B4-BE49-F238E27FC236}">
                  <a16:creationId xmlns:a16="http://schemas.microsoft.com/office/drawing/2014/main" id="{5251A6F2-FAF4-4EAF-BCF7-6B6851BB709F}"/>
                </a:ext>
              </a:extLst>
            </p:cNvPr>
            <p:cNvSpPr>
              <a:spLocks noChangeShapeType="1"/>
            </p:cNvSpPr>
            <p:nvPr/>
          </p:nvSpPr>
          <p:spPr bwMode="auto">
            <a:xfrm flipV="1">
              <a:off x="2544" y="1207"/>
              <a:ext cx="0" cy="499"/>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5" name="Line 99">
              <a:extLst>
                <a:ext uri="{FF2B5EF4-FFF2-40B4-BE49-F238E27FC236}">
                  <a16:creationId xmlns:a16="http://schemas.microsoft.com/office/drawing/2014/main" id="{7EEE35F8-E688-4F57-B749-E5BF0A6291D3}"/>
                </a:ext>
              </a:extLst>
            </p:cNvPr>
            <p:cNvSpPr>
              <a:spLocks noChangeShapeType="1"/>
            </p:cNvSpPr>
            <p:nvPr/>
          </p:nvSpPr>
          <p:spPr bwMode="auto">
            <a:xfrm flipH="1">
              <a:off x="999" y="1207"/>
              <a:ext cx="1542"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6" name="Line 100">
              <a:extLst>
                <a:ext uri="{FF2B5EF4-FFF2-40B4-BE49-F238E27FC236}">
                  <a16:creationId xmlns:a16="http://schemas.microsoft.com/office/drawing/2014/main" id="{31DAA396-DE39-463B-811B-9AA7431D3CC2}"/>
                </a:ext>
              </a:extLst>
            </p:cNvPr>
            <p:cNvSpPr>
              <a:spLocks noChangeShapeType="1"/>
            </p:cNvSpPr>
            <p:nvPr/>
          </p:nvSpPr>
          <p:spPr bwMode="auto">
            <a:xfrm>
              <a:off x="996" y="1207"/>
              <a:ext cx="0" cy="409"/>
            </a:xfrm>
            <a:prstGeom prst="line">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grpSp>
        <p:nvGrpSpPr>
          <p:cNvPr id="47" name="Group 102">
            <a:extLst>
              <a:ext uri="{FF2B5EF4-FFF2-40B4-BE49-F238E27FC236}">
                <a16:creationId xmlns:a16="http://schemas.microsoft.com/office/drawing/2014/main" id="{EEEDF51C-39D2-40D4-8EF6-F5642E50B083}"/>
              </a:ext>
            </a:extLst>
          </p:cNvPr>
          <p:cNvGrpSpPr>
            <a:grpSpLocks/>
          </p:cNvGrpSpPr>
          <p:nvPr/>
        </p:nvGrpSpPr>
        <p:grpSpPr bwMode="auto">
          <a:xfrm>
            <a:off x="4540251" y="4302130"/>
            <a:ext cx="963613" cy="1578964"/>
            <a:chOff x="1474" y="1389"/>
            <a:chExt cx="607" cy="726"/>
          </a:xfrm>
        </p:grpSpPr>
        <p:sp>
          <p:nvSpPr>
            <p:cNvPr id="48" name="Rectangle 103">
              <a:extLst>
                <a:ext uri="{FF2B5EF4-FFF2-40B4-BE49-F238E27FC236}">
                  <a16:creationId xmlns:a16="http://schemas.microsoft.com/office/drawing/2014/main" id="{F1E70E05-2619-469E-90D8-E3C78770CB95}"/>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Ajustes</a:t>
              </a:r>
              <a:endParaRPr lang="es-ES" sz="1000" dirty="0">
                <a:solidFill>
                  <a:srgbClr val="000066"/>
                </a:solidFill>
              </a:endParaRPr>
            </a:p>
          </p:txBody>
        </p:sp>
        <p:sp>
          <p:nvSpPr>
            <p:cNvPr id="49" name="Rectangle 104">
              <a:extLst>
                <a:ext uri="{FF2B5EF4-FFF2-40B4-BE49-F238E27FC236}">
                  <a16:creationId xmlns:a16="http://schemas.microsoft.com/office/drawing/2014/main" id="{FE243886-7855-4C13-B8C9-5E444394DE61}"/>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(2) Gestor de la Demanda</a:t>
              </a:r>
              <a:endParaRPr lang="es-ES" sz="800" b="1">
                <a:solidFill>
                  <a:srgbClr val="000066"/>
                </a:solidFill>
              </a:endParaRPr>
            </a:p>
          </p:txBody>
        </p:sp>
        <p:sp>
          <p:nvSpPr>
            <p:cNvPr id="50" name="Rectangle 105">
              <a:extLst>
                <a:ext uri="{FF2B5EF4-FFF2-40B4-BE49-F238E27FC236}">
                  <a16:creationId xmlns:a16="http://schemas.microsoft.com/office/drawing/2014/main" id="{F6208650-1368-4F4B-9E0B-E94128C13530}"/>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cxnSp>
        <p:nvCxnSpPr>
          <p:cNvPr id="51" name="AutoShape 106">
            <a:extLst>
              <a:ext uri="{FF2B5EF4-FFF2-40B4-BE49-F238E27FC236}">
                <a16:creationId xmlns:a16="http://schemas.microsoft.com/office/drawing/2014/main" id="{5E282C10-8DFB-4660-A38C-A7EB8CDC1D94}"/>
              </a:ext>
            </a:extLst>
          </p:cNvPr>
          <p:cNvCxnSpPr>
            <a:cxnSpLocks noChangeShapeType="1"/>
          </p:cNvCxnSpPr>
          <p:nvPr/>
        </p:nvCxnSpPr>
        <p:spPr bwMode="auto">
          <a:xfrm>
            <a:off x="4286251" y="5102724"/>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52" name="AutoShape 113">
            <a:extLst>
              <a:ext uri="{FF2B5EF4-FFF2-40B4-BE49-F238E27FC236}">
                <a16:creationId xmlns:a16="http://schemas.microsoft.com/office/drawing/2014/main" id="{C4854282-57C4-4FAB-9E4D-55EB13F4B601}"/>
              </a:ext>
            </a:extLst>
          </p:cNvPr>
          <p:cNvCxnSpPr>
            <a:cxnSpLocks noChangeShapeType="1"/>
            <a:stCxn id="39" idx="3"/>
          </p:cNvCxnSpPr>
          <p:nvPr/>
        </p:nvCxnSpPr>
        <p:spPr bwMode="auto">
          <a:xfrm flipV="1">
            <a:off x="10514014" y="5074150"/>
            <a:ext cx="247650" cy="90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 name="AutoShape 118">
            <a:extLst>
              <a:ext uri="{FF2B5EF4-FFF2-40B4-BE49-F238E27FC236}">
                <a16:creationId xmlns:a16="http://schemas.microsoft.com/office/drawing/2014/main" id="{D67FC896-70FC-4C6F-BA99-E347395E95DE}"/>
              </a:ext>
            </a:extLst>
          </p:cNvPr>
          <p:cNvCxnSpPr>
            <a:cxnSpLocks noChangeShapeType="1"/>
          </p:cNvCxnSpPr>
          <p:nvPr/>
        </p:nvCxnSpPr>
        <p:spPr bwMode="auto">
          <a:xfrm flipH="1">
            <a:off x="11158539" y="5820274"/>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54" name="Group 110">
            <a:extLst>
              <a:ext uri="{FF2B5EF4-FFF2-40B4-BE49-F238E27FC236}">
                <a16:creationId xmlns:a16="http://schemas.microsoft.com/office/drawing/2014/main" id="{C47C5263-6050-4CBA-900E-5725AF8737DF}"/>
              </a:ext>
            </a:extLst>
          </p:cNvPr>
          <p:cNvGrpSpPr>
            <a:grpSpLocks/>
          </p:cNvGrpSpPr>
          <p:nvPr/>
        </p:nvGrpSpPr>
        <p:grpSpPr bwMode="auto">
          <a:xfrm>
            <a:off x="10748172" y="4793162"/>
            <a:ext cx="935037" cy="1027112"/>
            <a:chOff x="2406" y="2206"/>
            <a:chExt cx="589" cy="647"/>
          </a:xfrm>
        </p:grpSpPr>
        <p:pic>
          <p:nvPicPr>
            <p:cNvPr id="55" name="Picture 111">
              <a:extLst>
                <a:ext uri="{FF2B5EF4-FFF2-40B4-BE49-F238E27FC236}">
                  <a16:creationId xmlns:a16="http://schemas.microsoft.com/office/drawing/2014/main" id="{A00ADB1C-C278-481E-B940-D67B1942B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Rectangle 112">
              <a:extLst>
                <a:ext uri="{FF2B5EF4-FFF2-40B4-BE49-F238E27FC236}">
                  <a16:creationId xmlns:a16="http://schemas.microsoft.com/office/drawing/2014/main" id="{9018C1AC-8829-460C-AC04-778C5549CED2}"/>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Acta de reunión de inicio del proyecto</a:t>
              </a:r>
              <a:endParaRPr lang="es-ES" sz="800" b="1">
                <a:solidFill>
                  <a:srgbClr val="000066"/>
                </a:solidFill>
              </a:endParaRPr>
            </a:p>
          </p:txBody>
        </p:sp>
      </p:grpSp>
      <p:pic>
        <p:nvPicPr>
          <p:cNvPr id="57" name="Picture 116">
            <a:extLst>
              <a:ext uri="{FF2B5EF4-FFF2-40B4-BE49-F238E27FC236}">
                <a16:creationId xmlns:a16="http://schemas.microsoft.com/office/drawing/2014/main" id="{C80B2BDD-1B5E-466C-97FE-1DFF338D62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18022" y="6206036"/>
            <a:ext cx="7921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117">
            <a:extLst>
              <a:ext uri="{FF2B5EF4-FFF2-40B4-BE49-F238E27FC236}">
                <a16:creationId xmlns:a16="http://schemas.microsoft.com/office/drawing/2014/main" id="{ABF67E7D-1F82-436B-A69A-E44C17AD4C73}"/>
              </a:ext>
            </a:extLst>
          </p:cNvPr>
          <p:cNvSpPr>
            <a:spLocks noChangeArrowheads="1"/>
          </p:cNvSpPr>
          <p:nvPr/>
        </p:nvSpPr>
        <p:spPr bwMode="auto">
          <a:xfrm>
            <a:off x="10788658" y="6901361"/>
            <a:ext cx="935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Ejecución, Seguimiento y Control</a:t>
            </a:r>
            <a:endParaRPr lang="es-ES" sz="800" b="1" dirty="0">
              <a:solidFill>
                <a:srgbClr val="000066"/>
              </a:solidFill>
            </a:endParaRPr>
          </a:p>
        </p:txBody>
      </p:sp>
      <p:grpSp>
        <p:nvGrpSpPr>
          <p:cNvPr id="64" name="Group 119">
            <a:extLst>
              <a:ext uri="{FF2B5EF4-FFF2-40B4-BE49-F238E27FC236}">
                <a16:creationId xmlns:a16="http://schemas.microsoft.com/office/drawing/2014/main" id="{CAEF1449-0C9D-4458-9977-35CDBED7B978}"/>
              </a:ext>
            </a:extLst>
          </p:cNvPr>
          <p:cNvGrpSpPr>
            <a:grpSpLocks/>
          </p:cNvGrpSpPr>
          <p:nvPr/>
        </p:nvGrpSpPr>
        <p:grpSpPr bwMode="auto">
          <a:xfrm>
            <a:off x="1772445" y="4483297"/>
            <a:ext cx="1082588" cy="1366852"/>
            <a:chOff x="2406" y="2206"/>
            <a:chExt cx="589" cy="579"/>
          </a:xfrm>
        </p:grpSpPr>
        <p:pic>
          <p:nvPicPr>
            <p:cNvPr id="65" name="Picture 120">
              <a:extLst>
                <a:ext uri="{FF2B5EF4-FFF2-40B4-BE49-F238E27FC236}">
                  <a16:creationId xmlns:a16="http://schemas.microsoft.com/office/drawing/2014/main" id="{B5EC110D-B40C-4143-88B9-6D7EECDEDA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121">
              <a:extLst>
                <a:ext uri="{FF2B5EF4-FFF2-40B4-BE49-F238E27FC236}">
                  <a16:creationId xmlns:a16="http://schemas.microsoft.com/office/drawing/2014/main" id="{88BE01CB-DB35-4A23-9994-1D05A1C6DB1B}"/>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Propuesta Aprobada</a:t>
              </a:r>
              <a:endParaRPr lang="es-ES" sz="800" b="1" dirty="0">
                <a:solidFill>
                  <a:srgbClr val="000066"/>
                </a:solidFill>
              </a:endParaRPr>
            </a:p>
          </p:txBody>
        </p:sp>
      </p:grpSp>
      <p:sp>
        <p:nvSpPr>
          <p:cNvPr id="59" name="Rectangle 109">
            <a:extLst>
              <a:ext uri="{FF2B5EF4-FFF2-40B4-BE49-F238E27FC236}">
                <a16:creationId xmlns:a16="http://schemas.microsoft.com/office/drawing/2014/main" id="{51FA30B5-57F3-4A00-9E53-DF691D9A2CD5}"/>
              </a:ext>
            </a:extLst>
          </p:cNvPr>
          <p:cNvSpPr>
            <a:spLocks noChangeArrowheads="1"/>
          </p:cNvSpPr>
          <p:nvPr/>
        </p:nvSpPr>
        <p:spPr bwMode="auto">
          <a:xfrm>
            <a:off x="1392537" y="3630530"/>
            <a:ext cx="1948316" cy="20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smtClean="0">
                <a:solidFill>
                  <a:srgbClr val="000066"/>
                </a:solidFill>
              </a:rPr>
              <a:t>Cliente</a:t>
            </a:r>
            <a:endParaRPr lang="es-ES" sz="900" b="1" dirty="0">
              <a:solidFill>
                <a:srgbClr val="000066"/>
              </a:solidFill>
            </a:endParaRPr>
          </a:p>
        </p:txBody>
      </p:sp>
    </p:spTree>
    <p:extLst>
      <p:ext uri="{BB962C8B-B14F-4D97-AF65-F5344CB8AC3E}">
        <p14:creationId xmlns:p14="http://schemas.microsoft.com/office/powerpoint/2010/main" val="201146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16</a:t>
            </a:fld>
            <a:endParaRPr/>
          </a:p>
        </p:txBody>
      </p:sp>
      <p:sp>
        <p:nvSpPr>
          <p:cNvPr id="9" name="Google Shape;3850;p15">
            <a:extLst>
              <a:ext uri="{FF2B5EF4-FFF2-40B4-BE49-F238E27FC236}">
                <a16:creationId xmlns:a16="http://schemas.microsoft.com/office/drawing/2014/main" id="{4C31CA25-91C9-4DD1-87B7-94C51D27DD3D}"/>
              </a:ext>
            </a:extLst>
          </p:cNvPr>
          <p:cNvSpPr txBox="1">
            <a:spLocks/>
          </p:cNvSpPr>
          <p:nvPr/>
        </p:nvSpPr>
        <p:spPr>
          <a:xfrm>
            <a:off x="838200" y="413450"/>
            <a:ext cx="118618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PLANIFICACIÓN</a:t>
            </a:r>
          </a:p>
        </p:txBody>
      </p:sp>
      <p:graphicFrame>
        <p:nvGraphicFramePr>
          <p:cNvPr id="7" name="Tabla 6">
            <a:extLst>
              <a:ext uri="{FF2B5EF4-FFF2-40B4-BE49-F238E27FC236}">
                <a16:creationId xmlns:a16="http://schemas.microsoft.com/office/drawing/2014/main" id="{698347B6-F027-42FC-BBAE-CCFB5B73397A}"/>
              </a:ext>
            </a:extLst>
          </p:cNvPr>
          <p:cNvGraphicFramePr>
            <a:graphicFrameLocks noGrp="1"/>
          </p:cNvGraphicFramePr>
          <p:nvPr>
            <p:extLst>
              <p:ext uri="{D42A27DB-BD31-4B8C-83A1-F6EECF244321}">
                <p14:modId xmlns:p14="http://schemas.microsoft.com/office/powerpoint/2010/main" val="2616630133"/>
              </p:ext>
            </p:extLst>
          </p:nvPr>
        </p:nvGraphicFramePr>
        <p:xfrm>
          <a:off x="1417638" y="2879725"/>
          <a:ext cx="11714162" cy="5718175"/>
        </p:xfrm>
        <a:graphic>
          <a:graphicData uri="http://schemas.openxmlformats.org/drawingml/2006/table">
            <a:tbl>
              <a:tblPr>
                <a:tableStyleId>{ED083AE6-46FA-4A59-8FB0-9F97EB10719F}</a:tableStyleId>
              </a:tblPr>
              <a:tblGrid>
                <a:gridCol w="518605">
                  <a:extLst>
                    <a:ext uri="{9D8B030D-6E8A-4147-A177-3AD203B41FA5}">
                      <a16:colId xmlns:a16="http://schemas.microsoft.com/office/drawing/2014/main" val="3287211033"/>
                    </a:ext>
                  </a:extLst>
                </a:gridCol>
                <a:gridCol w="2140457">
                  <a:extLst>
                    <a:ext uri="{9D8B030D-6E8A-4147-A177-3AD203B41FA5}">
                      <a16:colId xmlns:a16="http://schemas.microsoft.com/office/drawing/2014/main" val="780281737"/>
                    </a:ext>
                  </a:extLst>
                </a:gridCol>
                <a:gridCol w="1900444">
                  <a:extLst>
                    <a:ext uri="{9D8B030D-6E8A-4147-A177-3AD203B41FA5}">
                      <a16:colId xmlns:a16="http://schemas.microsoft.com/office/drawing/2014/main" val="990689353"/>
                    </a:ext>
                  </a:extLst>
                </a:gridCol>
                <a:gridCol w="4561621">
                  <a:extLst>
                    <a:ext uri="{9D8B030D-6E8A-4147-A177-3AD203B41FA5}">
                      <a16:colId xmlns:a16="http://schemas.microsoft.com/office/drawing/2014/main" val="4053950497"/>
                    </a:ext>
                  </a:extLst>
                </a:gridCol>
                <a:gridCol w="2593035">
                  <a:extLst>
                    <a:ext uri="{9D8B030D-6E8A-4147-A177-3AD203B41FA5}">
                      <a16:colId xmlns:a16="http://schemas.microsoft.com/office/drawing/2014/main" val="1576881307"/>
                    </a:ext>
                  </a:extLst>
                </a:gridCol>
              </a:tblGrid>
              <a:tr h="54674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extLst>
                  <a:ext uri="{0D108BD9-81ED-4DB2-BD59-A6C34878D82A}">
                    <a16:rowId xmlns:a16="http://schemas.microsoft.com/office/drawing/2014/main" val="3312000279"/>
                  </a:ext>
                </a:extLst>
              </a:tr>
              <a:tr h="48242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1</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s-PE"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Planeamiento</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El objetivo de esta etapa es la elaboración del Plan del Proyecto.</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de Plan del Proyecto.</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3446591039"/>
                  </a:ext>
                </a:extLst>
              </a:tr>
              <a:tr h="125414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2</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Gestor de la Demanda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rPr>
                        <a:t>Revisión, Ajustes</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En esta etapa el Gestor de la Demanda revisa el Plan del Proyecto conjuntamente con el analista funcional, registrando sus observaciones en acta de reunión, que justificarán las modificaciones y/o correcciones respectivas.</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de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de reuniones.</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3502683690"/>
                  </a:ext>
                </a:extLst>
              </a:tr>
              <a:tr h="73328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3</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a:rPr>
                        <a:t>Cliente</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rPr>
                        <a:t>Conformidad al Plan de Gestión del Proyecto</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dirty="0">
                          <a:ln>
                            <a:noFill/>
                          </a:ln>
                          <a:effectLst/>
                        </a:rPr>
                        <a:t>En esta etapa el Gestor de la Demanda envía la conformidad al Plan del Proyecto quedando registrada en 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551599719"/>
                  </a:ext>
                </a:extLst>
              </a:tr>
              <a:tr h="152445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4</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Analista Funcional</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err="1">
                          <a:ln>
                            <a:noFill/>
                          </a:ln>
                          <a:effectLst/>
                        </a:rPr>
                        <a:t>Kick</a:t>
                      </a:r>
                      <a:r>
                        <a:rPr kumimoji="0" lang="es-PE" sz="1200" u="none" strike="noStrike" cap="none" normalizeH="0" baseline="0" dirty="0">
                          <a:ln>
                            <a:noFill/>
                          </a:ln>
                          <a:effectLst/>
                        </a:rPr>
                        <a:t> off meeting - interno</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Es la reunión de inicio del proyecto, donde se informa al equipo de desarrollo sobre el proyecto y la estrategia para afrontarlo.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Esta reunión no es necesario cuando el proyecto esta integrado por un único integrante.</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Presentación </a:t>
                      </a:r>
                      <a:r>
                        <a:rPr kumimoji="0" lang="es-ES" sz="1200" u="none" strike="noStrike" cap="none" normalizeH="0" baseline="0" dirty="0" err="1">
                          <a:ln>
                            <a:noFill/>
                          </a:ln>
                          <a:effectLst/>
                        </a:rPr>
                        <a:t>kick</a:t>
                      </a:r>
                      <a:r>
                        <a:rPr kumimoji="0" lang="es-ES" sz="1200" u="none" strike="noStrike" cap="none" normalizeH="0" baseline="0" dirty="0">
                          <a:ln>
                            <a:noFill/>
                          </a:ln>
                          <a:effectLst/>
                        </a:rPr>
                        <a:t> off meeting –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4172221392"/>
                  </a:ext>
                </a:extLst>
              </a:tr>
              <a:tr h="117711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5</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s-PE"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a:ln>
                            <a:noFill/>
                          </a:ln>
                          <a:effectLst/>
                        </a:rPr>
                        <a:t>Kick off meeting - externo</a:t>
                      </a:r>
                      <a:endParaRPr kumimoji="0" lang="es-E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En esta reunión se informa al cliente sobre el proyecto y la estrategia para afrontarlo, se obtiene el compromiso y se explica el esquema de trabajo.</a:t>
                      </a:r>
                    </a:p>
                    <a:p>
                      <a:pPr marL="0" marR="0" lvl="0" indent="0" algn="just"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Presentación </a:t>
                      </a:r>
                      <a:r>
                        <a:rPr kumimoji="0" lang="es-ES" sz="1200" u="none" strike="noStrike" cap="none" normalizeH="0" baseline="0" dirty="0" err="1">
                          <a:ln>
                            <a:noFill/>
                          </a:ln>
                          <a:effectLst/>
                        </a:rPr>
                        <a:t>kick</a:t>
                      </a:r>
                      <a:r>
                        <a:rPr kumimoji="0" lang="es-ES" sz="1200" u="none" strike="noStrike" cap="none" normalizeH="0" baseline="0" dirty="0">
                          <a:ln>
                            <a:noFill/>
                          </a:ln>
                          <a:effectLst/>
                        </a:rPr>
                        <a:t> off meeting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232983422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17</a:t>
            </a:fld>
            <a:endParaRPr/>
          </a:p>
        </p:txBody>
      </p:sp>
      <p:sp>
        <p:nvSpPr>
          <p:cNvPr id="37" name="Google Shape;3850;p15">
            <a:extLst>
              <a:ext uri="{FF2B5EF4-FFF2-40B4-BE49-F238E27FC236}">
                <a16:creationId xmlns:a16="http://schemas.microsoft.com/office/drawing/2014/main"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8" name="Google Shape;3850;p15">
            <a:extLst>
              <a:ext uri="{FF2B5EF4-FFF2-40B4-BE49-F238E27FC236}">
                <a16:creationId xmlns:a16="http://schemas.microsoft.com/office/drawing/2014/main"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5.3</a:t>
            </a:r>
            <a:r>
              <a:rPr lang="es-ES" sz="4000" b="1" dirty="0"/>
              <a:t> </a:t>
            </a:r>
            <a:r>
              <a:rPr lang="es-ES" sz="4400" b="1" dirty="0"/>
              <a:t>TAREAS</a:t>
            </a:r>
            <a:endParaRPr lang="es-ES" sz="4000" b="1" dirty="0"/>
          </a:p>
        </p:txBody>
      </p:sp>
    </p:spTree>
    <p:extLst>
      <p:ext uri="{BB962C8B-B14F-4D97-AF65-F5344CB8AC3E}">
        <p14:creationId xmlns:p14="http://schemas.microsoft.com/office/powerpoint/2010/main" val="39134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18</a:t>
            </a:fld>
            <a:endParaRPr/>
          </a:p>
        </p:txBody>
      </p:sp>
      <p:sp>
        <p:nvSpPr>
          <p:cNvPr id="4" name="Google Shape;3850;p15">
            <a:extLst>
              <a:ext uri="{FF2B5EF4-FFF2-40B4-BE49-F238E27FC236}">
                <a16:creationId xmlns:a16="http://schemas.microsoft.com/office/drawing/2014/main" id="{B3F255F3-208A-4D1F-8A3F-0FF6FAED3415}"/>
              </a:ext>
            </a:extLst>
          </p:cNvPr>
          <p:cNvSpPr txBox="1">
            <a:spLocks/>
          </p:cNvSpPr>
          <p:nvPr/>
        </p:nvSpPr>
        <p:spPr>
          <a:xfrm>
            <a:off x="906634" y="413450"/>
            <a:ext cx="12225166"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TAREAS DE LA ACTIVIDAD DE PLANTEAMIENTO</a:t>
            </a:r>
          </a:p>
        </p:txBody>
      </p:sp>
      <p:grpSp>
        <p:nvGrpSpPr>
          <p:cNvPr id="6" name="Group 17">
            <a:extLst>
              <a:ext uri="{FF2B5EF4-FFF2-40B4-BE49-F238E27FC236}">
                <a16:creationId xmlns:a16="http://schemas.microsoft.com/office/drawing/2014/main" id="{E72DEEE7-80CA-4DAE-800C-60CB2E2666EE}"/>
              </a:ext>
            </a:extLst>
          </p:cNvPr>
          <p:cNvGrpSpPr>
            <a:grpSpLocks/>
          </p:cNvGrpSpPr>
          <p:nvPr/>
        </p:nvGrpSpPr>
        <p:grpSpPr bwMode="auto">
          <a:xfrm>
            <a:off x="5510324" y="4010976"/>
            <a:ext cx="1380666" cy="1579247"/>
            <a:chOff x="2925" y="1389"/>
            <a:chExt cx="607" cy="726"/>
          </a:xfrm>
        </p:grpSpPr>
        <p:sp>
          <p:nvSpPr>
            <p:cNvPr id="7" name="Rectangle 18">
              <a:extLst>
                <a:ext uri="{FF2B5EF4-FFF2-40B4-BE49-F238E27FC236}">
                  <a16:creationId xmlns:a16="http://schemas.microsoft.com/office/drawing/2014/main" id="{90FBFA50-EABF-44DF-ABC3-DFCE67A9B357}"/>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sz="1000" dirty="0">
                  <a:solidFill>
                    <a:srgbClr val="000066"/>
                  </a:solidFill>
                </a:rPr>
                <a:t> Revisión Interna del Plan de Proyecto</a:t>
              </a:r>
            </a:p>
          </p:txBody>
        </p:sp>
        <p:sp>
          <p:nvSpPr>
            <p:cNvPr id="8" name="Rectangle 19">
              <a:extLst>
                <a:ext uri="{FF2B5EF4-FFF2-40B4-BE49-F238E27FC236}">
                  <a16:creationId xmlns:a16="http://schemas.microsoft.com/office/drawing/2014/main" id="{0623E35C-3659-4D93-AB4F-2B2356C099EF}"/>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Analista </a:t>
              </a:r>
              <a:r>
                <a:rPr lang="es-PE" sz="900" b="1" dirty="0">
                  <a:solidFill>
                    <a:srgbClr val="000066"/>
                  </a:solidFill>
                </a:rPr>
                <a:t>Funcional</a:t>
              </a:r>
              <a:endParaRPr lang="es-ES" sz="800" b="1" dirty="0">
                <a:solidFill>
                  <a:srgbClr val="000066"/>
                </a:solidFill>
              </a:endParaRPr>
            </a:p>
          </p:txBody>
        </p:sp>
        <p:sp>
          <p:nvSpPr>
            <p:cNvPr id="9" name="Rectangle 20">
              <a:extLst>
                <a:ext uri="{FF2B5EF4-FFF2-40B4-BE49-F238E27FC236}">
                  <a16:creationId xmlns:a16="http://schemas.microsoft.com/office/drawing/2014/main" id="{B00F30C6-DA8B-46A0-A979-D48185024592}"/>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b="1" dirty="0">
                  <a:solidFill>
                    <a:srgbClr val="000066"/>
                  </a:solidFill>
                  <a:latin typeface="TheSansCorrespondence" pitchFamily="34" charset="0"/>
                </a:rPr>
                <a:t>Plantilla Plan del Proyecto</a:t>
              </a:r>
            </a:p>
          </p:txBody>
        </p:sp>
      </p:grpSp>
      <p:cxnSp>
        <p:nvCxnSpPr>
          <p:cNvPr id="10" name="AutoShape 23">
            <a:extLst>
              <a:ext uri="{FF2B5EF4-FFF2-40B4-BE49-F238E27FC236}">
                <a16:creationId xmlns:a16="http://schemas.microsoft.com/office/drawing/2014/main" id="{EFD83ADD-C17C-4805-96AC-048EB4944BA7}"/>
              </a:ext>
            </a:extLst>
          </p:cNvPr>
          <p:cNvCxnSpPr>
            <a:cxnSpLocks noChangeShapeType="1"/>
            <a:endCxn id="7" idx="1"/>
          </p:cNvCxnSpPr>
          <p:nvPr/>
        </p:nvCxnSpPr>
        <p:spPr bwMode="auto">
          <a:xfrm>
            <a:off x="4915807" y="4801687"/>
            <a:ext cx="594517"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1" name="AutoShape 26">
            <a:extLst>
              <a:ext uri="{FF2B5EF4-FFF2-40B4-BE49-F238E27FC236}">
                <a16:creationId xmlns:a16="http://schemas.microsoft.com/office/drawing/2014/main" id="{2D83BDA9-ECDB-46EE-AAED-9EA14405D6FA}"/>
              </a:ext>
            </a:extLst>
          </p:cNvPr>
          <p:cNvCxnSpPr>
            <a:cxnSpLocks noChangeShapeType="1"/>
          </p:cNvCxnSpPr>
          <p:nvPr/>
        </p:nvCxnSpPr>
        <p:spPr bwMode="auto">
          <a:xfrm flipH="1">
            <a:off x="2675495" y="3821687"/>
            <a:ext cx="12700"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3" name="Picture 31">
            <a:extLst>
              <a:ext uri="{FF2B5EF4-FFF2-40B4-BE49-F238E27FC236}">
                <a16:creationId xmlns:a16="http://schemas.microsoft.com/office/drawing/2014/main" id="{09814D02-8680-4185-8703-7D4021F29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365" y="3007416"/>
            <a:ext cx="833073" cy="88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5" name="AutoShape 33">
            <a:extLst>
              <a:ext uri="{FF2B5EF4-FFF2-40B4-BE49-F238E27FC236}">
                <a16:creationId xmlns:a16="http://schemas.microsoft.com/office/drawing/2014/main" id="{A7B1E660-2B54-430E-83EB-54F76C812FEB}"/>
              </a:ext>
            </a:extLst>
          </p:cNvPr>
          <p:cNvCxnSpPr>
            <a:cxnSpLocks noChangeShapeType="1"/>
            <a:stCxn id="27" idx="3"/>
            <a:endCxn id="17" idx="1"/>
          </p:cNvCxnSpPr>
          <p:nvPr/>
        </p:nvCxnSpPr>
        <p:spPr bwMode="auto">
          <a:xfrm>
            <a:off x="3130609" y="4802711"/>
            <a:ext cx="506550" cy="108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6" name="Group 47">
            <a:extLst>
              <a:ext uri="{FF2B5EF4-FFF2-40B4-BE49-F238E27FC236}">
                <a16:creationId xmlns:a16="http://schemas.microsoft.com/office/drawing/2014/main" id="{F807D505-B40C-4458-9599-C80F92D01232}"/>
              </a:ext>
            </a:extLst>
          </p:cNvPr>
          <p:cNvGrpSpPr>
            <a:grpSpLocks/>
          </p:cNvGrpSpPr>
          <p:nvPr/>
        </p:nvGrpSpPr>
        <p:grpSpPr bwMode="auto">
          <a:xfrm>
            <a:off x="3637159" y="4015197"/>
            <a:ext cx="1278648" cy="1575028"/>
            <a:chOff x="612" y="1389"/>
            <a:chExt cx="607" cy="726"/>
          </a:xfrm>
        </p:grpSpPr>
        <p:sp>
          <p:nvSpPr>
            <p:cNvPr id="17" name="Rectangle 48">
              <a:extLst>
                <a:ext uri="{FF2B5EF4-FFF2-40B4-BE49-F238E27FC236}">
                  <a16:creationId xmlns:a16="http://schemas.microsoft.com/office/drawing/2014/main" id="{16B5F57A-A227-41E6-875E-4E17C04F2B31}"/>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sz="1000" dirty="0">
                  <a:solidFill>
                    <a:srgbClr val="000066"/>
                  </a:solidFill>
                </a:rPr>
                <a:t> Elaboración de Plan de Proyecto</a:t>
              </a:r>
            </a:p>
          </p:txBody>
        </p:sp>
        <p:sp>
          <p:nvSpPr>
            <p:cNvPr id="18" name="Rectangle 49">
              <a:extLst>
                <a:ext uri="{FF2B5EF4-FFF2-40B4-BE49-F238E27FC236}">
                  <a16:creationId xmlns:a16="http://schemas.microsoft.com/office/drawing/2014/main" id="{35CC92B2-2A45-4E94-A801-E7017FF2F8FE}"/>
                </a:ext>
              </a:extLst>
            </p:cNvPr>
            <p:cNvSpPr>
              <a:spLocks noChangeArrowheads="1"/>
            </p:cNvSpPr>
            <p:nvPr/>
          </p:nvSpPr>
          <p:spPr bwMode="auto">
            <a:xfrm>
              <a:off x="612"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Analista </a:t>
              </a:r>
              <a:r>
                <a:rPr lang="es-PE" sz="900" b="1" dirty="0">
                  <a:solidFill>
                    <a:srgbClr val="000066"/>
                  </a:solidFill>
                </a:rPr>
                <a:t>Funcional</a:t>
              </a:r>
              <a:endParaRPr lang="es-ES" sz="800" b="1" dirty="0">
                <a:solidFill>
                  <a:srgbClr val="000066"/>
                </a:solidFill>
              </a:endParaRPr>
            </a:p>
          </p:txBody>
        </p:sp>
        <p:sp>
          <p:nvSpPr>
            <p:cNvPr id="19" name="Rectangle 50">
              <a:extLst>
                <a:ext uri="{FF2B5EF4-FFF2-40B4-BE49-F238E27FC236}">
                  <a16:creationId xmlns:a16="http://schemas.microsoft.com/office/drawing/2014/main" id="{236BB702-11E0-44F0-B1F1-B1851E32ABD2}"/>
                </a:ext>
              </a:extLst>
            </p:cNvPr>
            <p:cNvSpPr>
              <a:spLocks noChangeArrowheads="1"/>
            </p:cNvSpPr>
            <p:nvPr/>
          </p:nvSpPr>
          <p:spPr bwMode="auto">
            <a:xfrm>
              <a:off x="612"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dirty="0">
                  <a:solidFill>
                    <a:srgbClr val="000066"/>
                  </a:solidFill>
                  <a:latin typeface="TheSansCorrespondence" pitchFamily="34" charset="0"/>
                </a:rPr>
                <a:t>Plantilla Plan del Proyecto</a:t>
              </a:r>
            </a:p>
          </p:txBody>
        </p:sp>
      </p:grpSp>
      <p:grpSp>
        <p:nvGrpSpPr>
          <p:cNvPr id="20" name="Group 53">
            <a:extLst>
              <a:ext uri="{FF2B5EF4-FFF2-40B4-BE49-F238E27FC236}">
                <a16:creationId xmlns:a16="http://schemas.microsoft.com/office/drawing/2014/main" id="{3C41F768-E92D-4F11-998F-D6D7F08928B6}"/>
              </a:ext>
            </a:extLst>
          </p:cNvPr>
          <p:cNvGrpSpPr>
            <a:grpSpLocks/>
          </p:cNvGrpSpPr>
          <p:nvPr/>
        </p:nvGrpSpPr>
        <p:grpSpPr bwMode="auto">
          <a:xfrm>
            <a:off x="7475106" y="4033090"/>
            <a:ext cx="1255240" cy="1542896"/>
            <a:chOff x="2925" y="1389"/>
            <a:chExt cx="607" cy="726"/>
          </a:xfrm>
        </p:grpSpPr>
        <p:sp>
          <p:nvSpPr>
            <p:cNvPr id="21" name="Rectangle 54">
              <a:extLst>
                <a:ext uri="{FF2B5EF4-FFF2-40B4-BE49-F238E27FC236}">
                  <a16:creationId xmlns:a16="http://schemas.microsoft.com/office/drawing/2014/main" id="{14056C58-6F87-44F8-8A38-E455B404D172}"/>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 Gestión de la Configuración</a:t>
              </a:r>
            </a:p>
          </p:txBody>
        </p:sp>
        <p:sp>
          <p:nvSpPr>
            <p:cNvPr id="22" name="Rectangle 55">
              <a:extLst>
                <a:ext uri="{FF2B5EF4-FFF2-40B4-BE49-F238E27FC236}">
                  <a16:creationId xmlns:a16="http://schemas.microsoft.com/office/drawing/2014/main" id="{EE4A23A2-9DEE-4BB8-B087-A8C2F26C6FFA}"/>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(3) </a:t>
              </a:r>
              <a:r>
                <a:rPr lang="es-PE" sz="900" b="1" dirty="0">
                  <a:solidFill>
                    <a:srgbClr val="000066"/>
                  </a:solidFill>
                </a:rPr>
                <a:t>Analista</a:t>
              </a:r>
              <a:r>
                <a:rPr lang="es-PE" sz="800" b="1" dirty="0">
                  <a:solidFill>
                    <a:srgbClr val="000066"/>
                  </a:solidFill>
                </a:rPr>
                <a:t> Funcional</a:t>
              </a:r>
              <a:endParaRPr lang="es-ES" sz="800" b="1" dirty="0">
                <a:solidFill>
                  <a:srgbClr val="000066"/>
                </a:solidFill>
              </a:endParaRPr>
            </a:p>
          </p:txBody>
        </p:sp>
        <p:sp>
          <p:nvSpPr>
            <p:cNvPr id="23" name="Rectangle 56">
              <a:extLst>
                <a:ext uri="{FF2B5EF4-FFF2-40B4-BE49-F238E27FC236}">
                  <a16:creationId xmlns:a16="http://schemas.microsoft.com/office/drawing/2014/main" id="{830683F8-CF2E-4CD7-BBD3-DE8A386A1AB4}"/>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900" b="1" dirty="0">
                  <a:solidFill>
                    <a:srgbClr val="000066"/>
                  </a:solidFill>
                  <a:latin typeface="TheSansCorrespondence" pitchFamily="34" charset="0"/>
                </a:rPr>
                <a:t>Plantilla Plan del Proyecto</a:t>
              </a:r>
            </a:p>
          </p:txBody>
        </p:sp>
      </p:grpSp>
      <p:cxnSp>
        <p:nvCxnSpPr>
          <p:cNvPr id="24" name="AutoShape 61">
            <a:extLst>
              <a:ext uri="{FF2B5EF4-FFF2-40B4-BE49-F238E27FC236}">
                <a16:creationId xmlns:a16="http://schemas.microsoft.com/office/drawing/2014/main" id="{FB6DE52D-479E-41A6-885C-528A4C61CA23}"/>
              </a:ext>
            </a:extLst>
          </p:cNvPr>
          <p:cNvCxnSpPr>
            <a:cxnSpLocks noChangeShapeType="1"/>
            <a:stCxn id="7" idx="3"/>
            <a:endCxn id="21" idx="1"/>
          </p:cNvCxnSpPr>
          <p:nvPr/>
        </p:nvCxnSpPr>
        <p:spPr bwMode="auto">
          <a:xfrm>
            <a:off x="6890990" y="4801688"/>
            <a:ext cx="584116" cy="39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5" name="AutoShape 62">
            <a:extLst>
              <a:ext uri="{FF2B5EF4-FFF2-40B4-BE49-F238E27FC236}">
                <a16:creationId xmlns:a16="http://schemas.microsoft.com/office/drawing/2014/main" id="{6E309DD4-4429-4621-82DB-163C7DFE5A83}"/>
              </a:ext>
            </a:extLst>
          </p:cNvPr>
          <p:cNvCxnSpPr>
            <a:cxnSpLocks noChangeShapeType="1"/>
          </p:cNvCxnSpPr>
          <p:nvPr/>
        </p:nvCxnSpPr>
        <p:spPr bwMode="auto">
          <a:xfrm>
            <a:off x="8737600" y="4801687"/>
            <a:ext cx="560669"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6" name="Group 75">
            <a:extLst>
              <a:ext uri="{FF2B5EF4-FFF2-40B4-BE49-F238E27FC236}">
                <a16:creationId xmlns:a16="http://schemas.microsoft.com/office/drawing/2014/main" id="{0DC46178-CFA3-455F-AB84-D740277E39F9}"/>
              </a:ext>
            </a:extLst>
          </p:cNvPr>
          <p:cNvGrpSpPr>
            <a:grpSpLocks/>
          </p:cNvGrpSpPr>
          <p:nvPr/>
        </p:nvGrpSpPr>
        <p:grpSpPr bwMode="auto">
          <a:xfrm>
            <a:off x="2207599" y="4351912"/>
            <a:ext cx="1001202" cy="1474648"/>
            <a:chOff x="2406" y="2206"/>
            <a:chExt cx="589" cy="579"/>
          </a:xfrm>
        </p:grpSpPr>
        <p:pic>
          <p:nvPicPr>
            <p:cNvPr id="27" name="Picture 76">
              <a:extLst>
                <a:ext uri="{FF2B5EF4-FFF2-40B4-BE49-F238E27FC236}">
                  <a16:creationId xmlns:a16="http://schemas.microsoft.com/office/drawing/2014/main" id="{D59286FF-F8B2-47E3-9693-7F4AF4ECD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77">
              <a:extLst>
                <a:ext uri="{FF2B5EF4-FFF2-40B4-BE49-F238E27FC236}">
                  <a16:creationId xmlns:a16="http://schemas.microsoft.com/office/drawing/2014/main" id="{98499903-D26F-40B1-A768-4F44382E86B9}"/>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Propuesta Aprobada</a:t>
              </a:r>
              <a:endParaRPr lang="es-ES" sz="800" b="1">
                <a:solidFill>
                  <a:srgbClr val="000066"/>
                </a:solidFill>
              </a:endParaRPr>
            </a:p>
          </p:txBody>
        </p:sp>
      </p:grpSp>
      <p:grpSp>
        <p:nvGrpSpPr>
          <p:cNvPr id="29" name="Group 81">
            <a:extLst>
              <a:ext uri="{FF2B5EF4-FFF2-40B4-BE49-F238E27FC236}">
                <a16:creationId xmlns:a16="http://schemas.microsoft.com/office/drawing/2014/main" id="{95CACBF6-3C2A-4FBD-B517-E32AF338D2EA}"/>
              </a:ext>
            </a:extLst>
          </p:cNvPr>
          <p:cNvGrpSpPr>
            <a:grpSpLocks/>
          </p:cNvGrpSpPr>
          <p:nvPr/>
        </p:nvGrpSpPr>
        <p:grpSpPr bwMode="auto">
          <a:xfrm>
            <a:off x="9298269" y="4010976"/>
            <a:ext cx="1298744" cy="1511231"/>
            <a:chOff x="2925" y="1389"/>
            <a:chExt cx="607" cy="726"/>
          </a:xfrm>
        </p:grpSpPr>
        <p:sp>
          <p:nvSpPr>
            <p:cNvPr id="30" name="Rectangle 82">
              <a:extLst>
                <a:ext uri="{FF2B5EF4-FFF2-40B4-BE49-F238E27FC236}">
                  <a16:creationId xmlns:a16="http://schemas.microsoft.com/office/drawing/2014/main" id="{4E89C754-0D1D-47FD-A7C3-FB452E471218}"/>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y ajustes</a:t>
              </a:r>
              <a:endParaRPr lang="es-ES" sz="1000" dirty="0">
                <a:solidFill>
                  <a:srgbClr val="000066"/>
                </a:solidFill>
              </a:endParaRPr>
            </a:p>
          </p:txBody>
        </p:sp>
        <p:sp>
          <p:nvSpPr>
            <p:cNvPr id="31" name="Rectangle 83">
              <a:extLst>
                <a:ext uri="{FF2B5EF4-FFF2-40B4-BE49-F238E27FC236}">
                  <a16:creationId xmlns:a16="http://schemas.microsoft.com/office/drawing/2014/main" id="{1EDBB921-C3CA-4D7D-B4D7-7481A3DCEB21}"/>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Jefe de </a:t>
              </a:r>
              <a:r>
                <a:rPr lang="es-PE" sz="900" b="1" dirty="0">
                  <a:solidFill>
                    <a:srgbClr val="000066"/>
                  </a:solidFill>
                </a:rPr>
                <a:t>Proyecto</a:t>
              </a:r>
              <a:endParaRPr lang="es-ES" sz="800" b="1" dirty="0">
                <a:solidFill>
                  <a:srgbClr val="000066"/>
                </a:solidFill>
              </a:endParaRPr>
            </a:p>
          </p:txBody>
        </p:sp>
        <p:sp>
          <p:nvSpPr>
            <p:cNvPr id="32" name="Rectangle 84">
              <a:extLst>
                <a:ext uri="{FF2B5EF4-FFF2-40B4-BE49-F238E27FC236}">
                  <a16:creationId xmlns:a16="http://schemas.microsoft.com/office/drawing/2014/main" id="{0C869DB5-245B-4E7E-B781-5058D15EFC0E}"/>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b="1">
                  <a:solidFill>
                    <a:srgbClr val="000066"/>
                  </a:solidFill>
                  <a:latin typeface="TheSansCorrespondence" pitchFamily="34" charset="0"/>
                </a:rPr>
                <a:t>Plantilla Plan del Proyecto</a:t>
              </a:r>
            </a:p>
          </p:txBody>
        </p:sp>
      </p:grpSp>
      <p:sp>
        <p:nvSpPr>
          <p:cNvPr id="33" name="Line 88">
            <a:extLst>
              <a:ext uri="{FF2B5EF4-FFF2-40B4-BE49-F238E27FC236}">
                <a16:creationId xmlns:a16="http://schemas.microsoft.com/office/drawing/2014/main" id="{9BAE38C3-2F4B-4459-86B2-76D9E16E4999}"/>
              </a:ext>
            </a:extLst>
          </p:cNvPr>
          <p:cNvSpPr>
            <a:spLocks noChangeShapeType="1"/>
          </p:cNvSpPr>
          <p:nvPr/>
        </p:nvSpPr>
        <p:spPr bwMode="auto">
          <a:xfrm>
            <a:off x="9934659" y="5522207"/>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pic>
        <p:nvPicPr>
          <p:cNvPr id="70" name="Picture 70">
            <a:extLst>
              <a:ext uri="{FF2B5EF4-FFF2-40B4-BE49-F238E27FC236}">
                <a16:creationId xmlns:a16="http://schemas.microsoft.com/office/drawing/2014/main" id="{20B076A1-82B9-4590-B8B3-99B73C702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2573" y="5894443"/>
            <a:ext cx="824172" cy="69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3">
            <a:extLst>
              <a:ext uri="{FF2B5EF4-FFF2-40B4-BE49-F238E27FC236}">
                <a16:creationId xmlns:a16="http://schemas.microsoft.com/office/drawing/2014/main" id="{C8C197AF-C0CA-4540-B7B0-4886D4C41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493" y="5855759"/>
            <a:ext cx="900656" cy="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2" name="Rectangle 74">
            <a:extLst>
              <a:ext uri="{FF2B5EF4-FFF2-40B4-BE49-F238E27FC236}">
                <a16:creationId xmlns:a16="http://schemas.microsoft.com/office/drawing/2014/main" id="{2464CEE1-BEE9-4806-8CE4-56A75CE939E0}"/>
              </a:ext>
            </a:extLst>
          </p:cNvPr>
          <p:cNvSpPr>
            <a:spLocks noChangeArrowheads="1"/>
          </p:cNvSpPr>
          <p:nvPr/>
        </p:nvSpPr>
        <p:spPr bwMode="auto">
          <a:xfrm>
            <a:off x="11190371" y="6585753"/>
            <a:ext cx="11049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Gestor de la Demanda</a:t>
            </a:r>
            <a:endParaRPr lang="es-ES" sz="800" b="1" dirty="0">
              <a:solidFill>
                <a:srgbClr val="000066"/>
              </a:solidFill>
            </a:endParaRPr>
          </a:p>
        </p:txBody>
      </p:sp>
      <p:sp>
        <p:nvSpPr>
          <p:cNvPr id="76" name="Rectangle 74">
            <a:extLst>
              <a:ext uri="{FF2B5EF4-FFF2-40B4-BE49-F238E27FC236}">
                <a16:creationId xmlns:a16="http://schemas.microsoft.com/office/drawing/2014/main" id="{4DA601D1-7DC8-46A1-8895-D0AB52078C52}"/>
              </a:ext>
            </a:extLst>
          </p:cNvPr>
          <p:cNvSpPr>
            <a:spLocks noChangeArrowheads="1"/>
          </p:cNvSpPr>
          <p:nvPr/>
        </p:nvSpPr>
        <p:spPr bwMode="auto">
          <a:xfrm>
            <a:off x="9382209" y="6567292"/>
            <a:ext cx="1104900" cy="19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Plan del Proyecto</a:t>
            </a:r>
            <a:endParaRPr lang="es-ES" sz="800" b="1" dirty="0">
              <a:solidFill>
                <a:srgbClr val="000066"/>
              </a:solidFill>
            </a:endParaRPr>
          </a:p>
        </p:txBody>
      </p:sp>
      <p:cxnSp>
        <p:nvCxnSpPr>
          <p:cNvPr id="80" name="AutoShape 62">
            <a:extLst>
              <a:ext uri="{FF2B5EF4-FFF2-40B4-BE49-F238E27FC236}">
                <a16:creationId xmlns:a16="http://schemas.microsoft.com/office/drawing/2014/main" id="{593AB97C-BB72-4709-A22D-7FE633305D21}"/>
              </a:ext>
            </a:extLst>
          </p:cNvPr>
          <p:cNvCxnSpPr>
            <a:cxnSpLocks noChangeShapeType="1"/>
            <a:stCxn id="70" idx="3"/>
          </p:cNvCxnSpPr>
          <p:nvPr/>
        </p:nvCxnSpPr>
        <p:spPr bwMode="auto">
          <a:xfrm>
            <a:off x="10346745" y="6242565"/>
            <a:ext cx="94574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7" name="Rectangle 109">
            <a:extLst>
              <a:ext uri="{FF2B5EF4-FFF2-40B4-BE49-F238E27FC236}">
                <a16:creationId xmlns:a16="http://schemas.microsoft.com/office/drawing/2014/main" id="{51FA30B5-57F3-4A00-9E53-DF691D9A2CD5}"/>
              </a:ext>
            </a:extLst>
          </p:cNvPr>
          <p:cNvSpPr>
            <a:spLocks noChangeArrowheads="1"/>
          </p:cNvSpPr>
          <p:nvPr/>
        </p:nvSpPr>
        <p:spPr bwMode="auto">
          <a:xfrm>
            <a:off x="1732342" y="3916703"/>
            <a:ext cx="1948316" cy="20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smtClean="0">
                <a:solidFill>
                  <a:srgbClr val="000066"/>
                </a:solidFill>
              </a:rPr>
              <a:t>Cliente</a:t>
            </a:r>
            <a:endParaRPr lang="es-ES" sz="900" b="1" dirty="0">
              <a:solidFill>
                <a:srgbClr val="000066"/>
              </a:solidFill>
            </a:endParaRPr>
          </a:p>
        </p:txBody>
      </p:sp>
    </p:spTree>
    <p:extLst>
      <p:ext uri="{BB962C8B-B14F-4D97-AF65-F5344CB8AC3E}">
        <p14:creationId xmlns:p14="http://schemas.microsoft.com/office/powerpoint/2010/main" val="239532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19</a:t>
            </a:fld>
            <a:endParaRPr/>
          </a:p>
        </p:txBody>
      </p:sp>
      <p:graphicFrame>
        <p:nvGraphicFramePr>
          <p:cNvPr id="3" name="Group 420">
            <a:extLst>
              <a:ext uri="{FF2B5EF4-FFF2-40B4-BE49-F238E27FC236}">
                <a16:creationId xmlns:a16="http://schemas.microsoft.com/office/drawing/2014/main" id="{4A1DF689-063A-480D-8EEB-50E9669199AD}"/>
              </a:ext>
            </a:extLst>
          </p:cNvPr>
          <p:cNvGraphicFramePr>
            <a:graphicFrameLocks/>
          </p:cNvGraphicFramePr>
          <p:nvPr>
            <p:extLst>
              <p:ext uri="{D42A27DB-BD31-4B8C-83A1-F6EECF244321}">
                <p14:modId xmlns:p14="http://schemas.microsoft.com/office/powerpoint/2010/main" val="3146019699"/>
              </p:ext>
            </p:extLst>
          </p:nvPr>
        </p:nvGraphicFramePr>
        <p:xfrm>
          <a:off x="1816979" y="2731784"/>
          <a:ext cx="10404476" cy="5243816"/>
        </p:xfrm>
        <a:graphic>
          <a:graphicData uri="http://schemas.openxmlformats.org/drawingml/2006/table">
            <a:tbl>
              <a:tblPr>
                <a:tableStyleId>{ED083AE6-46FA-4A59-8FB0-9F97EB10719F}</a:tableStyleId>
              </a:tblPr>
              <a:tblGrid>
                <a:gridCol w="460625">
                  <a:extLst>
                    <a:ext uri="{9D8B030D-6E8A-4147-A177-3AD203B41FA5}">
                      <a16:colId xmlns:a16="http://schemas.microsoft.com/office/drawing/2014/main" val="20000"/>
                    </a:ext>
                  </a:extLst>
                </a:gridCol>
                <a:gridCol w="1615006">
                  <a:extLst>
                    <a:ext uri="{9D8B030D-6E8A-4147-A177-3AD203B41FA5}">
                      <a16:colId xmlns:a16="http://schemas.microsoft.com/office/drawing/2014/main" val="20001"/>
                    </a:ext>
                  </a:extLst>
                </a:gridCol>
                <a:gridCol w="1761655">
                  <a:extLst>
                    <a:ext uri="{9D8B030D-6E8A-4147-A177-3AD203B41FA5}">
                      <a16:colId xmlns:a16="http://schemas.microsoft.com/office/drawing/2014/main" val="20002"/>
                    </a:ext>
                  </a:extLst>
                </a:gridCol>
                <a:gridCol w="4350552">
                  <a:extLst>
                    <a:ext uri="{9D8B030D-6E8A-4147-A177-3AD203B41FA5}">
                      <a16:colId xmlns:a16="http://schemas.microsoft.com/office/drawing/2014/main" val="20003"/>
                    </a:ext>
                  </a:extLst>
                </a:gridCol>
                <a:gridCol w="2216638">
                  <a:extLst>
                    <a:ext uri="{9D8B030D-6E8A-4147-A177-3AD203B41FA5}">
                      <a16:colId xmlns:a16="http://schemas.microsoft.com/office/drawing/2014/main" val="20004"/>
                    </a:ext>
                  </a:extLst>
                </a:gridCol>
              </a:tblGrid>
              <a:tr h="65166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Tarea</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Tarea</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extLst>
                  <a:ext uri="{0D108BD9-81ED-4DB2-BD59-A6C34878D82A}">
                    <a16:rowId xmlns:a16="http://schemas.microsoft.com/office/drawing/2014/main" val="10000"/>
                  </a:ext>
                </a:extLst>
              </a:tr>
              <a:tr h="180165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1</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algn="ctr" eaLnBrk="1" hangingPunct="1"/>
                      <a:r>
                        <a:rPr lang="es-ES" sz="1100" dirty="0"/>
                        <a:t> Elaboración de Plan de Proyecto</a:t>
                      </a:r>
                      <a:endParaRPr lang="es-ES" sz="1100" dirty="0">
                        <a:solidFill>
                          <a:srgbClr val="000066"/>
                        </a:solidFill>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En esta actividad se va a definir el nombre del proyecto, los objetivos del proyecto, se genera el cronograma detallado tomando como base la plantilla predefinida.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Las necesidades  y riegos del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En esta actividad se actualiza el artefacto Lista Maestra de Requerimientos de acuerdo a la información que se levantará en reuniones de coordinación.</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u="none" strike="noStrike" cap="none" normalizeH="0" baseline="0" dirty="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defRPr/>
                      </a:pPr>
                      <a:r>
                        <a:rPr kumimoji="0" lang="es-ES" sz="1100" u="none" strike="noStrike" cap="none" normalizeH="0" baseline="0" dirty="0">
                          <a:ln>
                            <a:noFill/>
                          </a:ln>
                          <a:effectLst/>
                        </a:rPr>
                        <a:t>Cronograma de proyecto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1"/>
                  </a:ext>
                </a:extLst>
              </a:tr>
              <a:tr h="104265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2</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Revisión Interna del Plan de Proyecto</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Revisión del plan de proyecto por el equipo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Ajustes al plan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Elaboración del acta de revisión interna del plan de proyecto</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Sección del Plan de Gestión del Proyectos.</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2"/>
                  </a:ext>
                </a:extLst>
              </a:tr>
              <a:tr h="78951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3</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Gestión de la Configuración</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Establecer repositorio de datos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Asignar Gestor de la configuración</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-Secciones de la plantilla Plan de Gestión del Proyecto</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3"/>
                  </a:ext>
                </a:extLst>
              </a:tr>
              <a:tr h="95832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4</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Jefe de Proyecto</a:t>
                      </a:r>
                      <a:endParaRPr kumimoji="0" lang="en-U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Revisión y Ajustes</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En esta etapa el Jefe de Proyecto revisa el Plan del Proyecto conjuntamente con los analistas, quedando evidenciado en acta de reunión incluyendo las observaciones identificadas.</a:t>
                      </a: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-Acta de reunión</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4" name="Google Shape;3850;p15">
            <a:extLst>
              <a:ext uri="{FF2B5EF4-FFF2-40B4-BE49-F238E27FC236}">
                <a16:creationId xmlns:a16="http://schemas.microsoft.com/office/drawing/2014/main" id="{7AB6135D-E047-4ED5-806A-AB4134F91ED6}"/>
              </a:ext>
            </a:extLst>
          </p:cNvPr>
          <p:cNvSpPr txBox="1">
            <a:spLocks/>
          </p:cNvSpPr>
          <p:nvPr/>
        </p:nvSpPr>
        <p:spPr>
          <a:xfrm>
            <a:off x="906634" y="413450"/>
            <a:ext cx="12225166"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TAREAS DE LA ACTIVIDAD DE PLANTEAMIENTO</a:t>
            </a:r>
          </a:p>
        </p:txBody>
      </p:sp>
    </p:spTree>
    <p:extLst>
      <p:ext uri="{BB962C8B-B14F-4D97-AF65-F5344CB8AC3E}">
        <p14:creationId xmlns:p14="http://schemas.microsoft.com/office/powerpoint/2010/main" val="272385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6099768" y="457205"/>
            <a:ext cx="5223960" cy="968257"/>
          </a:xfrm>
          <a:prstGeom prst="rect">
            <a:avLst/>
          </a:prstGeom>
        </p:spPr>
        <p:txBody>
          <a:bodyPr spcFirstLastPara="1" wrap="square" lIns="127995" tIns="127995" rIns="127995" bIns="127995" anchor="b" anchorCtr="0">
            <a:noAutofit/>
          </a:bodyPr>
          <a:lstStyle/>
          <a:p>
            <a:r>
              <a:rPr lang="es-ES" sz="6160" b="1" dirty="0"/>
              <a:t>CONTENIDO</a:t>
            </a:r>
            <a:endParaRPr sz="6160" b="1" dirty="0"/>
          </a:p>
        </p:txBody>
      </p:sp>
      <p:sp>
        <p:nvSpPr>
          <p:cNvPr id="3851" name="Google Shape;3851;p15"/>
          <p:cNvSpPr txBox="1">
            <a:spLocks noGrp="1"/>
          </p:cNvSpPr>
          <p:nvPr>
            <p:ph type="subTitle" idx="4294967295"/>
          </p:nvPr>
        </p:nvSpPr>
        <p:spPr>
          <a:xfrm>
            <a:off x="6283394" y="1679458"/>
            <a:ext cx="6310335" cy="7464540"/>
          </a:xfrm>
          <a:prstGeom prst="rect">
            <a:avLst/>
          </a:prstGeom>
        </p:spPr>
        <p:txBody>
          <a:bodyPr spcFirstLastPara="1" wrap="square" lIns="127995" tIns="127995" rIns="127995" bIns="127995" anchor="t" anchorCtr="0">
            <a:noAutofit/>
          </a:bodyPr>
          <a:lstStyle/>
          <a:p>
            <a:pPr indent="-640064">
              <a:spcBef>
                <a:spcPts val="840"/>
              </a:spcBef>
              <a:buAutoNum type="arabicPeriod"/>
            </a:pPr>
            <a:r>
              <a:rPr lang="es-ES" b="1" dirty="0"/>
              <a:t>Objetivo y alcance del proceso</a:t>
            </a:r>
          </a:p>
          <a:p>
            <a:pPr indent="-640064">
              <a:spcBef>
                <a:spcPts val="840"/>
              </a:spcBef>
              <a:buAutoNum type="arabicPeriod"/>
            </a:pPr>
            <a:r>
              <a:rPr lang="es-ES" b="1" dirty="0"/>
              <a:t>Términos y definiciones</a:t>
            </a:r>
          </a:p>
          <a:p>
            <a:pPr indent="-640064">
              <a:spcBef>
                <a:spcPts val="840"/>
              </a:spcBef>
              <a:buAutoNum type="arabicPeriod"/>
            </a:pPr>
            <a:r>
              <a:rPr lang="es-ES" b="1" dirty="0"/>
              <a:t>Roles y responsabilidades</a:t>
            </a:r>
          </a:p>
          <a:p>
            <a:pPr indent="-640064">
              <a:spcBef>
                <a:spcPts val="840"/>
              </a:spcBef>
              <a:buAutoNum type="arabicPeriod"/>
            </a:pPr>
            <a:r>
              <a:rPr lang="es-ES" b="1" dirty="0"/>
              <a:t>Entradas y salidas del procesos</a:t>
            </a:r>
          </a:p>
          <a:p>
            <a:pPr indent="-640064">
              <a:spcBef>
                <a:spcPts val="840"/>
              </a:spcBef>
              <a:buAutoNum type="arabicPeriod"/>
            </a:pPr>
            <a:r>
              <a:rPr lang="es-ES" b="1" dirty="0"/>
              <a:t>Descripción del proceso</a:t>
            </a:r>
          </a:p>
          <a:p>
            <a:pPr lvl="2" indent="-640064">
              <a:spcBef>
                <a:spcPts val="840"/>
              </a:spcBef>
              <a:buFont typeface="Wingdings" panose="05000000000000000000" pitchFamily="2" charset="2"/>
              <a:buChar char="§"/>
            </a:pPr>
            <a:r>
              <a:rPr lang="es-ES" b="1" dirty="0"/>
              <a:t>Subprocesos</a:t>
            </a:r>
          </a:p>
          <a:p>
            <a:pPr lvl="2" indent="-640064">
              <a:spcBef>
                <a:spcPts val="840"/>
              </a:spcBef>
              <a:buFont typeface="Wingdings" panose="05000000000000000000" pitchFamily="2" charset="2"/>
              <a:buChar char="§"/>
            </a:pPr>
            <a:r>
              <a:rPr lang="es-ES" b="1" dirty="0"/>
              <a:t>Actividades</a:t>
            </a:r>
          </a:p>
          <a:p>
            <a:pPr lvl="2" indent="-640064">
              <a:spcBef>
                <a:spcPts val="840"/>
              </a:spcBef>
              <a:buFont typeface="Wingdings" panose="05000000000000000000" pitchFamily="2" charset="2"/>
              <a:buChar char="§"/>
            </a:pPr>
            <a:r>
              <a:rPr lang="es-ES" b="1" dirty="0"/>
              <a:t>Tareas</a:t>
            </a:r>
          </a:p>
          <a:p>
            <a:pPr marL="274313" indent="-457189">
              <a:spcBef>
                <a:spcPts val="840"/>
              </a:spcBef>
              <a:buFont typeface="+mj-lt"/>
              <a:buAutoNum type="arabicPeriod"/>
            </a:pPr>
            <a:r>
              <a:rPr lang="es-ES" b="1" dirty="0"/>
              <a:t>Métricas del proceso</a:t>
            </a:r>
          </a:p>
          <a:p>
            <a:pPr marL="274313" indent="-457189">
              <a:spcBef>
                <a:spcPts val="840"/>
              </a:spcBef>
              <a:buFont typeface="+mj-lt"/>
              <a:buAutoNum type="arabicPeriod"/>
            </a:pPr>
            <a:r>
              <a:rPr lang="es-ES" b="1" dirty="0"/>
              <a:t>Artefactos del proceso</a:t>
            </a:r>
          </a:p>
          <a:p>
            <a:pPr marL="274313" indent="-457189">
              <a:spcBef>
                <a:spcPts val="840"/>
              </a:spcBef>
              <a:buFont typeface="+mj-lt"/>
              <a:buAutoNum type="arabicPeriod"/>
            </a:pPr>
            <a:r>
              <a:rPr lang="es-ES" b="1" dirty="0"/>
              <a:t>Historial de revisiones</a:t>
            </a:r>
          </a:p>
          <a:p>
            <a:pPr lvl="1" indent="-640064">
              <a:spcBef>
                <a:spcPts val="840"/>
              </a:spcBef>
              <a:buFont typeface="Wingdings" panose="05000000000000000000" pitchFamily="2" charset="2"/>
              <a:buChar char="§"/>
            </a:pPr>
            <a:endParaRPr lang="es-ES" b="1" dirty="0"/>
          </a:p>
          <a:p>
            <a:pPr marL="274313" lvl="1" indent="0">
              <a:spcBef>
                <a:spcPts val="840"/>
              </a:spcBef>
              <a:buNone/>
            </a:pPr>
            <a:endParaRPr lang="es-ES" b="1" dirty="0"/>
          </a:p>
        </p:txBody>
      </p:sp>
      <p:sp>
        <p:nvSpPr>
          <p:cNvPr id="3853" name="Google Shape;3853;p15"/>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a:t>
            </a:fld>
            <a:endParaRPr/>
          </a:p>
        </p:txBody>
      </p:sp>
      <p:pic>
        <p:nvPicPr>
          <p:cNvPr id="6" name="Picture 3" descr="002">
            <a:extLst>
              <a:ext uri="{FF2B5EF4-FFF2-40B4-BE49-F238E27FC236}">
                <a16:creationId xmlns:a16="http://schemas.microsoft.com/office/drawing/2014/main" id="{FE3268F8-5469-42BB-9D56-8579E0479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54285" cy="960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20</a:t>
            </a:fld>
            <a:endParaRPr/>
          </a:p>
        </p:txBody>
      </p:sp>
      <p:sp>
        <p:nvSpPr>
          <p:cNvPr id="37" name="Google Shape;3850;p15">
            <a:extLst>
              <a:ext uri="{FF2B5EF4-FFF2-40B4-BE49-F238E27FC236}">
                <a16:creationId xmlns:a16="http://schemas.microsoft.com/office/drawing/2014/main"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8" name="Google Shape;3850;p15">
            <a:extLst>
              <a:ext uri="{FF2B5EF4-FFF2-40B4-BE49-F238E27FC236}">
                <a16:creationId xmlns:a16="http://schemas.microsoft.com/office/drawing/2014/main"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5.3</a:t>
            </a:r>
            <a:r>
              <a:rPr lang="es-ES" sz="4000" b="1" dirty="0"/>
              <a:t> </a:t>
            </a:r>
            <a:r>
              <a:rPr lang="es-ES" sz="4400" b="1" dirty="0"/>
              <a:t>TAREAS</a:t>
            </a:r>
            <a:endParaRPr lang="es-ES" sz="4000" b="1" dirty="0"/>
          </a:p>
        </p:txBody>
      </p:sp>
    </p:spTree>
    <p:extLst>
      <p:ext uri="{BB962C8B-B14F-4D97-AF65-F5344CB8AC3E}">
        <p14:creationId xmlns:p14="http://schemas.microsoft.com/office/powerpoint/2010/main" val="3268518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21</a:t>
            </a:fld>
            <a:endParaRPr/>
          </a:p>
        </p:txBody>
      </p:sp>
      <p:sp>
        <p:nvSpPr>
          <p:cNvPr id="12" name="Google Shape;3850;p15">
            <a:extLst>
              <a:ext uri="{FF2B5EF4-FFF2-40B4-BE49-F238E27FC236}">
                <a16:creationId xmlns:a16="http://schemas.microsoft.com/office/drawing/2014/main" id="{0FE33C72-1767-4993-89B1-FFFF80BD5915}"/>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sp>
        <p:nvSpPr>
          <p:cNvPr id="14" name="AutoShape 94">
            <a:extLst>
              <a:ext uri="{FF2B5EF4-FFF2-40B4-BE49-F238E27FC236}">
                <a16:creationId xmlns:a16="http://schemas.microsoft.com/office/drawing/2014/main" id="{61D0F065-4C85-4F0F-8D47-19A8F140D852}"/>
              </a:ext>
            </a:extLst>
          </p:cNvPr>
          <p:cNvSpPr>
            <a:spLocks noChangeArrowheads="1"/>
          </p:cNvSpPr>
          <p:nvPr/>
        </p:nvSpPr>
        <p:spPr bwMode="auto">
          <a:xfrm rot="-8008787">
            <a:off x="8535987" y="4278460"/>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grpSp>
        <p:nvGrpSpPr>
          <p:cNvPr id="15" name="Group 103">
            <a:extLst>
              <a:ext uri="{FF2B5EF4-FFF2-40B4-BE49-F238E27FC236}">
                <a16:creationId xmlns:a16="http://schemas.microsoft.com/office/drawing/2014/main" id="{8BBD6CD3-BA2A-4E38-853D-D91183547762}"/>
              </a:ext>
            </a:extLst>
          </p:cNvPr>
          <p:cNvGrpSpPr>
            <a:grpSpLocks/>
          </p:cNvGrpSpPr>
          <p:nvPr/>
        </p:nvGrpSpPr>
        <p:grpSpPr bwMode="auto">
          <a:xfrm>
            <a:off x="9015412" y="4219723"/>
            <a:ext cx="1104900" cy="706437"/>
            <a:chOff x="-23" y="1776"/>
            <a:chExt cx="696" cy="445"/>
          </a:xfrm>
        </p:grpSpPr>
        <p:sp>
          <p:nvSpPr>
            <p:cNvPr id="16" name="Rectangle 104">
              <a:extLst>
                <a:ext uri="{FF2B5EF4-FFF2-40B4-BE49-F238E27FC236}">
                  <a16:creationId xmlns:a16="http://schemas.microsoft.com/office/drawing/2014/main" id="{BCA2755B-617B-4769-B9DB-046ABC66CF96}"/>
                </a:ext>
              </a:extLst>
            </p:cNvPr>
            <p:cNvSpPr>
              <a:spLocks noChangeArrowheads="1"/>
            </p:cNvSpPr>
            <p:nvPr/>
          </p:nvSpPr>
          <p:spPr bwMode="auto">
            <a:xfrm>
              <a:off x="-23" y="2039"/>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Repositorio de proyecto</a:t>
              </a:r>
              <a:endParaRPr lang="es-ES" sz="800" b="1" dirty="0">
                <a:solidFill>
                  <a:srgbClr val="000066"/>
                </a:solidFill>
              </a:endParaRPr>
            </a:p>
          </p:txBody>
        </p:sp>
        <p:pic>
          <p:nvPicPr>
            <p:cNvPr id="17" name="Picture 105">
              <a:extLst>
                <a:ext uri="{FF2B5EF4-FFF2-40B4-BE49-F238E27FC236}">
                  <a16:creationId xmlns:a16="http://schemas.microsoft.com/office/drawing/2014/main" id="{C7BC2CDD-4C31-4626-A7B1-2415B2FC1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107">
            <a:extLst>
              <a:ext uri="{FF2B5EF4-FFF2-40B4-BE49-F238E27FC236}">
                <a16:creationId xmlns:a16="http://schemas.microsoft.com/office/drawing/2014/main" id="{841B0A53-4BEE-499B-BC04-CB382ED07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5275" y="518968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08">
            <a:extLst>
              <a:ext uri="{FF2B5EF4-FFF2-40B4-BE49-F238E27FC236}">
                <a16:creationId xmlns:a16="http://schemas.microsoft.com/office/drawing/2014/main" id="{E55CE6D9-4060-4936-BC5E-72026B6868D8}"/>
              </a:ext>
            </a:extLst>
          </p:cNvPr>
          <p:cNvSpPr>
            <a:spLocks noChangeArrowheads="1"/>
          </p:cNvSpPr>
          <p:nvPr/>
        </p:nvSpPr>
        <p:spPr bwMode="auto">
          <a:xfrm>
            <a:off x="9113837" y="5672285"/>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Cierre</a:t>
            </a:r>
            <a:endParaRPr lang="es-ES" sz="800" b="1">
              <a:solidFill>
                <a:srgbClr val="000066"/>
              </a:solidFill>
            </a:endParaRPr>
          </a:p>
        </p:txBody>
      </p:sp>
      <p:cxnSp>
        <p:nvCxnSpPr>
          <p:cNvPr id="20" name="AutoShape 109">
            <a:extLst>
              <a:ext uri="{FF2B5EF4-FFF2-40B4-BE49-F238E27FC236}">
                <a16:creationId xmlns:a16="http://schemas.microsoft.com/office/drawing/2014/main" id="{8A89563C-4DFB-4977-AFEA-3A0AF617A1D6}"/>
              </a:ext>
            </a:extLst>
          </p:cNvPr>
          <p:cNvCxnSpPr>
            <a:cxnSpLocks noChangeShapeType="1"/>
            <a:stCxn id="16" idx="2"/>
          </p:cNvCxnSpPr>
          <p:nvPr/>
        </p:nvCxnSpPr>
        <p:spPr bwMode="auto">
          <a:xfrm>
            <a:off x="9567862" y="4926160"/>
            <a:ext cx="14288"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21" name="Picture 110">
            <a:extLst>
              <a:ext uri="{FF2B5EF4-FFF2-40B4-BE49-F238E27FC236}">
                <a16:creationId xmlns:a16="http://schemas.microsoft.com/office/drawing/2014/main" id="{0C88D956-BBC3-4C25-BC84-C53E3C4B0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997" y="4198792"/>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112">
            <a:extLst>
              <a:ext uri="{FF2B5EF4-FFF2-40B4-BE49-F238E27FC236}">
                <a16:creationId xmlns:a16="http://schemas.microsoft.com/office/drawing/2014/main" id="{C7939E92-E3A2-4EF5-800F-20A5CAA29110}"/>
              </a:ext>
            </a:extLst>
          </p:cNvPr>
          <p:cNvGrpSpPr>
            <a:grpSpLocks/>
          </p:cNvGrpSpPr>
          <p:nvPr/>
        </p:nvGrpSpPr>
        <p:grpSpPr bwMode="auto">
          <a:xfrm>
            <a:off x="2350120" y="4962379"/>
            <a:ext cx="935037" cy="1027112"/>
            <a:chOff x="2406" y="2206"/>
            <a:chExt cx="589" cy="647"/>
          </a:xfrm>
        </p:grpSpPr>
        <p:pic>
          <p:nvPicPr>
            <p:cNvPr id="23" name="Picture 113">
              <a:extLst>
                <a:ext uri="{FF2B5EF4-FFF2-40B4-BE49-F238E27FC236}">
                  <a16:creationId xmlns:a16="http://schemas.microsoft.com/office/drawing/2014/main" id="{76EB8DED-0A8A-44F0-87D5-CDA28AD071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114">
              <a:extLst>
                <a:ext uri="{FF2B5EF4-FFF2-40B4-BE49-F238E27FC236}">
                  <a16:creationId xmlns:a16="http://schemas.microsoft.com/office/drawing/2014/main" id="{3CC2040A-48D7-4865-99F4-AF30A69F658D}"/>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Acta de reunión de inicio del proyecto</a:t>
              </a:r>
              <a:endParaRPr lang="es-ES" sz="800" b="1" dirty="0">
                <a:solidFill>
                  <a:srgbClr val="000066"/>
                </a:solidFill>
              </a:endParaRPr>
            </a:p>
          </p:txBody>
        </p:sp>
      </p:grpSp>
      <p:grpSp>
        <p:nvGrpSpPr>
          <p:cNvPr id="25" name="Group 116">
            <a:extLst>
              <a:ext uri="{FF2B5EF4-FFF2-40B4-BE49-F238E27FC236}">
                <a16:creationId xmlns:a16="http://schemas.microsoft.com/office/drawing/2014/main" id="{AA1B499D-98BE-40EF-81CB-633DE3A89E42}"/>
              </a:ext>
            </a:extLst>
          </p:cNvPr>
          <p:cNvGrpSpPr>
            <a:grpSpLocks/>
          </p:cNvGrpSpPr>
          <p:nvPr/>
        </p:nvGrpSpPr>
        <p:grpSpPr bwMode="auto">
          <a:xfrm>
            <a:off x="2350120" y="3181204"/>
            <a:ext cx="935037" cy="830262"/>
            <a:chOff x="2406" y="2206"/>
            <a:chExt cx="589" cy="523"/>
          </a:xfrm>
        </p:grpSpPr>
        <p:pic>
          <p:nvPicPr>
            <p:cNvPr id="26" name="Picture 117">
              <a:extLst>
                <a:ext uri="{FF2B5EF4-FFF2-40B4-BE49-F238E27FC236}">
                  <a16:creationId xmlns:a16="http://schemas.microsoft.com/office/drawing/2014/main" id="{37AEE353-F9DF-4AB5-859F-8745238D92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18">
              <a:extLst>
                <a:ext uri="{FF2B5EF4-FFF2-40B4-BE49-F238E27FC236}">
                  <a16:creationId xmlns:a16="http://schemas.microsoft.com/office/drawing/2014/main" id="{6FDA1EB2-FF87-42AA-882B-B400E54EC621}"/>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Plan del Proyecto</a:t>
              </a:r>
              <a:endParaRPr lang="es-ES" sz="800" b="1" dirty="0">
                <a:solidFill>
                  <a:srgbClr val="000066"/>
                </a:solidFill>
              </a:endParaRPr>
            </a:p>
          </p:txBody>
        </p:sp>
      </p:grpSp>
      <p:cxnSp>
        <p:nvCxnSpPr>
          <p:cNvPr id="28" name="AutoShape 120">
            <a:extLst>
              <a:ext uri="{FF2B5EF4-FFF2-40B4-BE49-F238E27FC236}">
                <a16:creationId xmlns:a16="http://schemas.microsoft.com/office/drawing/2014/main" id="{5F21CE53-FE39-4BDB-9C52-ED5C721CD898}"/>
              </a:ext>
            </a:extLst>
          </p:cNvPr>
          <p:cNvCxnSpPr>
            <a:cxnSpLocks noChangeShapeType="1"/>
          </p:cNvCxnSpPr>
          <p:nvPr/>
        </p:nvCxnSpPr>
        <p:spPr bwMode="auto">
          <a:xfrm rot="16200000" flipH="1">
            <a:off x="2133426" y="4956822"/>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 name="AutoShape 121">
            <a:extLst>
              <a:ext uri="{FF2B5EF4-FFF2-40B4-BE49-F238E27FC236}">
                <a16:creationId xmlns:a16="http://schemas.microsoft.com/office/drawing/2014/main" id="{9357F07F-B2DC-4DF7-A046-27CB837B4D1E}"/>
              </a:ext>
            </a:extLst>
          </p:cNvPr>
          <p:cNvCxnSpPr>
            <a:cxnSpLocks noChangeShapeType="1"/>
          </p:cNvCxnSpPr>
          <p:nvPr/>
        </p:nvCxnSpPr>
        <p:spPr bwMode="auto">
          <a:xfrm rot="-5400000">
            <a:off x="1985788" y="3755085"/>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AutoShape 86">
            <a:extLst>
              <a:ext uri="{FF2B5EF4-FFF2-40B4-BE49-F238E27FC236}">
                <a16:creationId xmlns:a16="http://schemas.microsoft.com/office/drawing/2014/main" id="{36636474-11D6-4706-A778-86FB630AA5CD}"/>
              </a:ext>
            </a:extLst>
          </p:cNvPr>
          <p:cNvSpPr>
            <a:spLocks noChangeArrowheads="1"/>
          </p:cNvSpPr>
          <p:nvPr/>
        </p:nvSpPr>
        <p:spPr bwMode="auto">
          <a:xfrm rot="2791213">
            <a:off x="3285157" y="4201966"/>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31" name="AutoShape 13">
            <a:extLst>
              <a:ext uri="{FF2B5EF4-FFF2-40B4-BE49-F238E27FC236}">
                <a16:creationId xmlns:a16="http://schemas.microsoft.com/office/drawing/2014/main" id="{C4C1976F-CC0E-4973-95C6-A6AF362AF6C9}"/>
              </a:ext>
            </a:extLst>
          </p:cNvPr>
          <p:cNvCxnSpPr>
            <a:cxnSpLocks noChangeShapeType="1"/>
            <a:endCxn id="36" idx="1"/>
          </p:cNvCxnSpPr>
          <p:nvPr/>
        </p:nvCxnSpPr>
        <p:spPr bwMode="auto">
          <a:xfrm flipV="1">
            <a:off x="3443287" y="4408635"/>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2" name="Line 78">
            <a:extLst>
              <a:ext uri="{FF2B5EF4-FFF2-40B4-BE49-F238E27FC236}">
                <a16:creationId xmlns:a16="http://schemas.microsoft.com/office/drawing/2014/main" id="{760621BC-171B-44D6-BA29-A2AE6B5E3820}"/>
              </a:ext>
            </a:extLst>
          </p:cNvPr>
          <p:cNvSpPr>
            <a:spLocks noChangeShapeType="1"/>
          </p:cNvSpPr>
          <p:nvPr/>
        </p:nvSpPr>
        <p:spPr bwMode="auto">
          <a:xfrm>
            <a:off x="3463925" y="2906859"/>
            <a:ext cx="608011" cy="3175"/>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 name="Line 80">
            <a:extLst>
              <a:ext uri="{FF2B5EF4-FFF2-40B4-BE49-F238E27FC236}">
                <a16:creationId xmlns:a16="http://schemas.microsoft.com/office/drawing/2014/main" id="{27D16458-ED8A-4DB6-B2EE-5CB7E6DAA056}"/>
              </a:ext>
            </a:extLst>
          </p:cNvPr>
          <p:cNvSpPr>
            <a:spLocks noChangeShapeType="1"/>
          </p:cNvSpPr>
          <p:nvPr/>
        </p:nvSpPr>
        <p:spPr bwMode="auto">
          <a:xfrm flipV="1">
            <a:off x="3428032" y="7086748"/>
            <a:ext cx="1363043" cy="635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cxnSp>
        <p:nvCxnSpPr>
          <p:cNvPr id="34" name="AutoShape 91">
            <a:extLst>
              <a:ext uri="{FF2B5EF4-FFF2-40B4-BE49-F238E27FC236}">
                <a16:creationId xmlns:a16="http://schemas.microsoft.com/office/drawing/2014/main" id="{F945FB05-0587-45D7-B0DF-98A47A0862FC}"/>
              </a:ext>
            </a:extLst>
          </p:cNvPr>
          <p:cNvCxnSpPr>
            <a:cxnSpLocks noChangeShapeType="1"/>
            <a:stCxn id="55" idx="3"/>
            <a:endCxn id="14" idx="0"/>
          </p:cNvCxnSpPr>
          <p:nvPr/>
        </p:nvCxnSpPr>
        <p:spPr bwMode="auto">
          <a:xfrm flipV="1">
            <a:off x="5754687" y="4716610"/>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 name="Group 5">
            <a:extLst>
              <a:ext uri="{FF2B5EF4-FFF2-40B4-BE49-F238E27FC236}">
                <a16:creationId xmlns:a16="http://schemas.microsoft.com/office/drawing/2014/main" id="{14FDF5E9-3DEF-48B4-A51E-33B1A131A883}"/>
              </a:ext>
            </a:extLst>
          </p:cNvPr>
          <p:cNvGrpSpPr>
            <a:grpSpLocks/>
          </p:cNvGrpSpPr>
          <p:nvPr/>
        </p:nvGrpSpPr>
        <p:grpSpPr bwMode="auto">
          <a:xfrm>
            <a:off x="3614737" y="3830785"/>
            <a:ext cx="963613" cy="1152525"/>
            <a:chOff x="1474" y="1389"/>
            <a:chExt cx="607" cy="726"/>
          </a:xfrm>
        </p:grpSpPr>
        <p:sp>
          <p:nvSpPr>
            <p:cNvPr id="36" name="Rectangle 6">
              <a:extLst>
                <a:ext uri="{FF2B5EF4-FFF2-40B4-BE49-F238E27FC236}">
                  <a16:creationId xmlns:a16="http://schemas.microsoft.com/office/drawing/2014/main" id="{B7986612-1330-41C9-865B-2EA4B3CA04E9}"/>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de Informes</a:t>
              </a:r>
              <a:endParaRPr lang="es-ES" sz="1000" dirty="0">
                <a:solidFill>
                  <a:srgbClr val="000066"/>
                </a:solidFill>
              </a:endParaRPr>
            </a:p>
          </p:txBody>
        </p:sp>
        <p:sp>
          <p:nvSpPr>
            <p:cNvPr id="37" name="Rectangle 7">
              <a:extLst>
                <a:ext uri="{FF2B5EF4-FFF2-40B4-BE49-F238E27FC236}">
                  <a16:creationId xmlns:a16="http://schemas.microsoft.com/office/drawing/2014/main" id="{3235C267-74FA-41EE-B24C-A1712A50AC94}"/>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(3) Analista Funcional</a:t>
              </a:r>
              <a:endParaRPr lang="es-ES" sz="800" b="1" dirty="0">
                <a:solidFill>
                  <a:srgbClr val="000066"/>
                </a:solidFill>
              </a:endParaRPr>
            </a:p>
          </p:txBody>
        </p:sp>
        <p:sp>
          <p:nvSpPr>
            <p:cNvPr id="38" name="Rectangle 8">
              <a:extLst>
                <a:ext uri="{FF2B5EF4-FFF2-40B4-BE49-F238E27FC236}">
                  <a16:creationId xmlns:a16="http://schemas.microsoft.com/office/drawing/2014/main" id="{2E27B304-25EA-434C-B4D1-AF5163EBFC1C}"/>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endParaRPr lang="es-PE" sz="700" b="1" dirty="0">
                <a:solidFill>
                  <a:srgbClr val="000066"/>
                </a:solidFill>
              </a:endParaRPr>
            </a:p>
          </p:txBody>
        </p:sp>
      </p:grpSp>
      <p:grpSp>
        <p:nvGrpSpPr>
          <p:cNvPr id="39" name="Group 9">
            <a:extLst>
              <a:ext uri="{FF2B5EF4-FFF2-40B4-BE49-F238E27FC236}">
                <a16:creationId xmlns:a16="http://schemas.microsoft.com/office/drawing/2014/main" id="{F61708C1-1430-47C3-AF60-156824079F29}"/>
              </a:ext>
            </a:extLst>
          </p:cNvPr>
          <p:cNvGrpSpPr>
            <a:grpSpLocks/>
          </p:cNvGrpSpPr>
          <p:nvPr/>
        </p:nvGrpSpPr>
        <p:grpSpPr bwMode="auto">
          <a:xfrm>
            <a:off x="7023100" y="5215085"/>
            <a:ext cx="963612" cy="1152525"/>
            <a:chOff x="3107" y="1389"/>
            <a:chExt cx="607" cy="726"/>
          </a:xfrm>
        </p:grpSpPr>
        <p:sp>
          <p:nvSpPr>
            <p:cNvPr id="40" name="Rectangle 10">
              <a:extLst>
                <a:ext uri="{FF2B5EF4-FFF2-40B4-BE49-F238E27FC236}">
                  <a16:creationId xmlns:a16="http://schemas.microsoft.com/office/drawing/2014/main" id="{24C5AEE2-2829-4784-9FB0-617248189177}"/>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Reunión del comité ejecutivo interno</a:t>
              </a:r>
              <a:endParaRPr lang="es-ES" sz="1000" dirty="0">
                <a:solidFill>
                  <a:srgbClr val="000066"/>
                </a:solidFill>
              </a:endParaRPr>
            </a:p>
          </p:txBody>
        </p:sp>
        <p:sp>
          <p:nvSpPr>
            <p:cNvPr id="41" name="Rectangle 11">
              <a:extLst>
                <a:ext uri="{FF2B5EF4-FFF2-40B4-BE49-F238E27FC236}">
                  <a16:creationId xmlns:a16="http://schemas.microsoft.com/office/drawing/2014/main" id="{ABF4FC23-4593-408F-A2B0-04EC641E5733}"/>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(6) Jefe de Proyecto</a:t>
              </a:r>
              <a:endParaRPr lang="es-ES" sz="800" b="1" dirty="0">
                <a:solidFill>
                  <a:srgbClr val="000066"/>
                </a:solidFill>
              </a:endParaRPr>
            </a:p>
          </p:txBody>
        </p:sp>
        <p:sp>
          <p:nvSpPr>
            <p:cNvPr id="42" name="Rectangle 12">
              <a:extLst>
                <a:ext uri="{FF2B5EF4-FFF2-40B4-BE49-F238E27FC236}">
                  <a16:creationId xmlns:a16="http://schemas.microsoft.com/office/drawing/2014/main" id="{0CD04404-F1F9-415B-8D57-235386FB2F7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p>
          </p:txBody>
        </p:sp>
      </p:grpSp>
      <p:cxnSp>
        <p:nvCxnSpPr>
          <p:cNvPr id="43" name="AutoShape 15">
            <a:extLst>
              <a:ext uri="{FF2B5EF4-FFF2-40B4-BE49-F238E27FC236}">
                <a16:creationId xmlns:a16="http://schemas.microsoft.com/office/drawing/2014/main" id="{ACC2D501-DB6D-407E-AE7A-9447237354B5}"/>
              </a:ext>
            </a:extLst>
          </p:cNvPr>
          <p:cNvCxnSpPr>
            <a:cxnSpLocks noChangeShapeType="1"/>
            <a:stCxn id="36" idx="3"/>
            <a:endCxn id="62" idx="2"/>
          </p:cNvCxnSpPr>
          <p:nvPr/>
        </p:nvCxnSpPr>
        <p:spPr bwMode="auto">
          <a:xfrm flipV="1">
            <a:off x="4578350" y="4403873"/>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4" name="Group 48">
            <a:extLst>
              <a:ext uri="{FF2B5EF4-FFF2-40B4-BE49-F238E27FC236}">
                <a16:creationId xmlns:a16="http://schemas.microsoft.com/office/drawing/2014/main" id="{CB304A60-2DB7-4ADE-88D4-93C59FAB4B19}"/>
              </a:ext>
            </a:extLst>
          </p:cNvPr>
          <p:cNvGrpSpPr>
            <a:grpSpLocks/>
          </p:cNvGrpSpPr>
          <p:nvPr/>
        </p:nvGrpSpPr>
        <p:grpSpPr bwMode="auto">
          <a:xfrm>
            <a:off x="5462587" y="3829198"/>
            <a:ext cx="963613" cy="1152525"/>
            <a:chOff x="1474" y="1389"/>
            <a:chExt cx="607" cy="726"/>
          </a:xfrm>
        </p:grpSpPr>
        <p:sp>
          <p:nvSpPr>
            <p:cNvPr id="45" name="Rectangle 49">
              <a:extLst>
                <a:ext uri="{FF2B5EF4-FFF2-40B4-BE49-F238E27FC236}">
                  <a16:creationId xmlns:a16="http://schemas.microsoft.com/office/drawing/2014/main" id="{0A3B9345-5BF9-4A91-A13D-C53B4D5E3F4F}"/>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Comité Operativo</a:t>
              </a:r>
              <a:endParaRPr lang="es-ES" sz="1000" dirty="0">
                <a:solidFill>
                  <a:srgbClr val="000066"/>
                </a:solidFill>
              </a:endParaRPr>
            </a:p>
          </p:txBody>
        </p:sp>
        <p:sp>
          <p:nvSpPr>
            <p:cNvPr id="46" name="Rectangle 50">
              <a:extLst>
                <a:ext uri="{FF2B5EF4-FFF2-40B4-BE49-F238E27FC236}">
                  <a16:creationId xmlns:a16="http://schemas.microsoft.com/office/drawing/2014/main" id="{8A38CC80-3090-4CE9-9A50-94104F114445}"/>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Jefe de Proyecto</a:t>
              </a:r>
              <a:endParaRPr lang="es-ES" sz="800" b="1" dirty="0">
                <a:solidFill>
                  <a:srgbClr val="000066"/>
                </a:solidFill>
              </a:endParaRPr>
            </a:p>
          </p:txBody>
        </p:sp>
        <p:sp>
          <p:nvSpPr>
            <p:cNvPr id="47" name="Rectangle 51">
              <a:extLst>
                <a:ext uri="{FF2B5EF4-FFF2-40B4-BE49-F238E27FC236}">
                  <a16:creationId xmlns:a16="http://schemas.microsoft.com/office/drawing/2014/main" id="{45B2A403-A631-4717-9F65-C5962D226218}"/>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endParaRPr lang="es-PE" sz="700" b="1" dirty="0">
                <a:solidFill>
                  <a:srgbClr val="000066"/>
                </a:solidFill>
              </a:endParaRPr>
            </a:p>
          </p:txBody>
        </p:sp>
      </p:grpSp>
      <p:grpSp>
        <p:nvGrpSpPr>
          <p:cNvPr id="48" name="Group 56">
            <a:extLst>
              <a:ext uri="{FF2B5EF4-FFF2-40B4-BE49-F238E27FC236}">
                <a16:creationId xmlns:a16="http://schemas.microsoft.com/office/drawing/2014/main" id="{5AA9603E-C999-4A5A-A986-DFC2BB87C6C1}"/>
              </a:ext>
            </a:extLst>
          </p:cNvPr>
          <p:cNvGrpSpPr>
            <a:grpSpLocks/>
          </p:cNvGrpSpPr>
          <p:nvPr/>
        </p:nvGrpSpPr>
        <p:grpSpPr bwMode="auto">
          <a:xfrm>
            <a:off x="5319398" y="5214292"/>
            <a:ext cx="963612" cy="1152525"/>
            <a:chOff x="3107" y="1389"/>
            <a:chExt cx="607" cy="726"/>
          </a:xfrm>
        </p:grpSpPr>
        <p:sp>
          <p:nvSpPr>
            <p:cNvPr id="49" name="Rectangle 57">
              <a:extLst>
                <a:ext uri="{FF2B5EF4-FFF2-40B4-BE49-F238E27FC236}">
                  <a16:creationId xmlns:a16="http://schemas.microsoft.com/office/drawing/2014/main" id="{120BF824-6715-4413-A23D-C23451285214}"/>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Comité de seguimiento del servicio </a:t>
              </a:r>
              <a:endParaRPr lang="es-ES" sz="1000" dirty="0">
                <a:solidFill>
                  <a:srgbClr val="000066"/>
                </a:solidFill>
              </a:endParaRPr>
            </a:p>
          </p:txBody>
        </p:sp>
        <p:sp>
          <p:nvSpPr>
            <p:cNvPr id="50" name="Rectangle 58">
              <a:extLst>
                <a:ext uri="{FF2B5EF4-FFF2-40B4-BE49-F238E27FC236}">
                  <a16:creationId xmlns:a16="http://schemas.microsoft.com/office/drawing/2014/main" id="{141307FF-61CE-4503-B493-AE7A95FB30C3}"/>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(5) Jefe de Proyecto</a:t>
              </a:r>
              <a:endParaRPr lang="es-ES" sz="800" b="1" dirty="0">
                <a:solidFill>
                  <a:srgbClr val="000066"/>
                </a:solidFill>
              </a:endParaRPr>
            </a:p>
          </p:txBody>
        </p:sp>
        <p:sp>
          <p:nvSpPr>
            <p:cNvPr id="51" name="Rectangle 59">
              <a:extLst>
                <a:ext uri="{FF2B5EF4-FFF2-40B4-BE49-F238E27FC236}">
                  <a16:creationId xmlns:a16="http://schemas.microsoft.com/office/drawing/2014/main" id="{BB6E3286-FED8-4423-8531-2E2F129AB5C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Acta de Reunión</a:t>
              </a:r>
            </a:p>
          </p:txBody>
        </p:sp>
      </p:grpSp>
      <p:sp>
        <p:nvSpPr>
          <p:cNvPr id="52" name="Rectangle 65">
            <a:extLst>
              <a:ext uri="{FF2B5EF4-FFF2-40B4-BE49-F238E27FC236}">
                <a16:creationId xmlns:a16="http://schemas.microsoft.com/office/drawing/2014/main" id="{AE58C82C-3883-4A9D-989D-50331EFAACA8}"/>
              </a:ext>
            </a:extLst>
          </p:cNvPr>
          <p:cNvSpPr>
            <a:spLocks noChangeArrowheads="1"/>
          </p:cNvSpPr>
          <p:nvPr/>
        </p:nvSpPr>
        <p:spPr bwMode="auto">
          <a:xfrm>
            <a:off x="5683250" y="2589360"/>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Ejecutar trabajo asignado</a:t>
            </a:r>
            <a:r>
              <a:rPr lang="es-PE" sz="1000" dirty="0">
                <a:solidFill>
                  <a:srgbClr val="000066"/>
                </a:solidFill>
                <a:hlinkClick r:id="rId6" action="ppaction://hlinksldjump"/>
              </a:rPr>
              <a:t> </a:t>
            </a:r>
            <a:endParaRPr lang="es-ES" sz="1000" dirty="0">
              <a:solidFill>
                <a:srgbClr val="000066"/>
              </a:solidFill>
            </a:endParaRPr>
          </a:p>
        </p:txBody>
      </p:sp>
      <p:sp>
        <p:nvSpPr>
          <p:cNvPr id="53" name="Rectangle 67">
            <a:extLst>
              <a:ext uri="{FF2B5EF4-FFF2-40B4-BE49-F238E27FC236}">
                <a16:creationId xmlns:a16="http://schemas.microsoft.com/office/drawing/2014/main" id="{F33B0150-F9AA-4082-BD01-48709359C11A}"/>
              </a:ext>
            </a:extLst>
          </p:cNvPr>
          <p:cNvSpPr>
            <a:spLocks noChangeArrowheads="1"/>
          </p:cNvSpPr>
          <p:nvPr/>
        </p:nvSpPr>
        <p:spPr bwMode="auto">
          <a:xfrm>
            <a:off x="5683250" y="3244998"/>
            <a:ext cx="1008062" cy="247650"/>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quincenal</a:t>
            </a:r>
          </a:p>
        </p:txBody>
      </p:sp>
      <p:grpSp>
        <p:nvGrpSpPr>
          <p:cNvPr id="54" name="Group 68">
            <a:extLst>
              <a:ext uri="{FF2B5EF4-FFF2-40B4-BE49-F238E27FC236}">
                <a16:creationId xmlns:a16="http://schemas.microsoft.com/office/drawing/2014/main" id="{E0A5A315-2A93-4024-A2C2-543590483D2C}"/>
              </a:ext>
            </a:extLst>
          </p:cNvPr>
          <p:cNvGrpSpPr>
            <a:grpSpLocks/>
          </p:cNvGrpSpPr>
          <p:nvPr/>
        </p:nvGrpSpPr>
        <p:grpSpPr bwMode="auto">
          <a:xfrm>
            <a:off x="4818062" y="6515248"/>
            <a:ext cx="936625" cy="1152525"/>
            <a:chOff x="657" y="1389"/>
            <a:chExt cx="607" cy="726"/>
          </a:xfrm>
        </p:grpSpPr>
        <p:sp>
          <p:nvSpPr>
            <p:cNvPr id="55" name="Rectangle 69">
              <a:extLst>
                <a:ext uri="{FF2B5EF4-FFF2-40B4-BE49-F238E27FC236}">
                  <a16:creationId xmlns:a16="http://schemas.microsoft.com/office/drawing/2014/main" id="{8EAF74D4-0943-4D6F-9D1D-1DC4F1196316}"/>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Procesar cambios al proyecto</a:t>
              </a:r>
              <a:r>
                <a:rPr lang="es-PE" sz="1000" dirty="0">
                  <a:solidFill>
                    <a:srgbClr val="000066"/>
                  </a:solidFill>
                  <a:hlinkClick r:id="rId6" action="ppaction://hlinksldjump"/>
                </a:rPr>
                <a:t> </a:t>
              </a:r>
              <a:endParaRPr lang="es-ES" sz="1000" dirty="0">
                <a:solidFill>
                  <a:srgbClr val="000066"/>
                </a:solidFill>
              </a:endParaRPr>
            </a:p>
          </p:txBody>
        </p:sp>
        <p:sp>
          <p:nvSpPr>
            <p:cNvPr id="56" name="Rectangle 70">
              <a:extLst>
                <a:ext uri="{FF2B5EF4-FFF2-40B4-BE49-F238E27FC236}">
                  <a16:creationId xmlns:a16="http://schemas.microsoft.com/office/drawing/2014/main" id="{6A711E5E-BEC2-4873-B676-DD867CF23535}"/>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(7) Analista Funcional</a:t>
              </a:r>
              <a:endParaRPr lang="es-ES" sz="800" b="1" dirty="0">
                <a:solidFill>
                  <a:srgbClr val="000066"/>
                </a:solidFill>
              </a:endParaRPr>
            </a:p>
          </p:txBody>
        </p:sp>
        <p:sp>
          <p:nvSpPr>
            <p:cNvPr id="57" name="Rectangle 71">
              <a:extLst>
                <a:ext uri="{FF2B5EF4-FFF2-40B4-BE49-F238E27FC236}">
                  <a16:creationId xmlns:a16="http://schemas.microsoft.com/office/drawing/2014/main" id="{72DBD71C-7628-4229-9821-0EA6CF22FD50}"/>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de Gestión del Proyecto</a:t>
              </a:r>
            </a:p>
          </p:txBody>
        </p:sp>
      </p:grpSp>
      <p:cxnSp>
        <p:nvCxnSpPr>
          <p:cNvPr id="58" name="AutoShape 76">
            <a:extLst>
              <a:ext uri="{FF2B5EF4-FFF2-40B4-BE49-F238E27FC236}">
                <a16:creationId xmlns:a16="http://schemas.microsoft.com/office/drawing/2014/main" id="{F0B902C9-57DE-4D1D-B441-9CB2E9156479}"/>
              </a:ext>
            </a:extLst>
          </p:cNvPr>
          <p:cNvCxnSpPr>
            <a:cxnSpLocks noChangeShapeType="1"/>
            <a:endCxn id="52" idx="1"/>
          </p:cNvCxnSpPr>
          <p:nvPr/>
        </p:nvCxnSpPr>
        <p:spPr bwMode="auto">
          <a:xfrm>
            <a:off x="5048250" y="2906860"/>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59" name="AutoShape 87">
            <a:extLst>
              <a:ext uri="{FF2B5EF4-FFF2-40B4-BE49-F238E27FC236}">
                <a16:creationId xmlns:a16="http://schemas.microsoft.com/office/drawing/2014/main" id="{5B935A4C-6D97-4F87-9B3F-53F241F0C46F}"/>
              </a:ext>
            </a:extLst>
          </p:cNvPr>
          <p:cNvSpPr>
            <a:spLocks noChangeArrowheads="1"/>
          </p:cNvSpPr>
          <p:nvPr/>
        </p:nvSpPr>
        <p:spPr bwMode="auto">
          <a:xfrm rot="-8008787">
            <a:off x="8031163" y="4245122"/>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60" name="AutoShape 89">
            <a:extLst>
              <a:ext uri="{FF2B5EF4-FFF2-40B4-BE49-F238E27FC236}">
                <a16:creationId xmlns:a16="http://schemas.microsoft.com/office/drawing/2014/main" id="{B93BAB0A-EB24-444E-BAE0-50316AEE6C5B}"/>
              </a:ext>
            </a:extLst>
          </p:cNvPr>
          <p:cNvCxnSpPr>
            <a:cxnSpLocks noChangeShapeType="1"/>
            <a:endCxn id="49" idx="1"/>
          </p:cNvCxnSpPr>
          <p:nvPr/>
        </p:nvCxnSpPr>
        <p:spPr bwMode="auto">
          <a:xfrm rot="16200000" flipH="1">
            <a:off x="4546963" y="5018914"/>
            <a:ext cx="1162880" cy="381989"/>
          </a:xfrm>
          <a:prstGeom prst="bentConnector2">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1" name="AutoShape 90">
            <a:extLst>
              <a:ext uri="{FF2B5EF4-FFF2-40B4-BE49-F238E27FC236}">
                <a16:creationId xmlns:a16="http://schemas.microsoft.com/office/drawing/2014/main" id="{C4F8209E-5E5A-480E-83EC-150F3967C291}"/>
              </a:ext>
            </a:extLst>
          </p:cNvPr>
          <p:cNvCxnSpPr>
            <a:cxnSpLocks noChangeShapeType="1"/>
            <a:stCxn id="49" idx="3"/>
            <a:endCxn id="40" idx="1"/>
          </p:cNvCxnSpPr>
          <p:nvPr/>
        </p:nvCxnSpPr>
        <p:spPr bwMode="auto">
          <a:xfrm>
            <a:off x="6283010" y="5791349"/>
            <a:ext cx="740090" cy="79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62" name="AutoShape 92">
            <a:extLst>
              <a:ext uri="{FF2B5EF4-FFF2-40B4-BE49-F238E27FC236}">
                <a16:creationId xmlns:a16="http://schemas.microsoft.com/office/drawing/2014/main" id="{DB7C4DAF-66F0-4D94-A319-9AB95383C01E}"/>
              </a:ext>
            </a:extLst>
          </p:cNvPr>
          <p:cNvSpPr>
            <a:spLocks noChangeArrowheads="1"/>
          </p:cNvSpPr>
          <p:nvPr/>
        </p:nvSpPr>
        <p:spPr bwMode="auto">
          <a:xfrm rot="2791213">
            <a:off x="4799013" y="4229247"/>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63" name="AutoShape 93">
            <a:extLst>
              <a:ext uri="{FF2B5EF4-FFF2-40B4-BE49-F238E27FC236}">
                <a16:creationId xmlns:a16="http://schemas.microsoft.com/office/drawing/2014/main" id="{0ADE7BD5-C578-4743-B410-C0C120E2D9F4}"/>
              </a:ext>
            </a:extLst>
          </p:cNvPr>
          <p:cNvCxnSpPr>
            <a:cxnSpLocks noChangeShapeType="1"/>
            <a:stCxn id="62" idx="5"/>
            <a:endCxn id="45" idx="1"/>
          </p:cNvCxnSpPr>
          <p:nvPr/>
        </p:nvCxnSpPr>
        <p:spPr bwMode="auto">
          <a:xfrm flipV="1">
            <a:off x="4981575" y="4407048"/>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64" name="AutoShape 95">
            <a:extLst>
              <a:ext uri="{FF2B5EF4-FFF2-40B4-BE49-F238E27FC236}">
                <a16:creationId xmlns:a16="http://schemas.microsoft.com/office/drawing/2014/main" id="{CF3D192C-D530-4C82-B3D6-D332FAD262FE}"/>
              </a:ext>
            </a:extLst>
          </p:cNvPr>
          <p:cNvCxnSpPr>
            <a:cxnSpLocks noChangeShapeType="1"/>
            <a:stCxn id="52" idx="3"/>
            <a:endCxn id="14" idx="4"/>
          </p:cNvCxnSpPr>
          <p:nvPr/>
        </p:nvCxnSpPr>
        <p:spPr bwMode="auto">
          <a:xfrm>
            <a:off x="6691312" y="2917973"/>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5" name="AutoShape 96">
            <a:extLst>
              <a:ext uri="{FF2B5EF4-FFF2-40B4-BE49-F238E27FC236}">
                <a16:creationId xmlns:a16="http://schemas.microsoft.com/office/drawing/2014/main" id="{CE280FCF-9205-434D-80B9-599D454E1B7E}"/>
              </a:ext>
            </a:extLst>
          </p:cNvPr>
          <p:cNvCxnSpPr>
            <a:cxnSpLocks noChangeShapeType="1"/>
            <a:stCxn id="59" idx="2"/>
            <a:endCxn id="14" idx="5"/>
          </p:cNvCxnSpPr>
          <p:nvPr/>
        </p:nvCxnSpPr>
        <p:spPr bwMode="auto">
          <a:xfrm>
            <a:off x="8467725" y="4434035"/>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6" name="AutoShape 123">
            <a:extLst>
              <a:ext uri="{FF2B5EF4-FFF2-40B4-BE49-F238E27FC236}">
                <a16:creationId xmlns:a16="http://schemas.microsoft.com/office/drawing/2014/main" id="{664C6DC4-12A3-4DC4-96D9-3A9B07F738D5}"/>
              </a:ext>
            </a:extLst>
          </p:cNvPr>
          <p:cNvCxnSpPr>
            <a:cxnSpLocks noChangeShapeType="1"/>
          </p:cNvCxnSpPr>
          <p:nvPr/>
        </p:nvCxnSpPr>
        <p:spPr bwMode="auto">
          <a:xfrm flipV="1">
            <a:off x="3454208" y="2914865"/>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67" name="AutoShape 124">
            <a:extLst>
              <a:ext uri="{FF2B5EF4-FFF2-40B4-BE49-F238E27FC236}">
                <a16:creationId xmlns:a16="http://schemas.microsoft.com/office/drawing/2014/main" id="{F5140DC1-2C1D-4332-8915-BB06E9537FF6}"/>
              </a:ext>
            </a:extLst>
          </p:cNvPr>
          <p:cNvCxnSpPr>
            <a:cxnSpLocks noChangeShapeType="1"/>
          </p:cNvCxnSpPr>
          <p:nvPr/>
        </p:nvCxnSpPr>
        <p:spPr bwMode="auto">
          <a:xfrm flipH="1">
            <a:off x="3437036" y="4681685"/>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68" name="AutoShape 125">
            <a:extLst>
              <a:ext uri="{FF2B5EF4-FFF2-40B4-BE49-F238E27FC236}">
                <a16:creationId xmlns:a16="http://schemas.microsoft.com/office/drawing/2014/main" id="{32E09B21-5841-4DFC-B91E-6070F740B3F2}"/>
              </a:ext>
            </a:extLst>
          </p:cNvPr>
          <p:cNvCxnSpPr>
            <a:cxnSpLocks noChangeShapeType="1"/>
            <a:endCxn id="30" idx="1"/>
          </p:cNvCxnSpPr>
          <p:nvPr/>
        </p:nvCxnSpPr>
        <p:spPr bwMode="auto">
          <a:xfrm>
            <a:off x="3212132" y="3462191"/>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9" name="AutoShape 126">
            <a:extLst>
              <a:ext uri="{FF2B5EF4-FFF2-40B4-BE49-F238E27FC236}">
                <a16:creationId xmlns:a16="http://schemas.microsoft.com/office/drawing/2014/main" id="{7B69F048-51B0-4195-88C2-16EBAB058363}"/>
              </a:ext>
            </a:extLst>
          </p:cNvPr>
          <p:cNvCxnSpPr>
            <a:cxnSpLocks noChangeShapeType="1"/>
            <a:endCxn id="30" idx="3"/>
          </p:cNvCxnSpPr>
          <p:nvPr/>
        </p:nvCxnSpPr>
        <p:spPr bwMode="auto">
          <a:xfrm flipV="1">
            <a:off x="3212132" y="4506766"/>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0" name="AutoShape 128">
            <a:extLst>
              <a:ext uri="{FF2B5EF4-FFF2-40B4-BE49-F238E27FC236}">
                <a16:creationId xmlns:a16="http://schemas.microsoft.com/office/drawing/2014/main" id="{9388B687-C3B5-4B28-BA4A-F9146B6CC447}"/>
              </a:ext>
            </a:extLst>
          </p:cNvPr>
          <p:cNvCxnSpPr>
            <a:cxnSpLocks noChangeShapeType="1"/>
            <a:stCxn id="14" idx="2"/>
          </p:cNvCxnSpPr>
          <p:nvPr/>
        </p:nvCxnSpPr>
        <p:spPr bwMode="auto">
          <a:xfrm flipV="1">
            <a:off x="8972550" y="4430860"/>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71" name="AutoShape 130">
            <a:extLst>
              <a:ext uri="{FF2B5EF4-FFF2-40B4-BE49-F238E27FC236}">
                <a16:creationId xmlns:a16="http://schemas.microsoft.com/office/drawing/2014/main" id="{246165A9-79FD-4710-8B4C-BA5CAC16FAFE}"/>
              </a:ext>
            </a:extLst>
          </p:cNvPr>
          <p:cNvCxnSpPr>
            <a:cxnSpLocks noChangeShapeType="1"/>
            <a:stCxn id="40" idx="3"/>
            <a:endCxn id="59" idx="0"/>
          </p:cNvCxnSpPr>
          <p:nvPr/>
        </p:nvCxnSpPr>
        <p:spPr bwMode="auto">
          <a:xfrm flipV="1">
            <a:off x="7986712" y="4683273"/>
            <a:ext cx="219075" cy="1109662"/>
          </a:xfrm>
          <a:prstGeom prst="bentConnector5">
            <a:avLst>
              <a:gd name="adj1" fmla="val 103625"/>
              <a:gd name="adj2" fmla="val 65093"/>
              <a:gd name="adj3" fmla="val 9275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72" name="AutoShape 144">
            <a:extLst>
              <a:ext uri="{FF2B5EF4-FFF2-40B4-BE49-F238E27FC236}">
                <a16:creationId xmlns:a16="http://schemas.microsoft.com/office/drawing/2014/main" id="{7C46A6DD-C19F-4613-B9A8-E0BA5F18CA8C}"/>
              </a:ext>
            </a:extLst>
          </p:cNvPr>
          <p:cNvCxnSpPr>
            <a:cxnSpLocks noChangeShapeType="1"/>
          </p:cNvCxnSpPr>
          <p:nvPr/>
        </p:nvCxnSpPr>
        <p:spPr bwMode="auto">
          <a:xfrm flipV="1">
            <a:off x="6445318" y="3481535"/>
            <a:ext cx="1777932" cy="355998"/>
          </a:xfrm>
          <a:prstGeom prst="bentConnector3">
            <a:avLst>
              <a:gd name="adj1" fmla="val 50000"/>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73" name="Line 145">
            <a:extLst>
              <a:ext uri="{FF2B5EF4-FFF2-40B4-BE49-F238E27FC236}">
                <a16:creationId xmlns:a16="http://schemas.microsoft.com/office/drawing/2014/main" id="{B11CE613-D843-4941-A8E8-3E3E0D91E273}"/>
              </a:ext>
            </a:extLst>
          </p:cNvPr>
          <p:cNvSpPr>
            <a:spLocks noChangeShapeType="1"/>
          </p:cNvSpPr>
          <p:nvPr/>
        </p:nvSpPr>
        <p:spPr bwMode="auto">
          <a:xfrm>
            <a:off x="8235949" y="3492568"/>
            <a:ext cx="9544" cy="67805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75" name="Rectangle 61">
            <a:extLst>
              <a:ext uri="{FF2B5EF4-FFF2-40B4-BE49-F238E27FC236}">
                <a16:creationId xmlns:a16="http://schemas.microsoft.com/office/drawing/2014/main" id="{3ACC5272-193F-48FD-B86E-41B1B58340B8}"/>
              </a:ext>
            </a:extLst>
          </p:cNvPr>
          <p:cNvSpPr>
            <a:spLocks noChangeArrowheads="1"/>
          </p:cNvSpPr>
          <p:nvPr/>
        </p:nvSpPr>
        <p:spPr bwMode="auto">
          <a:xfrm>
            <a:off x="4086226" y="2629047"/>
            <a:ext cx="949325"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Asignar trabajo</a:t>
            </a:r>
            <a:r>
              <a:rPr lang="es-PE" sz="1000" dirty="0">
                <a:solidFill>
                  <a:srgbClr val="000066"/>
                </a:solidFill>
                <a:hlinkClick r:id="rId6" action="ppaction://hlinksldjump"/>
              </a:rPr>
              <a:t> </a:t>
            </a:r>
            <a:endParaRPr lang="es-ES" sz="1000" dirty="0">
              <a:solidFill>
                <a:srgbClr val="000066"/>
              </a:solidFill>
            </a:endParaRPr>
          </a:p>
        </p:txBody>
      </p:sp>
      <p:sp>
        <p:nvSpPr>
          <p:cNvPr id="76" name="Rectangle 62">
            <a:extLst>
              <a:ext uri="{FF2B5EF4-FFF2-40B4-BE49-F238E27FC236}">
                <a16:creationId xmlns:a16="http://schemas.microsoft.com/office/drawing/2014/main" id="{85CAEA51-3305-44D7-B31C-E39D0CACC7A6}"/>
              </a:ext>
            </a:extLst>
          </p:cNvPr>
          <p:cNvSpPr>
            <a:spLocks noChangeArrowheads="1"/>
          </p:cNvSpPr>
          <p:nvPr/>
        </p:nvSpPr>
        <p:spPr bwMode="auto">
          <a:xfrm>
            <a:off x="4086226" y="2488553"/>
            <a:ext cx="949325" cy="252413"/>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(1) Jefe de Proyecto</a:t>
            </a:r>
            <a:endParaRPr lang="es-ES" sz="800" b="1" dirty="0">
              <a:solidFill>
                <a:srgbClr val="000066"/>
              </a:solidFill>
            </a:endParaRPr>
          </a:p>
        </p:txBody>
      </p:sp>
      <p:sp>
        <p:nvSpPr>
          <p:cNvPr id="77" name="Rectangle 63">
            <a:extLst>
              <a:ext uri="{FF2B5EF4-FFF2-40B4-BE49-F238E27FC236}">
                <a16:creationId xmlns:a16="http://schemas.microsoft.com/office/drawing/2014/main" id="{76D44EBE-C09D-4DE2-830B-637173D6D1B7}"/>
              </a:ext>
            </a:extLst>
          </p:cNvPr>
          <p:cNvSpPr>
            <a:spLocks noChangeArrowheads="1"/>
          </p:cNvSpPr>
          <p:nvPr/>
        </p:nvSpPr>
        <p:spPr bwMode="auto">
          <a:xfrm>
            <a:off x="4086226" y="3284684"/>
            <a:ext cx="949325" cy="247650"/>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quincenal</a:t>
            </a:r>
          </a:p>
        </p:txBody>
      </p:sp>
      <p:sp>
        <p:nvSpPr>
          <p:cNvPr id="81" name="Rectangle 66">
            <a:extLst>
              <a:ext uri="{FF2B5EF4-FFF2-40B4-BE49-F238E27FC236}">
                <a16:creationId xmlns:a16="http://schemas.microsoft.com/office/drawing/2014/main" id="{954A0DA9-AB01-4F68-991F-5798703ADA8A}"/>
              </a:ext>
            </a:extLst>
          </p:cNvPr>
          <p:cNvSpPr>
            <a:spLocks noChangeArrowheads="1"/>
          </p:cNvSpPr>
          <p:nvPr/>
        </p:nvSpPr>
        <p:spPr bwMode="auto">
          <a:xfrm>
            <a:off x="5670551" y="2422672"/>
            <a:ext cx="1008062" cy="252412"/>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(2) Equipo de Trabajo</a:t>
            </a:r>
            <a:endParaRPr lang="es-ES" sz="800" b="1" dirty="0">
              <a:solidFill>
                <a:srgbClr val="000066"/>
              </a:solidFill>
            </a:endParaRPr>
          </a:p>
        </p:txBody>
      </p:sp>
      <p:sp>
        <p:nvSpPr>
          <p:cNvPr id="82" name="Rectangle 111">
            <a:extLst>
              <a:ext uri="{FF2B5EF4-FFF2-40B4-BE49-F238E27FC236}">
                <a16:creationId xmlns:a16="http://schemas.microsoft.com/office/drawing/2014/main" id="{99116C62-3F48-43CD-929E-EDAC84A8BBDC}"/>
              </a:ext>
            </a:extLst>
          </p:cNvPr>
          <p:cNvSpPr>
            <a:spLocks noChangeArrowheads="1"/>
          </p:cNvSpPr>
          <p:nvPr/>
        </p:nvSpPr>
        <p:spPr bwMode="auto">
          <a:xfrm>
            <a:off x="1853505" y="4660901"/>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Planificación</a:t>
            </a:r>
            <a:endParaRPr lang="es-ES" sz="800" b="1" dirty="0">
              <a:solidFill>
                <a:srgbClr val="0000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22</a:t>
            </a:fld>
            <a:endParaRPr/>
          </a:p>
        </p:txBody>
      </p:sp>
      <p:sp>
        <p:nvSpPr>
          <p:cNvPr id="3" name="Google Shape;3850;p15">
            <a:extLst>
              <a:ext uri="{FF2B5EF4-FFF2-40B4-BE49-F238E27FC236}">
                <a16:creationId xmlns:a16="http://schemas.microsoft.com/office/drawing/2014/main" id="{61BD8EC1-B41F-46AF-86B2-EEF538E3A0DD}"/>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graphicFrame>
        <p:nvGraphicFramePr>
          <p:cNvPr id="8" name="Group 206">
            <a:extLst>
              <a:ext uri="{FF2B5EF4-FFF2-40B4-BE49-F238E27FC236}">
                <a16:creationId xmlns:a16="http://schemas.microsoft.com/office/drawing/2014/main" id="{770DAFDD-F1FF-43D5-9BA5-DD0D0E3E60C1}"/>
              </a:ext>
            </a:extLst>
          </p:cNvPr>
          <p:cNvGraphicFramePr>
            <a:graphicFrameLocks/>
          </p:cNvGraphicFramePr>
          <p:nvPr>
            <p:extLst>
              <p:ext uri="{D42A27DB-BD31-4B8C-83A1-F6EECF244321}">
                <p14:modId xmlns:p14="http://schemas.microsoft.com/office/powerpoint/2010/main" val="3295085565"/>
              </p:ext>
            </p:extLst>
          </p:nvPr>
        </p:nvGraphicFramePr>
        <p:xfrm>
          <a:off x="1581150" y="2338153"/>
          <a:ext cx="11017250" cy="5158382"/>
        </p:xfrm>
        <a:graphic>
          <a:graphicData uri="http://schemas.openxmlformats.org/drawingml/2006/table">
            <a:tbl>
              <a:tblPr>
                <a:tableStyleId>{ED083AE6-46FA-4A59-8FB0-9F97EB10719F}</a:tableStyleId>
              </a:tblPr>
              <a:tblGrid>
                <a:gridCol w="511966">
                  <a:extLst>
                    <a:ext uri="{9D8B030D-6E8A-4147-A177-3AD203B41FA5}">
                      <a16:colId xmlns:a16="http://schemas.microsoft.com/office/drawing/2014/main" val="20000"/>
                    </a:ext>
                  </a:extLst>
                </a:gridCol>
                <a:gridCol w="1475825">
                  <a:extLst>
                    <a:ext uri="{9D8B030D-6E8A-4147-A177-3AD203B41FA5}">
                      <a16:colId xmlns:a16="http://schemas.microsoft.com/office/drawing/2014/main" val="20001"/>
                    </a:ext>
                  </a:extLst>
                </a:gridCol>
                <a:gridCol w="1892059">
                  <a:extLst>
                    <a:ext uri="{9D8B030D-6E8A-4147-A177-3AD203B41FA5}">
                      <a16:colId xmlns:a16="http://schemas.microsoft.com/office/drawing/2014/main" val="20002"/>
                    </a:ext>
                  </a:extLst>
                </a:gridCol>
                <a:gridCol w="4790177">
                  <a:extLst>
                    <a:ext uri="{9D8B030D-6E8A-4147-A177-3AD203B41FA5}">
                      <a16:colId xmlns:a16="http://schemas.microsoft.com/office/drawing/2014/main" val="20003"/>
                    </a:ext>
                  </a:extLst>
                </a:gridCol>
                <a:gridCol w="2347223">
                  <a:extLst>
                    <a:ext uri="{9D8B030D-6E8A-4147-A177-3AD203B41FA5}">
                      <a16:colId xmlns:a16="http://schemas.microsoft.com/office/drawing/2014/main" val="20004"/>
                    </a:ext>
                  </a:extLst>
                </a:gridCol>
              </a:tblGrid>
              <a:tr h="77124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extLst>
                  <a:ext uri="{0D108BD9-81ED-4DB2-BD59-A6C34878D82A}">
                    <a16:rowId xmlns:a16="http://schemas.microsoft.com/office/drawing/2014/main" val="10000"/>
                  </a:ext>
                </a:extLst>
              </a:tr>
              <a:tr h="62663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1</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100" dirty="0"/>
                        <a:t>Jefe de Proyecto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Asignar Trabajo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 Jefe de Proyecto prepara el plan quincenal apoyándose en la plantilla de Plan quincenal, seguidamente asigna tareas a los miembros del equipo de trabajo.</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 de Plan Quincenal</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val="10001"/>
                  </a:ext>
                </a:extLst>
              </a:tr>
              <a:tr h="174427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2</a:t>
                      </a:r>
                      <a:endParaRPr kumimoji="0" lang="es-ES" sz="1100" b="0" i="0" u="none" strike="noStrike" cap="none" normalizeH="0" baseline="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Equipo de Trabajo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Ejecutar trabajo asignado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El equipo realiza el trabajo que le fue asignado, produciendo entregables comprometidos.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La aceptación de los entregables principales son formalizados mediante actas de reunión (en caso se requiera con el cliente), o en las actas de comités con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Cada miembro del equipo reporta el tiempo empleado en las actividades que realizó, en el Informe de Actividades.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Adicionalmente, durante la ejecución del proyecto realizan reuniones de trabajo con el cliente según se requiera.</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Informe de actividades</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val="10002"/>
                  </a:ext>
                </a:extLst>
              </a:tr>
              <a:tr h="201622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3</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Revisión de Informes de Estado</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El Analista Funcional prepara la reunión  y registra y/o actualiza la reunión en el acta de reuniones.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Los analistas informan la situación del proyecto y riesgo presentados, de forma quincenal y/o cuando la situación lo requiera.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Consolidar la información expuesta por los Analistas en un solo informe a nivel de coordinación y se actualizan de requerirse, los artefactos de gestión por proyecto (riesgos, pendientes, métricas). </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-Registro de riesgos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Tablero de métricas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u="none" strike="noStrike" cap="none" normalizeH="0" baseline="0" dirty="0">
                          <a:ln>
                            <a:noFill/>
                          </a:ln>
                          <a:effectLst/>
                        </a:rPr>
                        <a:t>Acta de Reunión.</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06133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23</a:t>
            </a:fld>
            <a:endParaRPr/>
          </a:p>
        </p:txBody>
      </p:sp>
      <p:graphicFrame>
        <p:nvGraphicFramePr>
          <p:cNvPr id="4" name="Group 229">
            <a:extLst>
              <a:ext uri="{FF2B5EF4-FFF2-40B4-BE49-F238E27FC236}">
                <a16:creationId xmlns:a16="http://schemas.microsoft.com/office/drawing/2014/main" id="{3A569E5B-29BC-44A2-97BD-C8D440756D2A}"/>
              </a:ext>
            </a:extLst>
          </p:cNvPr>
          <p:cNvGraphicFramePr>
            <a:graphicFrameLocks/>
          </p:cNvGraphicFramePr>
          <p:nvPr>
            <p:extLst>
              <p:ext uri="{D42A27DB-BD31-4B8C-83A1-F6EECF244321}">
                <p14:modId xmlns:p14="http://schemas.microsoft.com/office/powerpoint/2010/main" val="551474401"/>
              </p:ext>
            </p:extLst>
          </p:nvPr>
        </p:nvGraphicFramePr>
        <p:xfrm>
          <a:off x="1536701" y="2734407"/>
          <a:ext cx="10401300" cy="5074024"/>
        </p:xfrm>
        <a:graphic>
          <a:graphicData uri="http://schemas.openxmlformats.org/drawingml/2006/table">
            <a:tbl>
              <a:tblPr>
                <a:tableStyleId>{ED083AE6-46FA-4A59-8FB0-9F97EB10719F}</a:tableStyleId>
              </a:tblPr>
              <a:tblGrid>
                <a:gridCol w="460484">
                  <a:extLst>
                    <a:ext uri="{9D8B030D-6E8A-4147-A177-3AD203B41FA5}">
                      <a16:colId xmlns:a16="http://schemas.microsoft.com/office/drawing/2014/main" val="20000"/>
                    </a:ext>
                  </a:extLst>
                </a:gridCol>
                <a:gridCol w="1330704">
                  <a:extLst>
                    <a:ext uri="{9D8B030D-6E8A-4147-A177-3AD203B41FA5}">
                      <a16:colId xmlns:a16="http://schemas.microsoft.com/office/drawing/2014/main" val="20001"/>
                    </a:ext>
                  </a:extLst>
                </a:gridCol>
                <a:gridCol w="1701311">
                  <a:extLst>
                    <a:ext uri="{9D8B030D-6E8A-4147-A177-3AD203B41FA5}">
                      <a16:colId xmlns:a16="http://schemas.microsoft.com/office/drawing/2014/main" val="20002"/>
                    </a:ext>
                  </a:extLst>
                </a:gridCol>
                <a:gridCol w="4010571">
                  <a:extLst>
                    <a:ext uri="{9D8B030D-6E8A-4147-A177-3AD203B41FA5}">
                      <a16:colId xmlns:a16="http://schemas.microsoft.com/office/drawing/2014/main" val="20003"/>
                    </a:ext>
                  </a:extLst>
                </a:gridCol>
                <a:gridCol w="2898230">
                  <a:extLst>
                    <a:ext uri="{9D8B030D-6E8A-4147-A177-3AD203B41FA5}">
                      <a16:colId xmlns:a16="http://schemas.microsoft.com/office/drawing/2014/main" val="20004"/>
                    </a:ext>
                  </a:extLst>
                </a:gridCol>
              </a:tblGrid>
              <a:tr h="85778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extLst>
                  <a:ext uri="{0D108BD9-81ED-4DB2-BD59-A6C34878D82A}">
                    <a16:rowId xmlns:a16="http://schemas.microsoft.com/office/drawing/2014/main" val="10000"/>
                  </a:ext>
                </a:extLst>
              </a:tr>
              <a:tr h="230886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4</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Jefe de Proyecto</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Comité Operativo</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 El Jefe de Proyecto prepara la agenda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En la reunión se presenta y revisa con el cliente, el acta de reunión preliminar. Es de frecuencia quincenal y cuando la situación lo requiera. Se actualizaran las plantillas que correspondan según sea el resultado de la reunión.</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Registro de riesgos actualizado.</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extLst>
                  <a:ext uri="{0D108BD9-81ED-4DB2-BD59-A6C34878D82A}">
                    <a16:rowId xmlns:a16="http://schemas.microsoft.com/office/drawing/2014/main" val="10001"/>
                  </a:ext>
                </a:extLst>
              </a:tr>
              <a:tr h="190737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5</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Jefe de Proyecto</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Comité de seguimiento del servicio</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El Jefe de Proyecto se reúne  con el cliente con el objetivo de analizar el servicio desde la perspectiva del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Esta reunión es de frecuencia mensual  a requerimiento de ambas partes.</a:t>
                      </a:r>
                      <a:endParaRPr kumimoji="0" lang="es-ES" sz="1100" b="0" i="0" u="none" strike="noStrike" cap="none" normalizeH="0" baseline="0" dirty="0">
                        <a:ln>
                          <a:noFill/>
                        </a:ln>
                        <a:solidFill>
                          <a:srgbClr val="000066"/>
                        </a:solidFill>
                        <a:effectLst/>
                        <a:latin typeface="Arial" pitchFamily="34" charset="0"/>
                      </a:endParaRPr>
                    </a:p>
                  </a:txBody>
                  <a:tcPr marT="45719" marB="45719"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Acta de Reunión.</a:t>
                      </a:r>
                      <a:endParaRPr kumimoji="0" lang="es-ES" sz="1100" b="0" i="0" u="none" strike="noStrike" cap="none" normalizeH="0" baseline="0" dirty="0">
                        <a:ln>
                          <a:noFill/>
                        </a:ln>
                        <a:solidFill>
                          <a:srgbClr val="000066"/>
                        </a:solidFill>
                        <a:effectLst/>
                        <a:latin typeface="Arial" pitchFamily="34" charset="0"/>
                      </a:endParaRPr>
                    </a:p>
                  </a:txBody>
                  <a:tcPr marT="45719" marB="45719" horzOverflow="overflow">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5" name="Google Shape;3850;p15">
            <a:extLst>
              <a:ext uri="{FF2B5EF4-FFF2-40B4-BE49-F238E27FC236}">
                <a16:creationId xmlns:a16="http://schemas.microsoft.com/office/drawing/2014/main" id="{41C74A93-8994-414C-AFC6-2463420FF46C}"/>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spTree>
    <p:extLst>
      <p:ext uri="{BB962C8B-B14F-4D97-AF65-F5344CB8AC3E}">
        <p14:creationId xmlns:p14="http://schemas.microsoft.com/office/powerpoint/2010/main" val="4103852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24</a:t>
            </a:fld>
            <a:endParaRPr/>
          </a:p>
        </p:txBody>
      </p:sp>
      <p:graphicFrame>
        <p:nvGraphicFramePr>
          <p:cNvPr id="5" name="Group 214">
            <a:extLst>
              <a:ext uri="{FF2B5EF4-FFF2-40B4-BE49-F238E27FC236}">
                <a16:creationId xmlns:a16="http://schemas.microsoft.com/office/drawing/2014/main" id="{054EBBBD-5A9F-4D98-993B-6DCF7EAC0A7A}"/>
              </a:ext>
            </a:extLst>
          </p:cNvPr>
          <p:cNvGraphicFramePr>
            <a:graphicFrameLocks/>
          </p:cNvGraphicFramePr>
          <p:nvPr>
            <p:extLst>
              <p:ext uri="{D42A27DB-BD31-4B8C-83A1-F6EECF244321}">
                <p14:modId xmlns:p14="http://schemas.microsoft.com/office/powerpoint/2010/main" val="2692463543"/>
              </p:ext>
            </p:extLst>
          </p:nvPr>
        </p:nvGraphicFramePr>
        <p:xfrm>
          <a:off x="1462088" y="3317874"/>
          <a:ext cx="10425112" cy="4124324"/>
        </p:xfrm>
        <a:graphic>
          <a:graphicData uri="http://schemas.openxmlformats.org/drawingml/2006/table">
            <a:tbl>
              <a:tblPr>
                <a:tableStyleId>{ED083AE6-46FA-4A59-8FB0-9F97EB10719F}</a:tableStyleId>
              </a:tblPr>
              <a:tblGrid>
                <a:gridCol w="422684">
                  <a:extLst>
                    <a:ext uri="{9D8B030D-6E8A-4147-A177-3AD203B41FA5}">
                      <a16:colId xmlns:a16="http://schemas.microsoft.com/office/drawing/2014/main" val="20000"/>
                    </a:ext>
                  </a:extLst>
                </a:gridCol>
                <a:gridCol w="1710804">
                  <a:extLst>
                    <a:ext uri="{9D8B030D-6E8A-4147-A177-3AD203B41FA5}">
                      <a16:colId xmlns:a16="http://schemas.microsoft.com/office/drawing/2014/main" val="20001"/>
                    </a:ext>
                  </a:extLst>
                </a:gridCol>
                <a:gridCol w="1715960">
                  <a:extLst>
                    <a:ext uri="{9D8B030D-6E8A-4147-A177-3AD203B41FA5}">
                      <a16:colId xmlns:a16="http://schemas.microsoft.com/office/drawing/2014/main" val="20002"/>
                    </a:ext>
                  </a:extLst>
                </a:gridCol>
                <a:gridCol w="3706998">
                  <a:extLst>
                    <a:ext uri="{9D8B030D-6E8A-4147-A177-3AD203B41FA5}">
                      <a16:colId xmlns:a16="http://schemas.microsoft.com/office/drawing/2014/main" val="20003"/>
                    </a:ext>
                  </a:extLst>
                </a:gridCol>
                <a:gridCol w="2868666">
                  <a:extLst>
                    <a:ext uri="{9D8B030D-6E8A-4147-A177-3AD203B41FA5}">
                      <a16:colId xmlns:a16="http://schemas.microsoft.com/office/drawing/2014/main" val="20004"/>
                    </a:ext>
                  </a:extLst>
                </a:gridCol>
              </a:tblGrid>
              <a:tr h="84584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extLst>
                  <a:ext uri="{0D108BD9-81ED-4DB2-BD59-A6C34878D82A}">
                    <a16:rowId xmlns:a16="http://schemas.microsoft.com/office/drawing/2014/main" val="10000"/>
                  </a:ext>
                </a:extLst>
              </a:tr>
              <a:tr h="216480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6</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Jefe de Proyecto</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Reunión del Comité ejecutivo interno</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El Jefe de Proyecto se reúne quincenalmente con los analistas del equipo  y otros de requerirse, en conjunto, revisan la información correspondiente al servicio (métricas, riesgos, pendientes, problemas).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La información resultante es válida para otros comités establecidos en el plan de servicio: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 Comité Gerencial (realizada trimestralmente o a requerimiento).</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Acta de Reunión.</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extLst>
                  <a:ext uri="{0D108BD9-81ED-4DB2-BD59-A6C34878D82A}">
                    <a16:rowId xmlns:a16="http://schemas.microsoft.com/office/drawing/2014/main" val="10001"/>
                  </a:ext>
                </a:extLst>
              </a:tr>
              <a:tr h="111368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7</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Procesar cambios al proyecto</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El cambio se procesa según el Proceso de cambios de configuración y de requerimientos.</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Solicitud de cambios a requerimientos </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6" name="Google Shape;3850;p15">
            <a:extLst>
              <a:ext uri="{FF2B5EF4-FFF2-40B4-BE49-F238E27FC236}">
                <a16:creationId xmlns:a16="http://schemas.microsoft.com/office/drawing/2014/main" id="{63B8830D-2364-47E3-99BC-E4C5DD3A2FA0}"/>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spTree>
    <p:extLst>
      <p:ext uri="{BB962C8B-B14F-4D97-AF65-F5344CB8AC3E}">
        <p14:creationId xmlns:p14="http://schemas.microsoft.com/office/powerpoint/2010/main" val="3414087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25</a:t>
            </a:fld>
            <a:endParaRPr/>
          </a:p>
        </p:txBody>
      </p:sp>
      <p:sp>
        <p:nvSpPr>
          <p:cNvPr id="37" name="Google Shape;3850;p15">
            <a:extLst>
              <a:ext uri="{FF2B5EF4-FFF2-40B4-BE49-F238E27FC236}">
                <a16:creationId xmlns:a16="http://schemas.microsoft.com/office/drawing/2014/main"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8" name="Google Shape;3850;p15">
            <a:extLst>
              <a:ext uri="{FF2B5EF4-FFF2-40B4-BE49-F238E27FC236}">
                <a16:creationId xmlns:a16="http://schemas.microsoft.com/office/drawing/2014/main"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5.2</a:t>
            </a:r>
            <a:r>
              <a:rPr lang="es-ES" sz="4000" b="1" dirty="0"/>
              <a:t> </a:t>
            </a:r>
            <a:r>
              <a:rPr lang="es-ES" sz="4400" b="1" dirty="0"/>
              <a:t>ACTIVIDADES</a:t>
            </a:r>
            <a:endParaRPr lang="es-ES" sz="4000" b="1" dirty="0"/>
          </a:p>
        </p:txBody>
      </p:sp>
    </p:spTree>
    <p:extLst>
      <p:ext uri="{BB962C8B-B14F-4D97-AF65-F5344CB8AC3E}">
        <p14:creationId xmlns:p14="http://schemas.microsoft.com/office/powerpoint/2010/main" val="1024398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26</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CIERRE</a:t>
            </a:r>
          </a:p>
        </p:txBody>
      </p:sp>
      <p:grpSp>
        <p:nvGrpSpPr>
          <p:cNvPr id="4" name="Group 3">
            <a:extLst>
              <a:ext uri="{FF2B5EF4-FFF2-40B4-BE49-F238E27FC236}">
                <a16:creationId xmlns:a16="http://schemas.microsoft.com/office/drawing/2014/main" id="{165C6C6B-8983-4574-ACDC-E0266FB8C812}"/>
              </a:ext>
            </a:extLst>
          </p:cNvPr>
          <p:cNvGrpSpPr>
            <a:grpSpLocks/>
          </p:cNvGrpSpPr>
          <p:nvPr/>
        </p:nvGrpSpPr>
        <p:grpSpPr bwMode="auto">
          <a:xfrm>
            <a:off x="9458249" y="4023444"/>
            <a:ext cx="1378102" cy="1486785"/>
            <a:chOff x="1474" y="1389"/>
            <a:chExt cx="607" cy="726"/>
          </a:xfrm>
        </p:grpSpPr>
        <p:sp>
          <p:nvSpPr>
            <p:cNvPr id="5" name="Rectangle 4">
              <a:extLst>
                <a:ext uri="{FF2B5EF4-FFF2-40B4-BE49-F238E27FC236}">
                  <a16:creationId xmlns:a16="http://schemas.microsoft.com/office/drawing/2014/main" id="{1C55CB50-2302-4332-990D-33E183293CE0}"/>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rPr>
                <a:t>Generar </a:t>
              </a:r>
              <a:r>
                <a:rPr lang="es-PE" sz="1000" dirty="0" err="1">
                  <a:solidFill>
                    <a:srgbClr val="000066"/>
                  </a:solidFill>
                </a:rPr>
                <a:t>Baselines</a:t>
              </a:r>
              <a:endParaRPr lang="es-ES" sz="1000" dirty="0">
                <a:solidFill>
                  <a:srgbClr val="000066"/>
                </a:solidFill>
              </a:endParaRPr>
            </a:p>
          </p:txBody>
        </p:sp>
        <p:sp>
          <p:nvSpPr>
            <p:cNvPr id="6" name="Rectangle 5">
              <a:extLst>
                <a:ext uri="{FF2B5EF4-FFF2-40B4-BE49-F238E27FC236}">
                  <a16:creationId xmlns:a16="http://schemas.microsoft.com/office/drawing/2014/main" id="{D01580D2-DE96-4162-9022-C0BCAF013258}"/>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(3) Gestor de la Configuración</a:t>
              </a:r>
              <a:endParaRPr lang="es-ES" sz="800" b="1">
                <a:solidFill>
                  <a:srgbClr val="000066"/>
                </a:solidFill>
              </a:endParaRPr>
            </a:p>
          </p:txBody>
        </p:sp>
        <p:sp>
          <p:nvSpPr>
            <p:cNvPr id="7" name="Rectangle 6">
              <a:extLst>
                <a:ext uri="{FF2B5EF4-FFF2-40B4-BE49-F238E27FC236}">
                  <a16:creationId xmlns:a16="http://schemas.microsoft.com/office/drawing/2014/main" id="{6EFBB627-C1D5-4E39-99D2-9260D0542FA4}"/>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Matriz de entregables</a:t>
              </a:r>
            </a:p>
          </p:txBody>
        </p:sp>
      </p:grpSp>
      <p:cxnSp>
        <p:nvCxnSpPr>
          <p:cNvPr id="8" name="AutoShape 11">
            <a:extLst>
              <a:ext uri="{FF2B5EF4-FFF2-40B4-BE49-F238E27FC236}">
                <a16:creationId xmlns:a16="http://schemas.microsoft.com/office/drawing/2014/main" id="{AEBF24FB-99D6-40A3-9038-7AD158E4616C}"/>
              </a:ext>
            </a:extLst>
          </p:cNvPr>
          <p:cNvCxnSpPr>
            <a:cxnSpLocks noChangeShapeType="1"/>
            <a:stCxn id="14" idx="3"/>
            <a:endCxn id="5" idx="1"/>
          </p:cNvCxnSpPr>
          <p:nvPr/>
        </p:nvCxnSpPr>
        <p:spPr bwMode="auto">
          <a:xfrm>
            <a:off x="8599129" y="4751645"/>
            <a:ext cx="859120" cy="1621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9" name="Group 25">
            <a:extLst>
              <a:ext uri="{FF2B5EF4-FFF2-40B4-BE49-F238E27FC236}">
                <a16:creationId xmlns:a16="http://schemas.microsoft.com/office/drawing/2014/main" id="{2E56FDE4-14B9-4D40-A82B-C0644AA2D11F}"/>
              </a:ext>
            </a:extLst>
          </p:cNvPr>
          <p:cNvGrpSpPr>
            <a:grpSpLocks/>
          </p:cNvGrpSpPr>
          <p:nvPr/>
        </p:nvGrpSpPr>
        <p:grpSpPr bwMode="auto">
          <a:xfrm>
            <a:off x="4831337" y="3992385"/>
            <a:ext cx="1404784" cy="1491550"/>
            <a:chOff x="657" y="1389"/>
            <a:chExt cx="607" cy="726"/>
          </a:xfrm>
        </p:grpSpPr>
        <p:sp>
          <p:nvSpPr>
            <p:cNvPr id="10" name="Rectangle 26">
              <a:extLst>
                <a:ext uri="{FF2B5EF4-FFF2-40B4-BE49-F238E27FC236}">
                  <a16:creationId xmlns:a16="http://schemas.microsoft.com/office/drawing/2014/main" id="{83EC5EBA-E585-449E-B5A8-5BF4F0774507}"/>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rPr>
                <a:t>Elaborar acta de aceptación y cierre del proyecto</a:t>
              </a:r>
              <a:r>
                <a:rPr lang="es-PE" sz="1000" dirty="0">
                  <a:solidFill>
                    <a:srgbClr val="000066"/>
                  </a:solidFill>
                  <a:hlinkClick r:id="rId3" action="ppaction://hlinksldjump"/>
                </a:rPr>
                <a:t> </a:t>
              </a:r>
              <a:endParaRPr lang="es-ES" sz="1000" dirty="0">
                <a:solidFill>
                  <a:srgbClr val="000066"/>
                </a:solidFill>
              </a:endParaRPr>
            </a:p>
          </p:txBody>
        </p:sp>
        <p:sp>
          <p:nvSpPr>
            <p:cNvPr id="11" name="Rectangle 27">
              <a:extLst>
                <a:ext uri="{FF2B5EF4-FFF2-40B4-BE49-F238E27FC236}">
                  <a16:creationId xmlns:a16="http://schemas.microsoft.com/office/drawing/2014/main" id="{023FAC8B-8677-4902-8248-ECFF9BC4173D}"/>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Jefe de Proyecto</a:t>
              </a:r>
              <a:endParaRPr lang="es-ES" sz="800" b="1" dirty="0">
                <a:solidFill>
                  <a:srgbClr val="000066"/>
                </a:solidFill>
              </a:endParaRPr>
            </a:p>
          </p:txBody>
        </p:sp>
        <p:sp>
          <p:nvSpPr>
            <p:cNvPr id="12" name="Rectangle 28">
              <a:extLst>
                <a:ext uri="{FF2B5EF4-FFF2-40B4-BE49-F238E27FC236}">
                  <a16:creationId xmlns:a16="http://schemas.microsoft.com/office/drawing/2014/main" id="{4C11948E-DF4B-4B18-8619-7DE5CA771733}"/>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cierre del proyecto</a:t>
              </a:r>
            </a:p>
          </p:txBody>
        </p:sp>
      </p:grpSp>
      <p:grpSp>
        <p:nvGrpSpPr>
          <p:cNvPr id="13" name="Group 40">
            <a:extLst>
              <a:ext uri="{FF2B5EF4-FFF2-40B4-BE49-F238E27FC236}">
                <a16:creationId xmlns:a16="http://schemas.microsoft.com/office/drawing/2014/main" id="{40FD3336-2EED-4ED1-A2F0-C265A64A5C98}"/>
              </a:ext>
            </a:extLst>
          </p:cNvPr>
          <p:cNvGrpSpPr>
            <a:grpSpLocks/>
          </p:cNvGrpSpPr>
          <p:nvPr/>
        </p:nvGrpSpPr>
        <p:grpSpPr bwMode="auto">
          <a:xfrm>
            <a:off x="7222765" y="4039469"/>
            <a:ext cx="1376364" cy="1422392"/>
            <a:chOff x="1474" y="1389"/>
            <a:chExt cx="607" cy="726"/>
          </a:xfrm>
        </p:grpSpPr>
        <p:sp>
          <p:nvSpPr>
            <p:cNvPr id="14" name="Rectangle 41">
              <a:extLst>
                <a:ext uri="{FF2B5EF4-FFF2-40B4-BE49-F238E27FC236}">
                  <a16:creationId xmlns:a16="http://schemas.microsoft.com/office/drawing/2014/main" id="{0FF7336A-71BB-4848-A50E-A6AF885D4781}"/>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rPr>
                <a:t>Elaborar y revisar el </a:t>
              </a:r>
              <a:r>
                <a:rPr lang="es-PE" sz="1000" dirty="0" err="1">
                  <a:solidFill>
                    <a:srgbClr val="000066"/>
                  </a:solidFill>
                </a:rPr>
                <a:t>relatorio</a:t>
              </a:r>
              <a:r>
                <a:rPr lang="es-PE" sz="1000" dirty="0">
                  <a:solidFill>
                    <a:srgbClr val="000066"/>
                  </a:solidFill>
                </a:rPr>
                <a:t> del proyecto</a:t>
              </a:r>
              <a:endParaRPr lang="es-ES" sz="1000" dirty="0">
                <a:solidFill>
                  <a:srgbClr val="000066"/>
                </a:solidFill>
              </a:endParaRPr>
            </a:p>
          </p:txBody>
        </p:sp>
        <p:sp>
          <p:nvSpPr>
            <p:cNvPr id="15" name="Rectangle 42">
              <a:extLst>
                <a:ext uri="{FF2B5EF4-FFF2-40B4-BE49-F238E27FC236}">
                  <a16:creationId xmlns:a16="http://schemas.microsoft.com/office/drawing/2014/main" id="{C0B1D9BF-E776-4439-9CE1-8C3FAFB13501}"/>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Analista Funcional</a:t>
              </a:r>
              <a:endParaRPr lang="es-ES" sz="800" b="1" dirty="0">
                <a:solidFill>
                  <a:srgbClr val="000066"/>
                </a:solidFill>
              </a:endParaRPr>
            </a:p>
          </p:txBody>
        </p:sp>
        <p:sp>
          <p:nvSpPr>
            <p:cNvPr id="16" name="Rectangle 43">
              <a:extLst>
                <a:ext uri="{FF2B5EF4-FFF2-40B4-BE49-F238E27FC236}">
                  <a16:creationId xmlns:a16="http://schemas.microsoft.com/office/drawing/2014/main" id="{CBB1C958-2006-4D73-83F7-DF17757308E1}"/>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Relatorio del proyecto</a:t>
              </a:r>
            </a:p>
          </p:txBody>
        </p:sp>
      </p:grpSp>
      <p:cxnSp>
        <p:nvCxnSpPr>
          <p:cNvPr id="17" name="AutoShape 44">
            <a:extLst>
              <a:ext uri="{FF2B5EF4-FFF2-40B4-BE49-F238E27FC236}">
                <a16:creationId xmlns:a16="http://schemas.microsoft.com/office/drawing/2014/main" id="{F73DA97B-41B8-4C0E-8986-38A1D00BE8AD}"/>
              </a:ext>
            </a:extLst>
          </p:cNvPr>
          <p:cNvCxnSpPr>
            <a:cxnSpLocks noChangeShapeType="1"/>
            <a:stCxn id="10" idx="3"/>
            <a:endCxn id="14" idx="1"/>
          </p:cNvCxnSpPr>
          <p:nvPr/>
        </p:nvCxnSpPr>
        <p:spPr bwMode="auto">
          <a:xfrm>
            <a:off x="6236121" y="4739188"/>
            <a:ext cx="986644" cy="1245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18" name="Picture 45">
            <a:extLst>
              <a:ext uri="{FF2B5EF4-FFF2-40B4-BE49-F238E27FC236}">
                <a16:creationId xmlns:a16="http://schemas.microsoft.com/office/drawing/2014/main" id="{E8628B84-6FD4-4B46-B2BD-F1E10A1F1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5481" y="4310403"/>
            <a:ext cx="779904"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AutoShape 50">
            <a:extLst>
              <a:ext uri="{FF2B5EF4-FFF2-40B4-BE49-F238E27FC236}">
                <a16:creationId xmlns:a16="http://schemas.microsoft.com/office/drawing/2014/main" id="{A96276EF-883A-477C-B561-F2FD493E3440}"/>
              </a:ext>
            </a:extLst>
          </p:cNvPr>
          <p:cNvCxnSpPr>
            <a:cxnSpLocks noChangeShapeType="1"/>
          </p:cNvCxnSpPr>
          <p:nvPr/>
        </p:nvCxnSpPr>
        <p:spPr bwMode="auto">
          <a:xfrm flipV="1">
            <a:off x="10842333" y="4651716"/>
            <a:ext cx="296862"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0" name="Group 69">
            <a:extLst>
              <a:ext uri="{FF2B5EF4-FFF2-40B4-BE49-F238E27FC236}">
                <a16:creationId xmlns:a16="http://schemas.microsoft.com/office/drawing/2014/main" id="{F3756010-E4D9-4A63-95DB-A0CEFC067B5B}"/>
              </a:ext>
            </a:extLst>
          </p:cNvPr>
          <p:cNvGrpSpPr>
            <a:grpSpLocks/>
          </p:cNvGrpSpPr>
          <p:nvPr/>
        </p:nvGrpSpPr>
        <p:grpSpPr bwMode="auto">
          <a:xfrm>
            <a:off x="2670547" y="4310403"/>
            <a:ext cx="1753081" cy="1348525"/>
            <a:chOff x="905" y="2003"/>
            <a:chExt cx="696" cy="445"/>
          </a:xfrm>
        </p:grpSpPr>
        <p:sp>
          <p:nvSpPr>
            <p:cNvPr id="21" name="Rectangle 52">
              <a:extLst>
                <a:ext uri="{FF2B5EF4-FFF2-40B4-BE49-F238E27FC236}">
                  <a16:creationId xmlns:a16="http://schemas.microsoft.com/office/drawing/2014/main" id="{B4B1D866-8025-47BE-9D3E-32E33759E26C}"/>
                </a:ext>
              </a:extLst>
            </p:cNvPr>
            <p:cNvSpPr>
              <a:spLocks noChangeArrowheads="1"/>
            </p:cNvSpPr>
            <p:nvPr/>
          </p:nvSpPr>
          <p:spPr bwMode="auto">
            <a:xfrm>
              <a:off x="905" y="2266"/>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Repositorio de proyecto</a:t>
              </a:r>
              <a:endParaRPr lang="es-ES" sz="800" b="1">
                <a:solidFill>
                  <a:srgbClr val="000066"/>
                </a:solidFill>
              </a:endParaRPr>
            </a:p>
          </p:txBody>
        </p:sp>
        <p:pic>
          <p:nvPicPr>
            <p:cNvPr id="22" name="Picture 53">
              <a:extLst>
                <a:ext uri="{FF2B5EF4-FFF2-40B4-BE49-F238E27FC236}">
                  <a16:creationId xmlns:a16="http://schemas.microsoft.com/office/drawing/2014/main" id="{6DCE1071-C908-4D60-B626-95B3EE659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68">
            <a:extLst>
              <a:ext uri="{FF2B5EF4-FFF2-40B4-BE49-F238E27FC236}">
                <a16:creationId xmlns:a16="http://schemas.microsoft.com/office/drawing/2014/main" id="{7B0D9754-6EAD-4248-B601-51D9095FDCE4}"/>
              </a:ext>
            </a:extLst>
          </p:cNvPr>
          <p:cNvGrpSpPr>
            <a:grpSpLocks/>
          </p:cNvGrpSpPr>
          <p:nvPr/>
        </p:nvGrpSpPr>
        <p:grpSpPr bwMode="auto">
          <a:xfrm>
            <a:off x="1279644" y="4344966"/>
            <a:ext cx="1329198" cy="1082780"/>
            <a:chOff x="379" y="1999"/>
            <a:chExt cx="589" cy="499"/>
          </a:xfrm>
        </p:grpSpPr>
        <p:pic>
          <p:nvPicPr>
            <p:cNvPr id="24" name="Picture 54">
              <a:extLst>
                <a:ext uri="{FF2B5EF4-FFF2-40B4-BE49-F238E27FC236}">
                  <a16:creationId xmlns:a16="http://schemas.microsoft.com/office/drawing/2014/main" id="{64DAD189-220F-4BBB-8B43-2CA505DB39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 y="1999"/>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5">
              <a:extLst>
                <a:ext uri="{FF2B5EF4-FFF2-40B4-BE49-F238E27FC236}">
                  <a16:creationId xmlns:a16="http://schemas.microsoft.com/office/drawing/2014/main" id="{BC4DFE00-8309-4454-80FD-C4060DBCE1BA}"/>
                </a:ext>
              </a:extLst>
            </p:cNvPr>
            <p:cNvSpPr>
              <a:spLocks noChangeArrowheads="1"/>
            </p:cNvSpPr>
            <p:nvPr/>
          </p:nvSpPr>
          <p:spPr bwMode="auto">
            <a:xfrm>
              <a:off x="379" y="2254"/>
              <a:ext cx="5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Ejecución, seguimiento y Control</a:t>
              </a:r>
              <a:endParaRPr lang="es-ES" sz="800" b="1">
                <a:solidFill>
                  <a:srgbClr val="000066"/>
                </a:solidFill>
              </a:endParaRPr>
            </a:p>
          </p:txBody>
        </p:sp>
      </p:grpSp>
      <p:cxnSp>
        <p:nvCxnSpPr>
          <p:cNvPr id="26" name="AutoShape 56">
            <a:extLst>
              <a:ext uri="{FF2B5EF4-FFF2-40B4-BE49-F238E27FC236}">
                <a16:creationId xmlns:a16="http://schemas.microsoft.com/office/drawing/2014/main" id="{B8845AD1-668A-4086-9BB6-2521DA5D7372}"/>
              </a:ext>
            </a:extLst>
          </p:cNvPr>
          <p:cNvCxnSpPr>
            <a:cxnSpLocks noChangeShapeType="1"/>
          </p:cNvCxnSpPr>
          <p:nvPr/>
        </p:nvCxnSpPr>
        <p:spPr bwMode="auto">
          <a:xfrm>
            <a:off x="2526798" y="4694732"/>
            <a:ext cx="5492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58">
            <a:extLst>
              <a:ext uri="{FF2B5EF4-FFF2-40B4-BE49-F238E27FC236}">
                <a16:creationId xmlns:a16="http://schemas.microsoft.com/office/drawing/2014/main" id="{252134DC-255C-49BE-B71C-E72B94E44FB7}"/>
              </a:ext>
            </a:extLst>
          </p:cNvPr>
          <p:cNvCxnSpPr>
            <a:cxnSpLocks noChangeShapeType="1"/>
            <a:endCxn id="10" idx="1"/>
          </p:cNvCxnSpPr>
          <p:nvPr/>
        </p:nvCxnSpPr>
        <p:spPr bwMode="auto">
          <a:xfrm>
            <a:off x="3909950" y="4734522"/>
            <a:ext cx="921387" cy="466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59">
            <a:extLst>
              <a:ext uri="{FF2B5EF4-FFF2-40B4-BE49-F238E27FC236}">
                <a16:creationId xmlns:a16="http://schemas.microsoft.com/office/drawing/2014/main" id="{C3018FFB-43E6-4AC2-B0F0-28E82721A301}"/>
              </a:ext>
            </a:extLst>
          </p:cNvPr>
          <p:cNvSpPr>
            <a:spLocks noChangeArrowheads="1"/>
          </p:cNvSpPr>
          <p:nvPr/>
        </p:nvSpPr>
        <p:spPr bwMode="auto">
          <a:xfrm>
            <a:off x="11095759" y="4962674"/>
            <a:ext cx="1277500"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Repositorio de proyecto</a:t>
            </a:r>
            <a:endParaRPr lang="es-ES" sz="800" b="1" dirty="0">
              <a:solidFill>
                <a:srgbClr val="000066"/>
              </a:solidFill>
            </a:endParaRPr>
          </a:p>
        </p:txBody>
      </p:sp>
      <p:grpSp>
        <p:nvGrpSpPr>
          <p:cNvPr id="29" name="Group 70">
            <a:extLst>
              <a:ext uri="{FF2B5EF4-FFF2-40B4-BE49-F238E27FC236}">
                <a16:creationId xmlns:a16="http://schemas.microsoft.com/office/drawing/2014/main" id="{F0992D70-29C8-448E-899A-77231341F388}"/>
              </a:ext>
            </a:extLst>
          </p:cNvPr>
          <p:cNvGrpSpPr>
            <a:grpSpLocks/>
          </p:cNvGrpSpPr>
          <p:nvPr/>
        </p:nvGrpSpPr>
        <p:grpSpPr bwMode="auto">
          <a:xfrm>
            <a:off x="12337758" y="4107204"/>
            <a:ext cx="1357312" cy="1452562"/>
            <a:chOff x="4694" y="1947"/>
            <a:chExt cx="589" cy="639"/>
          </a:xfrm>
        </p:grpSpPr>
        <p:sp>
          <p:nvSpPr>
            <p:cNvPr id="30" name="Rectangle 61">
              <a:extLst>
                <a:ext uri="{FF2B5EF4-FFF2-40B4-BE49-F238E27FC236}">
                  <a16:creationId xmlns:a16="http://schemas.microsoft.com/office/drawing/2014/main" id="{CDA8A06F-0E61-499C-A676-F6D105DEF38B}"/>
                </a:ext>
              </a:extLst>
            </p:cNvPr>
            <p:cNvSpPr>
              <a:spLocks noChangeArrowheads="1"/>
            </p:cNvSpPr>
            <p:nvPr/>
          </p:nvSpPr>
          <p:spPr bwMode="auto">
            <a:xfrm>
              <a:off x="4694" y="2342"/>
              <a:ext cx="5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Gerencia de Servicio Empresa</a:t>
              </a:r>
              <a:endParaRPr lang="es-ES" sz="800" b="1">
                <a:solidFill>
                  <a:srgbClr val="000066"/>
                </a:solidFill>
              </a:endParaRPr>
            </a:p>
          </p:txBody>
        </p:sp>
        <p:pic>
          <p:nvPicPr>
            <p:cNvPr id="31" name="Picture 62">
              <a:extLst>
                <a:ext uri="{FF2B5EF4-FFF2-40B4-BE49-F238E27FC236}">
                  <a16:creationId xmlns:a16="http://schemas.microsoft.com/office/drawing/2014/main" id="{56CB533B-3144-4C51-9EF6-4DCD98D844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 name="AutoShape 63">
            <a:extLst>
              <a:ext uri="{FF2B5EF4-FFF2-40B4-BE49-F238E27FC236}">
                <a16:creationId xmlns:a16="http://schemas.microsoft.com/office/drawing/2014/main" id="{136E3AC6-DC6B-4D12-BD7F-5C562C275F93}"/>
              </a:ext>
            </a:extLst>
          </p:cNvPr>
          <p:cNvCxnSpPr>
            <a:cxnSpLocks noChangeShapeType="1"/>
          </p:cNvCxnSpPr>
          <p:nvPr/>
        </p:nvCxnSpPr>
        <p:spPr bwMode="auto">
          <a:xfrm flipV="1">
            <a:off x="11908696" y="4639811"/>
            <a:ext cx="477838"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67894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27</a:t>
            </a:fld>
            <a:endParaRPr/>
          </a:p>
        </p:txBody>
      </p:sp>
      <p:sp>
        <p:nvSpPr>
          <p:cNvPr id="4" name="Google Shape;3850;p15">
            <a:extLst>
              <a:ext uri="{FF2B5EF4-FFF2-40B4-BE49-F238E27FC236}">
                <a16:creationId xmlns:a16="http://schemas.microsoft.com/office/drawing/2014/main" id="{65566A3F-FC38-4422-B7C4-1D4C516D3960}"/>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CIERRE</a:t>
            </a:r>
          </a:p>
        </p:txBody>
      </p:sp>
      <p:graphicFrame>
        <p:nvGraphicFramePr>
          <p:cNvPr id="6" name="Group 121">
            <a:extLst>
              <a:ext uri="{FF2B5EF4-FFF2-40B4-BE49-F238E27FC236}">
                <a16:creationId xmlns:a16="http://schemas.microsoft.com/office/drawing/2014/main" id="{8CF64FB9-4302-4DED-A3B6-1C74E9698F00}"/>
              </a:ext>
            </a:extLst>
          </p:cNvPr>
          <p:cNvGraphicFramePr>
            <a:graphicFrameLocks/>
          </p:cNvGraphicFramePr>
          <p:nvPr>
            <p:extLst>
              <p:ext uri="{D42A27DB-BD31-4B8C-83A1-F6EECF244321}">
                <p14:modId xmlns:p14="http://schemas.microsoft.com/office/powerpoint/2010/main" val="1669507725"/>
              </p:ext>
            </p:extLst>
          </p:nvPr>
        </p:nvGraphicFramePr>
        <p:xfrm>
          <a:off x="1512888" y="3071572"/>
          <a:ext cx="10831512" cy="4736859"/>
        </p:xfrm>
        <a:graphic>
          <a:graphicData uri="http://schemas.openxmlformats.org/drawingml/2006/table">
            <a:tbl>
              <a:tblPr>
                <a:tableStyleId>{ED083AE6-46FA-4A59-8FB0-9F97EB10719F}</a:tableStyleId>
              </a:tblPr>
              <a:tblGrid>
                <a:gridCol w="479530">
                  <a:extLst>
                    <a:ext uri="{9D8B030D-6E8A-4147-A177-3AD203B41FA5}">
                      <a16:colId xmlns:a16="http://schemas.microsoft.com/office/drawing/2014/main" val="20000"/>
                    </a:ext>
                  </a:extLst>
                </a:gridCol>
                <a:gridCol w="1681292">
                  <a:extLst>
                    <a:ext uri="{9D8B030D-6E8A-4147-A177-3AD203B41FA5}">
                      <a16:colId xmlns:a16="http://schemas.microsoft.com/office/drawing/2014/main" val="20001"/>
                    </a:ext>
                  </a:extLst>
                </a:gridCol>
                <a:gridCol w="2055130">
                  <a:extLst>
                    <a:ext uri="{9D8B030D-6E8A-4147-A177-3AD203B41FA5}">
                      <a16:colId xmlns:a16="http://schemas.microsoft.com/office/drawing/2014/main" val="20002"/>
                    </a:ext>
                  </a:extLst>
                </a:gridCol>
                <a:gridCol w="5106140">
                  <a:extLst>
                    <a:ext uri="{9D8B030D-6E8A-4147-A177-3AD203B41FA5}">
                      <a16:colId xmlns:a16="http://schemas.microsoft.com/office/drawing/2014/main" val="20003"/>
                    </a:ext>
                  </a:extLst>
                </a:gridCol>
                <a:gridCol w="1509420">
                  <a:extLst>
                    <a:ext uri="{9D8B030D-6E8A-4147-A177-3AD203B41FA5}">
                      <a16:colId xmlns:a16="http://schemas.microsoft.com/office/drawing/2014/main" val="20004"/>
                    </a:ext>
                  </a:extLst>
                </a:gridCol>
              </a:tblGrid>
              <a:tr h="58728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extLst>
                  <a:ext uri="{0D108BD9-81ED-4DB2-BD59-A6C34878D82A}">
                    <a16:rowId xmlns:a16="http://schemas.microsoft.com/office/drawing/2014/main" val="10000"/>
                  </a:ext>
                </a:extLst>
              </a:tr>
              <a:tr h="104226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1</a:t>
                      </a:r>
                      <a:endParaRPr kumimoji="0" lang="es-ES" sz="14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Elaborar acta de aceptación y cierre del proyecto</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ES" sz="1200" u="none" strike="noStrike" cap="none" normalizeH="0" baseline="0" dirty="0">
                          <a:ln>
                            <a:noFill/>
                          </a:ln>
                          <a:effectLst/>
                        </a:rPr>
                        <a:t>El Jefe de Proyecto elabora el 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Jefe de Proyecto y el analista funcional revisan y acuerdan la versión final del acta de aceptación y cierre que luego es entregada al cliente.</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Acta de cierre del proyecto</a:t>
                      </a:r>
                      <a:endParaRPr kumimoji="0" lang="es-ES" sz="12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val="10001"/>
                  </a:ext>
                </a:extLst>
              </a:tr>
              <a:tr h="209919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2</a:t>
                      </a:r>
                      <a:endParaRPr kumimoji="0" lang="es-ES" sz="14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Funcional</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Elaborar y revisar el </a:t>
                      </a:r>
                      <a:r>
                        <a:rPr kumimoji="0" lang="es-PE" sz="1200" u="none" strike="noStrike" cap="none" normalizeH="0" baseline="0" dirty="0" err="1">
                          <a:ln>
                            <a:noFill/>
                          </a:ln>
                          <a:effectLst/>
                        </a:rPr>
                        <a:t>relatorio</a:t>
                      </a:r>
                      <a:r>
                        <a:rPr kumimoji="0" lang="es-PE" sz="1200" u="none" strike="noStrike" cap="none" normalizeH="0" baseline="0" dirty="0">
                          <a:ln>
                            <a:noFill/>
                          </a:ln>
                          <a:effectLst/>
                        </a:rPr>
                        <a:t> del proyecto</a:t>
                      </a:r>
                      <a:endParaRPr kumimoji="0" lang="es-ES" sz="1200" u="none" strike="noStrike" cap="none" normalizeH="0" baseline="0" dirty="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El Analista </a:t>
                      </a:r>
                      <a:r>
                        <a:rPr kumimoji="0" lang="es-ES" sz="1200" u="none" strike="noStrike" cap="none" normalizeH="0" baseline="0" dirty="0">
                          <a:ln>
                            <a:noFill/>
                          </a:ln>
                          <a:effectLst/>
                        </a:rPr>
                        <a:t>Funcional </a:t>
                      </a:r>
                      <a:r>
                        <a:rPr kumimoji="0" lang="es-PE" sz="1200" u="none" strike="noStrike" cap="none" normalizeH="0" baseline="0" dirty="0">
                          <a:ln>
                            <a:noFill/>
                          </a:ln>
                          <a:effectLst/>
                        </a:rPr>
                        <a:t>elabora el </a:t>
                      </a:r>
                      <a:r>
                        <a:rPr kumimoji="0" lang="es-PE" sz="1200" u="none" strike="noStrike" cap="none" normalizeH="0" baseline="0" dirty="0" err="1">
                          <a:ln>
                            <a:noFill/>
                          </a:ln>
                          <a:effectLst/>
                        </a:rPr>
                        <a:t>relatorio</a:t>
                      </a:r>
                      <a:r>
                        <a:rPr kumimoji="0" lang="es-PE" sz="1200" u="none" strike="noStrike" cap="none" normalizeH="0" baseline="0" dirty="0">
                          <a:ln>
                            <a:noFill/>
                          </a:ln>
                          <a:effectLst/>
                        </a:rPr>
                        <a:t> del proyecto en base a la plantilla respectiva.</a:t>
                      </a:r>
                      <a:endParaRPr kumimoji="0" lang="es-ES" sz="1200" u="none" strike="noStrike" cap="none" normalizeH="0" baseline="0" dirty="0">
                        <a:ln>
                          <a:noFill/>
                        </a:ln>
                        <a:effectLst/>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Durante el </a:t>
                      </a:r>
                      <a:r>
                        <a:rPr kumimoji="0" lang="es-ES" sz="1200" u="none" strike="noStrike" cap="none" normalizeH="0" baseline="0" dirty="0" err="1">
                          <a:ln>
                            <a:noFill/>
                          </a:ln>
                          <a:effectLst/>
                        </a:rPr>
                        <a:t>relatorio</a:t>
                      </a:r>
                      <a:r>
                        <a:rPr kumimoji="0" lang="es-ES" sz="1200" u="none" strike="noStrike" cap="none" normalizeH="0" baseline="0" dirty="0">
                          <a:ln>
                            <a:noFill/>
                          </a:ln>
                          <a:effectLst/>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registra un resumen de la evaluación del personal y una encuesta de satisfacción del cliente.</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Relatorio del proyecto</a:t>
                      </a:r>
                      <a:endParaRPr kumimoji="0" lang="es-ES" sz="12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val="10002"/>
                  </a:ext>
                </a:extLst>
              </a:tr>
              <a:tr h="100811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3</a:t>
                      </a:r>
                      <a:endParaRPr kumimoji="0" lang="es-ES" sz="14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Gestor de la Configuración</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Proceso de Gestión de Configuración - Realizar Control de Cambios a </a:t>
                      </a:r>
                      <a:r>
                        <a:rPr kumimoji="0" lang="es-ES" sz="1200" u="none" strike="noStrike" cap="none" normalizeH="0" baseline="0" dirty="0" err="1">
                          <a:ln>
                            <a:noFill/>
                          </a:ln>
                          <a:effectLst/>
                        </a:rPr>
                        <a:t>Baselines</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 Genera </a:t>
                      </a:r>
                      <a:r>
                        <a:rPr kumimoji="0" lang="es-PE" sz="1200" u="none" strike="noStrike" cap="none" normalizeH="0" baseline="0" dirty="0" err="1">
                          <a:ln>
                            <a:noFill/>
                          </a:ln>
                          <a:effectLst/>
                        </a:rPr>
                        <a:t>baselines</a:t>
                      </a:r>
                      <a:r>
                        <a:rPr kumimoji="0" lang="es-PE" sz="1200" u="none" strike="noStrike" cap="none" normalizeH="0" baseline="0" dirty="0">
                          <a:ln>
                            <a:noFill/>
                          </a:ln>
                          <a:effectLst/>
                        </a:rPr>
                        <a:t> de los entregables del proyecto de acuerdo al Proceso de Gestión de Configuración – Subproceso Realizar Control de Cambios a </a:t>
                      </a:r>
                      <a:r>
                        <a:rPr kumimoji="0" lang="es-PE" sz="1200" u="none" strike="noStrike" cap="none" normalizeH="0" baseline="0" dirty="0" err="1">
                          <a:ln>
                            <a:noFill/>
                          </a:ln>
                          <a:effectLst/>
                        </a:rPr>
                        <a:t>Baselines</a:t>
                      </a:r>
                      <a:r>
                        <a:rPr kumimoji="0" lang="es-PE" sz="1200" u="none" strike="noStrike" cap="none" normalizeH="0" baseline="0" dirty="0">
                          <a:ln>
                            <a:noFill/>
                          </a:ln>
                          <a:effectLst/>
                        </a:rPr>
                        <a:t>.</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Proceso de Gestión de configuración. </a:t>
                      </a:r>
                      <a:endParaRPr kumimoji="0" lang="es-ES" sz="28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9326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28</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6. MÉTRICAS DEL PROCESO</a:t>
            </a:r>
          </a:p>
        </p:txBody>
      </p:sp>
    </p:spTree>
    <p:extLst>
      <p:ext uri="{BB962C8B-B14F-4D97-AF65-F5344CB8AC3E}">
        <p14:creationId xmlns:p14="http://schemas.microsoft.com/office/powerpoint/2010/main" val="2070653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29</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6. MÉTRICAS DEL PROCESO</a:t>
            </a:r>
          </a:p>
        </p:txBody>
      </p:sp>
      <p:sp>
        <p:nvSpPr>
          <p:cNvPr id="5" name="Rectangle 155">
            <a:extLst>
              <a:ext uri="{FF2B5EF4-FFF2-40B4-BE49-F238E27FC236}">
                <a16:creationId xmlns:a16="http://schemas.microsoft.com/office/drawing/2014/main" id="{5CEC70EF-4F34-4064-A987-296BE9AC8AC4}"/>
              </a:ext>
            </a:extLst>
          </p:cNvPr>
          <p:cNvSpPr>
            <a:spLocks noChangeArrowheads="1"/>
          </p:cNvSpPr>
          <p:nvPr/>
        </p:nvSpPr>
        <p:spPr bwMode="auto">
          <a:xfrm>
            <a:off x="5985669" y="3511550"/>
            <a:ext cx="4700586" cy="2578100"/>
          </a:xfrm>
          <a:prstGeom prst="rect">
            <a:avLst/>
          </a:prstGeom>
          <a:solidFill>
            <a:srgbClr val="FFB089"/>
          </a:solidFill>
          <a:ln w="9525" algn="ctr">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dirty="0"/>
          </a:p>
        </p:txBody>
      </p:sp>
      <p:sp>
        <p:nvSpPr>
          <p:cNvPr id="6" name="AutoShape 154">
            <a:hlinkClick r:id="rId3" action="ppaction://hlinkfile"/>
            <a:extLst>
              <a:ext uri="{FF2B5EF4-FFF2-40B4-BE49-F238E27FC236}">
                <a16:creationId xmlns:a16="http://schemas.microsoft.com/office/drawing/2014/main" id="{EC2D791E-A1F5-4DC6-8AEF-5EE40BC2F8C7}"/>
              </a:ext>
            </a:extLst>
          </p:cNvPr>
          <p:cNvSpPr>
            <a:spLocks noChangeArrowheads="1"/>
          </p:cNvSpPr>
          <p:nvPr/>
        </p:nvSpPr>
        <p:spPr bwMode="auto">
          <a:xfrm>
            <a:off x="6409531" y="4122738"/>
            <a:ext cx="3852862" cy="1355724"/>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s-PE" altLang="es-ES" sz="1600" b="1" dirty="0"/>
              <a:t>- Exposición al riesgo</a:t>
            </a:r>
          </a:p>
          <a:p>
            <a:pPr algn="l" eaLnBrk="1" hangingPunct="1"/>
            <a:r>
              <a:rPr lang="es-PE" altLang="es-ES" sz="1600" b="1" dirty="0"/>
              <a:t>- Ratio de Performance en Costo</a:t>
            </a:r>
          </a:p>
          <a:p>
            <a:pPr algn="l" eaLnBrk="1" hangingPunct="1"/>
            <a:r>
              <a:rPr lang="es-PE" altLang="es-ES" sz="1600" b="1" dirty="0"/>
              <a:t>- Desviación del Avance</a:t>
            </a:r>
            <a:endParaRPr lang="es-ES" altLang="es-ES" sz="1600" b="1" dirty="0"/>
          </a:p>
        </p:txBody>
      </p:sp>
    </p:spTree>
    <p:extLst>
      <p:ext uri="{BB962C8B-B14F-4D97-AF65-F5344CB8AC3E}">
        <p14:creationId xmlns:p14="http://schemas.microsoft.com/office/powerpoint/2010/main" val="27461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3</a:t>
            </a:fld>
            <a:endParaRPr/>
          </a:p>
        </p:txBody>
      </p:sp>
      <p:sp>
        <p:nvSpPr>
          <p:cNvPr id="7" name="Google Shape;3850;p15">
            <a:extLst>
              <a:ext uri="{FF2B5EF4-FFF2-40B4-BE49-F238E27FC236}">
                <a16:creationId xmlns:a16="http://schemas.microsoft.com/office/drawing/2014/main" id="{1FD9134D-CEAB-4A03-A719-17D136759A72}"/>
              </a:ext>
            </a:extLst>
          </p:cNvPr>
          <p:cNvSpPr txBox="1">
            <a:spLocks/>
          </p:cNvSpPr>
          <p:nvPr/>
        </p:nvSpPr>
        <p:spPr>
          <a:xfrm>
            <a:off x="1195097" y="2180291"/>
            <a:ext cx="903435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1. OBJETIVO Y ALCANCE DEL PROCESO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30</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7. ARTEFACTOS DEL PROCESO</a:t>
            </a:r>
          </a:p>
        </p:txBody>
      </p:sp>
    </p:spTree>
    <p:extLst>
      <p:ext uri="{BB962C8B-B14F-4D97-AF65-F5344CB8AC3E}">
        <p14:creationId xmlns:p14="http://schemas.microsoft.com/office/powerpoint/2010/main" val="1944823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31</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9327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7. ARTEFACTOS DEL PROCESO</a:t>
            </a:r>
          </a:p>
        </p:txBody>
      </p:sp>
      <p:graphicFrame>
        <p:nvGraphicFramePr>
          <p:cNvPr id="2" name="Tabla 1">
            <a:extLst>
              <a:ext uri="{FF2B5EF4-FFF2-40B4-BE49-F238E27FC236}">
                <a16:creationId xmlns:a16="http://schemas.microsoft.com/office/drawing/2014/main" id="{AABA1A6E-6605-4168-804A-EAB8001CA804}"/>
              </a:ext>
            </a:extLst>
          </p:cNvPr>
          <p:cNvGraphicFramePr>
            <a:graphicFrameLocks noGrp="1"/>
          </p:cNvGraphicFramePr>
          <p:nvPr>
            <p:extLst>
              <p:ext uri="{D42A27DB-BD31-4B8C-83A1-F6EECF244321}">
                <p14:modId xmlns:p14="http://schemas.microsoft.com/office/powerpoint/2010/main" val="2956420440"/>
              </p:ext>
            </p:extLst>
          </p:nvPr>
        </p:nvGraphicFramePr>
        <p:xfrm>
          <a:off x="1117600" y="2708101"/>
          <a:ext cx="12534900" cy="5651370"/>
        </p:xfrm>
        <a:graphic>
          <a:graphicData uri="http://schemas.openxmlformats.org/drawingml/2006/table">
            <a:tbl>
              <a:tblPr firstRow="1" bandRow="1">
                <a:tableStyleId>{CF35B2AF-6D7A-47E4-AC47-5683254A8D85}</a:tableStyleId>
              </a:tblPr>
              <a:tblGrid>
                <a:gridCol w="977900">
                  <a:extLst>
                    <a:ext uri="{9D8B030D-6E8A-4147-A177-3AD203B41FA5}">
                      <a16:colId xmlns:a16="http://schemas.microsoft.com/office/drawing/2014/main" val="1745420880"/>
                    </a:ext>
                  </a:extLst>
                </a:gridCol>
                <a:gridCol w="4036060">
                  <a:extLst>
                    <a:ext uri="{9D8B030D-6E8A-4147-A177-3AD203B41FA5}">
                      <a16:colId xmlns:a16="http://schemas.microsoft.com/office/drawing/2014/main" val="399047375"/>
                    </a:ext>
                  </a:extLst>
                </a:gridCol>
                <a:gridCol w="1932940">
                  <a:extLst>
                    <a:ext uri="{9D8B030D-6E8A-4147-A177-3AD203B41FA5}">
                      <a16:colId xmlns:a16="http://schemas.microsoft.com/office/drawing/2014/main" val="205352205"/>
                    </a:ext>
                  </a:extLst>
                </a:gridCol>
                <a:gridCol w="3081020">
                  <a:extLst>
                    <a:ext uri="{9D8B030D-6E8A-4147-A177-3AD203B41FA5}">
                      <a16:colId xmlns:a16="http://schemas.microsoft.com/office/drawing/2014/main" val="3211244140"/>
                    </a:ext>
                  </a:extLst>
                </a:gridCol>
                <a:gridCol w="2506980">
                  <a:extLst>
                    <a:ext uri="{9D8B030D-6E8A-4147-A177-3AD203B41FA5}">
                      <a16:colId xmlns:a16="http://schemas.microsoft.com/office/drawing/2014/main" val="4066617149"/>
                    </a:ext>
                  </a:extLst>
                </a:gridCol>
              </a:tblGrid>
              <a:tr h="447909">
                <a:tc>
                  <a:txBody>
                    <a:bodyPr/>
                    <a:lstStyle/>
                    <a:p>
                      <a:pPr algn="ctr"/>
                      <a:r>
                        <a:rPr lang="es-ES" sz="1200" b="1" dirty="0"/>
                        <a:t>#</a:t>
                      </a:r>
                    </a:p>
                  </a:txBody>
                  <a:tcPr anchor="ctr">
                    <a:solidFill>
                      <a:schemeClr val="accent4">
                        <a:lumMod val="60000"/>
                        <a:lumOff val="40000"/>
                      </a:schemeClr>
                    </a:solidFill>
                  </a:tcPr>
                </a:tc>
                <a:tc>
                  <a:txBody>
                    <a:bodyPr/>
                    <a:lstStyle/>
                    <a:p>
                      <a:pPr algn="ctr"/>
                      <a:r>
                        <a:rPr lang="es-ES" sz="1200" b="1" dirty="0"/>
                        <a:t>Artefacto</a:t>
                      </a:r>
                    </a:p>
                  </a:txBody>
                  <a:tcPr anchor="ctr">
                    <a:solidFill>
                      <a:schemeClr val="accent4">
                        <a:lumMod val="60000"/>
                        <a:lumOff val="40000"/>
                      </a:schemeClr>
                    </a:solidFill>
                  </a:tcPr>
                </a:tc>
                <a:tc>
                  <a:txBody>
                    <a:bodyPr/>
                    <a:lstStyle/>
                    <a:p>
                      <a:pPr algn="ctr"/>
                      <a:r>
                        <a:rPr lang="es-ES" sz="1200" b="1" dirty="0"/>
                        <a:t>Subproceso</a:t>
                      </a:r>
                    </a:p>
                  </a:txBody>
                  <a:tcPr anchor="ctr">
                    <a:solidFill>
                      <a:schemeClr val="accent4">
                        <a:lumMod val="60000"/>
                        <a:lumOff val="40000"/>
                      </a:schemeClr>
                    </a:solidFill>
                  </a:tcPr>
                </a:tc>
                <a:tc>
                  <a:txBody>
                    <a:bodyPr/>
                    <a:lstStyle/>
                    <a:p>
                      <a:pPr algn="ctr"/>
                      <a:r>
                        <a:rPr lang="es-ES" sz="1200" b="1" dirty="0"/>
                        <a:t>Actividad</a:t>
                      </a:r>
                    </a:p>
                  </a:txBody>
                  <a:tcPr anchor="ctr">
                    <a:solidFill>
                      <a:schemeClr val="accent4">
                        <a:lumMod val="60000"/>
                        <a:lumOff val="40000"/>
                      </a:schemeClr>
                    </a:solidFill>
                  </a:tcPr>
                </a:tc>
                <a:tc>
                  <a:txBody>
                    <a:bodyPr/>
                    <a:lstStyle/>
                    <a:p>
                      <a:pPr algn="ctr"/>
                      <a:r>
                        <a:rPr lang="es-ES" sz="1200" b="1" dirty="0"/>
                        <a:t>Tarea</a:t>
                      </a:r>
                    </a:p>
                  </a:txBody>
                  <a:tcPr anchor="ctr">
                    <a:solidFill>
                      <a:schemeClr val="accent4">
                        <a:lumMod val="60000"/>
                        <a:lumOff val="40000"/>
                      </a:schemeClr>
                    </a:solidFill>
                  </a:tcPr>
                </a:tc>
                <a:extLst>
                  <a:ext uri="{0D108BD9-81ED-4DB2-BD59-A6C34878D82A}">
                    <a16:rowId xmlns:a16="http://schemas.microsoft.com/office/drawing/2014/main" val="2652191242"/>
                  </a:ext>
                </a:extLst>
              </a:tr>
              <a:tr h="365097">
                <a:tc>
                  <a:txBody>
                    <a:bodyPr/>
                    <a:lstStyle/>
                    <a:p>
                      <a:pPr algn="ctr"/>
                      <a:r>
                        <a:rPr lang="es-ES" sz="1200" dirty="0"/>
                        <a:t>1</a:t>
                      </a:r>
                    </a:p>
                  </a:txBody>
                  <a:tcPr anchor="ctr">
                    <a:solidFill>
                      <a:schemeClr val="accent4">
                        <a:lumMod val="20000"/>
                        <a:lumOff val="80000"/>
                      </a:schemeClr>
                    </a:solidFill>
                  </a:tcPr>
                </a:tc>
                <a:tc>
                  <a:txBody>
                    <a:bodyPr/>
                    <a:lstStyle/>
                    <a:p>
                      <a:r>
                        <a:rPr lang="es-ES" sz="1200" dirty="0"/>
                        <a:t>Plan de Gestión del Proyecto</a:t>
                      </a:r>
                    </a:p>
                  </a:txBody>
                  <a:tcPr>
                    <a:solidFill>
                      <a:schemeClr val="accent4">
                        <a:lumMod val="20000"/>
                        <a:lumOff val="80000"/>
                      </a:schemeClr>
                    </a:solidFill>
                  </a:tcPr>
                </a:tc>
                <a:tc rowSpan="5">
                  <a:txBody>
                    <a:bodyPr/>
                    <a:lstStyle/>
                    <a:p>
                      <a:r>
                        <a:rPr lang="es-ES" sz="1200" dirty="0"/>
                        <a:t>Inicio</a:t>
                      </a:r>
                    </a:p>
                  </a:txBody>
                  <a:tcPr>
                    <a:solidFill>
                      <a:schemeClr val="accent4">
                        <a:lumMod val="20000"/>
                        <a:lumOff val="80000"/>
                      </a:schemeClr>
                    </a:solidFill>
                  </a:tcPr>
                </a:tc>
                <a:tc rowSpan="3">
                  <a:txBody>
                    <a:bodyPr/>
                    <a:lstStyle/>
                    <a:p>
                      <a:r>
                        <a:rPr lang="es-ES" sz="1200" dirty="0"/>
                        <a:t>Planeamiento</a:t>
                      </a:r>
                    </a:p>
                  </a:txBody>
                  <a:tcPr>
                    <a:solidFill>
                      <a:schemeClr val="accent4">
                        <a:lumMod val="20000"/>
                        <a:lumOff val="80000"/>
                      </a:schemeClr>
                    </a:solidFill>
                  </a:tcPr>
                </a:tc>
                <a:tc rowSpan="3">
                  <a:txBody>
                    <a:bodyPr/>
                    <a:lstStyle/>
                    <a:p>
                      <a:r>
                        <a:rPr lang="es-ES" sz="1200" dirty="0"/>
                        <a:t>Elaboración de Plan de Proyecto</a:t>
                      </a:r>
                    </a:p>
                  </a:txBody>
                  <a:tcPr>
                    <a:solidFill>
                      <a:schemeClr val="accent4">
                        <a:lumMod val="20000"/>
                        <a:lumOff val="80000"/>
                      </a:schemeClr>
                    </a:solidFill>
                  </a:tcPr>
                </a:tc>
                <a:extLst>
                  <a:ext uri="{0D108BD9-81ED-4DB2-BD59-A6C34878D82A}">
                    <a16:rowId xmlns:a16="http://schemas.microsoft.com/office/drawing/2014/main" val="2622228223"/>
                  </a:ext>
                </a:extLst>
              </a:tr>
              <a:tr h="365097">
                <a:tc>
                  <a:txBody>
                    <a:bodyPr/>
                    <a:lstStyle/>
                    <a:p>
                      <a:pPr algn="ctr"/>
                      <a:r>
                        <a:rPr lang="es-ES" sz="1200" dirty="0"/>
                        <a:t>2</a:t>
                      </a:r>
                    </a:p>
                  </a:txBody>
                  <a:tcPr anchor="ctr">
                    <a:solidFill>
                      <a:schemeClr val="accent4">
                        <a:lumMod val="20000"/>
                        <a:lumOff val="80000"/>
                      </a:schemeClr>
                    </a:solidFill>
                  </a:tcPr>
                </a:tc>
                <a:tc>
                  <a:txBody>
                    <a:bodyPr/>
                    <a:lstStyle/>
                    <a:p>
                      <a:r>
                        <a:rPr lang="es-ES" sz="1200" dirty="0"/>
                        <a:t>Plantilla WBS</a:t>
                      </a:r>
                    </a:p>
                  </a:txBody>
                  <a:tcPr>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val="182026940"/>
                  </a:ext>
                </a:extLst>
              </a:tr>
              <a:tr h="365097">
                <a:tc>
                  <a:txBody>
                    <a:bodyPr/>
                    <a:lstStyle/>
                    <a:p>
                      <a:pPr algn="ctr"/>
                      <a:r>
                        <a:rPr lang="es-ES" sz="1200" dirty="0"/>
                        <a:t>3</a:t>
                      </a:r>
                    </a:p>
                  </a:txBody>
                  <a:tcPr anchor="ctr">
                    <a:solidFill>
                      <a:schemeClr val="accent4">
                        <a:lumMod val="20000"/>
                        <a:lumOff val="80000"/>
                      </a:schemeClr>
                    </a:solidFill>
                  </a:tcPr>
                </a:tc>
                <a:tc>
                  <a:txBody>
                    <a:bodyPr/>
                    <a:lstStyle/>
                    <a:p>
                      <a:r>
                        <a:rPr lang="es-ES" sz="1200" dirty="0"/>
                        <a:t>Cronograma de proyecto interno</a:t>
                      </a:r>
                    </a:p>
                  </a:txBody>
                  <a:tcPr>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val="2346458107"/>
                  </a:ext>
                </a:extLst>
              </a:tr>
              <a:tr h="365097">
                <a:tc>
                  <a:txBody>
                    <a:bodyPr/>
                    <a:lstStyle/>
                    <a:p>
                      <a:pPr algn="ctr"/>
                      <a:r>
                        <a:rPr lang="es-ES" sz="1200" dirty="0"/>
                        <a:t>4</a:t>
                      </a:r>
                    </a:p>
                  </a:txBody>
                  <a:tcPr anchor="ctr">
                    <a:solidFill>
                      <a:schemeClr val="accent4">
                        <a:lumMod val="20000"/>
                        <a:lumOff val="80000"/>
                      </a:schemeClr>
                    </a:solidFill>
                  </a:tcPr>
                </a:tc>
                <a:tc>
                  <a:txBody>
                    <a:bodyPr/>
                    <a:lstStyle/>
                    <a:p>
                      <a:r>
                        <a:rPr lang="es-ES" sz="1200" dirty="0"/>
                        <a:t>Presentación </a:t>
                      </a:r>
                      <a:r>
                        <a:rPr lang="es-ES" sz="1200" dirty="0" err="1"/>
                        <a:t>kick</a:t>
                      </a:r>
                      <a:r>
                        <a:rPr lang="es-ES" sz="1200" dirty="0"/>
                        <a:t> off meeting-interno</a:t>
                      </a:r>
                    </a:p>
                  </a:txBody>
                  <a:tcPr>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t>Presentación </a:t>
                      </a:r>
                      <a:r>
                        <a:rPr lang="es-ES" sz="1200" dirty="0" err="1"/>
                        <a:t>kick</a:t>
                      </a:r>
                      <a:r>
                        <a:rPr lang="es-ES" sz="1200" dirty="0"/>
                        <a:t> off meeting-interno</a:t>
                      </a:r>
                    </a:p>
                  </a:txBody>
                  <a:tcPr>
                    <a:solidFill>
                      <a:schemeClr val="accent4">
                        <a:lumMod val="20000"/>
                        <a:lumOff val="80000"/>
                      </a:schemeClr>
                    </a:solidFill>
                  </a:tcPr>
                </a:tc>
                <a:tc rowSpan="2">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3901538627"/>
                  </a:ext>
                </a:extLst>
              </a:tr>
              <a:tr h="365097">
                <a:tc>
                  <a:txBody>
                    <a:bodyPr/>
                    <a:lstStyle/>
                    <a:p>
                      <a:pPr algn="ctr"/>
                      <a:r>
                        <a:rPr lang="es-ES" sz="1200" dirty="0"/>
                        <a:t>5</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t>Presentación </a:t>
                      </a:r>
                      <a:r>
                        <a:rPr lang="es-ES" sz="1200" dirty="0" err="1"/>
                        <a:t>kick</a:t>
                      </a:r>
                      <a:r>
                        <a:rPr lang="es-ES" sz="1200" dirty="0"/>
                        <a:t> off meeting-externo</a:t>
                      </a:r>
                    </a:p>
                  </a:txBody>
                  <a:tcPr>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t>Presentación </a:t>
                      </a:r>
                      <a:r>
                        <a:rPr lang="es-ES" sz="1200" dirty="0" err="1"/>
                        <a:t>kick</a:t>
                      </a:r>
                      <a:r>
                        <a:rPr lang="es-ES" sz="1200" dirty="0"/>
                        <a:t> off meeting-externo</a:t>
                      </a:r>
                    </a:p>
                  </a:txBody>
                  <a:tcPr>
                    <a:solidFill>
                      <a:schemeClr val="accent4">
                        <a:lumMod val="20000"/>
                        <a:lumOff val="80000"/>
                      </a:schemeClr>
                    </a:solidFill>
                  </a:tcPr>
                </a:tc>
                <a:tc vMerge="1">
                  <a:txBody>
                    <a:bodyPr/>
                    <a:lstStyle/>
                    <a:p>
                      <a:endParaRPr lang="es-ES" sz="1200" dirty="0"/>
                    </a:p>
                  </a:txBody>
                  <a:tcPr/>
                </a:tc>
                <a:extLst>
                  <a:ext uri="{0D108BD9-81ED-4DB2-BD59-A6C34878D82A}">
                    <a16:rowId xmlns:a16="http://schemas.microsoft.com/office/drawing/2014/main" val="4193929389"/>
                  </a:ext>
                </a:extLst>
              </a:tr>
              <a:tr h="365097">
                <a:tc>
                  <a:txBody>
                    <a:bodyPr/>
                    <a:lstStyle/>
                    <a:p>
                      <a:pPr algn="ctr"/>
                      <a:r>
                        <a:rPr lang="es-ES" sz="1200" dirty="0"/>
                        <a:t>6</a:t>
                      </a:r>
                    </a:p>
                  </a:txBody>
                  <a:tcPr anchor="ctr">
                    <a:solidFill>
                      <a:schemeClr val="accent4">
                        <a:lumMod val="20000"/>
                        <a:lumOff val="80000"/>
                      </a:schemeClr>
                    </a:solidFill>
                  </a:tcPr>
                </a:tc>
                <a:tc>
                  <a:txBody>
                    <a:bodyPr/>
                    <a:lstStyle/>
                    <a:p>
                      <a:r>
                        <a:rPr lang="es-ES" sz="1200" dirty="0"/>
                        <a:t>Registro de riesgos</a:t>
                      </a:r>
                    </a:p>
                  </a:txBody>
                  <a:tcPr>
                    <a:solidFill>
                      <a:schemeClr val="accent4">
                        <a:lumMod val="20000"/>
                        <a:lumOff val="80000"/>
                      </a:schemeClr>
                    </a:solidFill>
                  </a:tcPr>
                </a:tc>
                <a:tc rowSpan="5">
                  <a:txBody>
                    <a:bodyPr/>
                    <a:lstStyle/>
                    <a:p>
                      <a:r>
                        <a:rPr lang="es-ES" sz="1200" dirty="0"/>
                        <a:t>Ejecución, seguimiento y control</a:t>
                      </a:r>
                    </a:p>
                  </a:txBody>
                  <a:tcPr>
                    <a:solidFill>
                      <a:schemeClr val="accent4">
                        <a:lumMod val="20000"/>
                        <a:lumOff val="80000"/>
                      </a:schemeClr>
                    </a:solidFill>
                  </a:tcPr>
                </a:tc>
                <a:tc>
                  <a:txBody>
                    <a:bodyPr/>
                    <a:lstStyle/>
                    <a:p>
                      <a:r>
                        <a:rPr lang="es-ES" sz="1200" dirty="0"/>
                        <a:t>Revisión de Informes de Estado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4232357555"/>
                  </a:ext>
                </a:extLst>
              </a:tr>
              <a:tr h="365097">
                <a:tc>
                  <a:txBody>
                    <a:bodyPr/>
                    <a:lstStyle/>
                    <a:p>
                      <a:pPr algn="ctr"/>
                      <a:r>
                        <a:rPr lang="es-ES" sz="1200" dirty="0"/>
                        <a:t>7</a:t>
                      </a:r>
                    </a:p>
                  </a:txBody>
                  <a:tcPr anchor="ctr">
                    <a:solidFill>
                      <a:schemeClr val="accent4">
                        <a:lumMod val="20000"/>
                        <a:lumOff val="80000"/>
                      </a:schemeClr>
                    </a:solidFill>
                  </a:tcPr>
                </a:tc>
                <a:tc>
                  <a:txBody>
                    <a:bodyPr/>
                    <a:lstStyle/>
                    <a:p>
                      <a:r>
                        <a:rPr lang="es-ES" sz="1200" dirty="0"/>
                        <a:t>Plan Quincenal</a:t>
                      </a:r>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Asignar Trabajo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3416287067"/>
                  </a:ext>
                </a:extLst>
              </a:tr>
              <a:tr h="365097">
                <a:tc>
                  <a:txBody>
                    <a:bodyPr/>
                    <a:lstStyle/>
                    <a:p>
                      <a:pPr algn="ctr"/>
                      <a:r>
                        <a:rPr lang="es-ES" sz="1200" dirty="0"/>
                        <a:t>13</a:t>
                      </a:r>
                    </a:p>
                  </a:txBody>
                  <a:tcPr anchor="ctr">
                    <a:solidFill>
                      <a:schemeClr val="accent4">
                        <a:lumMod val="20000"/>
                        <a:lumOff val="80000"/>
                      </a:schemeClr>
                    </a:solidFill>
                  </a:tcPr>
                </a:tc>
                <a:tc>
                  <a:txBody>
                    <a:bodyPr/>
                    <a:lstStyle/>
                    <a:p>
                      <a:r>
                        <a:rPr lang="es-ES" sz="1200" dirty="0"/>
                        <a:t>Acta de reunión externa</a:t>
                      </a:r>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Comité Operativo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1612163706"/>
                  </a:ext>
                </a:extLst>
              </a:tr>
              <a:tr h="365097">
                <a:tc>
                  <a:txBody>
                    <a:bodyPr/>
                    <a:lstStyle/>
                    <a:p>
                      <a:pPr algn="ctr"/>
                      <a:r>
                        <a:rPr lang="es-ES" sz="1200" dirty="0"/>
                        <a:t>16</a:t>
                      </a:r>
                    </a:p>
                  </a:txBody>
                  <a:tcPr anchor="ctr">
                    <a:solidFill>
                      <a:schemeClr val="accent4">
                        <a:lumMod val="20000"/>
                        <a:lumOff val="80000"/>
                      </a:schemeClr>
                    </a:solidFill>
                  </a:tcPr>
                </a:tc>
                <a:tc>
                  <a:txBody>
                    <a:bodyPr/>
                    <a:lstStyle/>
                    <a:p>
                      <a:r>
                        <a:rPr lang="es-ES" sz="1200" dirty="0"/>
                        <a:t>Informe de actividades</a:t>
                      </a:r>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Ejecutar trabajo asignado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2752257502"/>
                  </a:ext>
                </a:extLst>
              </a:tr>
              <a:tr h="365097">
                <a:tc>
                  <a:txBody>
                    <a:bodyPr/>
                    <a:lstStyle/>
                    <a:p>
                      <a:pPr algn="ctr"/>
                      <a:r>
                        <a:rPr lang="es-ES" sz="1200" dirty="0"/>
                        <a:t>18</a:t>
                      </a:r>
                    </a:p>
                  </a:txBody>
                  <a:tcPr anchor="ctr">
                    <a:solidFill>
                      <a:schemeClr val="accent4">
                        <a:lumMod val="20000"/>
                        <a:lumOff val="80000"/>
                      </a:schemeClr>
                    </a:solidFill>
                  </a:tcPr>
                </a:tc>
                <a:tc>
                  <a:txBody>
                    <a:bodyPr/>
                    <a:lstStyle/>
                    <a:p>
                      <a:r>
                        <a:rPr lang="es-ES" sz="1200" dirty="0"/>
                        <a:t>Acta de reunión interna</a:t>
                      </a:r>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Reunión del Comité ejecutivo interno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2839925967"/>
                  </a:ext>
                </a:extLst>
              </a:tr>
              <a:tr h="365097">
                <a:tc>
                  <a:txBody>
                    <a:bodyPr/>
                    <a:lstStyle/>
                    <a:p>
                      <a:pPr algn="ctr"/>
                      <a:r>
                        <a:rPr lang="es-ES" sz="1200" dirty="0"/>
                        <a:t>19</a:t>
                      </a:r>
                    </a:p>
                  </a:txBody>
                  <a:tcPr anchor="ctr">
                    <a:solidFill>
                      <a:schemeClr val="accent4">
                        <a:lumMod val="20000"/>
                        <a:lumOff val="80000"/>
                      </a:schemeClr>
                    </a:solidFill>
                  </a:tcPr>
                </a:tc>
                <a:tc>
                  <a:txBody>
                    <a:bodyPr/>
                    <a:lstStyle/>
                    <a:p>
                      <a:r>
                        <a:rPr lang="es-ES" sz="1200" dirty="0" err="1"/>
                        <a:t>Relatorio</a:t>
                      </a:r>
                      <a:r>
                        <a:rPr lang="es-ES" sz="1200" dirty="0"/>
                        <a:t> de proyecto</a:t>
                      </a:r>
                    </a:p>
                  </a:txBody>
                  <a:tcPr>
                    <a:solidFill>
                      <a:schemeClr val="accent4">
                        <a:lumMod val="20000"/>
                        <a:lumOff val="80000"/>
                      </a:schemeClr>
                    </a:solidFill>
                  </a:tcPr>
                </a:tc>
                <a:tc rowSpan="4">
                  <a:txBody>
                    <a:bodyPr/>
                    <a:lstStyle/>
                    <a:p>
                      <a:r>
                        <a:rPr lang="es-ES" sz="1200" dirty="0"/>
                        <a:t>Cierre</a:t>
                      </a:r>
                    </a:p>
                  </a:txBody>
                  <a:tcPr>
                    <a:solidFill>
                      <a:schemeClr val="accent4">
                        <a:lumMod val="20000"/>
                        <a:lumOff val="80000"/>
                      </a:schemeClr>
                    </a:solidFill>
                  </a:tcPr>
                </a:tc>
                <a:tc>
                  <a:txBody>
                    <a:bodyPr/>
                    <a:lstStyle/>
                    <a:p>
                      <a:r>
                        <a:rPr lang="es-ES" sz="1200" dirty="0"/>
                        <a:t>Elaborar y revisar el </a:t>
                      </a:r>
                      <a:r>
                        <a:rPr lang="es-ES" sz="1200" dirty="0" err="1"/>
                        <a:t>relatorio</a:t>
                      </a:r>
                      <a:r>
                        <a:rPr lang="es-ES" sz="1200" dirty="0"/>
                        <a:t> del proyecto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2779533648"/>
                  </a:ext>
                </a:extLst>
              </a:tr>
              <a:tr h="365097">
                <a:tc>
                  <a:txBody>
                    <a:bodyPr/>
                    <a:lstStyle/>
                    <a:p>
                      <a:pPr algn="ctr"/>
                      <a:r>
                        <a:rPr lang="es-ES" sz="1200" dirty="0"/>
                        <a:t>20</a:t>
                      </a:r>
                    </a:p>
                  </a:txBody>
                  <a:tcPr anchor="ctr">
                    <a:solidFill>
                      <a:schemeClr val="accent4">
                        <a:lumMod val="20000"/>
                        <a:lumOff val="80000"/>
                      </a:schemeClr>
                    </a:solidFill>
                  </a:tcPr>
                </a:tc>
                <a:tc>
                  <a:txBody>
                    <a:bodyPr/>
                    <a:lstStyle/>
                    <a:p>
                      <a:r>
                        <a:rPr lang="es-ES" sz="1200" dirty="0"/>
                        <a:t>Acta de cierre de proyecto</a:t>
                      </a:r>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Elaborar acta de aceptación y cierre del proyecto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2345795636"/>
                  </a:ext>
                </a:extLst>
              </a:tr>
              <a:tr h="365097">
                <a:tc>
                  <a:txBody>
                    <a:bodyPr/>
                    <a:lstStyle/>
                    <a:p>
                      <a:pPr algn="ctr"/>
                      <a:r>
                        <a:rPr lang="es-ES" sz="1200" dirty="0"/>
                        <a:t>21</a:t>
                      </a:r>
                    </a:p>
                  </a:txBody>
                  <a:tcPr anchor="ctr">
                    <a:solidFill>
                      <a:schemeClr val="accent4">
                        <a:lumMod val="20000"/>
                        <a:lumOff val="80000"/>
                      </a:schemeClr>
                    </a:solidFill>
                  </a:tcPr>
                </a:tc>
                <a:tc>
                  <a:txBody>
                    <a:bodyPr/>
                    <a:lstStyle/>
                    <a:p>
                      <a:r>
                        <a:rPr lang="es-ES" sz="1200" dirty="0"/>
                        <a:t>Formato Oportunidad de Mejora</a:t>
                      </a:r>
                    </a:p>
                  </a:txBody>
                  <a:tcPr>
                    <a:solidFill>
                      <a:schemeClr val="accent4">
                        <a:lumMod val="20000"/>
                        <a:lumOff val="80000"/>
                      </a:schemeClr>
                    </a:solidFill>
                  </a:tcPr>
                </a:tc>
                <a:tc vMerge="1">
                  <a:txBody>
                    <a:bodyPr/>
                    <a:lstStyle/>
                    <a:p>
                      <a:endParaRPr lang="es-ES" sz="1200" dirty="0"/>
                    </a:p>
                  </a:txBody>
                  <a:tcPr/>
                </a:tc>
                <a:tc rowSpan="2">
                  <a:txBody>
                    <a:bodyPr/>
                    <a:lstStyle/>
                    <a:p>
                      <a:r>
                        <a:rPr lang="es-ES" sz="1200" dirty="0"/>
                        <a:t>Elaborar y revisar el </a:t>
                      </a:r>
                      <a:r>
                        <a:rPr lang="es-ES" sz="1200" dirty="0" err="1"/>
                        <a:t>relatorio</a:t>
                      </a:r>
                      <a:r>
                        <a:rPr lang="es-ES" sz="1200" dirty="0"/>
                        <a:t> del proyecto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2130385867"/>
                  </a:ext>
                </a:extLst>
              </a:tr>
              <a:tr h="365097">
                <a:tc>
                  <a:txBody>
                    <a:bodyPr/>
                    <a:lstStyle/>
                    <a:p>
                      <a:pPr algn="ctr"/>
                      <a:r>
                        <a:rPr lang="es-ES" sz="1200" dirty="0"/>
                        <a:t>22</a:t>
                      </a:r>
                    </a:p>
                  </a:txBody>
                  <a:tcPr anchor="ctr">
                    <a:solidFill>
                      <a:schemeClr val="accent4">
                        <a:lumMod val="20000"/>
                        <a:lumOff val="80000"/>
                      </a:schemeClr>
                    </a:solidFill>
                  </a:tcPr>
                </a:tc>
                <a:tc>
                  <a:txBody>
                    <a:bodyPr/>
                    <a:lstStyle/>
                    <a:p>
                      <a:r>
                        <a:rPr lang="es-ES" sz="1200" dirty="0"/>
                        <a:t>Formato Propuesta de Lección Aprendida</a:t>
                      </a:r>
                    </a:p>
                  </a:txBody>
                  <a:tcPr>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1397346442"/>
                  </a:ext>
                </a:extLst>
              </a:tr>
            </a:tbl>
          </a:graphicData>
        </a:graphic>
      </p:graphicFrame>
    </p:spTree>
    <p:extLst>
      <p:ext uri="{BB962C8B-B14F-4D97-AF65-F5344CB8AC3E}">
        <p14:creationId xmlns:p14="http://schemas.microsoft.com/office/powerpoint/2010/main" val="3189847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32</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8. HISTORIAL DE REVISIONES</a:t>
            </a:r>
          </a:p>
        </p:txBody>
      </p:sp>
    </p:spTree>
    <p:extLst>
      <p:ext uri="{BB962C8B-B14F-4D97-AF65-F5344CB8AC3E}">
        <p14:creationId xmlns:p14="http://schemas.microsoft.com/office/powerpoint/2010/main" val="3356946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33</a:t>
            </a:fld>
            <a:endParaRPr/>
          </a:p>
        </p:txBody>
      </p:sp>
      <p:sp>
        <p:nvSpPr>
          <p:cNvPr id="4" name="Google Shape;3850;p15">
            <a:extLst>
              <a:ext uri="{FF2B5EF4-FFF2-40B4-BE49-F238E27FC236}">
                <a16:creationId xmlns:a16="http://schemas.microsoft.com/office/drawing/2014/main" id="{2E5032DB-F537-4C7E-93BE-DF1EDC463EC4}"/>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8. HISTORIAL DE REVISIONES</a:t>
            </a:r>
          </a:p>
        </p:txBody>
      </p:sp>
      <p:graphicFrame>
        <p:nvGraphicFramePr>
          <p:cNvPr id="6" name="Group 157">
            <a:extLst>
              <a:ext uri="{FF2B5EF4-FFF2-40B4-BE49-F238E27FC236}">
                <a16:creationId xmlns:a16="http://schemas.microsoft.com/office/drawing/2014/main" id="{D3A78E19-43F2-4C02-B887-4E25DC474E13}"/>
              </a:ext>
            </a:extLst>
          </p:cNvPr>
          <p:cNvGraphicFramePr>
            <a:graphicFrameLocks/>
          </p:cNvGraphicFramePr>
          <p:nvPr>
            <p:extLst>
              <p:ext uri="{D42A27DB-BD31-4B8C-83A1-F6EECF244321}">
                <p14:modId xmlns:p14="http://schemas.microsoft.com/office/powerpoint/2010/main" val="1174892288"/>
              </p:ext>
            </p:extLst>
          </p:nvPr>
        </p:nvGraphicFramePr>
        <p:xfrm>
          <a:off x="2366962" y="3173413"/>
          <a:ext cx="10396539" cy="3944961"/>
        </p:xfrm>
        <a:graphic>
          <a:graphicData uri="http://schemas.openxmlformats.org/drawingml/2006/table">
            <a:tbl>
              <a:tblPr>
                <a:tableStyleId>{ED083AE6-46FA-4A59-8FB0-9F97EB10719F}</a:tableStyleId>
              </a:tblPr>
              <a:tblGrid>
                <a:gridCol w="534102">
                  <a:extLst>
                    <a:ext uri="{9D8B030D-6E8A-4147-A177-3AD203B41FA5}">
                      <a16:colId xmlns:a16="http://schemas.microsoft.com/office/drawing/2014/main" val="20000"/>
                    </a:ext>
                  </a:extLst>
                </a:gridCol>
                <a:gridCol w="1229406">
                  <a:extLst>
                    <a:ext uri="{9D8B030D-6E8A-4147-A177-3AD203B41FA5}">
                      <a16:colId xmlns:a16="http://schemas.microsoft.com/office/drawing/2014/main" val="20001"/>
                    </a:ext>
                  </a:extLst>
                </a:gridCol>
                <a:gridCol w="1674167">
                  <a:extLst>
                    <a:ext uri="{9D8B030D-6E8A-4147-A177-3AD203B41FA5}">
                      <a16:colId xmlns:a16="http://schemas.microsoft.com/office/drawing/2014/main" val="20002"/>
                    </a:ext>
                  </a:extLst>
                </a:gridCol>
                <a:gridCol w="2392778">
                  <a:extLst>
                    <a:ext uri="{9D8B030D-6E8A-4147-A177-3AD203B41FA5}">
                      <a16:colId xmlns:a16="http://schemas.microsoft.com/office/drawing/2014/main" val="20003"/>
                    </a:ext>
                  </a:extLst>
                </a:gridCol>
                <a:gridCol w="1913055">
                  <a:extLst>
                    <a:ext uri="{9D8B030D-6E8A-4147-A177-3AD203B41FA5}">
                      <a16:colId xmlns:a16="http://schemas.microsoft.com/office/drawing/2014/main" val="20004"/>
                    </a:ext>
                  </a:extLst>
                </a:gridCol>
                <a:gridCol w="2653031">
                  <a:extLst>
                    <a:ext uri="{9D8B030D-6E8A-4147-A177-3AD203B41FA5}">
                      <a16:colId xmlns:a16="http://schemas.microsoft.com/office/drawing/2014/main" val="20005"/>
                    </a:ext>
                  </a:extLst>
                </a:gridCol>
              </a:tblGrid>
              <a:tr h="81944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a:ln>
                            <a:noFill/>
                          </a:ln>
                          <a:effectLst/>
                        </a:rPr>
                        <a:t>Versión</a:t>
                      </a:r>
                      <a:endParaRPr kumimoji="0" lang="es-ES" sz="16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a:ln>
                            <a:noFill/>
                          </a:ln>
                          <a:effectLst/>
                        </a:rPr>
                        <a:t>Fecha</a:t>
                      </a:r>
                      <a:endParaRPr kumimoji="0" lang="es-ES" sz="1600" b="1"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a:ln>
                            <a:noFill/>
                          </a:ln>
                          <a:effectLst/>
                        </a:rPr>
                        <a:t>Autor / Rol</a:t>
                      </a:r>
                      <a:endParaRPr kumimoji="0" lang="es-ES" sz="1600" b="1"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a:ln>
                            <a:noFill/>
                          </a:ln>
                          <a:effectLst/>
                        </a:rPr>
                        <a:t>Estado</a:t>
                      </a:r>
                      <a:endParaRPr kumimoji="0" lang="es-ES" sz="1600" b="1"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a:ln>
                            <a:noFill/>
                          </a:ln>
                          <a:effectLst/>
                        </a:rPr>
                        <a:t>Responsable de revisión y/o aprobación / Rol</a:t>
                      </a:r>
                      <a:endParaRPr kumimoji="0" lang="es-ES" sz="16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extLst>
                  <a:ext uri="{0D108BD9-81ED-4DB2-BD59-A6C34878D82A}">
                    <a16:rowId xmlns:a16="http://schemas.microsoft.com/office/drawing/2014/main" val="10000"/>
                  </a:ext>
                </a:extLst>
              </a:tr>
              <a:tr h="55236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1</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1,0</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24-04-18</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Frank Cochachin</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(Analista Funcional)</a:t>
                      </a:r>
                      <a:endParaRPr kumimoji="0" lang="es-ES" sz="12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En proceso</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Frank Cochachin</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1"/>
                  </a:ext>
                </a:extLst>
              </a:tr>
              <a:tr h="91650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2</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2,0</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10-05-18</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Susana Gonzales</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a:t>
                      </a:r>
                      <a:r>
                        <a:rPr kumimoji="0" lang="es-ES" sz="1200" u="none" strike="noStrike" cap="none" normalizeH="0" baseline="0" dirty="0">
                          <a:ln>
                            <a:noFill/>
                          </a:ln>
                          <a:effectLst/>
                        </a:rPr>
                        <a:t>Analista Funcional)</a:t>
                      </a:r>
                    </a:p>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Pendiente</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Frank Cochachin</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2"/>
                  </a:ext>
                </a:extLst>
              </a:tr>
              <a:tr h="42995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3</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3"/>
                  </a:ext>
                </a:extLst>
              </a:tr>
              <a:tr h="43153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4</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4"/>
                  </a:ext>
                </a:extLst>
              </a:tr>
              <a:tr h="42995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5</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5"/>
                  </a:ext>
                </a:extLst>
              </a:tr>
              <a:tr h="35882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6</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43636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49"/>
        <p:cNvGrpSpPr/>
        <p:nvPr/>
      </p:nvGrpSpPr>
      <p:grpSpPr>
        <a:xfrm>
          <a:off x="0" y="0"/>
          <a:ext cx="0" cy="0"/>
          <a:chOff x="0" y="0"/>
          <a:chExt cx="0" cy="0"/>
        </a:xfrm>
      </p:grpSpPr>
      <p:sp>
        <p:nvSpPr>
          <p:cNvPr id="4353" name="Google Shape;4353;p4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4</a:t>
            </a:fld>
            <a:endParaRPr/>
          </a:p>
        </p:txBody>
      </p:sp>
      <p:sp>
        <p:nvSpPr>
          <p:cNvPr id="7" name="Google Shape;3850;p15">
            <a:extLst>
              <a:ext uri="{FF2B5EF4-FFF2-40B4-BE49-F238E27FC236}">
                <a16:creationId xmlns:a16="http://schemas.microsoft.com/office/drawing/2014/main" id="{1FD9134D-CEAB-4A03-A719-17D136759A72}"/>
              </a:ext>
            </a:extLst>
          </p:cNvPr>
          <p:cNvSpPr txBox="1">
            <a:spLocks/>
          </p:cNvSpPr>
          <p:nvPr/>
        </p:nvSpPr>
        <p:spPr>
          <a:xfrm>
            <a:off x="1091179" y="592791"/>
            <a:ext cx="903435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1. OBJETIVO Y ALCANCE DEL PROCESO</a:t>
            </a:r>
          </a:p>
        </p:txBody>
      </p:sp>
      <p:sp>
        <p:nvSpPr>
          <p:cNvPr id="8" name="Google Shape;3850;p15">
            <a:extLst>
              <a:ext uri="{FF2B5EF4-FFF2-40B4-BE49-F238E27FC236}">
                <a16:creationId xmlns:a16="http://schemas.microsoft.com/office/drawing/2014/main" id="{467B123E-C8B2-4D38-85D9-5C0215E5E0DC}"/>
              </a:ext>
            </a:extLst>
          </p:cNvPr>
          <p:cNvSpPr txBox="1">
            <a:spLocks/>
          </p:cNvSpPr>
          <p:nvPr/>
        </p:nvSpPr>
        <p:spPr>
          <a:xfrm>
            <a:off x="6450770" y="2183572"/>
            <a:ext cx="319290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b="1" dirty="0"/>
              <a:t>Objetivo</a:t>
            </a:r>
          </a:p>
        </p:txBody>
      </p:sp>
      <p:sp>
        <p:nvSpPr>
          <p:cNvPr id="9" name="Google Shape;3850;p15">
            <a:extLst>
              <a:ext uri="{FF2B5EF4-FFF2-40B4-BE49-F238E27FC236}">
                <a16:creationId xmlns:a16="http://schemas.microsoft.com/office/drawing/2014/main" id="{2F711401-D7D6-4FE5-9B17-AE92D385FB6C}"/>
              </a:ext>
            </a:extLst>
          </p:cNvPr>
          <p:cNvSpPr txBox="1">
            <a:spLocks/>
          </p:cNvSpPr>
          <p:nvPr/>
        </p:nvSpPr>
        <p:spPr>
          <a:xfrm>
            <a:off x="6450770" y="5056800"/>
            <a:ext cx="319290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b="1" dirty="0"/>
              <a:t>Alcance</a:t>
            </a:r>
          </a:p>
        </p:txBody>
      </p:sp>
      <p:sp>
        <p:nvSpPr>
          <p:cNvPr id="10" name="Rectangle 5">
            <a:extLst>
              <a:ext uri="{FF2B5EF4-FFF2-40B4-BE49-F238E27FC236}">
                <a16:creationId xmlns:a16="http://schemas.microsoft.com/office/drawing/2014/main" id="{ACBD12AF-BAD4-4320-8FFF-504E4E2F40EA}"/>
              </a:ext>
            </a:extLst>
          </p:cNvPr>
          <p:cNvSpPr>
            <a:spLocks noChangeArrowheads="1"/>
          </p:cNvSpPr>
          <p:nvPr/>
        </p:nvSpPr>
        <p:spPr bwMode="auto">
          <a:xfrm>
            <a:off x="6450769" y="3579601"/>
            <a:ext cx="631817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177800" indent="-1778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Tx/>
              <a:buChar char="•"/>
            </a:pPr>
            <a:r>
              <a:rPr lang="es-PE" altLang="es-ES" sz="1600" dirty="0"/>
              <a:t>El objetivo general es la optimización del Área de Soporte a través de la automatización del proceso de gestión de incidencias vía web</a:t>
            </a:r>
            <a:r>
              <a:rPr lang="es-PE" altLang="es-ES" sz="1600" dirty="0" smtClean="0"/>
              <a:t>.</a:t>
            </a:r>
            <a:endParaRPr lang="es-PE" altLang="es-ES" sz="1600" dirty="0"/>
          </a:p>
          <a:p>
            <a:pPr algn="l" eaLnBrk="1" hangingPunct="1"/>
            <a:endParaRPr lang="es-ES" altLang="es-ES" sz="1600" dirty="0">
              <a:solidFill>
                <a:srgbClr val="000066"/>
              </a:solidFill>
            </a:endParaRPr>
          </a:p>
        </p:txBody>
      </p:sp>
      <p:sp>
        <p:nvSpPr>
          <p:cNvPr id="11" name="Rectangle 5">
            <a:extLst>
              <a:ext uri="{FF2B5EF4-FFF2-40B4-BE49-F238E27FC236}">
                <a16:creationId xmlns:a16="http://schemas.microsoft.com/office/drawing/2014/main" id="{E62E2C3B-0A40-4A5B-9832-6DC846BA7DB1}"/>
              </a:ext>
            </a:extLst>
          </p:cNvPr>
          <p:cNvSpPr>
            <a:spLocks noChangeArrowheads="1"/>
          </p:cNvSpPr>
          <p:nvPr/>
        </p:nvSpPr>
        <p:spPr bwMode="auto">
          <a:xfrm>
            <a:off x="6450770" y="6429152"/>
            <a:ext cx="5834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7800" indent="-1778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Tx/>
              <a:buChar char="•"/>
            </a:pPr>
            <a:r>
              <a:rPr lang="es-PE" altLang="es-ES" sz="1600" dirty="0" smtClean="0"/>
              <a:t>Módulo Incidencias – Cliente</a:t>
            </a:r>
          </a:p>
          <a:p>
            <a:pPr algn="just" eaLnBrk="1" hangingPunct="1">
              <a:buFontTx/>
              <a:buChar char="•"/>
            </a:pPr>
            <a:r>
              <a:rPr lang="es-PE" altLang="es-ES" sz="1600" dirty="0"/>
              <a:t>Módulo Incidencias – </a:t>
            </a:r>
            <a:r>
              <a:rPr lang="es-PE" altLang="es-ES" sz="1600" dirty="0" smtClean="0"/>
              <a:t>Técnico</a:t>
            </a:r>
            <a:endParaRPr lang="es-PE" altLang="es-ES" sz="1600" dirty="0"/>
          </a:p>
          <a:p>
            <a:pPr algn="just" eaLnBrk="1" hangingPunct="1">
              <a:buFontTx/>
              <a:buChar char="•"/>
            </a:pPr>
            <a:r>
              <a:rPr lang="es-PE" altLang="es-ES" sz="1600" dirty="0"/>
              <a:t>Módulo </a:t>
            </a:r>
            <a:r>
              <a:rPr lang="es-PE" altLang="es-ES" sz="1600" dirty="0" smtClean="0"/>
              <a:t>FAQ</a:t>
            </a:r>
            <a:endParaRPr lang="es-PE" altLang="es-ES" sz="1600" dirty="0"/>
          </a:p>
          <a:p>
            <a:pPr algn="just" eaLnBrk="1" hangingPunct="1">
              <a:buFontTx/>
              <a:buChar char="•"/>
            </a:pPr>
            <a:endParaRPr lang="es-PE" altLang="es-ES" sz="1600" dirty="0" smtClean="0"/>
          </a:p>
          <a:p>
            <a:pPr algn="just" eaLnBrk="1" hangingPunct="1">
              <a:buFontTx/>
              <a:buChar char="•"/>
            </a:pPr>
            <a:endParaRPr lang="es-PE" altLang="es-ES" sz="1600" dirty="0"/>
          </a:p>
          <a:p>
            <a:pPr algn="l" eaLnBrk="1" hangingPunct="1"/>
            <a:endParaRPr lang="es-ES" altLang="es-ES" sz="1600" dirty="0">
              <a:solidFill>
                <a:srgbClr val="000066"/>
              </a:solidFill>
            </a:endParaRPr>
          </a:p>
        </p:txBody>
      </p:sp>
      <p:pic>
        <p:nvPicPr>
          <p:cNvPr id="12" name="Imagen 11">
            <a:extLst>
              <a:ext uri="{FF2B5EF4-FFF2-40B4-BE49-F238E27FC236}">
                <a16:creationId xmlns:a16="http://schemas.microsoft.com/office/drawing/2014/main" id="{8280365F-9D48-491A-9186-57B556ECC4C8}"/>
              </a:ext>
            </a:extLst>
          </p:cNvPr>
          <p:cNvPicPr/>
          <p:nvPr/>
        </p:nvPicPr>
        <p:blipFill>
          <a:blip r:embed="rId3">
            <a:extLst>
              <a:ext uri="{28A0092B-C50C-407E-A947-70E740481C1C}">
                <a14:useLocalDpi xmlns:a14="http://schemas.microsoft.com/office/drawing/2010/main" val="0"/>
              </a:ext>
            </a:extLst>
          </a:blip>
          <a:stretch>
            <a:fillRect/>
          </a:stretch>
        </p:blipFill>
        <p:spPr>
          <a:xfrm>
            <a:off x="1275962" y="3576141"/>
            <a:ext cx="3520750" cy="2448916"/>
          </a:xfrm>
          <a:prstGeom prst="rect">
            <a:avLst/>
          </a:prstGeom>
        </p:spPr>
      </p:pic>
    </p:spTree>
    <p:extLst>
      <p:ext uri="{BB962C8B-B14F-4D97-AF65-F5344CB8AC3E}">
        <p14:creationId xmlns:p14="http://schemas.microsoft.com/office/powerpoint/2010/main" val="308783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8" name="Google Shape;3850;p15">
            <a:extLst>
              <a:ext uri="{FF2B5EF4-FFF2-40B4-BE49-F238E27FC236}">
                <a16:creationId xmlns:a16="http://schemas.microsoft.com/office/drawing/2014/main" id="{4BE1F6C3-0CB5-41B3-9C8A-56629DEE02FD}"/>
              </a:ext>
            </a:extLst>
          </p:cNvPr>
          <p:cNvSpPr txBox="1">
            <a:spLocks/>
          </p:cNvSpPr>
          <p:nvPr/>
        </p:nvSpPr>
        <p:spPr>
          <a:xfrm>
            <a:off x="1307084" y="2361170"/>
            <a:ext cx="768452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2. TÉRMINOS Y DEFINICIONES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8" name="Google Shape;3850;p15">
            <a:extLst>
              <a:ext uri="{FF2B5EF4-FFF2-40B4-BE49-F238E27FC236}">
                <a16:creationId xmlns:a16="http://schemas.microsoft.com/office/drawing/2014/main" id="{4BE1F6C3-0CB5-41B3-9C8A-56629DEE02FD}"/>
              </a:ext>
            </a:extLst>
          </p:cNvPr>
          <p:cNvSpPr txBox="1">
            <a:spLocks/>
          </p:cNvSpPr>
          <p:nvPr/>
        </p:nvSpPr>
        <p:spPr>
          <a:xfrm>
            <a:off x="1141984" y="494270"/>
            <a:ext cx="768452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2. TÉRMINOS Y DEFINICIONES</a:t>
            </a:r>
          </a:p>
        </p:txBody>
      </p:sp>
      <p:graphicFrame>
        <p:nvGraphicFramePr>
          <p:cNvPr id="9" name="Group 139">
            <a:extLst>
              <a:ext uri="{FF2B5EF4-FFF2-40B4-BE49-F238E27FC236}">
                <a16:creationId xmlns:a16="http://schemas.microsoft.com/office/drawing/2014/main" id="{BF93AFA0-A532-4D3E-8DF5-749259E50CC0}"/>
              </a:ext>
            </a:extLst>
          </p:cNvPr>
          <p:cNvGraphicFramePr>
            <a:graphicFrameLocks/>
          </p:cNvGraphicFramePr>
          <p:nvPr>
            <p:extLst>
              <p:ext uri="{D42A27DB-BD31-4B8C-83A1-F6EECF244321}">
                <p14:modId xmlns:p14="http://schemas.microsoft.com/office/powerpoint/2010/main" val="1261371247"/>
              </p:ext>
            </p:extLst>
          </p:nvPr>
        </p:nvGraphicFramePr>
        <p:xfrm>
          <a:off x="1670958" y="1663912"/>
          <a:ext cx="12065823" cy="7480090"/>
        </p:xfrm>
        <a:graphic>
          <a:graphicData uri="http://schemas.openxmlformats.org/drawingml/2006/table">
            <a:tbl>
              <a:tblPr>
                <a:tableStyleId>{775DCB02-9BB8-47FD-8907-85C794F793BA}</a:tableStyleId>
              </a:tblPr>
              <a:tblGrid>
                <a:gridCol w="799935">
                  <a:extLst>
                    <a:ext uri="{9D8B030D-6E8A-4147-A177-3AD203B41FA5}">
                      <a16:colId xmlns:a16="http://schemas.microsoft.com/office/drawing/2014/main" val="20000"/>
                    </a:ext>
                  </a:extLst>
                </a:gridCol>
                <a:gridCol w="3335798">
                  <a:extLst>
                    <a:ext uri="{9D8B030D-6E8A-4147-A177-3AD203B41FA5}">
                      <a16:colId xmlns:a16="http://schemas.microsoft.com/office/drawing/2014/main" val="20001"/>
                    </a:ext>
                  </a:extLst>
                </a:gridCol>
                <a:gridCol w="7930090">
                  <a:extLst>
                    <a:ext uri="{9D8B030D-6E8A-4147-A177-3AD203B41FA5}">
                      <a16:colId xmlns:a16="http://schemas.microsoft.com/office/drawing/2014/main" val="20002"/>
                    </a:ext>
                  </a:extLst>
                </a:gridCol>
              </a:tblGrid>
              <a:tr h="7833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900" b="1" u="none" strike="noStrike" cap="none" normalizeH="0" baseline="0" dirty="0">
                          <a:ln>
                            <a:noFill/>
                          </a:ln>
                          <a:solidFill>
                            <a:schemeClr val="accent4">
                              <a:lumMod val="50000"/>
                            </a:schemeClr>
                          </a:solidFill>
                          <a:effectLst/>
                          <a:latin typeface="Dosis Light" panose="020B0604020202020204" charset="0"/>
                        </a:rPr>
                        <a:t>#</a:t>
                      </a:r>
                      <a:endParaRPr kumimoji="0" lang="es-ES" sz="19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900" b="1" u="none" strike="noStrike" cap="none" normalizeH="0" baseline="0" dirty="0">
                          <a:ln>
                            <a:noFill/>
                          </a:ln>
                          <a:solidFill>
                            <a:schemeClr val="accent4">
                              <a:lumMod val="50000"/>
                            </a:schemeClr>
                          </a:solidFill>
                          <a:effectLst/>
                          <a:latin typeface="Dosis Light" panose="020B0604020202020204" charset="0"/>
                        </a:rPr>
                        <a:t>Términos</a:t>
                      </a:r>
                      <a:endParaRPr kumimoji="0" lang="es-ES" sz="19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900" b="1" u="none" strike="noStrike" cap="none" normalizeH="0" baseline="0" dirty="0">
                          <a:ln>
                            <a:noFill/>
                          </a:ln>
                          <a:solidFill>
                            <a:schemeClr val="accent4">
                              <a:lumMod val="50000"/>
                            </a:schemeClr>
                          </a:solidFill>
                          <a:effectLst/>
                          <a:latin typeface="Dosis Light" panose="020B0604020202020204" charset="0"/>
                        </a:rPr>
                        <a:t>Definiciones</a:t>
                      </a:r>
                      <a:endParaRPr kumimoji="0" lang="es-ES" sz="19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extLst>
                  <a:ext uri="{0D108BD9-81ED-4DB2-BD59-A6C34878D82A}">
                    <a16:rowId xmlns:a16="http://schemas.microsoft.com/office/drawing/2014/main" val="10000"/>
                  </a:ext>
                </a:extLst>
              </a:tr>
              <a:tr h="6464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rPr>
                        <a:t>1</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rPr>
                        <a:t>Comité Operativo</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rPr>
                        <a:t>El equipo de trabajo asignado para las revisiones de status del proyecto, el cual incluye al cliente, al analista Líder y demás integrantes que se crean convenientes</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01"/>
                  </a:ext>
                </a:extLst>
              </a:tr>
              <a:tr h="6157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rPr>
                        <a:t>2</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a:ln>
                            <a:noFill/>
                          </a:ln>
                          <a:effectLst/>
                        </a:rPr>
                        <a:t>Comité ejecutivo interno</a:t>
                      </a:r>
                      <a:endParaRPr kumimoji="0" lang="es-ES" sz="11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effectLst/>
                        </a:rPr>
                        <a:t>Reunión entre el gerente de fábrica y los gestores de procesos (métricas, calidad, configuración) y otros según sean requeridos.</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02"/>
                  </a:ext>
                </a:extLst>
              </a:tr>
              <a:tr h="6157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rPr>
                        <a:t>3</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effectLst/>
                        </a:rPr>
                        <a:t>Reunión general del servicio</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effectLst/>
                        </a:rPr>
                        <a:t>Reunión del gerente de fábrica con los coordinadores de proyectos, analistas líderes y gestores de procesos.</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03"/>
                  </a:ext>
                </a:extLst>
              </a:tr>
              <a:tr h="4641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rPr>
                        <a:t>4</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a:ln>
                            <a:noFill/>
                          </a:ln>
                          <a:effectLst/>
                        </a:rPr>
                        <a:t>Reunión de analistas</a:t>
                      </a:r>
                      <a:endParaRPr kumimoji="0" lang="es-ES" sz="11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effectLst/>
                        </a:rPr>
                        <a:t>Reunión del coordinador de proyectos con los líderes de proyectos a su cargo.</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04"/>
                  </a:ext>
                </a:extLst>
              </a:tr>
              <a:tr h="407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rPr>
                        <a:t>5</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a:ln>
                            <a:noFill/>
                          </a:ln>
                          <a:effectLst/>
                        </a:rPr>
                        <a:t>Reunión de equipo de trabajo</a:t>
                      </a:r>
                      <a:endParaRPr kumimoji="0" lang="es-ES" sz="11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effectLst/>
                        </a:rPr>
                        <a:t>Reunión del analista líder con el equipo de trabajo a su cargo.</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05"/>
                  </a:ext>
                </a:extLst>
              </a:tr>
              <a:tr h="423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solidFill>
                            <a:srgbClr val="FF0000"/>
                          </a:solidFill>
                          <a:effectLst/>
                        </a:rPr>
                        <a:t>6</a:t>
                      </a:r>
                      <a:endParaRPr kumimoji="0" lang="es-ES" sz="1100" b="1" i="0" u="none" strike="noStrike" cap="none" normalizeH="0" baseline="0" dirty="0">
                        <a:ln>
                          <a:noFill/>
                        </a:ln>
                        <a:solidFill>
                          <a:srgbClr val="FF0000"/>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a:ln>
                            <a:noFill/>
                          </a:ln>
                          <a:solidFill>
                            <a:srgbClr val="FF0000"/>
                          </a:solidFill>
                          <a:effectLst/>
                        </a:rPr>
                        <a:t>Kick off Meeting – Interno</a:t>
                      </a:r>
                      <a:endParaRPr kumimoji="0" lang="es-ES" sz="1100" b="1" i="0" u="none" strike="noStrike" cap="none" normalizeH="0" baseline="0">
                        <a:ln>
                          <a:noFill/>
                        </a:ln>
                        <a:solidFill>
                          <a:srgbClr val="FF0000"/>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solidFill>
                            <a:srgbClr val="FF0000"/>
                          </a:solidFill>
                          <a:effectLst/>
                        </a:rPr>
                        <a:t>Presentación usada en la reunión interna del lanzamiento del proyecto.</a:t>
                      </a:r>
                      <a:r>
                        <a:rPr kumimoji="0" lang="en-US" sz="1100" b="1" u="none" strike="noStrike" cap="none" normalizeH="0" baseline="0" dirty="0">
                          <a:ln>
                            <a:noFill/>
                          </a:ln>
                          <a:solidFill>
                            <a:srgbClr val="FF0000"/>
                          </a:solidFill>
                          <a:effectLst/>
                        </a:rPr>
                        <a:t> </a:t>
                      </a:r>
                      <a:endParaRPr kumimoji="0" lang="es-ES" sz="1100" b="1" i="0" u="none" strike="noStrike" cap="none" normalizeH="0" baseline="0" dirty="0">
                        <a:ln>
                          <a:noFill/>
                        </a:ln>
                        <a:solidFill>
                          <a:srgbClr val="FF0000"/>
                        </a:solidFill>
                        <a:effectLst/>
                        <a:latin typeface="Arial" pitchFamily="34" charset="0"/>
                      </a:endParaRPr>
                    </a:p>
                  </a:txBody>
                  <a:tcPr marT="45715" marB="45715" horzOverflow="overflow"/>
                </a:tc>
                <a:extLst>
                  <a:ext uri="{0D108BD9-81ED-4DB2-BD59-A6C34878D82A}">
                    <a16:rowId xmlns:a16="http://schemas.microsoft.com/office/drawing/2014/main" val="10006"/>
                  </a:ext>
                </a:extLst>
              </a:tr>
              <a:tr h="6157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solidFill>
                            <a:srgbClr val="FF0000"/>
                          </a:solidFill>
                          <a:effectLst/>
                        </a:rPr>
                        <a:t>7</a:t>
                      </a:r>
                      <a:endParaRPr kumimoji="0" lang="es-ES" sz="1100" b="1" i="0" u="none" strike="noStrike" cap="none" normalizeH="0" baseline="0" dirty="0">
                        <a:ln>
                          <a:noFill/>
                        </a:ln>
                        <a:solidFill>
                          <a:srgbClr val="FF0000"/>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a:ln>
                            <a:noFill/>
                          </a:ln>
                          <a:solidFill>
                            <a:srgbClr val="FF0000"/>
                          </a:solidFill>
                          <a:effectLst/>
                        </a:rPr>
                        <a:t>Kick off Meeting – Externo</a:t>
                      </a:r>
                      <a:endParaRPr kumimoji="0" lang="es-ES" sz="1100" b="1" i="0" u="none" strike="noStrike" cap="none" normalizeH="0" baseline="0">
                        <a:ln>
                          <a:noFill/>
                        </a:ln>
                        <a:solidFill>
                          <a:srgbClr val="FF0000"/>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solidFill>
                            <a:srgbClr val="FF0000"/>
                          </a:solidFill>
                          <a:effectLst/>
                        </a:rPr>
                        <a:t>Presentación usada en la reunión con el cliente, en la cual se realiza el lanzamiento del proyecto.</a:t>
                      </a:r>
                      <a:r>
                        <a:rPr kumimoji="0" lang="en-US" sz="1100" b="1" u="none" strike="noStrike" cap="none" normalizeH="0" baseline="0" dirty="0">
                          <a:ln>
                            <a:noFill/>
                          </a:ln>
                          <a:solidFill>
                            <a:srgbClr val="FF0000"/>
                          </a:solidFill>
                          <a:effectLst/>
                        </a:rPr>
                        <a:t> </a:t>
                      </a:r>
                      <a:endParaRPr kumimoji="0" lang="es-ES" sz="1100" b="1" i="0" u="none" strike="noStrike" cap="none" normalizeH="0" baseline="0" dirty="0">
                        <a:ln>
                          <a:noFill/>
                        </a:ln>
                        <a:solidFill>
                          <a:srgbClr val="FF0000"/>
                        </a:solidFill>
                        <a:effectLst/>
                        <a:latin typeface="Arial" pitchFamily="34" charset="0"/>
                      </a:endParaRPr>
                    </a:p>
                  </a:txBody>
                  <a:tcPr marT="45715" marB="45715" horzOverflow="overflow"/>
                </a:tc>
                <a:extLst>
                  <a:ext uri="{0D108BD9-81ED-4DB2-BD59-A6C34878D82A}">
                    <a16:rowId xmlns:a16="http://schemas.microsoft.com/office/drawing/2014/main" val="10007"/>
                  </a:ext>
                </a:extLst>
              </a:tr>
              <a:tr h="6157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solidFill>
                            <a:srgbClr val="FF0000"/>
                          </a:solidFill>
                          <a:effectLst/>
                        </a:rPr>
                        <a:t>8</a:t>
                      </a:r>
                      <a:endParaRPr kumimoji="0" lang="es-ES" sz="1100" b="1" i="0" u="none" strike="noStrike" cap="none" normalizeH="0" baseline="0" dirty="0">
                        <a:ln>
                          <a:noFill/>
                        </a:ln>
                        <a:solidFill>
                          <a:srgbClr val="FF0000"/>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a:ln>
                            <a:noFill/>
                          </a:ln>
                          <a:solidFill>
                            <a:srgbClr val="FF0000"/>
                          </a:solidFill>
                          <a:effectLst/>
                        </a:rPr>
                        <a:t>TSP (Tablero Seguimiento de Pendientes)</a:t>
                      </a:r>
                      <a:endParaRPr kumimoji="0" lang="es-ES" sz="1100" b="1" i="0" u="none" strike="noStrike" cap="none" normalizeH="0" baseline="0">
                        <a:ln>
                          <a:noFill/>
                        </a:ln>
                        <a:solidFill>
                          <a:srgbClr val="FF0000"/>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solidFill>
                            <a:srgbClr val="FF0000"/>
                          </a:solidFill>
                          <a:effectLst/>
                        </a:rPr>
                        <a:t>Permite realizar el seguimiento a los pendientes del Proyecto Interno.</a:t>
                      </a:r>
                      <a:r>
                        <a:rPr kumimoji="0" lang="en-US" sz="1100" b="1" u="none" strike="noStrike" cap="none" normalizeH="0" baseline="0" dirty="0">
                          <a:ln>
                            <a:noFill/>
                          </a:ln>
                          <a:solidFill>
                            <a:srgbClr val="FF0000"/>
                          </a:solidFill>
                          <a:effectLst/>
                        </a:rPr>
                        <a:t> </a:t>
                      </a:r>
                      <a:endParaRPr kumimoji="0" lang="es-ES" sz="1100" b="1" i="0" u="none" strike="noStrike" cap="none" normalizeH="0" baseline="0" dirty="0">
                        <a:ln>
                          <a:noFill/>
                        </a:ln>
                        <a:solidFill>
                          <a:srgbClr val="FF0000"/>
                        </a:solidFill>
                        <a:effectLst/>
                        <a:latin typeface="Arial" pitchFamily="34" charset="0"/>
                      </a:endParaRPr>
                    </a:p>
                  </a:txBody>
                  <a:tcPr marT="45715" marB="45715" horzOverflow="overflow"/>
                </a:tc>
                <a:extLst>
                  <a:ext uri="{0D108BD9-81ED-4DB2-BD59-A6C34878D82A}">
                    <a16:rowId xmlns:a16="http://schemas.microsoft.com/office/drawing/2014/main" val="10008"/>
                  </a:ext>
                </a:extLst>
              </a:tr>
              <a:tr h="6157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effectLst/>
                        </a:rPr>
                        <a:t>9</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a:ln>
                            <a:noFill/>
                          </a:ln>
                          <a:effectLst/>
                        </a:rPr>
                        <a:t>Informe de estado del proyecto</a:t>
                      </a:r>
                      <a:endParaRPr kumimoji="0" lang="es-ES" sz="11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rPr>
                        <a:t>Informe mediante el cual los analistas líderes o responsables informan el avance y los riesgos de sus proyectos.</a:t>
                      </a:r>
                      <a:r>
                        <a:rPr kumimoji="0" lang="en-US" sz="1100" b="1" u="none" strike="noStrike" cap="none" normalizeH="0" baseline="0" dirty="0">
                          <a:ln>
                            <a:noFill/>
                          </a:ln>
                          <a:effectLst/>
                        </a:rPr>
                        <a:t> </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09"/>
                  </a:ext>
                </a:extLst>
              </a:tr>
              <a:tr h="6161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solidFill>
                            <a:srgbClr val="FF0000"/>
                          </a:solidFill>
                          <a:effectLst/>
                        </a:rPr>
                        <a:t>11</a:t>
                      </a:r>
                      <a:endParaRPr kumimoji="0" lang="es-ES" sz="1100" b="1" i="0" u="none" strike="noStrike" cap="none" normalizeH="0" baseline="0" dirty="0">
                        <a:ln>
                          <a:noFill/>
                        </a:ln>
                        <a:solidFill>
                          <a:srgbClr val="FF0000"/>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a:ln>
                            <a:noFill/>
                          </a:ln>
                          <a:solidFill>
                            <a:srgbClr val="FF0000"/>
                          </a:solidFill>
                          <a:effectLst/>
                        </a:rPr>
                        <a:t>CheckList de agenda de reuniones</a:t>
                      </a:r>
                      <a:endParaRPr kumimoji="0" lang="es-ES" sz="1100" b="1" i="0" u="none" strike="noStrike" cap="none" normalizeH="0" baseline="0">
                        <a:ln>
                          <a:noFill/>
                        </a:ln>
                        <a:solidFill>
                          <a:srgbClr val="FF0000"/>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solidFill>
                            <a:srgbClr val="FF0000"/>
                          </a:solidFill>
                          <a:effectLst/>
                        </a:rPr>
                        <a:t>Artefacto que contiene la agenda predefinida para los diferentes tipos de reunión contemplados en los Proyectos Internos.</a:t>
                      </a:r>
                      <a:r>
                        <a:rPr kumimoji="0" lang="en-US" sz="1100" b="1" u="none" strike="noStrike" cap="none" normalizeH="0" baseline="0" dirty="0">
                          <a:ln>
                            <a:noFill/>
                          </a:ln>
                          <a:solidFill>
                            <a:srgbClr val="FF0000"/>
                          </a:solidFill>
                          <a:effectLst/>
                        </a:rPr>
                        <a:t> </a:t>
                      </a:r>
                      <a:endParaRPr kumimoji="0" lang="es-ES" sz="1100" b="1" i="0" u="none" strike="noStrike" cap="none" normalizeH="0" baseline="0" dirty="0">
                        <a:ln>
                          <a:noFill/>
                        </a:ln>
                        <a:solidFill>
                          <a:srgbClr val="FF0000"/>
                        </a:solidFill>
                        <a:effectLst/>
                        <a:latin typeface="Arial" pitchFamily="34" charset="0"/>
                      </a:endParaRPr>
                    </a:p>
                  </a:txBody>
                  <a:tcPr marT="45715" marB="45715" horzOverflow="overflow"/>
                </a:tc>
                <a:extLst>
                  <a:ext uri="{0D108BD9-81ED-4DB2-BD59-A6C34878D82A}">
                    <a16:rowId xmlns:a16="http://schemas.microsoft.com/office/drawing/2014/main" val="10011"/>
                  </a:ext>
                </a:extLst>
              </a:tr>
              <a:tr h="4443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effectLst/>
                        </a:rPr>
                        <a:t>12</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a:ln>
                            <a:noFill/>
                          </a:ln>
                          <a:effectLst/>
                        </a:rPr>
                        <a:t>Informe de actividades</a:t>
                      </a:r>
                      <a:endParaRPr kumimoji="0" lang="es-ES" sz="11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rPr>
                        <a:t>Permite el registro diario de las actividades realizadas.</a:t>
                      </a:r>
                      <a:r>
                        <a:rPr kumimoji="0" lang="en-US" sz="1100" b="1" u="none" strike="noStrike" cap="none" normalizeH="0" baseline="0" dirty="0">
                          <a:ln>
                            <a:noFill/>
                          </a:ln>
                          <a:effectLst/>
                        </a:rPr>
                        <a:t> </a:t>
                      </a:r>
                      <a:endParaRPr kumimoji="0" lang="es-ES" sz="11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12"/>
                  </a:ext>
                </a:extLst>
              </a:tr>
              <a:tr h="6157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dirty="0">
                          <a:ln>
                            <a:noFill/>
                          </a:ln>
                          <a:solidFill>
                            <a:srgbClr val="FF0000"/>
                          </a:solidFill>
                          <a:effectLst/>
                        </a:rPr>
                        <a:t>13</a:t>
                      </a:r>
                      <a:endParaRPr kumimoji="0" lang="es-ES" sz="1100" b="1" i="0" u="none" strike="noStrike" cap="none" normalizeH="0" baseline="0" dirty="0">
                        <a:ln>
                          <a:noFill/>
                        </a:ln>
                        <a:solidFill>
                          <a:srgbClr val="FF0000"/>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1" u="none" strike="noStrike" cap="none" normalizeH="0" baseline="0">
                          <a:ln>
                            <a:noFill/>
                          </a:ln>
                          <a:solidFill>
                            <a:srgbClr val="FF0000"/>
                          </a:solidFill>
                          <a:effectLst/>
                        </a:rPr>
                        <a:t>LMR (Lista Maestra de requerimientos)</a:t>
                      </a:r>
                      <a:endParaRPr kumimoji="0" lang="es-ES" sz="1100" b="1" i="0" u="none" strike="noStrike" cap="none" normalizeH="0" baseline="0">
                        <a:ln>
                          <a:noFill/>
                        </a:ln>
                        <a:solidFill>
                          <a:srgbClr val="FF0000"/>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solidFill>
                            <a:srgbClr val="FF0000"/>
                          </a:solidFill>
                          <a:effectLst/>
                        </a:rPr>
                        <a:t>Describe los requerimientos de usuario, requerimiento de servicios, diccionario de atributos, diccionario de valores y sus usuarios. </a:t>
                      </a:r>
                      <a:endParaRPr kumimoji="0" lang="es-ES" sz="1100" b="1" i="0" u="none" strike="noStrike" cap="none" normalizeH="0" baseline="0" dirty="0">
                        <a:ln>
                          <a:noFill/>
                        </a:ln>
                        <a:solidFill>
                          <a:srgbClr val="FF0000"/>
                        </a:solidFill>
                        <a:effectLst/>
                        <a:latin typeface="Arial" pitchFamily="34" charset="0"/>
                      </a:endParaRPr>
                    </a:p>
                  </a:txBody>
                  <a:tcPr marT="45715" marB="45715" horzOverflow="overflow"/>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630965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3741724C-7915-4FCB-BA79-BDBDCF05A38D}"/>
              </a:ext>
            </a:extLst>
          </p:cNvPr>
          <p:cNvSpPr txBox="1">
            <a:spLocks/>
          </p:cNvSpPr>
          <p:nvPr/>
        </p:nvSpPr>
        <p:spPr>
          <a:xfrm>
            <a:off x="1129279" y="2141021"/>
            <a:ext cx="8148979"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3. ROLES Y RESPONSABILIDADES</a:t>
            </a:r>
          </a:p>
        </p:txBody>
      </p:sp>
    </p:spTree>
    <p:extLst>
      <p:ext uri="{BB962C8B-B14F-4D97-AF65-F5344CB8AC3E}">
        <p14:creationId xmlns:p14="http://schemas.microsoft.com/office/powerpoint/2010/main" val="25484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3741724C-7915-4FCB-BA79-BDBDCF05A38D}"/>
              </a:ext>
            </a:extLst>
          </p:cNvPr>
          <p:cNvSpPr txBox="1">
            <a:spLocks/>
          </p:cNvSpPr>
          <p:nvPr/>
        </p:nvSpPr>
        <p:spPr>
          <a:xfrm>
            <a:off x="1091179" y="591621"/>
            <a:ext cx="8148979"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3. ROLES Y RESPONSABILIDADES</a:t>
            </a:r>
          </a:p>
        </p:txBody>
      </p:sp>
      <p:sp>
        <p:nvSpPr>
          <p:cNvPr id="3" name="AutoShape 4">
            <a:extLst>
              <a:ext uri="{FF2B5EF4-FFF2-40B4-BE49-F238E27FC236}">
                <a16:creationId xmlns:a16="http://schemas.microsoft.com/office/drawing/2014/main" id="{844AE428-D67C-4C3E-91A8-A89914D1BA4C}"/>
              </a:ext>
            </a:extLst>
          </p:cNvPr>
          <p:cNvSpPr>
            <a:spLocks noChangeArrowheads="1"/>
          </p:cNvSpPr>
          <p:nvPr/>
        </p:nvSpPr>
        <p:spPr bwMode="auto">
          <a:xfrm>
            <a:off x="1497577" y="7157048"/>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Analista Programador</a:t>
            </a:r>
            <a:endParaRPr lang="es-ES" sz="1400" b="1" dirty="0"/>
          </a:p>
        </p:txBody>
      </p:sp>
      <p:sp>
        <p:nvSpPr>
          <p:cNvPr id="4" name="AutoShape 5">
            <a:extLst>
              <a:ext uri="{FF2B5EF4-FFF2-40B4-BE49-F238E27FC236}">
                <a16:creationId xmlns:a16="http://schemas.microsoft.com/office/drawing/2014/main" id="{CBB04990-1776-43A9-8001-728C8E40C285}"/>
              </a:ext>
            </a:extLst>
          </p:cNvPr>
          <p:cNvSpPr>
            <a:spLocks noChangeArrowheads="1"/>
          </p:cNvSpPr>
          <p:nvPr/>
        </p:nvSpPr>
        <p:spPr bwMode="auto">
          <a:xfrm>
            <a:off x="1497577" y="2095084"/>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smtClean="0"/>
              <a:t>Cliente</a:t>
            </a:r>
            <a:endParaRPr lang="es-ES" sz="1400" b="1" dirty="0"/>
          </a:p>
        </p:txBody>
      </p:sp>
      <p:sp>
        <p:nvSpPr>
          <p:cNvPr id="5" name="AutoShape 6">
            <a:extLst>
              <a:ext uri="{FF2B5EF4-FFF2-40B4-BE49-F238E27FC236}">
                <a16:creationId xmlns:a16="http://schemas.microsoft.com/office/drawing/2014/main" id="{4523E6E0-C71C-4C36-A54F-C5631DD6A0F3}"/>
              </a:ext>
            </a:extLst>
          </p:cNvPr>
          <p:cNvSpPr>
            <a:spLocks noChangeArrowheads="1"/>
          </p:cNvSpPr>
          <p:nvPr/>
        </p:nvSpPr>
        <p:spPr bwMode="auto">
          <a:xfrm>
            <a:off x="1497577" y="5823942"/>
            <a:ext cx="1655448" cy="792163"/>
          </a:xfrm>
          <a:prstGeom prst="homePlate">
            <a:avLst>
              <a:gd name="adj" fmla="val 52255"/>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Analista Funcional</a:t>
            </a:r>
            <a:endParaRPr lang="es-ES" sz="1400" b="1" dirty="0"/>
          </a:p>
        </p:txBody>
      </p:sp>
      <p:sp>
        <p:nvSpPr>
          <p:cNvPr id="6" name="AutoShape 9">
            <a:extLst>
              <a:ext uri="{FF2B5EF4-FFF2-40B4-BE49-F238E27FC236}">
                <a16:creationId xmlns:a16="http://schemas.microsoft.com/office/drawing/2014/main" id="{47AF4EA5-907A-4274-A3E5-F152DCC3426C}"/>
              </a:ext>
            </a:extLst>
          </p:cNvPr>
          <p:cNvSpPr>
            <a:spLocks noChangeArrowheads="1"/>
          </p:cNvSpPr>
          <p:nvPr/>
        </p:nvSpPr>
        <p:spPr bwMode="auto">
          <a:xfrm>
            <a:off x="3369900" y="5786539"/>
            <a:ext cx="6586895" cy="992187"/>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200" b="1" dirty="0"/>
              <a:t>Realiza el análisis y documentación de procesos integrales, requerimientos técnicos, requerimientos de negocio.</a:t>
            </a:r>
          </a:p>
          <a:p>
            <a:pPr algn="l" eaLnBrk="1" hangingPunct="1">
              <a:buFontTx/>
              <a:buChar char="•"/>
            </a:pPr>
            <a:r>
              <a:rPr lang="es-ES" sz="1200" b="1" dirty="0"/>
              <a:t>Implementar soluciones junto con el analista programador.</a:t>
            </a:r>
          </a:p>
          <a:p>
            <a:pPr algn="l" eaLnBrk="1" hangingPunct="1">
              <a:buFontTx/>
              <a:buChar char="•"/>
            </a:pPr>
            <a:r>
              <a:rPr lang="es-ES" sz="1200" b="1" dirty="0"/>
              <a:t>Verifica que los resultados de los requerimientos sean conformes.</a:t>
            </a:r>
          </a:p>
          <a:p>
            <a:pPr algn="l" eaLnBrk="1" hangingPunct="1">
              <a:buFontTx/>
              <a:buChar char="•"/>
            </a:pPr>
            <a:r>
              <a:rPr lang="es-ES" sz="1200" b="1" dirty="0"/>
              <a:t>Prepara el informe para el comité interno de su Proyecto.</a:t>
            </a:r>
          </a:p>
        </p:txBody>
      </p:sp>
      <p:sp>
        <p:nvSpPr>
          <p:cNvPr id="7" name="AutoShape 13">
            <a:extLst>
              <a:ext uri="{FF2B5EF4-FFF2-40B4-BE49-F238E27FC236}">
                <a16:creationId xmlns:a16="http://schemas.microsoft.com/office/drawing/2014/main" id="{F601094A-5DF9-4293-BBB7-1011FE6944A4}"/>
              </a:ext>
            </a:extLst>
          </p:cNvPr>
          <p:cNvSpPr>
            <a:spLocks noChangeArrowheads="1"/>
          </p:cNvSpPr>
          <p:nvPr/>
        </p:nvSpPr>
        <p:spPr bwMode="auto">
          <a:xfrm>
            <a:off x="3350703" y="7148216"/>
            <a:ext cx="6606091" cy="941387"/>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200" b="1" dirty="0"/>
              <a:t>Participar en el diseño técnico del sistema.</a:t>
            </a:r>
          </a:p>
          <a:p>
            <a:pPr algn="l" eaLnBrk="1" hangingPunct="1">
              <a:buFontTx/>
              <a:buChar char="•"/>
            </a:pPr>
            <a:r>
              <a:rPr lang="es-ES" sz="1200" b="1" dirty="0"/>
              <a:t>Efectuar la programación cumpliendo con los estándares.</a:t>
            </a:r>
          </a:p>
          <a:p>
            <a:pPr algn="l" eaLnBrk="1" hangingPunct="1">
              <a:buFontTx/>
              <a:buChar char="•"/>
            </a:pPr>
            <a:r>
              <a:rPr lang="es-ES" sz="1200" b="1" dirty="0"/>
              <a:t>Elaborar la documentación técnica del sistema.</a:t>
            </a:r>
          </a:p>
          <a:p>
            <a:pPr algn="l" eaLnBrk="1" hangingPunct="1">
              <a:buFontTx/>
              <a:buChar char="•"/>
            </a:pPr>
            <a:r>
              <a:rPr lang="es-ES" sz="1200" b="1" dirty="0"/>
              <a:t>Participar en la definición del Documento Prototipo del sistema.</a:t>
            </a:r>
          </a:p>
          <a:p>
            <a:pPr algn="l" eaLnBrk="1" hangingPunct="1">
              <a:buFontTx/>
              <a:buChar char="•"/>
            </a:pPr>
            <a:r>
              <a:rPr lang="es-ES" sz="1200" b="1" dirty="0"/>
              <a:t>Diseña y ejecutar pruebas de validación para los programas..</a:t>
            </a:r>
          </a:p>
        </p:txBody>
      </p:sp>
      <p:sp>
        <p:nvSpPr>
          <p:cNvPr id="8" name="AutoShape 15">
            <a:extLst>
              <a:ext uri="{FF2B5EF4-FFF2-40B4-BE49-F238E27FC236}">
                <a16:creationId xmlns:a16="http://schemas.microsoft.com/office/drawing/2014/main" id="{94132669-AAA9-4E35-810C-1F42544FEF21}"/>
              </a:ext>
            </a:extLst>
          </p:cNvPr>
          <p:cNvSpPr>
            <a:spLocks noChangeArrowheads="1"/>
          </p:cNvSpPr>
          <p:nvPr/>
        </p:nvSpPr>
        <p:spPr bwMode="auto">
          <a:xfrm>
            <a:off x="3350701" y="3178102"/>
            <a:ext cx="6606093" cy="992187"/>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PE" sz="1200" b="1" dirty="0"/>
              <a:t>Informa sobre el avance del proyecto al comité gerencial.</a:t>
            </a:r>
          </a:p>
          <a:p>
            <a:pPr algn="l" eaLnBrk="1" hangingPunct="1">
              <a:buFontTx/>
              <a:buChar char="•"/>
            </a:pPr>
            <a:r>
              <a:rPr lang="es-PE" sz="1200" b="1" dirty="0"/>
              <a:t>Dirige las reuniones del servicio.</a:t>
            </a:r>
          </a:p>
          <a:p>
            <a:pPr algn="l" eaLnBrk="1" hangingPunct="1">
              <a:buFontTx/>
              <a:buChar char="•"/>
            </a:pPr>
            <a:r>
              <a:rPr lang="es-ES" sz="1200" b="1" dirty="0"/>
              <a:t>Dirige la reunión de analistas a su cargo.</a:t>
            </a:r>
          </a:p>
          <a:p>
            <a:pPr algn="l" eaLnBrk="1" hangingPunct="1">
              <a:buFontTx/>
              <a:buChar char="•"/>
            </a:pPr>
            <a:r>
              <a:rPr lang="es-ES" sz="1200" b="1" dirty="0"/>
              <a:t>Representa a Empresa ante el cliente.</a:t>
            </a:r>
          </a:p>
          <a:p>
            <a:pPr algn="l" eaLnBrk="1" hangingPunct="1">
              <a:buFontTx/>
              <a:buChar char="•"/>
            </a:pPr>
            <a:r>
              <a:rPr lang="es-ES" sz="1200" b="1" dirty="0"/>
              <a:t>Identificar problemas, riesgos y tomar acciones de forma preventiva.</a:t>
            </a:r>
          </a:p>
        </p:txBody>
      </p:sp>
      <p:sp>
        <p:nvSpPr>
          <p:cNvPr id="9" name="AutoShape 4">
            <a:extLst>
              <a:ext uri="{FF2B5EF4-FFF2-40B4-BE49-F238E27FC236}">
                <a16:creationId xmlns:a16="http://schemas.microsoft.com/office/drawing/2014/main" id="{8CA23A6E-AC45-4E4D-B4E7-B07FC246793E}"/>
              </a:ext>
            </a:extLst>
          </p:cNvPr>
          <p:cNvSpPr>
            <a:spLocks noChangeArrowheads="1"/>
          </p:cNvSpPr>
          <p:nvPr/>
        </p:nvSpPr>
        <p:spPr bwMode="auto">
          <a:xfrm>
            <a:off x="1497577" y="8490150"/>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Gestor de la </a:t>
            </a:r>
          </a:p>
          <a:p>
            <a:pPr>
              <a:defRPr/>
            </a:pPr>
            <a:r>
              <a:rPr lang="es-PE" sz="1400" b="1" dirty="0"/>
              <a:t>Configuración</a:t>
            </a:r>
            <a:endParaRPr lang="es-ES" sz="1400" b="1" dirty="0"/>
          </a:p>
        </p:txBody>
      </p:sp>
      <p:sp>
        <p:nvSpPr>
          <p:cNvPr id="10" name="AutoShape 6">
            <a:extLst>
              <a:ext uri="{FF2B5EF4-FFF2-40B4-BE49-F238E27FC236}">
                <a16:creationId xmlns:a16="http://schemas.microsoft.com/office/drawing/2014/main" id="{C4489679-7958-46A1-877E-1CF984A601C7}"/>
              </a:ext>
            </a:extLst>
          </p:cNvPr>
          <p:cNvSpPr>
            <a:spLocks noChangeArrowheads="1"/>
          </p:cNvSpPr>
          <p:nvPr/>
        </p:nvSpPr>
        <p:spPr bwMode="auto">
          <a:xfrm>
            <a:off x="1478381" y="4490840"/>
            <a:ext cx="1655448" cy="792163"/>
          </a:xfrm>
          <a:prstGeom prst="homePlate">
            <a:avLst>
              <a:gd name="adj" fmla="val 52255"/>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Analista de</a:t>
            </a:r>
          </a:p>
          <a:p>
            <a:pPr>
              <a:defRPr/>
            </a:pPr>
            <a:r>
              <a:rPr lang="es-PE" sz="1400" b="1" dirty="0"/>
              <a:t>Calidad</a:t>
            </a:r>
            <a:endParaRPr lang="es-ES" sz="1400" b="1" dirty="0"/>
          </a:p>
        </p:txBody>
      </p:sp>
      <p:sp>
        <p:nvSpPr>
          <p:cNvPr id="11" name="AutoShape 9">
            <a:extLst>
              <a:ext uri="{FF2B5EF4-FFF2-40B4-BE49-F238E27FC236}">
                <a16:creationId xmlns:a16="http://schemas.microsoft.com/office/drawing/2014/main" id="{3D5B8F70-C006-4633-851D-2BC9D303FFAF}"/>
              </a:ext>
            </a:extLst>
          </p:cNvPr>
          <p:cNvSpPr>
            <a:spLocks noChangeArrowheads="1"/>
          </p:cNvSpPr>
          <p:nvPr/>
        </p:nvSpPr>
        <p:spPr bwMode="auto">
          <a:xfrm>
            <a:off x="3350704" y="4441631"/>
            <a:ext cx="6606094" cy="941387"/>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200" b="1" dirty="0"/>
              <a:t>Analizar el control de calidad del desarrollo de los sistemas asociados al servicio.</a:t>
            </a:r>
          </a:p>
          <a:p>
            <a:pPr algn="l" eaLnBrk="1" hangingPunct="1">
              <a:buFontTx/>
              <a:buChar char="•"/>
            </a:pPr>
            <a:r>
              <a:rPr lang="es-ES" sz="1200" b="1" dirty="0"/>
              <a:t>Proponer y optimizar puntos de control en el desarrollo de los sistemas del servicio.</a:t>
            </a:r>
          </a:p>
          <a:p>
            <a:pPr algn="l" eaLnBrk="1" hangingPunct="1">
              <a:buFontTx/>
              <a:buChar char="•"/>
            </a:pPr>
            <a:r>
              <a:rPr lang="es-ES" sz="1200" b="1" dirty="0"/>
              <a:t>Garantizar el cumplimiento de las normas y estándares de calidad.</a:t>
            </a:r>
          </a:p>
          <a:p>
            <a:pPr algn="l" eaLnBrk="1" hangingPunct="1">
              <a:buFontTx/>
              <a:buChar char="•"/>
            </a:pPr>
            <a:r>
              <a:rPr lang="es-ES" sz="1200" b="1" dirty="0"/>
              <a:t>Realizar auditorías de calidad durante el desarrollo del sistema.</a:t>
            </a:r>
          </a:p>
        </p:txBody>
      </p:sp>
      <p:sp>
        <p:nvSpPr>
          <p:cNvPr id="12" name="AutoShape 9">
            <a:extLst>
              <a:ext uri="{FF2B5EF4-FFF2-40B4-BE49-F238E27FC236}">
                <a16:creationId xmlns:a16="http://schemas.microsoft.com/office/drawing/2014/main" id="{AA172A6A-548E-4FAD-AD99-1B75F3A896BE}"/>
              </a:ext>
            </a:extLst>
          </p:cNvPr>
          <p:cNvSpPr>
            <a:spLocks noChangeArrowheads="1"/>
          </p:cNvSpPr>
          <p:nvPr/>
        </p:nvSpPr>
        <p:spPr bwMode="auto">
          <a:xfrm>
            <a:off x="3369901" y="8390138"/>
            <a:ext cx="6586894" cy="992188"/>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200" b="1" dirty="0"/>
              <a:t>Crear configuraciones o grupos de artefactos en versiones determinadas</a:t>
            </a:r>
          </a:p>
          <a:p>
            <a:pPr algn="l" eaLnBrk="1" hangingPunct="1">
              <a:buFontTx/>
              <a:buChar char="•"/>
            </a:pPr>
            <a:r>
              <a:rPr lang="es-ES" sz="1200" b="1" dirty="0"/>
              <a:t>Crear ramificaciones desde corrientes y líneas base</a:t>
            </a:r>
          </a:p>
          <a:p>
            <a:pPr algn="l" eaLnBrk="1" hangingPunct="1">
              <a:buFontTx/>
              <a:buChar char="•"/>
            </a:pPr>
            <a:r>
              <a:rPr lang="es-ES" sz="1200" b="1" dirty="0"/>
              <a:t>Comparar y fusionar entre configuraciones</a:t>
            </a:r>
          </a:p>
          <a:p>
            <a:pPr algn="l" eaLnBrk="1" hangingPunct="1">
              <a:buFontTx/>
              <a:buChar char="•"/>
            </a:pPr>
            <a:r>
              <a:rPr lang="es-ES" sz="1200" b="1" dirty="0"/>
              <a:t>Informar sobre datos específicos de configuración</a:t>
            </a:r>
          </a:p>
        </p:txBody>
      </p:sp>
      <p:sp>
        <p:nvSpPr>
          <p:cNvPr id="13" name="AutoShape 5">
            <a:extLst>
              <a:ext uri="{FF2B5EF4-FFF2-40B4-BE49-F238E27FC236}">
                <a16:creationId xmlns:a16="http://schemas.microsoft.com/office/drawing/2014/main" id="{30E98A6B-1D96-4F3F-967E-9F9811FF7A17}"/>
              </a:ext>
            </a:extLst>
          </p:cNvPr>
          <p:cNvSpPr>
            <a:spLocks noChangeArrowheads="1"/>
          </p:cNvSpPr>
          <p:nvPr/>
        </p:nvSpPr>
        <p:spPr bwMode="auto">
          <a:xfrm>
            <a:off x="1497577" y="3292962"/>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Jefe de Proyecto</a:t>
            </a:r>
            <a:endParaRPr lang="es-ES" sz="1400" b="1" dirty="0"/>
          </a:p>
        </p:txBody>
      </p:sp>
      <p:sp>
        <p:nvSpPr>
          <p:cNvPr id="15" name="AutoShape 21">
            <a:extLst>
              <a:ext uri="{FF2B5EF4-FFF2-40B4-BE49-F238E27FC236}">
                <a16:creationId xmlns:a16="http://schemas.microsoft.com/office/drawing/2014/main" id="{2A06EDFF-8A66-4A98-BBFC-07CE43EA7EB8}"/>
              </a:ext>
            </a:extLst>
          </p:cNvPr>
          <p:cNvSpPr>
            <a:spLocks noChangeArrowheads="1"/>
          </p:cNvSpPr>
          <p:nvPr/>
        </p:nvSpPr>
        <p:spPr bwMode="auto">
          <a:xfrm>
            <a:off x="3350701" y="2018037"/>
            <a:ext cx="6606093" cy="790575"/>
          </a:xfrm>
          <a:prstGeom prst="roundRect">
            <a:avLst>
              <a:gd name="adj" fmla="val 16667"/>
            </a:avLst>
          </a:prstGeom>
          <a:solidFill>
            <a:schemeClr val="accent4">
              <a:lumMod val="20000"/>
              <a:lumOff val="80000"/>
            </a:schemeClr>
          </a:solidFill>
          <a:ln w="9525" algn="ctr">
            <a:solidFill>
              <a:srgbClr val="BBE0E3"/>
            </a:solidFill>
            <a:round/>
            <a:headEnd/>
            <a:tailEnd/>
          </a:ln>
        </p:spPr>
        <p:txBody>
          <a:bodyPr anchor="ctr"/>
          <a:lstStyle>
            <a:lvl1pPr marL="179388" indent="-1793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179388" marR="0" lvl="0" indent="-179388" defTabSz="914400" eaLnBrk="1" fontAlgn="base" latinLnBrk="0" hangingPunct="1">
              <a:lnSpc>
                <a:spcPct val="100000"/>
              </a:lnSpc>
              <a:spcBef>
                <a:spcPct val="0"/>
              </a:spcBef>
              <a:spcAft>
                <a:spcPct val="0"/>
              </a:spcAft>
              <a:buClrTx/>
              <a:buSzTx/>
              <a:buFontTx/>
              <a:buChar char="•"/>
              <a:tabLst/>
              <a:defRPr/>
            </a:pPr>
            <a:r>
              <a:rPr kumimoji="0" lang="es-ES" sz="1200" b="1" i="0" u="none" strike="noStrike" kern="1200" cap="none" spc="0" normalizeH="0" baseline="0" noProof="0" dirty="0">
                <a:ln>
                  <a:noFill/>
                </a:ln>
                <a:effectLst/>
                <a:uLnTx/>
                <a:uFillTx/>
                <a:latin typeface="Arial" panose="020B0604020202020204" pitchFamily="34" charset="0"/>
                <a:ea typeface="+mn-ea"/>
                <a:cs typeface="+mn-cs"/>
              </a:rPr>
              <a:t>Revisa y aprueba el Plan de Gestión del Proyecto</a:t>
            </a:r>
          </a:p>
          <a:p>
            <a:pPr marL="179388" marR="0" lvl="0" indent="-179388" defTabSz="914400" eaLnBrk="1" fontAlgn="base" latinLnBrk="0" hangingPunct="1">
              <a:lnSpc>
                <a:spcPct val="100000"/>
              </a:lnSpc>
              <a:spcBef>
                <a:spcPct val="0"/>
              </a:spcBef>
              <a:spcAft>
                <a:spcPct val="0"/>
              </a:spcAft>
              <a:buClrTx/>
              <a:buSzTx/>
              <a:buFontTx/>
              <a:buChar char="•"/>
              <a:tabLst/>
              <a:defRPr/>
            </a:pPr>
            <a:r>
              <a:rPr kumimoji="0" lang="es-ES" sz="1200" b="1" i="0" u="none" strike="noStrike" kern="1200" cap="none" spc="0" normalizeH="0" baseline="0" noProof="0" dirty="0">
                <a:ln>
                  <a:noFill/>
                </a:ln>
                <a:effectLst/>
                <a:uLnTx/>
                <a:uFillTx/>
                <a:latin typeface="Arial" panose="020B0604020202020204" pitchFamily="34" charset="0"/>
                <a:ea typeface="+mn-ea"/>
                <a:cs typeface="+mn-cs"/>
              </a:rPr>
              <a:t>Participa en el </a:t>
            </a:r>
            <a:r>
              <a:rPr kumimoji="0" lang="es-ES" sz="1200" b="1" i="0" u="none" strike="noStrike" kern="1200" cap="none" spc="0" normalizeH="0" baseline="0" noProof="0" dirty="0" err="1">
                <a:ln>
                  <a:noFill/>
                </a:ln>
                <a:effectLst/>
                <a:uLnTx/>
                <a:uFillTx/>
                <a:latin typeface="Arial" panose="020B0604020202020204" pitchFamily="34" charset="0"/>
                <a:ea typeface="+mn-ea"/>
                <a:cs typeface="+mn-cs"/>
              </a:rPr>
              <a:t>kick</a:t>
            </a:r>
            <a:r>
              <a:rPr kumimoji="0" lang="es-ES" sz="1200" b="1" i="0" u="none" strike="noStrike" kern="1200" cap="none" spc="0" normalizeH="0" baseline="0" noProof="0" dirty="0">
                <a:ln>
                  <a:noFill/>
                </a:ln>
                <a:effectLst/>
                <a:uLnTx/>
                <a:uFillTx/>
                <a:latin typeface="Arial" panose="020B0604020202020204" pitchFamily="34" charset="0"/>
                <a:ea typeface="+mn-ea"/>
                <a:cs typeface="+mn-cs"/>
              </a:rPr>
              <a:t> off meeting externo</a:t>
            </a:r>
          </a:p>
        </p:txBody>
      </p:sp>
    </p:spTree>
    <p:extLst>
      <p:ext uri="{BB962C8B-B14F-4D97-AF65-F5344CB8AC3E}">
        <p14:creationId xmlns:p14="http://schemas.microsoft.com/office/powerpoint/2010/main" val="415727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5F30DE16-8E72-4236-9868-9CBE47C4D42C}"/>
              </a:ext>
            </a:extLst>
          </p:cNvPr>
          <p:cNvSpPr txBox="1">
            <a:spLocks/>
          </p:cNvSpPr>
          <p:nvPr/>
        </p:nvSpPr>
        <p:spPr>
          <a:xfrm>
            <a:off x="1040379" y="2075548"/>
            <a:ext cx="9281092"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4. ENTRADAS Y SALIDAS DEL PROCESO</a:t>
            </a:r>
          </a:p>
        </p:txBody>
      </p:sp>
    </p:spTree>
    <p:extLst>
      <p:ext uri="{BB962C8B-B14F-4D97-AF65-F5344CB8AC3E}">
        <p14:creationId xmlns:p14="http://schemas.microsoft.com/office/powerpoint/2010/main" val="3043772602"/>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2314</TotalTime>
  <Words>2861</Words>
  <Application>Microsoft Office PowerPoint</Application>
  <PresentationFormat>Personalizado</PresentationFormat>
  <Paragraphs>656</Paragraphs>
  <Slides>34</Slides>
  <Notes>34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34</vt:i4>
      </vt:variant>
    </vt:vector>
  </HeadingPairs>
  <TitlesOfParts>
    <vt:vector size="41" baseType="lpstr">
      <vt:lpstr>TheSansCorrespondence</vt:lpstr>
      <vt:lpstr>ＭＳ Ｐゴシック</vt:lpstr>
      <vt:lpstr>Wingdings</vt:lpstr>
      <vt:lpstr>Titillium Web Light</vt:lpstr>
      <vt:lpstr>Dosis Light</vt:lpstr>
      <vt:lpstr>Arial</vt:lpstr>
      <vt:lpstr>Mowbray template</vt:lpstr>
      <vt:lpstr>PROCESO DE GESTIÓN DE  PROYECTOS     </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PROYECTOS</dc:title>
  <dc:creator>Susana</dc:creator>
  <cp:lastModifiedBy>Frank Ronald</cp:lastModifiedBy>
  <cp:revision>29</cp:revision>
  <dcterms:modified xsi:type="dcterms:W3CDTF">2018-09-14T12:18:19Z</dcterms:modified>
</cp:coreProperties>
</file>