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4.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309" r:id="rId3"/>
    <p:sldId id="258" r:id="rId4"/>
    <p:sldId id="259" r:id="rId5"/>
    <p:sldId id="260" r:id="rId6"/>
    <p:sldId id="261" r:id="rId7"/>
    <p:sldId id="263" r:id="rId8"/>
    <p:sldId id="264" r:id="rId9"/>
    <p:sldId id="290" r:id="rId10"/>
    <p:sldId id="265" r:id="rId11"/>
    <p:sldId id="291" r:id="rId12"/>
    <p:sldId id="292" r:id="rId13"/>
    <p:sldId id="293" r:id="rId14"/>
    <p:sldId id="294" r:id="rId15"/>
    <p:sldId id="295" r:id="rId16"/>
    <p:sldId id="296" r:id="rId17"/>
    <p:sldId id="298" r:id="rId18"/>
    <p:sldId id="306" r:id="rId19"/>
    <p:sldId id="307" r:id="rId20"/>
    <p:sldId id="308" r:id="rId21"/>
    <p:sldId id="302" r:id="rId22"/>
    <p:sldId id="303" r:id="rId23"/>
    <p:sldId id="304" r:id="rId24"/>
    <p:sldId id="305" r:id="rId25"/>
    <p:sldId id="266" r:id="rId26"/>
    <p:sldId id="313" r:id="rId27"/>
    <p:sldId id="314" r:id="rId28"/>
    <p:sldId id="315" r:id="rId29"/>
    <p:sldId id="318" r:id="rId30"/>
    <p:sldId id="319" r:id="rId31"/>
    <p:sldId id="320" r:id="rId32"/>
    <p:sldId id="321" r:id="rId33"/>
    <p:sldId id="317" r:id="rId34"/>
    <p:sldId id="322" r:id="rId35"/>
    <p:sldId id="323" r:id="rId36"/>
    <p:sldId id="324" r:id="rId37"/>
    <p:sldId id="325" r:id="rId38"/>
    <p:sldId id="326" r:id="rId39"/>
    <p:sldId id="327" r:id="rId40"/>
    <p:sldId id="329" r:id="rId41"/>
    <p:sldId id="330" r:id="rId42"/>
    <p:sldId id="335" r:id="rId43"/>
    <p:sldId id="336" r:id="rId44"/>
    <p:sldId id="337" r:id="rId45"/>
    <p:sldId id="328" r:id="rId46"/>
    <p:sldId id="331" r:id="rId47"/>
    <p:sldId id="332" r:id="rId48"/>
    <p:sldId id="333" r:id="rId49"/>
    <p:sldId id="334" r:id="rId50"/>
    <p:sldId id="310" r:id="rId51"/>
    <p:sldId id="311" r:id="rId52"/>
    <p:sldId id="312" r:id="rId5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BC010AC-E2A3-4D32-B31B-937A3D7982A4}" type="datetimeFigureOut">
              <a:rPr lang="es-ES" smtClean="0"/>
              <a:t>23/04/2018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35EA3FC-AFE2-4DA0-944A-94B2F609061E}" type="slidenum">
              <a:rPr lang="es-ES" smtClean="0"/>
              <a:t>‹Nº›</a:t>
            </a:fld>
            <a:endParaRPr lang="es-ES"/>
          </a:p>
        </p:txBody>
      </p:sp>
    </p:spTree>
    <p:extLst>
      <p:ext uri="{BB962C8B-B14F-4D97-AF65-F5344CB8AC3E}">
        <p14:creationId xmlns:p14="http://schemas.microsoft.com/office/powerpoint/2010/main" val="1745851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BC010AC-E2A3-4D32-B31B-937A3D7982A4}" type="datetimeFigureOut">
              <a:rPr lang="es-ES" smtClean="0"/>
              <a:t>23/04/2018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35EA3FC-AFE2-4DA0-944A-94B2F609061E}" type="slidenum">
              <a:rPr lang="es-ES" smtClean="0"/>
              <a:t>‹Nº›</a:t>
            </a:fld>
            <a:endParaRPr lang="es-ES"/>
          </a:p>
        </p:txBody>
      </p:sp>
    </p:spTree>
    <p:extLst>
      <p:ext uri="{BB962C8B-B14F-4D97-AF65-F5344CB8AC3E}">
        <p14:creationId xmlns:p14="http://schemas.microsoft.com/office/powerpoint/2010/main" val="4000622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BC010AC-E2A3-4D32-B31B-937A3D7982A4}" type="datetimeFigureOut">
              <a:rPr lang="es-ES" smtClean="0"/>
              <a:t>23/04/2018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35EA3FC-AFE2-4DA0-944A-94B2F609061E}"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44168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BC010AC-E2A3-4D32-B31B-937A3D7982A4}" type="datetimeFigureOut">
              <a:rPr lang="es-ES" smtClean="0"/>
              <a:t>23/04/2018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35EA3FC-AFE2-4DA0-944A-94B2F609061E}" type="slidenum">
              <a:rPr lang="es-ES" smtClean="0"/>
              <a:t>‹Nº›</a:t>
            </a:fld>
            <a:endParaRPr lang="es-ES"/>
          </a:p>
        </p:txBody>
      </p:sp>
    </p:spTree>
    <p:extLst>
      <p:ext uri="{BB962C8B-B14F-4D97-AF65-F5344CB8AC3E}">
        <p14:creationId xmlns:p14="http://schemas.microsoft.com/office/powerpoint/2010/main" val="1848149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BC010AC-E2A3-4D32-B31B-937A3D7982A4}" type="datetimeFigureOut">
              <a:rPr lang="es-ES" smtClean="0"/>
              <a:t>23/04/2018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35EA3FC-AFE2-4DA0-944A-94B2F609061E}"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0963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BC010AC-E2A3-4D32-B31B-937A3D7982A4}" type="datetimeFigureOut">
              <a:rPr lang="es-ES" smtClean="0"/>
              <a:t>23/04/2018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35EA3FC-AFE2-4DA0-944A-94B2F609061E}" type="slidenum">
              <a:rPr lang="es-ES" smtClean="0"/>
              <a:t>‹Nº›</a:t>
            </a:fld>
            <a:endParaRPr lang="es-ES"/>
          </a:p>
        </p:txBody>
      </p:sp>
    </p:spTree>
    <p:extLst>
      <p:ext uri="{BB962C8B-B14F-4D97-AF65-F5344CB8AC3E}">
        <p14:creationId xmlns:p14="http://schemas.microsoft.com/office/powerpoint/2010/main" val="1315147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BC010AC-E2A3-4D32-B31B-937A3D7982A4}" type="datetimeFigureOut">
              <a:rPr lang="es-ES" smtClean="0"/>
              <a:t>23/04/2018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35EA3FC-AFE2-4DA0-944A-94B2F609061E}" type="slidenum">
              <a:rPr lang="es-ES" smtClean="0"/>
              <a:t>‹Nº›</a:t>
            </a:fld>
            <a:endParaRPr lang="es-ES"/>
          </a:p>
        </p:txBody>
      </p:sp>
    </p:spTree>
    <p:extLst>
      <p:ext uri="{BB962C8B-B14F-4D97-AF65-F5344CB8AC3E}">
        <p14:creationId xmlns:p14="http://schemas.microsoft.com/office/powerpoint/2010/main" val="1854165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BC010AC-E2A3-4D32-B31B-937A3D7982A4}" type="datetimeFigureOut">
              <a:rPr lang="es-ES" smtClean="0"/>
              <a:t>23/04/2018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35EA3FC-AFE2-4DA0-944A-94B2F609061E}" type="slidenum">
              <a:rPr lang="es-ES" smtClean="0"/>
              <a:t>‹Nº›</a:t>
            </a:fld>
            <a:endParaRPr lang="es-ES"/>
          </a:p>
        </p:txBody>
      </p:sp>
    </p:spTree>
    <p:extLst>
      <p:ext uri="{BB962C8B-B14F-4D97-AF65-F5344CB8AC3E}">
        <p14:creationId xmlns:p14="http://schemas.microsoft.com/office/powerpoint/2010/main" val="2334176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BC010AC-E2A3-4D32-B31B-937A3D7982A4}" type="datetimeFigureOut">
              <a:rPr lang="es-ES" smtClean="0"/>
              <a:t>23/04/2018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35EA3FC-AFE2-4DA0-944A-94B2F609061E}" type="slidenum">
              <a:rPr lang="es-ES" smtClean="0"/>
              <a:t>‹Nº›</a:t>
            </a:fld>
            <a:endParaRPr lang="es-ES"/>
          </a:p>
        </p:txBody>
      </p:sp>
    </p:spTree>
    <p:extLst>
      <p:ext uri="{BB962C8B-B14F-4D97-AF65-F5344CB8AC3E}">
        <p14:creationId xmlns:p14="http://schemas.microsoft.com/office/powerpoint/2010/main" val="3169367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BC010AC-E2A3-4D32-B31B-937A3D7982A4}" type="datetimeFigureOut">
              <a:rPr lang="es-ES" smtClean="0"/>
              <a:t>23/04/2018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35EA3FC-AFE2-4DA0-944A-94B2F609061E}" type="slidenum">
              <a:rPr lang="es-ES" smtClean="0"/>
              <a:t>‹Nº›</a:t>
            </a:fld>
            <a:endParaRPr lang="es-ES"/>
          </a:p>
        </p:txBody>
      </p:sp>
    </p:spTree>
    <p:extLst>
      <p:ext uri="{BB962C8B-B14F-4D97-AF65-F5344CB8AC3E}">
        <p14:creationId xmlns:p14="http://schemas.microsoft.com/office/powerpoint/2010/main" val="163273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BC010AC-E2A3-4D32-B31B-937A3D7982A4}" type="datetimeFigureOut">
              <a:rPr lang="es-ES" smtClean="0"/>
              <a:t>23/04/2018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35EA3FC-AFE2-4DA0-944A-94B2F609061E}" type="slidenum">
              <a:rPr lang="es-ES" smtClean="0"/>
              <a:t>‹Nº›</a:t>
            </a:fld>
            <a:endParaRPr lang="es-ES"/>
          </a:p>
        </p:txBody>
      </p:sp>
    </p:spTree>
    <p:extLst>
      <p:ext uri="{BB962C8B-B14F-4D97-AF65-F5344CB8AC3E}">
        <p14:creationId xmlns:p14="http://schemas.microsoft.com/office/powerpoint/2010/main" val="326286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BC010AC-E2A3-4D32-B31B-937A3D7982A4}" type="datetimeFigureOut">
              <a:rPr lang="es-ES" smtClean="0"/>
              <a:t>23/04/2018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35EA3FC-AFE2-4DA0-944A-94B2F609061E}" type="slidenum">
              <a:rPr lang="es-ES" smtClean="0"/>
              <a:t>‹Nº›</a:t>
            </a:fld>
            <a:endParaRPr lang="es-ES"/>
          </a:p>
        </p:txBody>
      </p:sp>
    </p:spTree>
    <p:extLst>
      <p:ext uri="{BB962C8B-B14F-4D97-AF65-F5344CB8AC3E}">
        <p14:creationId xmlns:p14="http://schemas.microsoft.com/office/powerpoint/2010/main" val="25745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BC010AC-E2A3-4D32-B31B-937A3D7982A4}" type="datetimeFigureOut">
              <a:rPr lang="es-ES" smtClean="0"/>
              <a:t>23/04/2018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35EA3FC-AFE2-4DA0-944A-94B2F609061E}" type="slidenum">
              <a:rPr lang="es-ES" smtClean="0"/>
              <a:t>‹Nº›</a:t>
            </a:fld>
            <a:endParaRPr lang="es-ES"/>
          </a:p>
        </p:txBody>
      </p:sp>
    </p:spTree>
    <p:extLst>
      <p:ext uri="{BB962C8B-B14F-4D97-AF65-F5344CB8AC3E}">
        <p14:creationId xmlns:p14="http://schemas.microsoft.com/office/powerpoint/2010/main" val="1627764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C010AC-E2A3-4D32-B31B-937A3D7982A4}" type="datetimeFigureOut">
              <a:rPr lang="es-ES" smtClean="0"/>
              <a:t>23/04/2018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35EA3FC-AFE2-4DA0-944A-94B2F609061E}" type="slidenum">
              <a:rPr lang="es-ES" smtClean="0"/>
              <a:t>‹Nº›</a:t>
            </a:fld>
            <a:endParaRPr lang="es-ES"/>
          </a:p>
        </p:txBody>
      </p:sp>
    </p:spTree>
    <p:extLst>
      <p:ext uri="{BB962C8B-B14F-4D97-AF65-F5344CB8AC3E}">
        <p14:creationId xmlns:p14="http://schemas.microsoft.com/office/powerpoint/2010/main" val="206924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BC010AC-E2A3-4D32-B31B-937A3D7982A4}" type="datetimeFigureOut">
              <a:rPr lang="es-ES" smtClean="0"/>
              <a:t>23/04/2018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35EA3FC-AFE2-4DA0-944A-94B2F609061E}" type="slidenum">
              <a:rPr lang="es-ES" smtClean="0"/>
              <a:t>‹Nº›</a:t>
            </a:fld>
            <a:endParaRPr lang="es-ES"/>
          </a:p>
        </p:txBody>
      </p:sp>
    </p:spTree>
    <p:extLst>
      <p:ext uri="{BB962C8B-B14F-4D97-AF65-F5344CB8AC3E}">
        <p14:creationId xmlns:p14="http://schemas.microsoft.com/office/powerpoint/2010/main" val="1808996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BC010AC-E2A3-4D32-B31B-937A3D7982A4}" type="datetimeFigureOut">
              <a:rPr lang="es-ES" smtClean="0"/>
              <a:t>23/04/2018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35EA3FC-AFE2-4DA0-944A-94B2F609061E}" type="slidenum">
              <a:rPr lang="es-ES" smtClean="0"/>
              <a:t>‹Nº›</a:t>
            </a:fld>
            <a:endParaRPr lang="es-ES"/>
          </a:p>
        </p:txBody>
      </p:sp>
    </p:spTree>
    <p:extLst>
      <p:ext uri="{BB962C8B-B14F-4D97-AF65-F5344CB8AC3E}">
        <p14:creationId xmlns:p14="http://schemas.microsoft.com/office/powerpoint/2010/main" val="95198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C010AC-E2A3-4D32-B31B-937A3D7982A4}" type="datetimeFigureOut">
              <a:rPr lang="es-ES" smtClean="0"/>
              <a:t>23/04/2018</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35EA3FC-AFE2-4DA0-944A-94B2F609061E}" type="slidenum">
              <a:rPr lang="es-ES" smtClean="0"/>
              <a:t>‹Nº›</a:t>
            </a:fld>
            <a:endParaRPr lang="es-ES"/>
          </a:p>
        </p:txBody>
      </p:sp>
    </p:spTree>
    <p:extLst>
      <p:ext uri="{BB962C8B-B14F-4D97-AF65-F5344CB8AC3E}">
        <p14:creationId xmlns:p14="http://schemas.microsoft.com/office/powerpoint/2010/main" val="175189100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4395" y="875763"/>
            <a:ext cx="10058400" cy="2303129"/>
          </a:xfrm>
        </p:spPr>
        <p:txBody>
          <a:bodyPr/>
          <a:lstStyle/>
          <a:p>
            <a:r>
              <a:rPr lang="es-ES" dirty="0"/>
              <a:t>I</a:t>
            </a:r>
            <a:r>
              <a:rPr lang="es-ES" dirty="0" smtClean="0"/>
              <a:t>NFORME DE SISTEMAS DISTRIBUIDOS</a:t>
            </a:r>
            <a:endParaRPr lang="es-ES" dirty="0"/>
          </a:p>
        </p:txBody>
      </p:sp>
      <p:sp>
        <p:nvSpPr>
          <p:cNvPr id="3" name="Subtítulo 2"/>
          <p:cNvSpPr>
            <a:spLocks noGrp="1"/>
          </p:cNvSpPr>
          <p:nvPr>
            <p:ph type="subTitle" idx="1"/>
          </p:nvPr>
        </p:nvSpPr>
        <p:spPr>
          <a:xfrm>
            <a:off x="1524000" y="3447492"/>
            <a:ext cx="9144000" cy="2438154"/>
          </a:xfrm>
        </p:spPr>
        <p:txBody>
          <a:bodyPr>
            <a:normAutofit fontScale="62500" lnSpcReduction="20000"/>
          </a:bodyPr>
          <a:lstStyle/>
          <a:p>
            <a:pPr algn="l"/>
            <a:r>
              <a:rPr lang="es-ES" sz="2800" b="1" dirty="0" smtClean="0">
                <a:effectLst>
                  <a:outerShdw blurRad="38100" dist="38100" dir="2700000" algn="tl">
                    <a:srgbClr val="000000">
                      <a:alpha val="43137"/>
                    </a:srgbClr>
                  </a:outerShdw>
                </a:effectLst>
              </a:rPr>
              <a:t>INTEGRANTES:</a:t>
            </a:r>
          </a:p>
          <a:p>
            <a:pPr algn="l"/>
            <a:endParaRPr lang="es-ES" sz="2800" b="1" dirty="0" smtClean="0">
              <a:effectLst>
                <a:outerShdw blurRad="38100" dist="38100" dir="2700000" algn="tl">
                  <a:srgbClr val="000000">
                    <a:alpha val="43137"/>
                  </a:srgbClr>
                </a:outerShdw>
              </a:effectLst>
            </a:endParaRPr>
          </a:p>
          <a:p>
            <a:pPr algn="l"/>
            <a:r>
              <a:rPr lang="es-ES" sz="2800" b="1" dirty="0" smtClean="0">
                <a:effectLst>
                  <a:outerShdw blurRad="38100" dist="38100" dir="2700000" algn="tl">
                    <a:srgbClr val="000000">
                      <a:alpha val="43137"/>
                    </a:srgbClr>
                  </a:outerShdw>
                </a:effectLst>
              </a:rPr>
              <a:t>●	ARIAS SALCEDO, JEANPIERRE JESUS</a:t>
            </a:r>
          </a:p>
          <a:p>
            <a:pPr algn="l"/>
            <a:r>
              <a:rPr lang="es-ES" sz="2800" b="1" dirty="0" smtClean="0">
                <a:effectLst>
                  <a:outerShdw blurRad="38100" dist="38100" dir="2700000" algn="tl">
                    <a:srgbClr val="000000">
                      <a:alpha val="43137"/>
                    </a:srgbClr>
                  </a:outerShdw>
                </a:effectLst>
              </a:rPr>
              <a:t>●	COCHACHIN QUITO, FRANK RONALD</a:t>
            </a:r>
          </a:p>
          <a:p>
            <a:pPr algn="l"/>
            <a:r>
              <a:rPr lang="es-ES" sz="2800" b="1" dirty="0" smtClean="0">
                <a:effectLst>
                  <a:outerShdw blurRad="38100" dist="38100" dir="2700000" algn="tl">
                    <a:srgbClr val="000000">
                      <a:alpha val="43137"/>
                    </a:srgbClr>
                  </a:outerShdw>
                </a:effectLst>
              </a:rPr>
              <a:t>●	GONZALES ASTOCONDOR, MICHAEL</a:t>
            </a:r>
          </a:p>
          <a:p>
            <a:pPr algn="l"/>
            <a:r>
              <a:rPr lang="es-ES" sz="2800" b="1" dirty="0" smtClean="0">
                <a:effectLst>
                  <a:outerShdw blurRad="38100" dist="38100" dir="2700000" algn="tl">
                    <a:srgbClr val="000000">
                      <a:alpha val="43137"/>
                    </a:srgbClr>
                  </a:outerShdw>
                </a:effectLst>
              </a:rPr>
              <a:t>●	MAZA CERNA, DENNIS ALEXIS</a:t>
            </a:r>
          </a:p>
          <a:p>
            <a:pPr algn="l"/>
            <a:r>
              <a:rPr lang="es-ES" sz="2800" b="1" dirty="0" smtClean="0">
                <a:effectLst>
                  <a:outerShdw blurRad="38100" dist="38100" dir="2700000" algn="tl">
                    <a:srgbClr val="000000">
                      <a:alpha val="43137"/>
                    </a:srgbClr>
                  </a:outerShdw>
                </a:effectLst>
              </a:rPr>
              <a:t>●	MULLISACA BARRIENTOS, LUCIO ALBERTO</a:t>
            </a:r>
          </a:p>
          <a:p>
            <a:endParaRPr lang="es-ES" dirty="0"/>
          </a:p>
        </p:txBody>
      </p:sp>
    </p:spTree>
    <p:extLst>
      <p:ext uri="{BB962C8B-B14F-4D97-AF65-F5344CB8AC3E}">
        <p14:creationId xmlns:p14="http://schemas.microsoft.com/office/powerpoint/2010/main" val="943533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E47DD1-8206-4C2C-9CAF-59D76D122544}"/>
              </a:ext>
            </a:extLst>
          </p:cNvPr>
          <p:cNvSpPr>
            <a:spLocks noGrp="1"/>
          </p:cNvSpPr>
          <p:nvPr>
            <p:ph type="title"/>
          </p:nvPr>
        </p:nvSpPr>
        <p:spPr/>
        <p:txBody>
          <a:bodyPr/>
          <a:lstStyle/>
          <a:p>
            <a:r>
              <a:rPr lang="es-ES" b="1" dirty="0"/>
              <a:t>Sistemas de Cómputo en </a:t>
            </a:r>
            <a:r>
              <a:rPr lang="es-ES" b="1" dirty="0" err="1"/>
              <a:t>Cluster</a:t>
            </a:r>
            <a:endParaRPr lang="es-ES" b="1" dirty="0"/>
          </a:p>
        </p:txBody>
      </p:sp>
      <p:sp>
        <p:nvSpPr>
          <p:cNvPr id="3" name="Marcador de contenido 2">
            <a:extLst>
              <a:ext uri="{FF2B5EF4-FFF2-40B4-BE49-F238E27FC236}">
                <a16:creationId xmlns:a16="http://schemas.microsoft.com/office/drawing/2014/main" id="{8D112CC0-43E8-4074-8859-86CE954B2031}"/>
              </a:ext>
            </a:extLst>
          </p:cNvPr>
          <p:cNvSpPr>
            <a:spLocks noGrp="1"/>
          </p:cNvSpPr>
          <p:nvPr>
            <p:ph idx="1"/>
          </p:nvPr>
        </p:nvSpPr>
        <p:spPr>
          <a:xfrm>
            <a:off x="838200" y="1690688"/>
            <a:ext cx="8898228" cy="4351338"/>
          </a:xfrm>
        </p:spPr>
        <p:txBody>
          <a:bodyPr/>
          <a:lstStyle/>
          <a:p>
            <a:pPr algn="just"/>
            <a:r>
              <a:rPr lang="es-ES" dirty="0"/>
              <a:t>Se puede definir como un sistema de procesamiento paralelo o distribuido. Consta de un conjunto de computadoras independientes, interconectadas entre sí, de tal manera que funcionan como un solo recurso computacional.</a:t>
            </a:r>
          </a:p>
        </p:txBody>
      </p:sp>
      <p:pic>
        <p:nvPicPr>
          <p:cNvPr id="1026" name="Picture 2" descr="https://lh3.googleusercontent.com/lEEg6UtOVV7-mwczozzlSsJ3hF6IbAh3kc4KySMt4nZHpL0YxowNVjAs0yOIA8CpEZNT-6RMwGySK9vxoBeX5Y_JOlKqERf0cYrC3EL7dbA_7mXfi_AC5RrHyeHFOlPoZll0NtjNfjcGv0uiaw">
            <a:extLst>
              <a:ext uri="{FF2B5EF4-FFF2-40B4-BE49-F238E27FC236}">
                <a16:creationId xmlns:a16="http://schemas.microsoft.com/office/drawing/2014/main" id="{48FC5973-3EF4-476D-B158-CE7FEF014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978" y="2816168"/>
            <a:ext cx="8387231" cy="322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974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412920-E81A-B94D-AC13-F4362EC2A873}"/>
              </a:ext>
            </a:extLst>
          </p:cNvPr>
          <p:cNvSpPr>
            <a:spLocks noGrp="1"/>
          </p:cNvSpPr>
          <p:nvPr>
            <p:ph type="title"/>
          </p:nvPr>
        </p:nvSpPr>
        <p:spPr>
          <a:xfrm>
            <a:off x="678846" y="662852"/>
            <a:ext cx="9603275" cy="728067"/>
          </a:xfrm>
        </p:spPr>
        <p:txBody>
          <a:bodyPr/>
          <a:lstStyle/>
          <a:p>
            <a:r>
              <a:rPr lang="es-PE"/>
              <a:t>Definición</a:t>
            </a:r>
          </a:p>
        </p:txBody>
      </p:sp>
      <p:sp>
        <p:nvSpPr>
          <p:cNvPr id="3" name="Marcador de contenido 2">
            <a:extLst>
              <a:ext uri="{FF2B5EF4-FFF2-40B4-BE49-F238E27FC236}">
                <a16:creationId xmlns:a16="http://schemas.microsoft.com/office/drawing/2014/main" id="{22A3FB72-96E6-2F4E-9156-4BDD02A79CE4}"/>
              </a:ext>
            </a:extLst>
          </p:cNvPr>
          <p:cNvSpPr>
            <a:spLocks noGrp="1"/>
          </p:cNvSpPr>
          <p:nvPr>
            <p:ph idx="1"/>
          </p:nvPr>
        </p:nvSpPr>
        <p:spPr>
          <a:xfrm>
            <a:off x="678846" y="1741151"/>
            <a:ext cx="9098238" cy="3450613"/>
          </a:xfrm>
        </p:spPr>
        <p:txBody>
          <a:bodyPr>
            <a:normAutofit/>
          </a:bodyPr>
          <a:lstStyle/>
          <a:p>
            <a:pPr algn="just"/>
            <a:r>
              <a:rPr lang="es-PE" dirty="0"/>
              <a:t>Un</a:t>
            </a:r>
            <a:r>
              <a:rPr lang="es-PE" i="0" dirty="0">
                <a:effectLst/>
              </a:rPr>
              <a:t> </a:t>
            </a:r>
            <a:r>
              <a:rPr lang="es-PE" i="0" dirty="0" err="1">
                <a:effectLst/>
              </a:rPr>
              <a:t>cluster</a:t>
            </a:r>
            <a:r>
              <a:rPr lang="es-PE" i="0" dirty="0">
                <a:effectLst/>
              </a:rPr>
              <a:t> de computadoras, lo podemos definir como un sistema de procesamiento paralelo o distribuido. Consta de un conjunto de computadoras independientes, interconectadas entre sí, de tal manera que funcionan como un solo recurso computacional</a:t>
            </a:r>
          </a:p>
          <a:p>
            <a:pPr algn="just"/>
            <a:r>
              <a:rPr lang="es-PE" i="0" dirty="0">
                <a:effectLst/>
              </a:rPr>
              <a:t>Simplemente, un clúster es un grupo de múltiples ordenadores unidos mediante una red de alta velocidad, de tal forma que el conjunto es visto como un único ordenador, más potente que los comunes de escritorio. Los clústeres son usualmente empleados para mejorar el rendimiento y/o la disponibilidad por encima de la que es provista por un solo computador típicamente siendo más económico que computadores individuales de rapidez y disponibilidad comparables</a:t>
            </a:r>
            <a:endParaRPr lang="es-PE" dirty="0"/>
          </a:p>
        </p:txBody>
      </p:sp>
    </p:spTree>
    <p:extLst>
      <p:ext uri="{BB962C8B-B14F-4D97-AF65-F5344CB8AC3E}">
        <p14:creationId xmlns:p14="http://schemas.microsoft.com/office/powerpoint/2010/main" val="3770400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70DEED-6339-DF42-9566-72AD8076EC40}"/>
              </a:ext>
            </a:extLst>
          </p:cNvPr>
          <p:cNvSpPr>
            <a:spLocks noGrp="1"/>
          </p:cNvSpPr>
          <p:nvPr>
            <p:ph type="title"/>
          </p:nvPr>
        </p:nvSpPr>
        <p:spPr>
          <a:xfrm>
            <a:off x="677334" y="390660"/>
            <a:ext cx="8596668" cy="768439"/>
          </a:xfrm>
        </p:spPr>
        <p:txBody>
          <a:bodyPr/>
          <a:lstStyle/>
          <a:p>
            <a:r>
              <a:rPr lang="es-PE" dirty="0"/>
              <a:t>Características generales</a:t>
            </a:r>
          </a:p>
        </p:txBody>
      </p:sp>
      <p:sp>
        <p:nvSpPr>
          <p:cNvPr id="3" name="Marcador de contenido 2">
            <a:extLst>
              <a:ext uri="{FF2B5EF4-FFF2-40B4-BE49-F238E27FC236}">
                <a16:creationId xmlns:a16="http://schemas.microsoft.com/office/drawing/2014/main" id="{D3AAAA2A-7813-7E4B-B001-2DB36E2A7412}"/>
              </a:ext>
            </a:extLst>
          </p:cNvPr>
          <p:cNvSpPr>
            <a:spLocks noGrp="1"/>
          </p:cNvSpPr>
          <p:nvPr>
            <p:ph idx="1"/>
          </p:nvPr>
        </p:nvSpPr>
        <p:spPr>
          <a:xfrm>
            <a:off x="677334" y="1426493"/>
            <a:ext cx="9587128" cy="5431507"/>
          </a:xfrm>
        </p:spPr>
        <p:txBody>
          <a:bodyPr>
            <a:noAutofit/>
          </a:bodyPr>
          <a:lstStyle/>
          <a:p>
            <a:pPr algn="just"/>
            <a:r>
              <a:rPr lang="es-PE" b="0" i="0" dirty="0">
                <a:solidFill>
                  <a:srgbClr val="222222"/>
                </a:solidFill>
                <a:effectLst/>
              </a:rPr>
              <a:t>Un </a:t>
            </a:r>
            <a:r>
              <a:rPr lang="es-PE" b="0" i="0" dirty="0" err="1">
                <a:solidFill>
                  <a:srgbClr val="222222"/>
                </a:solidFill>
                <a:effectLst/>
              </a:rPr>
              <a:t>cluster</a:t>
            </a:r>
            <a:r>
              <a:rPr lang="es-PE" b="0" i="0" dirty="0">
                <a:solidFill>
                  <a:srgbClr val="222222"/>
                </a:solidFill>
                <a:effectLst/>
              </a:rPr>
              <a:t> consta de dos o más </a:t>
            </a:r>
            <a:r>
              <a:rPr lang="es-PE" b="0" i="0" dirty="0" smtClean="0">
                <a:solidFill>
                  <a:srgbClr val="222222"/>
                </a:solidFill>
                <a:effectLst/>
              </a:rPr>
              <a:t>nodos</a:t>
            </a:r>
            <a:endParaRPr lang="es-PE" dirty="0">
              <a:solidFill>
                <a:srgbClr val="222222"/>
              </a:solidFill>
            </a:endParaRPr>
          </a:p>
          <a:p>
            <a:pPr lvl="1" algn="just">
              <a:spcBef>
                <a:spcPts val="0"/>
              </a:spcBef>
              <a:buFont typeface="Wingdings" panose="05000000000000000000" pitchFamily="2" charset="2"/>
              <a:buChar char="v"/>
            </a:pPr>
            <a:r>
              <a:rPr lang="es-PE" sz="1800" b="0" i="0" dirty="0" smtClean="0">
                <a:solidFill>
                  <a:srgbClr val="222222"/>
                </a:solidFill>
                <a:effectLst/>
              </a:rPr>
              <a:t>Los </a:t>
            </a:r>
            <a:r>
              <a:rPr lang="es-PE" sz="1800" b="0" i="0" dirty="0">
                <a:solidFill>
                  <a:srgbClr val="222222"/>
                </a:solidFill>
                <a:effectLst/>
              </a:rPr>
              <a:t>nodos de un </a:t>
            </a:r>
            <a:r>
              <a:rPr lang="es-PE" sz="1800" b="0" i="0" dirty="0" err="1">
                <a:solidFill>
                  <a:srgbClr val="222222"/>
                </a:solidFill>
                <a:effectLst/>
              </a:rPr>
              <a:t>cluster</a:t>
            </a:r>
            <a:r>
              <a:rPr lang="es-PE" sz="1800" b="0" i="0" dirty="0">
                <a:solidFill>
                  <a:srgbClr val="222222"/>
                </a:solidFill>
                <a:effectLst/>
              </a:rPr>
              <a:t> están conectados entre sí por un canal de comunicación </a:t>
            </a:r>
            <a:r>
              <a:rPr lang="es-PE" sz="1800" b="0" i="0" dirty="0" smtClean="0">
                <a:solidFill>
                  <a:srgbClr val="222222"/>
                </a:solidFill>
                <a:effectLst/>
              </a:rPr>
              <a:t>funcional</a:t>
            </a:r>
            <a:endParaRPr lang="es-PE" sz="1800" dirty="0">
              <a:solidFill>
                <a:srgbClr val="222222"/>
              </a:solidFill>
            </a:endParaRPr>
          </a:p>
          <a:p>
            <a:pPr lvl="1" algn="just">
              <a:spcBef>
                <a:spcPts val="0"/>
              </a:spcBef>
              <a:buFont typeface="Wingdings" panose="05000000000000000000" pitchFamily="2" charset="2"/>
              <a:buChar char="v"/>
            </a:pPr>
            <a:r>
              <a:rPr lang="es-PE" sz="1800" b="0" i="0" dirty="0" smtClean="0">
                <a:solidFill>
                  <a:srgbClr val="222222"/>
                </a:solidFill>
                <a:effectLst/>
              </a:rPr>
              <a:t>Los </a:t>
            </a:r>
            <a:r>
              <a:rPr lang="es-PE" sz="1800" b="0" i="0" dirty="0" err="1">
                <a:solidFill>
                  <a:srgbClr val="222222"/>
                </a:solidFill>
                <a:effectLst/>
              </a:rPr>
              <a:t>clusters</a:t>
            </a:r>
            <a:r>
              <a:rPr lang="es-PE" sz="1800" b="0" i="0" dirty="0">
                <a:solidFill>
                  <a:srgbClr val="222222"/>
                </a:solidFill>
                <a:effectLst/>
              </a:rPr>
              <a:t> necesitan software especializado</a:t>
            </a:r>
          </a:p>
          <a:p>
            <a:pPr algn="just">
              <a:spcBef>
                <a:spcPts val="0"/>
              </a:spcBef>
            </a:pPr>
            <a:r>
              <a:rPr lang="es-PE" b="0" i="0" dirty="0">
                <a:solidFill>
                  <a:srgbClr val="222222"/>
                </a:solidFill>
                <a:effectLst/>
              </a:rPr>
              <a:t>Software a nivel de aplicación</a:t>
            </a:r>
          </a:p>
          <a:p>
            <a:pPr algn="just">
              <a:spcBef>
                <a:spcPts val="0"/>
              </a:spcBef>
            </a:pPr>
            <a:r>
              <a:rPr lang="es-PE" b="0" i="0" dirty="0">
                <a:solidFill>
                  <a:srgbClr val="222222"/>
                </a:solidFill>
                <a:effectLst/>
              </a:rPr>
              <a:t>Software a nivel de </a:t>
            </a:r>
            <a:r>
              <a:rPr lang="es-PE" b="0" i="0" dirty="0" smtClean="0">
                <a:solidFill>
                  <a:srgbClr val="222222"/>
                </a:solidFill>
                <a:effectLst/>
              </a:rPr>
              <a:t>sistema</a:t>
            </a:r>
          </a:p>
          <a:p>
            <a:pPr algn="just">
              <a:spcBef>
                <a:spcPts val="0"/>
              </a:spcBef>
            </a:pPr>
            <a:r>
              <a:rPr lang="es-PE" dirty="0" smtClean="0">
                <a:solidFill>
                  <a:srgbClr val="222222"/>
                </a:solidFill>
              </a:rPr>
              <a:t>L</a:t>
            </a:r>
            <a:r>
              <a:rPr lang="es-PE" b="0" i="0" dirty="0" smtClean="0">
                <a:solidFill>
                  <a:srgbClr val="222222"/>
                </a:solidFill>
                <a:effectLst/>
              </a:rPr>
              <a:t>os </a:t>
            </a:r>
            <a:r>
              <a:rPr lang="es-PE" b="0" i="0" dirty="0" err="1">
                <a:solidFill>
                  <a:srgbClr val="222222"/>
                </a:solidFill>
                <a:effectLst/>
              </a:rPr>
              <a:t>cluster</a:t>
            </a:r>
            <a:r>
              <a:rPr lang="es-PE" b="0" i="0" dirty="0">
                <a:solidFill>
                  <a:srgbClr val="222222"/>
                </a:solidFill>
                <a:effectLst/>
              </a:rPr>
              <a:t> poseen una forma de </a:t>
            </a:r>
            <a:r>
              <a:rPr lang="es-PE" b="0" i="0" dirty="0" smtClean="0">
                <a:solidFill>
                  <a:srgbClr val="222222"/>
                </a:solidFill>
                <a:effectLst/>
              </a:rPr>
              <a:t>acoplamiento.</a:t>
            </a:r>
          </a:p>
          <a:p>
            <a:pPr lvl="1" algn="just">
              <a:spcBef>
                <a:spcPts val="0"/>
              </a:spcBef>
              <a:buFont typeface="Wingdings" panose="05000000000000000000" pitchFamily="2" charset="2"/>
              <a:buChar char="v"/>
            </a:pPr>
            <a:r>
              <a:rPr lang="es-PE" sz="1800" b="0" i="0" dirty="0" smtClean="0">
                <a:solidFill>
                  <a:srgbClr val="222222"/>
                </a:solidFill>
                <a:effectLst/>
              </a:rPr>
              <a:t>Fuerte</a:t>
            </a:r>
            <a:r>
              <a:rPr lang="es-PE" sz="1800" b="0" i="0" dirty="0">
                <a:solidFill>
                  <a:srgbClr val="222222"/>
                </a:solidFill>
                <a:effectLst/>
              </a:rPr>
              <a:t>: software cuyos elementos se interrelacionan mucho unos con otros, y hacen las funcionalidades del </a:t>
            </a:r>
            <a:r>
              <a:rPr lang="es-PE" sz="1800" b="0" i="0" dirty="0" err="1">
                <a:solidFill>
                  <a:srgbClr val="222222"/>
                </a:solidFill>
                <a:effectLst/>
              </a:rPr>
              <a:t>cluster</a:t>
            </a:r>
            <a:r>
              <a:rPr lang="es-PE" sz="1800" b="0" i="0" dirty="0">
                <a:solidFill>
                  <a:srgbClr val="222222"/>
                </a:solidFill>
                <a:effectLst/>
              </a:rPr>
              <a:t> de manera </a:t>
            </a:r>
            <a:r>
              <a:rPr lang="es-PE" sz="1800" b="0" i="0" dirty="0" smtClean="0">
                <a:solidFill>
                  <a:srgbClr val="222222"/>
                </a:solidFill>
                <a:effectLst/>
              </a:rPr>
              <a:t>cooperativa.</a:t>
            </a:r>
          </a:p>
          <a:p>
            <a:pPr lvl="1" algn="just">
              <a:spcBef>
                <a:spcPts val="0"/>
              </a:spcBef>
              <a:buFont typeface="Wingdings" panose="05000000000000000000" pitchFamily="2" charset="2"/>
              <a:buChar char="v"/>
            </a:pPr>
            <a:r>
              <a:rPr lang="es-PE" sz="1800" b="0" i="0" dirty="0" smtClean="0">
                <a:solidFill>
                  <a:srgbClr val="222222"/>
                </a:solidFill>
                <a:effectLst/>
              </a:rPr>
              <a:t>Medio</a:t>
            </a:r>
            <a:r>
              <a:rPr lang="es-PE" sz="1800" b="0" i="0" dirty="0">
                <a:solidFill>
                  <a:srgbClr val="222222"/>
                </a:solidFill>
                <a:effectLst/>
              </a:rPr>
              <a:t>: software que no necesita un conocimiento tan exhaustivo de todos los recursos de otros nodos, pero que sigue usando el software de otros nodos para aplicaciones de muy bajo nivel.</a:t>
            </a:r>
          </a:p>
          <a:p>
            <a:pPr lvl="1" algn="just">
              <a:spcBef>
                <a:spcPts val="0"/>
              </a:spcBef>
              <a:buFont typeface="Wingdings" panose="05000000000000000000" pitchFamily="2" charset="2"/>
              <a:buChar char="v"/>
            </a:pPr>
            <a:r>
              <a:rPr lang="es-PE" sz="1800" b="0" i="0" dirty="0">
                <a:solidFill>
                  <a:srgbClr val="222222"/>
                </a:solidFill>
                <a:effectLst/>
              </a:rPr>
              <a:t>Débil: los programas se dividen en diversos nodos y por tanto se necesitan pero que no están a un nivel tan bajo.</a:t>
            </a:r>
          </a:p>
          <a:p>
            <a:pPr algn="just">
              <a:spcBef>
                <a:spcPts val="0"/>
              </a:spcBef>
            </a:pPr>
            <a:r>
              <a:rPr lang="es-PE" b="0" i="0" dirty="0" smtClean="0">
                <a:solidFill>
                  <a:srgbClr val="222222"/>
                </a:solidFill>
                <a:effectLst/>
              </a:rPr>
              <a:t>Todos </a:t>
            </a:r>
            <a:r>
              <a:rPr lang="es-PE" b="0" i="0" dirty="0">
                <a:solidFill>
                  <a:srgbClr val="222222"/>
                </a:solidFill>
                <a:effectLst/>
              </a:rPr>
              <a:t>los elementos del </a:t>
            </a:r>
            <a:r>
              <a:rPr lang="es-PE" b="0" i="0" dirty="0" err="1">
                <a:solidFill>
                  <a:srgbClr val="222222"/>
                </a:solidFill>
                <a:effectLst/>
              </a:rPr>
              <a:t>cluster</a:t>
            </a:r>
            <a:r>
              <a:rPr lang="es-PE" b="0" i="0" dirty="0">
                <a:solidFill>
                  <a:srgbClr val="222222"/>
                </a:solidFill>
                <a:effectLst/>
              </a:rPr>
              <a:t> trabajan para cumplir una funcionalidad </a:t>
            </a:r>
            <a:r>
              <a:rPr lang="es-PE" b="0" i="0" dirty="0" smtClean="0">
                <a:solidFill>
                  <a:srgbClr val="222222"/>
                </a:solidFill>
                <a:effectLst/>
              </a:rPr>
              <a:t>conjunta</a:t>
            </a:r>
            <a:endParaRPr lang="es-PE" dirty="0">
              <a:solidFill>
                <a:srgbClr val="222222"/>
              </a:solidFill>
            </a:endParaRPr>
          </a:p>
          <a:p>
            <a:pPr algn="just">
              <a:spcBef>
                <a:spcPts val="0"/>
              </a:spcBef>
            </a:pPr>
            <a:r>
              <a:rPr lang="es-PE" b="0" i="0" dirty="0" smtClean="0">
                <a:solidFill>
                  <a:srgbClr val="222222"/>
                </a:solidFill>
                <a:effectLst/>
              </a:rPr>
              <a:t>Mejora </a:t>
            </a:r>
            <a:r>
              <a:rPr lang="es-PE" b="0" i="0" dirty="0">
                <a:solidFill>
                  <a:srgbClr val="222222"/>
                </a:solidFill>
                <a:effectLst/>
              </a:rPr>
              <a:t>la </a:t>
            </a:r>
            <a:r>
              <a:rPr lang="es-PE" b="0" i="0" dirty="0" smtClean="0">
                <a:solidFill>
                  <a:srgbClr val="222222"/>
                </a:solidFill>
                <a:effectLst/>
              </a:rPr>
              <a:t>disponibilidad</a:t>
            </a:r>
            <a:endParaRPr lang="es-PE" dirty="0">
              <a:solidFill>
                <a:srgbClr val="222222"/>
              </a:solidFill>
            </a:endParaRPr>
          </a:p>
          <a:p>
            <a:pPr algn="just">
              <a:spcBef>
                <a:spcPts val="0"/>
              </a:spcBef>
            </a:pPr>
            <a:r>
              <a:rPr lang="es-PE" b="0" i="0" dirty="0" smtClean="0">
                <a:solidFill>
                  <a:srgbClr val="222222"/>
                </a:solidFill>
                <a:effectLst/>
              </a:rPr>
              <a:t>Mejora </a:t>
            </a:r>
            <a:r>
              <a:rPr lang="es-PE" b="0" i="0" dirty="0">
                <a:solidFill>
                  <a:srgbClr val="222222"/>
                </a:solidFill>
                <a:effectLst/>
              </a:rPr>
              <a:t>el rendimiento</a:t>
            </a:r>
            <a:endParaRPr lang="es-PE" b="0" i="0" dirty="0">
              <a:solidFill>
                <a:srgbClr val="666666"/>
              </a:solidFill>
              <a:effectLst/>
            </a:endParaRPr>
          </a:p>
          <a:p>
            <a:pPr algn="just"/>
            <a:endParaRPr lang="es-PE" dirty="0"/>
          </a:p>
        </p:txBody>
      </p:sp>
    </p:spTree>
    <p:extLst>
      <p:ext uri="{BB962C8B-B14F-4D97-AF65-F5344CB8AC3E}">
        <p14:creationId xmlns:p14="http://schemas.microsoft.com/office/powerpoint/2010/main" val="392054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6E7CB4-7315-134C-8280-78C0A68FBE14}"/>
              </a:ext>
            </a:extLst>
          </p:cNvPr>
          <p:cNvSpPr>
            <a:spLocks noGrp="1"/>
          </p:cNvSpPr>
          <p:nvPr>
            <p:ph type="title"/>
          </p:nvPr>
        </p:nvSpPr>
        <p:spPr/>
        <p:txBody>
          <a:bodyPr/>
          <a:lstStyle/>
          <a:p>
            <a:r>
              <a:rPr lang="es-PE"/>
              <a:t>Diseño de un sistema clúster</a:t>
            </a:r>
          </a:p>
        </p:txBody>
      </p:sp>
      <p:pic>
        <p:nvPicPr>
          <p:cNvPr id="4" name="Imagen 4">
            <a:extLst>
              <a:ext uri="{FF2B5EF4-FFF2-40B4-BE49-F238E27FC236}">
                <a16:creationId xmlns:a16="http://schemas.microsoft.com/office/drawing/2014/main" id="{C80CCA5A-07AD-7C47-B98E-6EF81AF0FED0}"/>
              </a:ext>
            </a:extLst>
          </p:cNvPr>
          <p:cNvPicPr>
            <a:picLocks noGrp="1" noChangeAspect="1"/>
          </p:cNvPicPr>
          <p:nvPr>
            <p:ph idx="1"/>
          </p:nvPr>
        </p:nvPicPr>
        <p:blipFill>
          <a:blip r:embed="rId2"/>
          <a:stretch>
            <a:fillRect/>
          </a:stretch>
        </p:blipFill>
        <p:spPr>
          <a:xfrm>
            <a:off x="1803042" y="1648495"/>
            <a:ext cx="6711155" cy="465244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645146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A28F93-BC9A-3644-A12A-BA0753DB29E1}"/>
              </a:ext>
            </a:extLst>
          </p:cNvPr>
          <p:cNvSpPr>
            <a:spLocks noGrp="1"/>
          </p:cNvSpPr>
          <p:nvPr>
            <p:ph type="title"/>
          </p:nvPr>
        </p:nvSpPr>
        <p:spPr/>
        <p:txBody>
          <a:bodyPr/>
          <a:lstStyle/>
          <a:p>
            <a:r>
              <a:rPr lang="es-PE" dirty="0"/>
              <a:t>Ventajas</a:t>
            </a:r>
          </a:p>
        </p:txBody>
      </p:sp>
      <p:sp>
        <p:nvSpPr>
          <p:cNvPr id="3" name="Marcador de contenido 2">
            <a:extLst>
              <a:ext uri="{FF2B5EF4-FFF2-40B4-BE49-F238E27FC236}">
                <a16:creationId xmlns:a16="http://schemas.microsoft.com/office/drawing/2014/main" id="{90386F32-0A0A-3845-992F-ADFECB459286}"/>
              </a:ext>
            </a:extLst>
          </p:cNvPr>
          <p:cNvSpPr>
            <a:spLocks noGrp="1"/>
          </p:cNvSpPr>
          <p:nvPr>
            <p:ph idx="1"/>
          </p:nvPr>
        </p:nvSpPr>
        <p:spPr>
          <a:xfrm>
            <a:off x="677335" y="1680881"/>
            <a:ext cx="9123488" cy="3450613"/>
          </a:xfrm>
        </p:spPr>
        <p:txBody>
          <a:bodyPr anchor="ctr">
            <a:normAutofit/>
          </a:bodyPr>
          <a:lstStyle/>
          <a:p>
            <a:pPr algn="just"/>
            <a:r>
              <a:rPr lang="es-PE" b="1" i="0" dirty="0">
                <a:solidFill>
                  <a:schemeClr val="accent1"/>
                </a:solidFill>
                <a:effectLst/>
              </a:rPr>
              <a:t>Alta capacidad de procesamiento: </a:t>
            </a:r>
          </a:p>
          <a:p>
            <a:pPr marL="0" indent="0" algn="just">
              <a:buNone/>
            </a:pPr>
            <a:r>
              <a:rPr lang="es-PE" dirty="0" smtClean="0">
                <a:solidFill>
                  <a:srgbClr val="000000"/>
                </a:solidFill>
              </a:rPr>
              <a:t>Combinando</a:t>
            </a:r>
            <a:r>
              <a:rPr lang="es-PE" b="0" i="0" dirty="0" smtClean="0">
                <a:solidFill>
                  <a:srgbClr val="000000"/>
                </a:solidFill>
                <a:effectLst/>
              </a:rPr>
              <a:t> </a:t>
            </a:r>
            <a:r>
              <a:rPr lang="es-PE" b="0" i="0" dirty="0">
                <a:solidFill>
                  <a:srgbClr val="000000"/>
                </a:solidFill>
                <a:effectLst/>
              </a:rPr>
              <a:t>el poder de múltiples servidores, los sistemas con </a:t>
            </a:r>
            <a:r>
              <a:rPr lang="es-PE" b="0" i="0" dirty="0" err="1">
                <a:solidFill>
                  <a:srgbClr val="000000"/>
                </a:solidFill>
                <a:effectLst/>
              </a:rPr>
              <a:t>cluster</a:t>
            </a:r>
            <a:r>
              <a:rPr lang="es-PE" b="0" i="0" dirty="0">
                <a:solidFill>
                  <a:srgbClr val="000000"/>
                </a:solidFill>
                <a:effectLst/>
              </a:rPr>
              <a:t> pueden resolver cargas de trabajo grandes y complejas. Un cliente pudo reducir el tiempo para realizar trabajos de ingeniería claves de días a horas, acortando así el tiempo al mercado para su nuevo producto.</a:t>
            </a:r>
            <a:endParaRPr lang="es-PE" b="0" i="0" dirty="0">
              <a:solidFill>
                <a:srgbClr val="666666"/>
              </a:solidFill>
              <a:effectLst/>
            </a:endParaRPr>
          </a:p>
          <a:p>
            <a:pPr algn="just"/>
            <a:r>
              <a:rPr lang="es-PE" b="1" i="0" dirty="0">
                <a:solidFill>
                  <a:schemeClr val="accent1"/>
                </a:solidFill>
                <a:effectLst/>
              </a:rPr>
              <a:t>Consolidación de recursos:</a:t>
            </a:r>
            <a:endParaRPr lang="es-PE" b="0" i="0" dirty="0">
              <a:solidFill>
                <a:schemeClr val="accent1"/>
              </a:solidFill>
              <a:effectLst/>
            </a:endParaRPr>
          </a:p>
          <a:p>
            <a:pPr marL="0" indent="0" algn="just">
              <a:buNone/>
            </a:pPr>
            <a:r>
              <a:rPr lang="es-PE" b="0" i="0" dirty="0">
                <a:solidFill>
                  <a:srgbClr val="000000"/>
                </a:solidFill>
                <a:effectLst/>
              </a:rPr>
              <a:t>Un único </a:t>
            </a:r>
            <a:r>
              <a:rPr lang="es-PE" b="0" i="0" dirty="0" err="1">
                <a:solidFill>
                  <a:srgbClr val="000000"/>
                </a:solidFill>
                <a:effectLst/>
              </a:rPr>
              <a:t>cluster</a:t>
            </a:r>
            <a:r>
              <a:rPr lang="es-PE" b="0" i="0" dirty="0">
                <a:solidFill>
                  <a:srgbClr val="000000"/>
                </a:solidFill>
                <a:effectLst/>
              </a:rPr>
              <a:t> puede acomodar múltiples cargas de trabajo y variar el poder de procesamiento asignado a cada carga de trabajo según se requiera; esto hace que los </a:t>
            </a:r>
            <a:r>
              <a:rPr lang="es-PE" b="0" i="0" dirty="0" err="1">
                <a:solidFill>
                  <a:srgbClr val="000000"/>
                </a:solidFill>
                <a:effectLst/>
              </a:rPr>
              <a:t>clusters</a:t>
            </a:r>
            <a:r>
              <a:rPr lang="es-PE" b="0" i="0" dirty="0">
                <a:solidFill>
                  <a:srgbClr val="000000"/>
                </a:solidFill>
                <a:effectLst/>
              </a:rPr>
              <a:t> sean ideales para la consolidación de los recursos y optimicen su utilización.</a:t>
            </a:r>
            <a:endParaRPr lang="es-PE" b="0" i="0" dirty="0">
              <a:solidFill>
                <a:srgbClr val="666666"/>
              </a:solidFill>
              <a:effectLst/>
            </a:endParaRPr>
          </a:p>
          <a:p>
            <a:pPr algn="just"/>
            <a:endParaRPr lang="es-PE" dirty="0"/>
          </a:p>
        </p:txBody>
      </p:sp>
    </p:spTree>
    <p:extLst>
      <p:ext uri="{BB962C8B-B14F-4D97-AF65-F5344CB8AC3E}">
        <p14:creationId xmlns:p14="http://schemas.microsoft.com/office/powerpoint/2010/main" val="508070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481DE4B-E746-EB46-B33F-F0BBBC832226}"/>
              </a:ext>
            </a:extLst>
          </p:cNvPr>
          <p:cNvSpPr>
            <a:spLocks noGrp="1"/>
          </p:cNvSpPr>
          <p:nvPr>
            <p:ph idx="1"/>
          </p:nvPr>
        </p:nvSpPr>
        <p:spPr>
          <a:xfrm>
            <a:off x="857638" y="1488614"/>
            <a:ext cx="8762880" cy="3880773"/>
          </a:xfrm>
        </p:spPr>
        <p:txBody>
          <a:bodyPr>
            <a:normAutofit/>
          </a:bodyPr>
          <a:lstStyle/>
          <a:p>
            <a:pPr algn="just"/>
            <a:r>
              <a:rPr lang="es-PE" b="1" i="0" dirty="0">
                <a:solidFill>
                  <a:schemeClr val="accent1"/>
                </a:solidFill>
                <a:effectLst/>
              </a:rPr>
              <a:t>Uso óptimo de los recursos:</a:t>
            </a:r>
            <a:endParaRPr lang="es-PE" b="0" i="0" dirty="0">
              <a:solidFill>
                <a:schemeClr val="accent1"/>
              </a:solidFill>
              <a:effectLst/>
            </a:endParaRPr>
          </a:p>
          <a:p>
            <a:pPr marL="0" indent="0" algn="just">
              <a:buNone/>
            </a:pPr>
            <a:r>
              <a:rPr lang="es-PE" b="0" i="0" dirty="0">
                <a:solidFill>
                  <a:srgbClr val="000000"/>
                </a:solidFill>
                <a:effectLst/>
              </a:rPr>
              <a:t>Los sistemas individuales generalmente manejan una única carga de trabajo y deben ser adaptados en tamaño para acomodar picos de demandas que se esperan para esa carga; esto significa que en general pueden ejecutar bien por debajo de su capacidad, pero que pueden "fallar" si la demanda excede la capacidad, aun cuando otros sistemas estén inactivos. Dado que comparten un enorme poder de procesamiento a través de múltiples cargas de trabajo, los sistemas con </a:t>
            </a:r>
            <a:r>
              <a:rPr lang="es-PE" b="0" i="0" dirty="0" err="1">
                <a:solidFill>
                  <a:srgbClr val="000000"/>
                </a:solidFill>
                <a:effectLst/>
              </a:rPr>
              <a:t>cluster</a:t>
            </a:r>
            <a:r>
              <a:rPr lang="es-PE" b="0" i="0" dirty="0">
                <a:solidFill>
                  <a:srgbClr val="000000"/>
                </a:solidFill>
                <a:effectLst/>
              </a:rPr>
              <a:t> pueden manejar un pico de demanda - asimismo uno inesperado - aumentando temporalmente el compartir el procesamiento para esa carga de trabajo, obteniendo así las ventajas de una capacidad no utilizada.</a:t>
            </a:r>
            <a:endParaRPr lang="es-PE" b="0" i="0" dirty="0">
              <a:solidFill>
                <a:srgbClr val="666666"/>
              </a:solidFill>
              <a:effectLst/>
            </a:endParaRPr>
          </a:p>
          <a:p>
            <a:pPr algn="just"/>
            <a:endParaRPr lang="es-PE" dirty="0"/>
          </a:p>
        </p:txBody>
      </p:sp>
    </p:spTree>
    <p:extLst>
      <p:ext uri="{BB962C8B-B14F-4D97-AF65-F5344CB8AC3E}">
        <p14:creationId xmlns:p14="http://schemas.microsoft.com/office/powerpoint/2010/main" val="799702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0DC8C46-D09E-4140-8B1F-0BBAA771C8D1}"/>
              </a:ext>
            </a:extLst>
          </p:cNvPr>
          <p:cNvSpPr>
            <a:spLocks noGrp="1"/>
          </p:cNvSpPr>
          <p:nvPr>
            <p:ph idx="1"/>
          </p:nvPr>
        </p:nvSpPr>
        <p:spPr>
          <a:xfrm>
            <a:off x="447027" y="377170"/>
            <a:ext cx="9031824" cy="3450613"/>
          </a:xfrm>
        </p:spPr>
        <p:txBody>
          <a:bodyPr>
            <a:normAutofit/>
          </a:bodyPr>
          <a:lstStyle/>
          <a:p>
            <a:pPr algn="just"/>
            <a:r>
              <a:rPr lang="es-PE" b="1" i="0" dirty="0">
                <a:solidFill>
                  <a:schemeClr val="accent1"/>
                </a:solidFill>
                <a:effectLst/>
              </a:rPr>
              <a:t>Consolidación geográfica del servidor:</a:t>
            </a:r>
            <a:endParaRPr lang="es-PE" b="0" i="0" dirty="0">
              <a:solidFill>
                <a:schemeClr val="accent1"/>
              </a:solidFill>
              <a:effectLst/>
            </a:endParaRPr>
          </a:p>
          <a:p>
            <a:pPr marL="0" indent="0" algn="just">
              <a:buNone/>
            </a:pPr>
            <a:r>
              <a:rPr lang="es-PE" b="0" i="0" dirty="0">
                <a:solidFill>
                  <a:srgbClr val="000000"/>
                </a:solidFill>
                <a:effectLst/>
              </a:rPr>
              <a:t>Además de la consolidación de servidores que se describe más arriba, algunos clientes también comparten poder de procesamiento en el mundo; por ejemplo, desviando el procesamiento de transacciones US diurnas a sistemas en Japón que estén relativamente inactivos durante la noche.</a:t>
            </a:r>
            <a:endParaRPr lang="es-PE" b="0" i="0" dirty="0">
              <a:solidFill>
                <a:srgbClr val="666666"/>
              </a:solidFill>
              <a:effectLst/>
            </a:endParaRPr>
          </a:p>
          <a:p>
            <a:pPr algn="just"/>
            <a:r>
              <a:rPr lang="es-PE" b="1" i="0" dirty="0">
                <a:solidFill>
                  <a:schemeClr val="accent1"/>
                </a:solidFill>
                <a:effectLst/>
              </a:rPr>
              <a:t>Disponibilidad 24 x 7 con protección de </a:t>
            </a:r>
            <a:r>
              <a:rPr lang="es-PE" b="1" i="0" dirty="0" err="1">
                <a:solidFill>
                  <a:schemeClr val="accent1"/>
                </a:solidFill>
                <a:effectLst/>
              </a:rPr>
              <a:t>failovers</a:t>
            </a:r>
            <a:r>
              <a:rPr lang="es-PE" b="1" i="0" dirty="0">
                <a:solidFill>
                  <a:schemeClr val="accent1"/>
                </a:solidFill>
                <a:effectLst/>
              </a:rPr>
              <a:t>:</a:t>
            </a:r>
            <a:endParaRPr lang="es-PE" b="0" i="0" dirty="0">
              <a:solidFill>
                <a:schemeClr val="accent1"/>
              </a:solidFill>
              <a:effectLst/>
            </a:endParaRPr>
          </a:p>
          <a:p>
            <a:pPr marL="0" indent="0" algn="just">
              <a:buNone/>
            </a:pPr>
            <a:r>
              <a:rPr lang="es-PE" b="0" i="0" dirty="0">
                <a:solidFill>
                  <a:srgbClr val="000000"/>
                </a:solidFill>
                <a:effectLst/>
              </a:rPr>
              <a:t>Dado que el procesamiento se esparce a través de múltiples máquinas, los sistemas con </a:t>
            </a:r>
            <a:r>
              <a:rPr lang="es-PE" b="0" i="0" dirty="0" err="1">
                <a:solidFill>
                  <a:srgbClr val="000000"/>
                </a:solidFill>
                <a:effectLst/>
              </a:rPr>
              <a:t>cluster</a:t>
            </a:r>
            <a:r>
              <a:rPr lang="es-PE" b="0" i="0" dirty="0">
                <a:solidFill>
                  <a:srgbClr val="000000"/>
                </a:solidFill>
                <a:effectLst/>
              </a:rPr>
              <a:t> son altamente tolerantes a fallas: si un sistema falla, los otros siguen funcionando.</a:t>
            </a:r>
            <a:endParaRPr lang="es-PE" b="0" i="0" dirty="0">
              <a:solidFill>
                <a:srgbClr val="666666"/>
              </a:solidFill>
              <a:effectLst/>
            </a:endParaRPr>
          </a:p>
          <a:p>
            <a:pPr algn="just"/>
            <a:endParaRPr lang="es-PE" dirty="0"/>
          </a:p>
        </p:txBody>
      </p:sp>
      <p:sp>
        <p:nvSpPr>
          <p:cNvPr id="4" name="Marcador de contenido 2">
            <a:extLst>
              <a:ext uri="{FF2B5EF4-FFF2-40B4-BE49-F238E27FC236}">
                <a16:creationId xmlns:a16="http://schemas.microsoft.com/office/drawing/2014/main" id="{16554550-D72E-B742-A5F8-C375E43905A3}"/>
              </a:ext>
            </a:extLst>
          </p:cNvPr>
          <p:cNvSpPr txBox="1">
            <a:spLocks/>
          </p:cNvSpPr>
          <p:nvPr/>
        </p:nvSpPr>
        <p:spPr>
          <a:xfrm>
            <a:off x="447027" y="3364591"/>
            <a:ext cx="9031824" cy="25242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s-PE" b="1" smtClean="0">
                <a:solidFill>
                  <a:schemeClr val="accent1"/>
                </a:solidFill>
              </a:rPr>
              <a:t>Recuperación de desastres:</a:t>
            </a:r>
            <a:endParaRPr lang="es-PE" smtClean="0">
              <a:solidFill>
                <a:schemeClr val="accent1"/>
              </a:solidFill>
            </a:endParaRPr>
          </a:p>
          <a:p>
            <a:pPr marL="0" indent="0" algn="just">
              <a:buFont typeface="Wingdings 3" charset="2"/>
              <a:buNone/>
            </a:pPr>
            <a:r>
              <a:rPr lang="es-PE" smtClean="0"/>
              <a:t>Los clusters pueden abarcar múltiples sitios geográficos, de modo que aun cuando todo un sitio sea víctima de una interrupción de la alimentación u otro desastre, las máquinas remotas continuarán funcionando.</a:t>
            </a:r>
          </a:p>
          <a:p>
            <a:pPr algn="just"/>
            <a:r>
              <a:rPr lang="es-PE" b="1" smtClean="0">
                <a:solidFill>
                  <a:schemeClr val="accent1"/>
                </a:solidFill>
              </a:rPr>
              <a:t>Escalabilidad horizontal y vertical sin tiempo de inactividad:</a:t>
            </a:r>
            <a:endParaRPr lang="es-PE" smtClean="0">
              <a:solidFill>
                <a:schemeClr val="accent1"/>
              </a:solidFill>
            </a:endParaRPr>
          </a:p>
          <a:p>
            <a:pPr marL="0" indent="0" algn="just">
              <a:buFont typeface="Wingdings 3" charset="2"/>
              <a:buNone/>
            </a:pPr>
            <a:r>
              <a:rPr lang="es-PE" smtClean="0"/>
              <a:t>A medida que la empresa requiera crecer, al cluster se le puede agregar poder de procesamiento adicional sin interrumpir las operaciones.</a:t>
            </a:r>
          </a:p>
          <a:p>
            <a:pPr algn="just"/>
            <a:endParaRPr lang="es-PE" dirty="0"/>
          </a:p>
        </p:txBody>
      </p:sp>
    </p:spTree>
    <p:extLst>
      <p:ext uri="{BB962C8B-B14F-4D97-AF65-F5344CB8AC3E}">
        <p14:creationId xmlns:p14="http://schemas.microsoft.com/office/powerpoint/2010/main" val="4236930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5B923-8F27-D14D-9ADE-FF2CF48CE166}"/>
              </a:ext>
            </a:extLst>
          </p:cNvPr>
          <p:cNvSpPr>
            <a:spLocks noGrp="1"/>
          </p:cNvSpPr>
          <p:nvPr>
            <p:ph type="title"/>
          </p:nvPr>
        </p:nvSpPr>
        <p:spPr/>
        <p:txBody>
          <a:bodyPr/>
          <a:lstStyle/>
          <a:p>
            <a:r>
              <a:rPr lang="es-PE"/>
              <a:t>Desventajas</a:t>
            </a:r>
          </a:p>
        </p:txBody>
      </p:sp>
      <p:sp>
        <p:nvSpPr>
          <p:cNvPr id="3" name="Marcador de contenido 2">
            <a:extLst>
              <a:ext uri="{FF2B5EF4-FFF2-40B4-BE49-F238E27FC236}">
                <a16:creationId xmlns:a16="http://schemas.microsoft.com/office/drawing/2014/main" id="{860512BB-DCCD-8644-8C88-9D4EBE3A6EF8}"/>
              </a:ext>
            </a:extLst>
          </p:cNvPr>
          <p:cNvSpPr>
            <a:spLocks noGrp="1"/>
          </p:cNvSpPr>
          <p:nvPr>
            <p:ph idx="1"/>
          </p:nvPr>
        </p:nvSpPr>
        <p:spPr>
          <a:xfrm>
            <a:off x="677333" y="1584101"/>
            <a:ext cx="9046216" cy="4457261"/>
          </a:xfrm>
        </p:spPr>
        <p:txBody>
          <a:bodyPr>
            <a:normAutofit/>
          </a:bodyPr>
          <a:lstStyle/>
          <a:p>
            <a:pPr algn="just"/>
            <a:r>
              <a:rPr lang="es-PE" b="0" i="0" dirty="0">
                <a:effectLst/>
              </a:rPr>
              <a:t>Las principales desventajas del </a:t>
            </a:r>
            <a:r>
              <a:rPr lang="es-PE" b="0" i="0" dirty="0" err="1">
                <a:effectLst/>
              </a:rPr>
              <a:t>Cluster</a:t>
            </a:r>
            <a:r>
              <a:rPr lang="es-PE" b="0" i="0" dirty="0">
                <a:effectLst/>
              </a:rPr>
              <a:t>, son:</a:t>
            </a:r>
          </a:p>
          <a:p>
            <a:pPr lvl="1" algn="just">
              <a:buFont typeface="Wingdings" panose="05000000000000000000" pitchFamily="2" charset="2"/>
              <a:buChar char="v"/>
            </a:pPr>
            <a:r>
              <a:rPr lang="es-PE" sz="1800" b="0" i="0" dirty="0">
                <a:effectLst/>
              </a:rPr>
              <a:t>Escalan mal para aplicaciones transaccionales (bases de datos, por ejemplo).</a:t>
            </a:r>
          </a:p>
          <a:p>
            <a:pPr lvl="1" algn="just">
              <a:buFont typeface="Wingdings" panose="05000000000000000000" pitchFamily="2" charset="2"/>
              <a:buChar char="v"/>
            </a:pPr>
            <a:r>
              <a:rPr lang="es-PE" sz="1800" b="0" i="0" dirty="0">
                <a:effectLst/>
              </a:rPr>
              <a:t>La administración de muchas maquinas interconectadas implica una mayor atención y conocimiento que la administración de una gran  maquina con muchos procesadores.</a:t>
            </a:r>
          </a:p>
          <a:p>
            <a:pPr lvl="1" algn="just">
              <a:buFont typeface="Wingdings" panose="05000000000000000000" pitchFamily="2" charset="2"/>
              <a:buChar char="v"/>
            </a:pPr>
            <a:r>
              <a:rPr lang="es-PE" sz="1800" b="0" i="0" dirty="0">
                <a:effectLst/>
              </a:rPr>
              <a:t>No hay sistemas operativos distribuidos estables en el mercado que puedan sumergir los conceptos de seguridad y escalabilidad en los </a:t>
            </a:r>
            <a:r>
              <a:rPr lang="es-PE" sz="1800" b="0" i="0" dirty="0" err="1">
                <a:effectLst/>
              </a:rPr>
              <a:t>Clusterings</a:t>
            </a:r>
            <a:r>
              <a:rPr lang="es-PE" sz="1800" b="0" i="0" dirty="0">
                <a:effectLst/>
              </a:rPr>
              <a:t>. </a:t>
            </a:r>
          </a:p>
          <a:p>
            <a:pPr lvl="1" algn="just">
              <a:buFont typeface="Wingdings" panose="05000000000000000000" pitchFamily="2" charset="2"/>
              <a:buChar char="v"/>
            </a:pPr>
            <a:r>
              <a:rPr lang="es-PE" sz="1800" b="0" i="0" dirty="0">
                <a:effectLst/>
              </a:rPr>
              <a:t>No va a ser tan veloz como una 'supercomputadora de verdad', aunque tenga la misma memoria y numero de procesadores similares, ya que en un </a:t>
            </a:r>
            <a:r>
              <a:rPr lang="es-PE" sz="1800" b="0" i="0" dirty="0" err="1">
                <a:effectLst/>
              </a:rPr>
              <a:t>cluster</a:t>
            </a:r>
            <a:r>
              <a:rPr lang="es-PE" sz="1800" b="0" i="0" dirty="0">
                <a:effectLst/>
              </a:rPr>
              <a:t> se conectan las computadoras mediante </a:t>
            </a:r>
            <a:r>
              <a:rPr lang="es-PE" sz="1800" b="0" i="0" dirty="0" err="1">
                <a:effectLst/>
              </a:rPr>
              <a:t>switches</a:t>
            </a:r>
            <a:r>
              <a:rPr lang="es-PE" sz="1800" b="0" i="0" dirty="0">
                <a:effectLst/>
              </a:rPr>
              <a:t> de alta velocidad, pero una supercomputadora conecta sus recursos de forma nativa.</a:t>
            </a:r>
          </a:p>
          <a:p>
            <a:pPr algn="just"/>
            <a:endParaRPr lang="es-PE" dirty="0"/>
          </a:p>
        </p:txBody>
      </p:sp>
    </p:spTree>
    <p:extLst>
      <p:ext uri="{BB962C8B-B14F-4D97-AF65-F5344CB8AC3E}">
        <p14:creationId xmlns:p14="http://schemas.microsoft.com/office/powerpoint/2010/main" val="1166407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13893"/>
          </a:xfrm>
        </p:spPr>
        <p:txBody>
          <a:bodyPr>
            <a:normAutofit fontScale="90000"/>
          </a:bodyPr>
          <a:lstStyle/>
          <a:p>
            <a:r>
              <a:rPr lang="es-PE" b="1" dirty="0">
                <a:latin typeface="Helvetica"/>
              </a:rPr>
              <a:t>Tipos de clúster</a:t>
            </a:r>
            <a:endParaRPr lang="es-PE" dirty="0"/>
          </a:p>
        </p:txBody>
      </p:sp>
      <p:sp>
        <p:nvSpPr>
          <p:cNvPr id="3" name="Marcador de contenido 2"/>
          <p:cNvSpPr>
            <a:spLocks noGrp="1"/>
          </p:cNvSpPr>
          <p:nvPr>
            <p:ph idx="1"/>
          </p:nvPr>
        </p:nvSpPr>
        <p:spPr>
          <a:xfrm>
            <a:off x="574304" y="1271947"/>
            <a:ext cx="8596668" cy="3880773"/>
          </a:xfrm>
        </p:spPr>
        <p:txBody>
          <a:bodyPr/>
          <a:lstStyle/>
          <a:p>
            <a:pPr marL="0" indent="0">
              <a:buNone/>
            </a:pPr>
            <a:r>
              <a:rPr lang="es-PE" b="1" dirty="0" smtClean="0"/>
              <a:t>     CLUSTERS </a:t>
            </a:r>
            <a:r>
              <a:rPr lang="es-PE" b="1" dirty="0"/>
              <a:t>DE ALTO </a:t>
            </a:r>
            <a:r>
              <a:rPr lang="es-PE" b="1" dirty="0" smtClean="0"/>
              <a:t>RENDIMIENTO:</a:t>
            </a:r>
          </a:p>
          <a:p>
            <a:pPr algn="just"/>
            <a:r>
              <a:rPr lang="es-PE" dirty="0"/>
              <a:t>Son clústeres en los cuales se ejecutan tareas que requieren de gran capacidad computacional, grandes cantidades de memoria, o ambos a la vez. El llevar a cabo estas tareas puede comprometer los recursos del clúster por largos  de tiempo.</a:t>
            </a:r>
          </a:p>
          <a:p>
            <a:endParaRPr lang="es-PE" dirty="0"/>
          </a:p>
          <a:p>
            <a:endParaRPr lang="es-PE" b="1" dirty="0" smtClean="0"/>
          </a:p>
          <a:p>
            <a:endParaRPr lang="es-PE"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b="6816"/>
          <a:stretch/>
        </p:blipFill>
        <p:spPr>
          <a:xfrm>
            <a:off x="2898148" y="2813088"/>
            <a:ext cx="4442809" cy="3343013"/>
          </a:xfrm>
          <a:prstGeom prst="rect">
            <a:avLst/>
          </a:prstGeom>
        </p:spPr>
      </p:pic>
    </p:spTree>
    <p:extLst>
      <p:ext uri="{BB962C8B-B14F-4D97-AF65-F5344CB8AC3E}">
        <p14:creationId xmlns:p14="http://schemas.microsoft.com/office/powerpoint/2010/main" val="2196150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510862"/>
          </a:xfrm>
        </p:spPr>
        <p:txBody>
          <a:bodyPr>
            <a:normAutofit/>
          </a:bodyPr>
          <a:lstStyle/>
          <a:p>
            <a:r>
              <a:rPr lang="es-PE" sz="1800" b="1" dirty="0">
                <a:solidFill>
                  <a:prstClr val="black"/>
                </a:solidFill>
              </a:rPr>
              <a:t>CLUSTERS DE ALTA DISPONIBILIDAD</a:t>
            </a:r>
            <a:endParaRPr lang="es-PE" dirty="0"/>
          </a:p>
        </p:txBody>
      </p:sp>
      <p:sp>
        <p:nvSpPr>
          <p:cNvPr id="3" name="Marcador de contenido 2"/>
          <p:cNvSpPr>
            <a:spLocks noGrp="1"/>
          </p:cNvSpPr>
          <p:nvPr>
            <p:ph idx="1"/>
          </p:nvPr>
        </p:nvSpPr>
        <p:spPr>
          <a:xfrm>
            <a:off x="677334" y="1120463"/>
            <a:ext cx="8596668" cy="1481070"/>
          </a:xfrm>
        </p:spPr>
        <p:txBody>
          <a:bodyPr/>
          <a:lstStyle/>
          <a:p>
            <a:pPr algn="just"/>
            <a:r>
              <a:rPr lang="es-PE" dirty="0"/>
              <a:t>Son clústeres cuyo objetivo de diseño es el de proveer disponibilidad y confiabilidad. Estos clústeres tratan de brindar la máxima disponibilidad de los servicios que ofrecen. La confiabilidad se provee mediante software que detecta fallos y permite recuperarse frente a los mismos, mientras que en hardware se evita tener un único punto de fallos.</a:t>
            </a:r>
          </a:p>
          <a:p>
            <a:endParaRPr lang="es-PE" dirty="0" smtClean="0"/>
          </a:p>
          <a:p>
            <a:endParaRPr lang="es-PE"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97" y="2842475"/>
            <a:ext cx="3890338" cy="3751508"/>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972" y="3060848"/>
            <a:ext cx="4299030" cy="3023651"/>
          </a:xfrm>
          <a:prstGeom prst="rect">
            <a:avLst/>
          </a:prstGeom>
        </p:spPr>
      </p:pic>
    </p:spTree>
    <p:extLst>
      <p:ext uri="{BB962C8B-B14F-4D97-AF65-F5344CB8AC3E}">
        <p14:creationId xmlns:p14="http://schemas.microsoft.com/office/powerpoint/2010/main" val="4098205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975" y="425003"/>
            <a:ext cx="11279074" cy="6130343"/>
          </a:xfrm>
          <a:prstGeom prst="rect">
            <a:avLst/>
          </a:prstGeom>
        </p:spPr>
      </p:pic>
    </p:spTree>
    <p:extLst>
      <p:ext uri="{BB962C8B-B14F-4D97-AF65-F5344CB8AC3E}">
        <p14:creationId xmlns:p14="http://schemas.microsoft.com/office/powerpoint/2010/main" val="3414067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3559815" cy="446468"/>
          </a:xfrm>
        </p:spPr>
        <p:txBody>
          <a:bodyPr/>
          <a:lstStyle/>
          <a:p>
            <a:r>
              <a:rPr lang="es-PE" sz="1800" b="1" dirty="0">
                <a:solidFill>
                  <a:prstClr val="black"/>
                </a:solidFill>
              </a:rPr>
              <a:t>CLUSTERS DE ALTA EFICIENCIA</a:t>
            </a:r>
            <a:endParaRPr lang="es-PE" dirty="0"/>
          </a:p>
        </p:txBody>
      </p:sp>
      <p:sp>
        <p:nvSpPr>
          <p:cNvPr id="3" name="Marcador de contenido 2"/>
          <p:cNvSpPr>
            <a:spLocks noGrp="1"/>
          </p:cNvSpPr>
          <p:nvPr>
            <p:ph idx="1"/>
          </p:nvPr>
        </p:nvSpPr>
        <p:spPr>
          <a:xfrm>
            <a:off x="677334" y="1056068"/>
            <a:ext cx="8596668" cy="3880773"/>
          </a:xfrm>
        </p:spPr>
        <p:txBody>
          <a:bodyPr/>
          <a:lstStyle/>
          <a:p>
            <a:pPr algn="just"/>
            <a:r>
              <a:rPr lang="es-PE" dirty="0"/>
              <a:t>Son clústeres cuyo objetivo de diseño es el ejecutar la mayor cantidad de tareas en el menor tiempo posible. Existe independencia de datos entre las tareas individuales. El retardo entre los nodos del clúster no es considerado un gran problema</a:t>
            </a:r>
          </a:p>
          <a:p>
            <a:endParaRPr lang="es-PE"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85" y="2436922"/>
            <a:ext cx="8318295" cy="3744935"/>
          </a:xfrm>
          <a:prstGeom prst="rect">
            <a:avLst/>
          </a:prstGeom>
        </p:spPr>
      </p:pic>
    </p:spTree>
    <p:extLst>
      <p:ext uri="{BB962C8B-B14F-4D97-AF65-F5344CB8AC3E}">
        <p14:creationId xmlns:p14="http://schemas.microsoft.com/office/powerpoint/2010/main" val="1678642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B5E9B6-EAEE-0548-89C3-58B0F41C3AFF}"/>
              </a:ext>
            </a:extLst>
          </p:cNvPr>
          <p:cNvSpPr>
            <a:spLocks noGrp="1"/>
          </p:cNvSpPr>
          <p:nvPr>
            <p:ph type="title"/>
          </p:nvPr>
        </p:nvSpPr>
        <p:spPr/>
        <p:txBody>
          <a:bodyPr/>
          <a:lstStyle/>
          <a:p>
            <a:r>
              <a:rPr lang="es-PE" dirty="0"/>
              <a:t>Servicios de clúster</a:t>
            </a:r>
          </a:p>
        </p:txBody>
      </p:sp>
      <p:sp>
        <p:nvSpPr>
          <p:cNvPr id="3" name="Marcador de contenido 2">
            <a:extLst>
              <a:ext uri="{FF2B5EF4-FFF2-40B4-BE49-F238E27FC236}">
                <a16:creationId xmlns:a16="http://schemas.microsoft.com/office/drawing/2014/main" id="{3712BA53-C318-0146-9260-560FF7DF9527}"/>
              </a:ext>
            </a:extLst>
          </p:cNvPr>
          <p:cNvSpPr>
            <a:spLocks noGrp="1"/>
          </p:cNvSpPr>
          <p:nvPr>
            <p:ph idx="1"/>
          </p:nvPr>
        </p:nvSpPr>
        <p:spPr>
          <a:xfrm>
            <a:off x="677333" y="1828801"/>
            <a:ext cx="8956063" cy="4212562"/>
          </a:xfrm>
        </p:spPr>
        <p:txBody>
          <a:bodyPr>
            <a:normAutofit/>
          </a:bodyPr>
          <a:lstStyle/>
          <a:p>
            <a:pPr algn="just"/>
            <a:r>
              <a:rPr lang="es-PE" b="0" i="0" dirty="0">
                <a:effectLst/>
              </a:rPr>
              <a:t>La construcción de los ordenadores del clúster es más fácil y económica debido a su flexibilidad: pueden tener todos la misma configuración de hardware y sistema operativo (clúster homogéneo), diferente rendimiento pero con arquitecturas y sistemas operativos similares (clúster </a:t>
            </a:r>
            <a:r>
              <a:rPr lang="es-PE" b="0" i="0" dirty="0" err="1">
                <a:effectLst/>
              </a:rPr>
              <a:t>semihomogéneo</a:t>
            </a:r>
            <a:r>
              <a:rPr lang="es-PE" b="0" i="0" dirty="0">
                <a:effectLst/>
              </a:rPr>
              <a:t>), o tener diferente hardware y sistema operativo (clúster heterogéneo), lo que hace más fácil y económica su construcción.</a:t>
            </a:r>
          </a:p>
          <a:p>
            <a:pPr algn="just"/>
            <a:r>
              <a:rPr lang="es-PE" b="0" i="0" dirty="0">
                <a:effectLst/>
              </a:rPr>
              <a:t>Para que un clúster funcione como tal, no basta solo con conectar entre sí los ordenadores, sino que es necesario proveer un sistema de manejo del clúster, el cual se encargue de interactuar con el usuario y los procesos que corren en él para optimizar el funcionamiento.</a:t>
            </a:r>
          </a:p>
          <a:p>
            <a:pPr algn="just"/>
            <a:endParaRPr lang="es-PE" dirty="0"/>
          </a:p>
        </p:txBody>
      </p:sp>
    </p:spTree>
    <p:extLst>
      <p:ext uri="{BB962C8B-B14F-4D97-AF65-F5344CB8AC3E}">
        <p14:creationId xmlns:p14="http://schemas.microsoft.com/office/powerpoint/2010/main" val="2888973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38131B-AB8A-C04B-ACB8-BBCE50B297F8}"/>
              </a:ext>
            </a:extLst>
          </p:cNvPr>
          <p:cNvSpPr>
            <a:spLocks noGrp="1"/>
          </p:cNvSpPr>
          <p:nvPr>
            <p:ph type="title"/>
          </p:nvPr>
        </p:nvSpPr>
        <p:spPr/>
        <p:txBody>
          <a:bodyPr/>
          <a:lstStyle/>
          <a:p>
            <a:r>
              <a:rPr lang="es-PE"/>
              <a:t>Almacenamiento</a:t>
            </a:r>
          </a:p>
        </p:txBody>
      </p:sp>
      <p:sp>
        <p:nvSpPr>
          <p:cNvPr id="3" name="Marcador de contenido 2">
            <a:extLst>
              <a:ext uri="{FF2B5EF4-FFF2-40B4-BE49-F238E27FC236}">
                <a16:creationId xmlns:a16="http://schemas.microsoft.com/office/drawing/2014/main" id="{F5EC5C80-A9B0-C14C-AD8D-9055A16B2AAF}"/>
              </a:ext>
            </a:extLst>
          </p:cNvPr>
          <p:cNvSpPr>
            <a:spLocks noGrp="1"/>
          </p:cNvSpPr>
          <p:nvPr>
            <p:ph idx="1"/>
          </p:nvPr>
        </p:nvSpPr>
        <p:spPr>
          <a:xfrm>
            <a:off x="677333" y="1674255"/>
            <a:ext cx="8865911" cy="4367108"/>
          </a:xfrm>
        </p:spPr>
        <p:txBody>
          <a:bodyPr>
            <a:normAutofit/>
          </a:bodyPr>
          <a:lstStyle/>
          <a:p>
            <a:pPr algn="just"/>
            <a:r>
              <a:rPr lang="es-PE" b="0" i="0" dirty="0">
                <a:effectLst/>
              </a:rPr>
              <a:t>El almacenamiento puede consistir en una NAS, una SAN, o almacenamiento interno en el servidor. El protocolo más comúnmente utilizado es NFS (Network File </a:t>
            </a:r>
            <a:r>
              <a:rPr lang="es-PE" b="0" i="0" dirty="0" err="1">
                <a:effectLst/>
              </a:rPr>
              <a:t>System</a:t>
            </a:r>
            <a:r>
              <a:rPr lang="es-PE" b="0" i="0" dirty="0">
                <a:effectLst/>
              </a:rPr>
              <a:t>), sistema de ficheros compartido entre servidor y los nodos. Sin embargo existen sistemas de ficheros específicos para clústeres como Lustre (CFS) y PVFS2.</a:t>
            </a:r>
          </a:p>
          <a:p>
            <a:pPr algn="just"/>
            <a:r>
              <a:rPr lang="es-PE" b="0" i="0" dirty="0">
                <a:effectLst/>
              </a:rPr>
              <a:t>Tecnologías en el soporte del almacenamiento en discos duros:</a:t>
            </a:r>
          </a:p>
          <a:p>
            <a:pPr lvl="1" algn="just"/>
            <a:r>
              <a:rPr lang="es-PE" sz="1800" b="0" i="0" dirty="0">
                <a:effectLst/>
              </a:rPr>
              <a:t>IDE o ATA: velocidades de 33, 66, 100, 133 y 166 MB/s</a:t>
            </a:r>
          </a:p>
          <a:p>
            <a:pPr lvl="1" algn="just"/>
            <a:r>
              <a:rPr lang="es-PE" sz="1800" b="0" i="0" dirty="0">
                <a:effectLst/>
              </a:rPr>
              <a:t>SATA: velocidades de 150, 300 y 600 MB/s</a:t>
            </a:r>
          </a:p>
          <a:p>
            <a:pPr lvl="1" algn="just"/>
            <a:r>
              <a:rPr lang="es-PE" sz="1800" b="0" i="0" dirty="0">
                <a:effectLst/>
              </a:rPr>
              <a:t>SCSI: velocidades de 160, 320, 640 MB/s. Proporciona altos rendimientos.</a:t>
            </a:r>
          </a:p>
          <a:p>
            <a:pPr lvl="1" algn="just"/>
            <a:r>
              <a:rPr lang="es-PE" sz="1800" b="0" i="0" dirty="0">
                <a:effectLst/>
              </a:rPr>
              <a:t>SAS: aúna SATA-II y SCSI. Velocidades de 300 y 600 MB/s</a:t>
            </a:r>
          </a:p>
          <a:p>
            <a:pPr lvl="1" algn="just"/>
            <a:r>
              <a:rPr lang="es-PE" sz="1800" b="0" i="0" dirty="0">
                <a:effectLst/>
              </a:rPr>
              <a:t>Las unidades de cinta (DLT) son utilizadas para copias de seguridad por su bajo coste.</a:t>
            </a:r>
          </a:p>
          <a:p>
            <a:pPr algn="just"/>
            <a:endParaRPr lang="es-PE" dirty="0"/>
          </a:p>
        </p:txBody>
      </p:sp>
    </p:spTree>
    <p:extLst>
      <p:ext uri="{BB962C8B-B14F-4D97-AF65-F5344CB8AC3E}">
        <p14:creationId xmlns:p14="http://schemas.microsoft.com/office/powerpoint/2010/main" val="361016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5A57E43-6C9D-2043-8BAA-2EDB0D2566CE}"/>
              </a:ext>
            </a:extLst>
          </p:cNvPr>
          <p:cNvSpPr>
            <a:spLocks noGrp="1"/>
          </p:cNvSpPr>
          <p:nvPr>
            <p:ph idx="1"/>
          </p:nvPr>
        </p:nvSpPr>
        <p:spPr>
          <a:xfrm>
            <a:off x="677334" y="1838618"/>
            <a:ext cx="8596668" cy="3518994"/>
          </a:xfrm>
        </p:spPr>
        <p:txBody>
          <a:bodyPr>
            <a:normAutofit/>
          </a:bodyPr>
          <a:lstStyle/>
          <a:p>
            <a:pPr algn="just"/>
            <a:r>
              <a:rPr lang="es-PE" b="1" i="0" dirty="0">
                <a:solidFill>
                  <a:srgbClr val="000000"/>
                </a:solidFill>
                <a:effectLst/>
              </a:rPr>
              <a:t>NAS (Network </a:t>
            </a:r>
            <a:r>
              <a:rPr lang="es-PE" b="1" i="0" dirty="0" err="1">
                <a:solidFill>
                  <a:srgbClr val="000000"/>
                </a:solidFill>
                <a:effectLst/>
              </a:rPr>
              <a:t>Attached</a:t>
            </a:r>
            <a:r>
              <a:rPr lang="es-PE" b="1" i="0" dirty="0">
                <a:solidFill>
                  <a:srgbClr val="000000"/>
                </a:solidFill>
                <a:effectLst/>
              </a:rPr>
              <a:t> Storage): </a:t>
            </a:r>
            <a:r>
              <a:rPr lang="es-PE" b="0" i="0" dirty="0">
                <a:solidFill>
                  <a:srgbClr val="000000"/>
                </a:solidFill>
                <a:effectLst/>
              </a:rPr>
              <a:t>son dispositivos de almacenamiento específicos, a los cuales se accede utilizando protocolos de red, generalmente TCP/IP. La idea consiste en que el usuario solicita al servidor un fichero completo y, cuando lo recibe, lo maneja localmente, lo cual hace que este tipo de tecnología sea ideal para el uso con ficheros de tamaño reducido, ofreciendo la posibilidad de manejar una gran cantidad de ellos desde los equipos clientes. Permite, con bajo coste, realizar balanceo de carga y tolerancia a fallos, por lo que es cada vez más utilizado en servidores Web para proveer servicios de almacenamiento, especialmente contenidos multimedia. Suelen estar compuestos por uno o más dispositivos que se disponen en RAID, lo que permite aumentar su capacidad, eficiencia y tolerancia a fallos.</a:t>
            </a:r>
            <a:endParaRPr lang="es-PE" dirty="0"/>
          </a:p>
        </p:txBody>
      </p:sp>
    </p:spTree>
    <p:extLst>
      <p:ext uri="{BB962C8B-B14F-4D97-AF65-F5344CB8AC3E}">
        <p14:creationId xmlns:p14="http://schemas.microsoft.com/office/powerpoint/2010/main" val="3540313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E2F44AE-EFE6-314E-924D-A15DBEE36E97}"/>
              </a:ext>
            </a:extLst>
          </p:cNvPr>
          <p:cNvSpPr>
            <a:spLocks noGrp="1"/>
          </p:cNvSpPr>
          <p:nvPr>
            <p:ph idx="1"/>
          </p:nvPr>
        </p:nvSpPr>
        <p:spPr>
          <a:xfrm>
            <a:off x="651575" y="1091642"/>
            <a:ext cx="8827275" cy="5025823"/>
          </a:xfrm>
        </p:spPr>
        <p:txBody>
          <a:bodyPr>
            <a:noAutofit/>
          </a:bodyPr>
          <a:lstStyle/>
          <a:p>
            <a:pPr algn="just"/>
            <a:r>
              <a:rPr lang="es-PE" b="1" i="0" dirty="0">
                <a:effectLst/>
              </a:rPr>
              <a:t>SAN (Storage </a:t>
            </a:r>
            <a:r>
              <a:rPr lang="es-PE" b="1" i="0" dirty="0" err="1">
                <a:effectLst/>
              </a:rPr>
              <a:t>Area</a:t>
            </a:r>
            <a:r>
              <a:rPr lang="es-PE" b="1" i="0" dirty="0">
                <a:effectLst/>
              </a:rPr>
              <a:t> Network):</a:t>
            </a:r>
            <a:r>
              <a:rPr lang="es-PE" b="0" i="0" dirty="0">
                <a:effectLst/>
              </a:rPr>
              <a:t> red con área de almacenamiento pensada para conectar servidores, discos de almacenamiento, etc., utilizando tecnología de fibra (hasta 8Gb/s). De modo general, un dispositivo de almacenamiento no es propiedad exclusiva de un servidor, lo que permite que varios servidores puedan acceder a los mismos recursos. El funcionamiento se basa en las peticiones de datos que realizan las aplicaciones al servidor, que se ocupa de obtener los datos del disco concreto donde estén almacenados. Dependiendo de la cantidad de información manejada, podremos optar por el uso de una u otra tecnología. Para grandes volúmenes sería conveniente utilizar una red SAN, mientras que para pequeños volúmenes sería conveniente utilizar NAS. Esto no quiere decir que ambas tecnologías sean excluyentes; existe de hecho la posibilidad de combinarlas en sistemas cuyas características así lo requieran</a:t>
            </a:r>
          </a:p>
          <a:p>
            <a:pPr algn="just"/>
            <a:r>
              <a:rPr lang="es-PE" b="0" i="0" dirty="0">
                <a:effectLst/>
              </a:rPr>
              <a:t>Por su parte, DAS (</a:t>
            </a:r>
            <a:r>
              <a:rPr lang="es-PE" b="0" i="0" dirty="0" err="1">
                <a:effectLst/>
              </a:rPr>
              <a:t>Direct</a:t>
            </a:r>
            <a:r>
              <a:rPr lang="es-PE" b="0" i="0" dirty="0">
                <a:effectLst/>
              </a:rPr>
              <a:t> </a:t>
            </a:r>
            <a:r>
              <a:rPr lang="es-PE" b="0" i="0" dirty="0" err="1">
                <a:effectLst/>
              </a:rPr>
              <a:t>Attached</a:t>
            </a:r>
            <a:r>
              <a:rPr lang="es-PE" b="0" i="0" dirty="0">
                <a:effectLst/>
              </a:rPr>
              <a:t> Storage) consiste en conectar unidades externas de almacenamiento SCSI o a una SAN (</a:t>
            </a:r>
            <a:r>
              <a:rPr lang="es-PE" b="0" i="0" dirty="0" err="1">
                <a:effectLst/>
              </a:rPr>
              <a:t>storage</a:t>
            </a:r>
            <a:r>
              <a:rPr lang="es-PE" b="0" i="0" dirty="0">
                <a:effectLst/>
              </a:rPr>
              <a:t> </a:t>
            </a:r>
            <a:r>
              <a:rPr lang="es-PE" b="0" i="0" dirty="0" err="1">
                <a:effectLst/>
              </a:rPr>
              <a:t>area</a:t>
            </a:r>
            <a:r>
              <a:rPr lang="es-PE" b="0" i="0" dirty="0">
                <a:effectLst/>
              </a:rPr>
              <a:t> </a:t>
            </a:r>
            <a:r>
              <a:rPr lang="es-PE" b="0" i="0" dirty="0" err="1">
                <a:effectLst/>
              </a:rPr>
              <a:t>network</a:t>
            </a:r>
            <a:r>
              <a:rPr lang="es-PE" b="0" i="0" dirty="0">
                <a:effectLst/>
              </a:rPr>
              <a:t>: ‘red de área de almacenamiento’) a través de un canal de fibra. Estas conexiones son dedicadas.</a:t>
            </a:r>
          </a:p>
          <a:p>
            <a:pPr algn="just"/>
            <a:endParaRPr lang="es-PE" dirty="0"/>
          </a:p>
        </p:txBody>
      </p:sp>
    </p:spTree>
    <p:extLst>
      <p:ext uri="{BB962C8B-B14F-4D97-AF65-F5344CB8AC3E}">
        <p14:creationId xmlns:p14="http://schemas.microsoft.com/office/powerpoint/2010/main" val="3280181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40C7F-588B-47E7-979C-CAFD6AA0672D}"/>
              </a:ext>
            </a:extLst>
          </p:cNvPr>
          <p:cNvSpPr>
            <a:spLocks noGrp="1"/>
          </p:cNvSpPr>
          <p:nvPr>
            <p:ph type="title"/>
          </p:nvPr>
        </p:nvSpPr>
        <p:spPr/>
        <p:txBody>
          <a:bodyPr/>
          <a:lstStyle/>
          <a:p>
            <a:r>
              <a:rPr lang="es-ES" b="1" dirty="0"/>
              <a:t>Sistemas de Cómputo en </a:t>
            </a:r>
            <a:r>
              <a:rPr lang="es-ES" b="1" dirty="0" err="1"/>
              <a:t>Grid</a:t>
            </a:r>
            <a:endParaRPr lang="es-ES" b="1" dirty="0"/>
          </a:p>
        </p:txBody>
      </p:sp>
      <p:sp>
        <p:nvSpPr>
          <p:cNvPr id="3" name="Marcador de contenido 2">
            <a:extLst>
              <a:ext uri="{FF2B5EF4-FFF2-40B4-BE49-F238E27FC236}">
                <a16:creationId xmlns:a16="http://schemas.microsoft.com/office/drawing/2014/main" id="{A5A896CB-6447-43C1-8FB4-31C17A81DAE0}"/>
              </a:ext>
            </a:extLst>
          </p:cNvPr>
          <p:cNvSpPr>
            <a:spLocks noGrp="1"/>
          </p:cNvSpPr>
          <p:nvPr>
            <p:ph idx="1"/>
          </p:nvPr>
        </p:nvSpPr>
        <p:spPr>
          <a:xfrm>
            <a:off x="677333" y="1529525"/>
            <a:ext cx="8930305" cy="3880773"/>
          </a:xfrm>
        </p:spPr>
        <p:txBody>
          <a:bodyPr/>
          <a:lstStyle/>
          <a:p>
            <a:pPr algn="just"/>
            <a:r>
              <a:rPr lang="es-ES" dirty="0"/>
              <a:t>La arquitectura </a:t>
            </a:r>
            <a:r>
              <a:rPr lang="es-ES" dirty="0" err="1"/>
              <a:t>grid</a:t>
            </a:r>
            <a:r>
              <a:rPr lang="es-ES" dirty="0"/>
              <a:t> es conceptualmente similar a la </a:t>
            </a:r>
            <a:r>
              <a:rPr lang="es-ES" dirty="0" err="1"/>
              <a:t>cluster</a:t>
            </a:r>
            <a:r>
              <a:rPr lang="es-ES" dirty="0"/>
              <a:t>, en determinados tipos de infraestructura y su utilización. Está basado en la utilización de conjuntos de ordenadores y estaciones conectadas a la red, aprovechando los tiempos muertos de procesamiento y los elementos ociosos, que se pueden re-aprovechar, uniendo el poder de proceso de muchos participantes.</a:t>
            </a:r>
          </a:p>
        </p:txBody>
      </p:sp>
      <p:pic>
        <p:nvPicPr>
          <p:cNvPr id="2050" name="Picture 2" descr="https://lh4.googleusercontent.com/DRdKZYdxsWqz7jv270_gCUzxYr0nPtPBrcnBGztwhl9LLknCsTySAlE-i_cseZS3b5xlnVjhqs5pRjOZHMqbt3aIDnXt_kLOx0YjS-4NdnO6nIGdujqWWrOjIrPaOQNXHAY8vosq4E2otjcg1A">
            <a:extLst>
              <a:ext uri="{FF2B5EF4-FFF2-40B4-BE49-F238E27FC236}">
                <a16:creationId xmlns:a16="http://schemas.microsoft.com/office/drawing/2014/main" id="{AE483DEC-A7D7-4ACB-A7C9-07048AB0DA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47" t="5794" r="3103"/>
          <a:stretch/>
        </p:blipFill>
        <p:spPr bwMode="auto">
          <a:xfrm>
            <a:off x="2892780" y="3156962"/>
            <a:ext cx="4559122" cy="2942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067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40C7F-588B-47E7-979C-CAFD6AA0672D}"/>
              </a:ext>
            </a:extLst>
          </p:cNvPr>
          <p:cNvSpPr>
            <a:spLocks noGrp="1"/>
          </p:cNvSpPr>
          <p:nvPr>
            <p:ph type="title"/>
          </p:nvPr>
        </p:nvSpPr>
        <p:spPr/>
        <p:txBody>
          <a:bodyPr/>
          <a:lstStyle/>
          <a:p>
            <a:r>
              <a:rPr lang="es-ES" b="1" dirty="0"/>
              <a:t>Sistemas de Cómputo en </a:t>
            </a:r>
            <a:r>
              <a:rPr lang="es-ES" b="1" dirty="0" err="1"/>
              <a:t>Grid</a:t>
            </a:r>
            <a:endParaRPr lang="es-ES" b="1" dirty="0"/>
          </a:p>
        </p:txBody>
      </p:sp>
      <p:sp>
        <p:nvSpPr>
          <p:cNvPr id="3" name="Marcador de contenido 2">
            <a:extLst>
              <a:ext uri="{FF2B5EF4-FFF2-40B4-BE49-F238E27FC236}">
                <a16:creationId xmlns:a16="http://schemas.microsoft.com/office/drawing/2014/main" id="{A5A896CB-6447-43C1-8FB4-31C17A81DAE0}"/>
              </a:ext>
            </a:extLst>
          </p:cNvPr>
          <p:cNvSpPr>
            <a:spLocks noGrp="1"/>
          </p:cNvSpPr>
          <p:nvPr>
            <p:ph idx="1"/>
          </p:nvPr>
        </p:nvSpPr>
        <p:spPr>
          <a:xfrm>
            <a:off x="677333" y="1529525"/>
            <a:ext cx="8930305" cy="3880773"/>
          </a:xfrm>
        </p:spPr>
        <p:txBody>
          <a:bodyPr/>
          <a:lstStyle/>
          <a:p>
            <a:pPr algn="just"/>
            <a:r>
              <a:rPr lang="es-PE" dirty="0"/>
              <a:t>La computación Grid surge a mediados de 1990 con el propósito de resolver problemas de computación a gran escala combinando múltiples recursos de computación de varios grupos de sistemas autónomos, heterogéneos, geográficamente distribuidos como se muestra en las siguientes figuras</a:t>
            </a:r>
            <a:endParaRPr lang="es-ES" dirty="0"/>
          </a:p>
        </p:txBody>
      </p:sp>
      <p:pic>
        <p:nvPicPr>
          <p:cNvPr id="7" name="Imagen 6"/>
          <p:cNvPicPr/>
          <p:nvPr/>
        </p:nvPicPr>
        <p:blipFill>
          <a:blip r:embed="rId2">
            <a:extLst>
              <a:ext uri="{28A0092B-C50C-407E-A947-70E740481C1C}">
                <a14:useLocalDpi xmlns:a14="http://schemas.microsoft.com/office/drawing/2010/main" val="0"/>
              </a:ext>
            </a:extLst>
          </a:blip>
          <a:stretch>
            <a:fillRect/>
          </a:stretch>
        </p:blipFill>
        <p:spPr>
          <a:xfrm>
            <a:off x="2747553" y="3135087"/>
            <a:ext cx="5364482" cy="2808512"/>
          </a:xfrm>
          <a:prstGeom prst="rect">
            <a:avLst/>
          </a:prstGeom>
          <a:ln>
            <a:solidFill>
              <a:schemeClr val="accent1"/>
            </a:solidFill>
          </a:ln>
        </p:spPr>
      </p:pic>
    </p:spTree>
    <p:extLst>
      <p:ext uri="{BB962C8B-B14F-4D97-AF65-F5344CB8AC3E}">
        <p14:creationId xmlns:p14="http://schemas.microsoft.com/office/powerpoint/2010/main" val="4233059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40C7F-588B-47E7-979C-CAFD6AA0672D}"/>
              </a:ext>
            </a:extLst>
          </p:cNvPr>
          <p:cNvSpPr>
            <a:spLocks noGrp="1"/>
          </p:cNvSpPr>
          <p:nvPr>
            <p:ph type="title"/>
          </p:nvPr>
        </p:nvSpPr>
        <p:spPr/>
        <p:txBody>
          <a:bodyPr/>
          <a:lstStyle/>
          <a:p>
            <a:r>
              <a:rPr lang="es-ES" b="1" dirty="0"/>
              <a:t>Sistemas de Cómputo en </a:t>
            </a:r>
            <a:r>
              <a:rPr lang="es-ES" b="1" dirty="0" err="1"/>
              <a:t>Grid</a:t>
            </a:r>
            <a:endParaRPr lang="es-ES" b="1" dirty="0"/>
          </a:p>
        </p:txBody>
      </p:sp>
      <p:sp>
        <p:nvSpPr>
          <p:cNvPr id="3" name="Marcador de contenido 2">
            <a:extLst>
              <a:ext uri="{FF2B5EF4-FFF2-40B4-BE49-F238E27FC236}">
                <a16:creationId xmlns:a16="http://schemas.microsoft.com/office/drawing/2014/main" id="{A5A896CB-6447-43C1-8FB4-31C17A81DAE0}"/>
              </a:ext>
            </a:extLst>
          </p:cNvPr>
          <p:cNvSpPr>
            <a:spLocks noGrp="1"/>
          </p:cNvSpPr>
          <p:nvPr>
            <p:ph idx="1"/>
          </p:nvPr>
        </p:nvSpPr>
        <p:spPr>
          <a:xfrm>
            <a:off x="677333" y="1529525"/>
            <a:ext cx="9328816" cy="3880773"/>
          </a:xfrm>
        </p:spPr>
        <p:txBody>
          <a:bodyPr/>
          <a:lstStyle/>
          <a:p>
            <a:pPr algn="just"/>
            <a:r>
              <a:rPr lang="es-PE" dirty="0"/>
              <a:t>La arquitectura grid estándar propuesta en la figura 2 identifica componentes fundamentales del sistema y además las principales funciones y propósitos que deberían cumplir las aplicaciones, </a:t>
            </a:r>
            <a:r>
              <a:rPr lang="es-PE" dirty="0" err="1"/>
              <a:t>toolkits</a:t>
            </a:r>
            <a:r>
              <a:rPr lang="es-PE" dirty="0"/>
              <a:t> </a:t>
            </a:r>
            <a:r>
              <a:rPr lang="es-PE" dirty="0" err="1"/>
              <a:t>APIs</a:t>
            </a:r>
            <a:r>
              <a:rPr lang="es-PE" dirty="0"/>
              <a:t>, para componer un sistema grid</a:t>
            </a:r>
            <a:r>
              <a:rPr lang="es-PE" dirty="0" smtClean="0"/>
              <a:t>.</a:t>
            </a:r>
            <a:endParaRPr lang="es-PE" dirty="0"/>
          </a:p>
          <a:p>
            <a:pPr algn="just"/>
            <a:r>
              <a:rPr lang="es-PE" dirty="0"/>
              <a:t>Dicha arquitectura es una arquitectura abierta, donde los componentes del sistema se organizan en capas dentro de las cuales comparten características similares. La Figura 2 muestra la arquitectura propuesta, organizada en 5 capas</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352" y="3539398"/>
            <a:ext cx="4819650" cy="2790825"/>
          </a:xfrm>
          <a:prstGeom prst="rect">
            <a:avLst/>
          </a:prstGeom>
        </p:spPr>
      </p:pic>
    </p:spTree>
    <p:extLst>
      <p:ext uri="{BB962C8B-B14F-4D97-AF65-F5344CB8AC3E}">
        <p14:creationId xmlns:p14="http://schemas.microsoft.com/office/powerpoint/2010/main" val="23891955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40C7F-588B-47E7-979C-CAFD6AA0672D}"/>
              </a:ext>
            </a:extLst>
          </p:cNvPr>
          <p:cNvSpPr>
            <a:spLocks noGrp="1"/>
          </p:cNvSpPr>
          <p:nvPr>
            <p:ph type="title"/>
          </p:nvPr>
        </p:nvSpPr>
        <p:spPr/>
        <p:txBody>
          <a:bodyPr/>
          <a:lstStyle/>
          <a:p>
            <a:r>
              <a:rPr lang="es-ES" b="1" dirty="0"/>
              <a:t>CAPA DE INFRAESTRUCTURA (FABRIC)</a:t>
            </a:r>
            <a:endParaRPr lang="es-ES" b="1" dirty="0"/>
          </a:p>
        </p:txBody>
      </p:sp>
      <p:sp>
        <p:nvSpPr>
          <p:cNvPr id="3" name="Marcador de contenido 2">
            <a:extLst>
              <a:ext uri="{FF2B5EF4-FFF2-40B4-BE49-F238E27FC236}">
                <a16:creationId xmlns:a16="http://schemas.microsoft.com/office/drawing/2014/main" id="{A5A896CB-6447-43C1-8FB4-31C17A81DAE0}"/>
              </a:ext>
            </a:extLst>
          </p:cNvPr>
          <p:cNvSpPr>
            <a:spLocks noGrp="1"/>
          </p:cNvSpPr>
          <p:nvPr>
            <p:ph idx="1"/>
          </p:nvPr>
        </p:nvSpPr>
        <p:spPr>
          <a:xfrm>
            <a:off x="677333" y="1529525"/>
            <a:ext cx="8936930" cy="3880773"/>
          </a:xfrm>
        </p:spPr>
        <p:txBody>
          <a:bodyPr/>
          <a:lstStyle/>
          <a:p>
            <a:pPr algn="just"/>
            <a:r>
              <a:rPr lang="es-PE" dirty="0"/>
              <a:t>la primera de las capas, la capa de Infraestructura (</a:t>
            </a:r>
            <a:r>
              <a:rPr lang="es-PE" dirty="0" err="1"/>
              <a:t>Fabric</a:t>
            </a:r>
            <a:r>
              <a:rPr lang="es-PE" dirty="0"/>
              <a:t>), se encuentran los recursos computacionales que serán compartidos por las organizaciones virtuales – bases de datos, sistemas de almacenamiento de red, </a:t>
            </a:r>
            <a:r>
              <a:rPr lang="es-PE" dirty="0" err="1"/>
              <a:t>clusters</a:t>
            </a:r>
            <a:r>
              <a:rPr lang="es-PE" dirty="0"/>
              <a:t> – junto con la infraestructura de red y sus mecanismos de gestión y control, donde un recurso puede ser una entidad lógica (como un sistema de archivos distribuido, o un </a:t>
            </a:r>
            <a:r>
              <a:rPr lang="es-PE" dirty="0" err="1"/>
              <a:t>cluster</a:t>
            </a:r>
            <a:r>
              <a:rPr lang="es-PE" dirty="0"/>
              <a:t> de computadoras).</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352" y="3539398"/>
            <a:ext cx="4819650" cy="2790825"/>
          </a:xfrm>
          <a:prstGeom prst="rect">
            <a:avLst/>
          </a:prstGeom>
        </p:spPr>
      </p:pic>
    </p:spTree>
    <p:extLst>
      <p:ext uri="{BB962C8B-B14F-4D97-AF65-F5344CB8AC3E}">
        <p14:creationId xmlns:p14="http://schemas.microsoft.com/office/powerpoint/2010/main" val="6538435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40C7F-588B-47E7-979C-CAFD6AA0672D}"/>
              </a:ext>
            </a:extLst>
          </p:cNvPr>
          <p:cNvSpPr>
            <a:spLocks noGrp="1"/>
          </p:cNvSpPr>
          <p:nvPr>
            <p:ph type="title"/>
          </p:nvPr>
        </p:nvSpPr>
        <p:spPr/>
        <p:txBody>
          <a:bodyPr/>
          <a:lstStyle/>
          <a:p>
            <a:r>
              <a:rPr lang="es-ES" b="1" dirty="0"/>
              <a:t>CAPA DE CONECTIVIDAD (CONNECTIVITY)</a:t>
            </a:r>
            <a:endParaRPr lang="es-ES" b="1" dirty="0"/>
          </a:p>
        </p:txBody>
      </p:sp>
      <p:sp>
        <p:nvSpPr>
          <p:cNvPr id="3" name="Marcador de contenido 2">
            <a:extLst>
              <a:ext uri="{FF2B5EF4-FFF2-40B4-BE49-F238E27FC236}">
                <a16:creationId xmlns:a16="http://schemas.microsoft.com/office/drawing/2014/main" id="{A5A896CB-6447-43C1-8FB4-31C17A81DAE0}"/>
              </a:ext>
            </a:extLst>
          </p:cNvPr>
          <p:cNvSpPr>
            <a:spLocks noGrp="1"/>
          </p:cNvSpPr>
          <p:nvPr>
            <p:ph idx="1"/>
          </p:nvPr>
        </p:nvSpPr>
        <p:spPr>
          <a:xfrm>
            <a:off x="677333" y="1712407"/>
            <a:ext cx="8936930" cy="3880773"/>
          </a:xfrm>
        </p:spPr>
        <p:txBody>
          <a:bodyPr/>
          <a:lstStyle/>
          <a:p>
            <a:pPr algn="just"/>
            <a:r>
              <a:rPr lang="es-PE" dirty="0"/>
              <a:t>Dentro de la capa de Conectividad (</a:t>
            </a:r>
            <a:r>
              <a:rPr lang="es-PE" dirty="0" err="1"/>
              <a:t>Connectivity</a:t>
            </a:r>
            <a:r>
              <a:rPr lang="es-PE" dirty="0"/>
              <a:t>) se encuentran protocolos estándar de seguridad y comunicación para transacciones de red. Los protocolos de comunicación permiten el intercambio de datos entre la capa más inferior y los recursos mientras que los protocolos de seguridad brindan mecanismos de criptografía para identificar usuarios y recursos.</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613" y="3761467"/>
            <a:ext cx="4819650" cy="2790825"/>
          </a:xfrm>
          <a:prstGeom prst="rect">
            <a:avLst/>
          </a:prstGeom>
        </p:spPr>
      </p:pic>
    </p:spTree>
    <p:extLst>
      <p:ext uri="{BB962C8B-B14F-4D97-AF65-F5344CB8AC3E}">
        <p14:creationId xmlns:p14="http://schemas.microsoft.com/office/powerpoint/2010/main" val="522147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Sistemas Distribuidos</a:t>
            </a:r>
            <a:endParaRPr lang="es-ES" b="1" dirty="0"/>
          </a:p>
        </p:txBody>
      </p:sp>
      <p:sp>
        <p:nvSpPr>
          <p:cNvPr id="3" name="Marcador de contenido 2"/>
          <p:cNvSpPr>
            <a:spLocks noGrp="1"/>
          </p:cNvSpPr>
          <p:nvPr>
            <p:ph idx="1"/>
          </p:nvPr>
        </p:nvSpPr>
        <p:spPr/>
        <p:txBody>
          <a:bodyPr/>
          <a:lstStyle/>
          <a:p>
            <a:pPr algn="just"/>
            <a:r>
              <a:rPr lang="es-ES" dirty="0" smtClean="0"/>
              <a:t>Un sistema distribuido se define como una colección de computadores  conectados por una red, y con el software distribuido adecuado para que el sistema sea visto por los usuarios como una única entidad capaz de proporcionar facilidades de computación.</a:t>
            </a:r>
          </a:p>
          <a:p>
            <a:pPr algn="just"/>
            <a:r>
              <a:rPr lang="es-ES" dirty="0" smtClean="0"/>
              <a:t>Los sistemas distribuidos se implementan en diversas plataformas hardware, desde unas pocas estaciones de trabajo conectadas por una red de área local, hasta Internet, con una colección de redes  extensas interconectados, que en enlazan millones de ordenadores.</a:t>
            </a:r>
          </a:p>
          <a:p>
            <a:endParaRPr lang="es-ES" dirty="0"/>
          </a:p>
        </p:txBody>
      </p:sp>
    </p:spTree>
    <p:extLst>
      <p:ext uri="{BB962C8B-B14F-4D97-AF65-F5344CB8AC3E}">
        <p14:creationId xmlns:p14="http://schemas.microsoft.com/office/powerpoint/2010/main" val="3402664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40C7F-588B-47E7-979C-CAFD6AA0672D}"/>
              </a:ext>
            </a:extLst>
          </p:cNvPr>
          <p:cNvSpPr>
            <a:spLocks noGrp="1"/>
          </p:cNvSpPr>
          <p:nvPr>
            <p:ph type="title"/>
          </p:nvPr>
        </p:nvSpPr>
        <p:spPr/>
        <p:txBody>
          <a:bodyPr/>
          <a:lstStyle/>
          <a:p>
            <a:r>
              <a:rPr lang="es-ES" b="1" dirty="0"/>
              <a:t>CAPA DE CONECTIVIDAD (CONNECTIVITY)</a:t>
            </a:r>
            <a:endParaRPr lang="es-ES" b="1" dirty="0"/>
          </a:p>
        </p:txBody>
      </p:sp>
      <p:sp>
        <p:nvSpPr>
          <p:cNvPr id="3" name="Marcador de contenido 2">
            <a:extLst>
              <a:ext uri="{FF2B5EF4-FFF2-40B4-BE49-F238E27FC236}">
                <a16:creationId xmlns:a16="http://schemas.microsoft.com/office/drawing/2014/main" id="{A5A896CB-6447-43C1-8FB4-31C17A81DAE0}"/>
              </a:ext>
            </a:extLst>
          </p:cNvPr>
          <p:cNvSpPr>
            <a:spLocks noGrp="1"/>
          </p:cNvSpPr>
          <p:nvPr>
            <p:ph idx="1"/>
          </p:nvPr>
        </p:nvSpPr>
        <p:spPr>
          <a:xfrm>
            <a:off x="677333" y="2272937"/>
            <a:ext cx="8936930" cy="3320243"/>
          </a:xfrm>
        </p:spPr>
        <p:txBody>
          <a:bodyPr/>
          <a:lstStyle/>
          <a:p>
            <a:pPr algn="just"/>
            <a:r>
              <a:rPr lang="es-PE" dirty="0"/>
              <a:t>Esta capa define el centro de las comunicaciones y autenticación de protocolos requeridos para transacciones específicas de Grid dentro de la red. Los protocolos de comunicación proveen el intercambio de datos entre los recursos de la capa </a:t>
            </a:r>
            <a:r>
              <a:rPr lang="es-PE" dirty="0" err="1"/>
              <a:t>Fabric</a:t>
            </a:r>
            <a:r>
              <a:rPr lang="es-PE" dirty="0"/>
              <a:t>. Los protocolos de autenticación construyen la comunicación de servicios para proveer mecanismos seguros para la verificación e identificación de usuarios y recursos. Las comunicaciones requieren transporte, ruteo, y servicio de nombre (TCP, DNS, IP y ICMP).</a:t>
            </a:r>
            <a:endParaRPr lang="es-ES" dirty="0"/>
          </a:p>
        </p:txBody>
      </p:sp>
    </p:spTree>
    <p:extLst>
      <p:ext uri="{BB962C8B-B14F-4D97-AF65-F5344CB8AC3E}">
        <p14:creationId xmlns:p14="http://schemas.microsoft.com/office/powerpoint/2010/main" val="1545656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40C7F-588B-47E7-979C-CAFD6AA0672D}"/>
              </a:ext>
            </a:extLst>
          </p:cNvPr>
          <p:cNvSpPr>
            <a:spLocks noGrp="1"/>
          </p:cNvSpPr>
          <p:nvPr>
            <p:ph type="title"/>
          </p:nvPr>
        </p:nvSpPr>
        <p:spPr/>
        <p:txBody>
          <a:bodyPr/>
          <a:lstStyle/>
          <a:p>
            <a:r>
              <a:rPr lang="es-ES" b="1" dirty="0"/>
              <a:t>CAPA DE RECURSO (RESOURCE)</a:t>
            </a:r>
            <a:endParaRPr lang="es-ES" b="1" dirty="0"/>
          </a:p>
        </p:txBody>
      </p:sp>
      <p:sp>
        <p:nvSpPr>
          <p:cNvPr id="3" name="Marcador de contenido 2">
            <a:extLst>
              <a:ext uri="{FF2B5EF4-FFF2-40B4-BE49-F238E27FC236}">
                <a16:creationId xmlns:a16="http://schemas.microsoft.com/office/drawing/2014/main" id="{A5A896CB-6447-43C1-8FB4-31C17A81DAE0}"/>
              </a:ext>
            </a:extLst>
          </p:cNvPr>
          <p:cNvSpPr>
            <a:spLocks noGrp="1"/>
          </p:cNvSpPr>
          <p:nvPr>
            <p:ph idx="1"/>
          </p:nvPr>
        </p:nvSpPr>
        <p:spPr>
          <a:xfrm>
            <a:off x="677333" y="1712407"/>
            <a:ext cx="5148701" cy="4453262"/>
          </a:xfrm>
        </p:spPr>
        <p:txBody>
          <a:bodyPr>
            <a:normAutofit lnSpcReduction="10000"/>
          </a:bodyPr>
          <a:lstStyle/>
          <a:p>
            <a:pPr algn="just"/>
            <a:r>
              <a:rPr lang="es-PE" dirty="0"/>
              <a:t>En el nivel correspondiente a la capa de Recurso (</a:t>
            </a:r>
            <a:r>
              <a:rPr lang="es-PE" dirty="0" err="1"/>
              <a:t>Resource</a:t>
            </a:r>
            <a:r>
              <a:rPr lang="es-PE" dirty="0"/>
              <a:t>) es donde se encuentran los protocolos que permiten obtener la información de un recurso en particular y gestionarlo controlando el acceso, arranque de procesos, gestión, monitorización y auditoria</a:t>
            </a:r>
            <a:r>
              <a:rPr lang="es-PE" dirty="0" smtClean="0"/>
              <a:t>.</a:t>
            </a:r>
          </a:p>
          <a:p>
            <a:pPr algn="just"/>
            <a:r>
              <a:rPr lang="es-PE" dirty="0"/>
              <a:t>Las implementaciones de estos protocolos llaman a funciones de capa </a:t>
            </a:r>
            <a:r>
              <a:rPr lang="es-PE" dirty="0" err="1"/>
              <a:t>Fabric</a:t>
            </a:r>
            <a:r>
              <a:rPr lang="es-PE" dirty="0"/>
              <a:t> para acceder y controlar recursos locales. Los protocolos de esta capa se refieren a recursos individuales y por ende ignoran resultados de estado global y acciones atómicas a lo largo de colecciones distribuidas, éstos son de consideración para la capa colección.</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218" y="2141672"/>
            <a:ext cx="4819650" cy="2790825"/>
          </a:xfrm>
          <a:prstGeom prst="rect">
            <a:avLst/>
          </a:prstGeom>
        </p:spPr>
      </p:pic>
    </p:spTree>
    <p:extLst>
      <p:ext uri="{BB962C8B-B14F-4D97-AF65-F5344CB8AC3E}">
        <p14:creationId xmlns:p14="http://schemas.microsoft.com/office/powerpoint/2010/main" val="517121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40C7F-588B-47E7-979C-CAFD6AA0672D}"/>
              </a:ext>
            </a:extLst>
          </p:cNvPr>
          <p:cNvSpPr>
            <a:spLocks noGrp="1"/>
          </p:cNvSpPr>
          <p:nvPr>
            <p:ph type="title"/>
          </p:nvPr>
        </p:nvSpPr>
        <p:spPr/>
        <p:txBody>
          <a:bodyPr/>
          <a:lstStyle/>
          <a:p>
            <a:r>
              <a:rPr lang="pt-BR" b="1" dirty="0"/>
              <a:t>CAPA RECURSOS O COLECTIVA (COLLECTIVE)</a:t>
            </a:r>
            <a:endParaRPr lang="es-ES" b="1" dirty="0"/>
          </a:p>
        </p:txBody>
      </p:sp>
      <p:sp>
        <p:nvSpPr>
          <p:cNvPr id="3" name="Marcador de contenido 2">
            <a:extLst>
              <a:ext uri="{FF2B5EF4-FFF2-40B4-BE49-F238E27FC236}">
                <a16:creationId xmlns:a16="http://schemas.microsoft.com/office/drawing/2014/main" id="{A5A896CB-6447-43C1-8FB4-31C17A81DAE0}"/>
              </a:ext>
            </a:extLst>
          </p:cNvPr>
          <p:cNvSpPr>
            <a:spLocks noGrp="1"/>
          </p:cNvSpPr>
          <p:nvPr>
            <p:ph idx="1"/>
          </p:nvPr>
        </p:nvSpPr>
        <p:spPr>
          <a:xfrm>
            <a:off x="677333" y="1764659"/>
            <a:ext cx="9198187" cy="4453262"/>
          </a:xfrm>
        </p:spPr>
        <p:txBody>
          <a:bodyPr>
            <a:normAutofit/>
          </a:bodyPr>
          <a:lstStyle/>
          <a:p>
            <a:pPr algn="just"/>
            <a:r>
              <a:rPr lang="es-PE" sz="2000" dirty="0"/>
              <a:t>Al contrario de la capa de recursos - destinada a gestionar un recurso especifico - la siguiente capa definida en la figura 2 denominada Recursos o Colectiva (</a:t>
            </a:r>
            <a:r>
              <a:rPr lang="es-PE" sz="2000" dirty="0" err="1"/>
              <a:t>Collective</a:t>
            </a:r>
            <a:r>
              <a:rPr lang="es-PE" sz="2000" dirty="0"/>
              <a:t>), contiene los protocolos y servicios que permiten gestionar la interacción de un conjunto de recursos. Algunos ejemplos son los servicios de directorios (que permiten a las organizaciones virtuales descubrir y ubicar recursos compartidos), </a:t>
            </a:r>
            <a:r>
              <a:rPr lang="es-PE" sz="2000" dirty="0" err="1"/>
              <a:t>schedulers</a:t>
            </a:r>
            <a:r>
              <a:rPr lang="es-PE" sz="2000" dirty="0"/>
              <a:t> distribuidos (que permiten asignar tareas a cada recurso), servicios de monitorización y diagnóstico de recursos ante fallas y servicios de replicación de datos.</a:t>
            </a:r>
          </a:p>
          <a:p>
            <a:pPr algn="just"/>
            <a:r>
              <a:rPr lang="es-PE" sz="2000" dirty="0" smtClean="0"/>
              <a:t>Los </a:t>
            </a:r>
            <a:r>
              <a:rPr lang="es-PE" sz="2000" dirty="0"/>
              <a:t>servicios colectivos (</a:t>
            </a:r>
            <a:r>
              <a:rPr lang="es-PE" sz="2000" dirty="0" err="1"/>
              <a:t>collective</a:t>
            </a:r>
            <a:r>
              <a:rPr lang="es-PE" sz="2000" dirty="0"/>
              <a:t> </a:t>
            </a:r>
            <a:r>
              <a:rPr lang="es-PE" sz="2000" dirty="0" err="1"/>
              <a:t>services</a:t>
            </a:r>
            <a:r>
              <a:rPr lang="es-PE" sz="2000" dirty="0"/>
              <a:t>) se basan en protocolos: protocolos de información que obtienen datos sobre la estructura y estado de los recursos, y protocolos de manejo que negocian el acceso a recursos de una forma uniforme.</a:t>
            </a:r>
            <a:endParaRPr lang="es-ES" sz="2000" dirty="0"/>
          </a:p>
        </p:txBody>
      </p:sp>
    </p:spTree>
    <p:extLst>
      <p:ext uri="{BB962C8B-B14F-4D97-AF65-F5344CB8AC3E}">
        <p14:creationId xmlns:p14="http://schemas.microsoft.com/office/powerpoint/2010/main" val="23294885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40C7F-588B-47E7-979C-CAFD6AA0672D}"/>
              </a:ext>
            </a:extLst>
          </p:cNvPr>
          <p:cNvSpPr>
            <a:spLocks noGrp="1"/>
          </p:cNvSpPr>
          <p:nvPr>
            <p:ph type="title"/>
          </p:nvPr>
        </p:nvSpPr>
        <p:spPr/>
        <p:txBody>
          <a:bodyPr/>
          <a:lstStyle/>
          <a:p>
            <a:r>
              <a:rPr lang="es-ES" b="1" dirty="0" smtClean="0"/>
              <a:t>CAPA DE APLICACIÓN</a:t>
            </a:r>
            <a:endParaRPr lang="es-ES" b="1" dirty="0"/>
          </a:p>
        </p:txBody>
      </p:sp>
      <p:sp>
        <p:nvSpPr>
          <p:cNvPr id="3" name="Marcador de contenido 2">
            <a:extLst>
              <a:ext uri="{FF2B5EF4-FFF2-40B4-BE49-F238E27FC236}">
                <a16:creationId xmlns:a16="http://schemas.microsoft.com/office/drawing/2014/main" id="{A5A896CB-6447-43C1-8FB4-31C17A81DAE0}"/>
              </a:ext>
            </a:extLst>
          </p:cNvPr>
          <p:cNvSpPr>
            <a:spLocks noGrp="1"/>
          </p:cNvSpPr>
          <p:nvPr>
            <p:ph idx="1"/>
          </p:nvPr>
        </p:nvSpPr>
        <p:spPr>
          <a:xfrm>
            <a:off x="677333" y="1529525"/>
            <a:ext cx="9328816" cy="3880773"/>
          </a:xfrm>
        </p:spPr>
        <p:txBody>
          <a:bodyPr/>
          <a:lstStyle/>
          <a:p>
            <a:pPr algn="just"/>
            <a:r>
              <a:rPr lang="es-PE" dirty="0"/>
              <a:t>En esta se encuentran definidos los protocolos que permiten acceso a la estructura </a:t>
            </a:r>
            <a:r>
              <a:rPr lang="es-PE" dirty="0" smtClean="0"/>
              <a:t>Grid. </a:t>
            </a:r>
            <a:r>
              <a:rPr lang="es-PE" dirty="0"/>
              <a:t>Las aplicaciones son construidas en términos de servicios definidos para alguna de las capas antes mencionadas, pudiendo, por ejemplo, comunicarse directamente con una capa en particular. Cada una de estas capas tiene protocolos bien definidos que proveen acceso al uso de servicios: manejo de recursos, acceso a datos, y más.</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352" y="3539398"/>
            <a:ext cx="4819650" cy="2790825"/>
          </a:xfrm>
          <a:prstGeom prst="rect">
            <a:avLst/>
          </a:prstGeom>
        </p:spPr>
      </p:pic>
    </p:spTree>
    <p:extLst>
      <p:ext uri="{BB962C8B-B14F-4D97-AF65-F5344CB8AC3E}">
        <p14:creationId xmlns:p14="http://schemas.microsoft.com/office/powerpoint/2010/main" val="18049939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MIDDLEWARE</a:t>
            </a:r>
            <a:endParaRPr lang="es-PE" dirty="0"/>
          </a:p>
        </p:txBody>
      </p:sp>
      <p:sp>
        <p:nvSpPr>
          <p:cNvPr id="3" name="Marcador de contenido 2"/>
          <p:cNvSpPr>
            <a:spLocks noGrp="1"/>
          </p:cNvSpPr>
          <p:nvPr>
            <p:ph idx="1"/>
          </p:nvPr>
        </p:nvSpPr>
        <p:spPr>
          <a:xfrm>
            <a:off x="677334" y="1703389"/>
            <a:ext cx="8596668" cy="3880773"/>
          </a:xfrm>
        </p:spPr>
        <p:txBody>
          <a:bodyPr>
            <a:normAutofit/>
          </a:bodyPr>
          <a:lstStyle/>
          <a:p>
            <a:pPr algn="just"/>
            <a:r>
              <a:rPr lang="es-PE" sz="2000" dirty="0"/>
              <a:t>La estrategia principal de computación grid es utilizar middleware para administrar diversos recursos informáticos en múltiples redes compartiendo y asignando tareas del programa entre varias computadoras al mismo tiempo, lo que les permite actuar o funcionar como una sola entidad virtual. Los dos objetivos del grid son: proporcionar a los usuarios acceso remoto a recursos TI y al mismo tiempo agregar el poder del procesamiento del sistema. El recurso principal de grid es el procesador, aunque también incluye aplicación, sistema de almacenamiento de datos, sensores, etc. </a:t>
            </a:r>
          </a:p>
        </p:txBody>
      </p:sp>
    </p:spTree>
    <p:extLst>
      <p:ext uri="{BB962C8B-B14F-4D97-AF65-F5344CB8AC3E}">
        <p14:creationId xmlns:p14="http://schemas.microsoft.com/office/powerpoint/2010/main" val="1473349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Open Grid </a:t>
            </a:r>
            <a:r>
              <a:rPr lang="es-PE" dirty="0" err="1"/>
              <a:t>Service</a:t>
            </a:r>
            <a:r>
              <a:rPr lang="es-PE" dirty="0"/>
              <a:t> </a:t>
            </a:r>
            <a:r>
              <a:rPr lang="es-PE" dirty="0" err="1"/>
              <a:t>Architecture</a:t>
            </a:r>
            <a:endParaRPr lang="es-PE" dirty="0"/>
          </a:p>
        </p:txBody>
      </p:sp>
      <p:sp>
        <p:nvSpPr>
          <p:cNvPr id="3" name="Marcador de contenido 2"/>
          <p:cNvSpPr>
            <a:spLocks noGrp="1"/>
          </p:cNvSpPr>
          <p:nvPr>
            <p:ph idx="1"/>
          </p:nvPr>
        </p:nvSpPr>
        <p:spPr>
          <a:xfrm>
            <a:off x="677334" y="1703389"/>
            <a:ext cx="8596668" cy="4671285"/>
          </a:xfrm>
        </p:spPr>
        <p:txBody>
          <a:bodyPr>
            <a:normAutofit fontScale="85000" lnSpcReduction="20000"/>
          </a:bodyPr>
          <a:lstStyle/>
          <a:p>
            <a:pPr algn="just"/>
            <a:r>
              <a:rPr lang="es-PE" sz="2400" dirty="0" smtClean="0"/>
              <a:t>Entorno </a:t>
            </a:r>
            <a:r>
              <a:rPr lang="es-PE" sz="2400" dirty="0"/>
              <a:t>informático para uso empresarial y científico. Se basa en varias otras tecnologías de servicios web, especialmente WSDL y SOAP, para proporcionar una interacción distribuida y una arquitectura informática en sistemas heterogéneos para que diferentes tipos de recursos puedan comunicarse y compartir información</a:t>
            </a:r>
            <a:r>
              <a:rPr lang="es-PE" sz="2400" dirty="0" smtClean="0"/>
              <a:t>.</a:t>
            </a:r>
          </a:p>
          <a:p>
            <a:pPr algn="just"/>
            <a:endParaRPr lang="es-PE" sz="2400" dirty="0"/>
          </a:p>
          <a:p>
            <a:pPr algn="just"/>
            <a:r>
              <a:rPr lang="es-PE" sz="2400" dirty="0" smtClean="0"/>
              <a:t>Compuesta de las siguientes capacidades:</a:t>
            </a:r>
          </a:p>
          <a:p>
            <a:pPr lvl="1" algn="just"/>
            <a:r>
              <a:rPr lang="es-PE" sz="2200" dirty="0"/>
              <a:t>Servicios de infraestructura</a:t>
            </a:r>
          </a:p>
          <a:p>
            <a:pPr lvl="1" algn="just"/>
            <a:r>
              <a:rPr lang="es-PE" sz="2200" dirty="0"/>
              <a:t>Servicios de gestión de ejecución</a:t>
            </a:r>
          </a:p>
          <a:p>
            <a:pPr lvl="1" algn="just"/>
            <a:r>
              <a:rPr lang="es-PE" sz="2200" dirty="0"/>
              <a:t>Servicios de datos</a:t>
            </a:r>
          </a:p>
          <a:p>
            <a:pPr lvl="1" algn="just"/>
            <a:r>
              <a:rPr lang="es-PE" sz="2200" dirty="0"/>
              <a:t>Servicios de gestión de recursos</a:t>
            </a:r>
          </a:p>
          <a:p>
            <a:pPr lvl="1" algn="just"/>
            <a:r>
              <a:rPr lang="es-PE" sz="2200" dirty="0"/>
              <a:t>Servicios de seguridad</a:t>
            </a:r>
          </a:p>
          <a:p>
            <a:pPr lvl="1" algn="just"/>
            <a:r>
              <a:rPr lang="es-PE" sz="2200" dirty="0"/>
              <a:t>Servicios de autogestión</a:t>
            </a:r>
          </a:p>
          <a:p>
            <a:pPr lvl="1" algn="just"/>
            <a:r>
              <a:rPr lang="es-PE" sz="2200" dirty="0"/>
              <a:t>Servicios de información</a:t>
            </a:r>
          </a:p>
        </p:txBody>
      </p:sp>
    </p:spTree>
    <p:extLst>
      <p:ext uri="{BB962C8B-B14F-4D97-AF65-F5344CB8AC3E}">
        <p14:creationId xmlns:p14="http://schemas.microsoft.com/office/powerpoint/2010/main" val="1248519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Globus</a:t>
            </a:r>
            <a:r>
              <a:rPr lang="es-PE" dirty="0" smtClean="0"/>
              <a:t> </a:t>
            </a:r>
            <a:r>
              <a:rPr lang="es-PE" dirty="0" err="1" smtClean="0"/>
              <a:t>Toolkit</a:t>
            </a:r>
            <a:endParaRPr lang="es-PE" dirty="0"/>
          </a:p>
        </p:txBody>
      </p:sp>
      <p:sp>
        <p:nvSpPr>
          <p:cNvPr id="3" name="Marcador de contenido 2"/>
          <p:cNvSpPr>
            <a:spLocks noGrp="1"/>
          </p:cNvSpPr>
          <p:nvPr>
            <p:ph idx="1"/>
          </p:nvPr>
        </p:nvSpPr>
        <p:spPr>
          <a:xfrm>
            <a:off x="677334" y="1703389"/>
            <a:ext cx="8596668" cy="3880773"/>
          </a:xfrm>
        </p:spPr>
        <p:txBody>
          <a:bodyPr>
            <a:normAutofit/>
          </a:bodyPr>
          <a:lstStyle/>
          <a:p>
            <a:pPr algn="just"/>
            <a:r>
              <a:rPr lang="es-PE" sz="2400" dirty="0" smtClean="0"/>
              <a:t>Es </a:t>
            </a:r>
            <a:r>
              <a:rPr lang="es-PE" sz="2400" dirty="0"/>
              <a:t>un juego de herramientas de software de código abierto que permite grid computacional y construcción de aplicaciones basadas en grid a través de fronteras geográficas.</a:t>
            </a:r>
          </a:p>
          <a:p>
            <a:pPr algn="just"/>
            <a:r>
              <a:rPr lang="es-PE" sz="2400" dirty="0"/>
              <a:t>La </a:t>
            </a:r>
            <a:r>
              <a:rPr lang="es-PE" sz="2400" dirty="0" err="1"/>
              <a:t>Globus</a:t>
            </a:r>
            <a:r>
              <a:rPr lang="es-PE" sz="2400" dirty="0"/>
              <a:t> Alliance implementa alguno de los estándares desarrollados por el Open Grid </a:t>
            </a:r>
            <a:r>
              <a:rPr lang="es-PE" sz="2400" dirty="0" err="1"/>
              <a:t>Forum</a:t>
            </a:r>
            <a:r>
              <a:rPr lang="es-PE" sz="2400" dirty="0"/>
              <a:t> (OGF) en el </a:t>
            </a:r>
            <a:r>
              <a:rPr lang="es-PE" sz="2400" dirty="0" err="1"/>
              <a:t>Globus</a:t>
            </a:r>
            <a:r>
              <a:rPr lang="es-PE" sz="2400" dirty="0"/>
              <a:t> </a:t>
            </a:r>
            <a:r>
              <a:rPr lang="es-PE" sz="2400" dirty="0" err="1"/>
              <a:t>Toolkit</a:t>
            </a:r>
            <a:r>
              <a:rPr lang="es-PE" sz="2400" dirty="0"/>
              <a:t> que ellos han desarrollado. Un middleware publicado como software libre sobre el que se pueden construir servicios grid</a:t>
            </a:r>
          </a:p>
        </p:txBody>
      </p:sp>
    </p:spTree>
    <p:extLst>
      <p:ext uri="{BB962C8B-B14F-4D97-AF65-F5344CB8AC3E}">
        <p14:creationId xmlns:p14="http://schemas.microsoft.com/office/powerpoint/2010/main" val="4127489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Globus</a:t>
            </a:r>
            <a:r>
              <a:rPr lang="es-PE" dirty="0" smtClean="0"/>
              <a:t> </a:t>
            </a:r>
            <a:r>
              <a:rPr lang="es-PE" dirty="0" err="1" smtClean="0"/>
              <a:t>Toolkit</a:t>
            </a:r>
            <a:endParaRPr lang="es-PE" dirty="0"/>
          </a:p>
        </p:txBody>
      </p:sp>
      <p:pic>
        <p:nvPicPr>
          <p:cNvPr id="5" name="Imagen 4"/>
          <p:cNvPicPr/>
          <p:nvPr/>
        </p:nvPicPr>
        <p:blipFill rotWithShape="1">
          <a:blip r:embed="rId2"/>
          <a:srcRect b="37674"/>
          <a:stretch/>
        </p:blipFill>
        <p:spPr bwMode="auto">
          <a:xfrm>
            <a:off x="677333" y="1632858"/>
            <a:ext cx="4639249" cy="4611188"/>
          </a:xfrm>
          <a:prstGeom prst="rect">
            <a:avLst/>
          </a:prstGeom>
          <a:ln>
            <a:noFill/>
          </a:ln>
          <a:extLst>
            <a:ext uri="{53640926-AAD7-44D8-BBD7-CCE9431645EC}">
              <a14:shadowObscured xmlns:a14="http://schemas.microsoft.com/office/drawing/2010/main"/>
            </a:ext>
          </a:extLst>
        </p:spPr>
      </p:pic>
      <p:pic>
        <p:nvPicPr>
          <p:cNvPr id="6" name="Imagen 5"/>
          <p:cNvPicPr/>
          <p:nvPr/>
        </p:nvPicPr>
        <p:blipFill rotWithShape="1">
          <a:blip r:embed="rId3"/>
          <a:srcRect b="27513"/>
          <a:stretch/>
        </p:blipFill>
        <p:spPr bwMode="auto">
          <a:xfrm>
            <a:off x="5516879" y="1632858"/>
            <a:ext cx="4136572" cy="4245426"/>
          </a:xfrm>
          <a:prstGeom prst="rect">
            <a:avLst/>
          </a:prstGeom>
          <a:ln>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62257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Globus</a:t>
            </a:r>
            <a:r>
              <a:rPr lang="es-PE" dirty="0" smtClean="0"/>
              <a:t> </a:t>
            </a:r>
            <a:r>
              <a:rPr lang="es-PE" dirty="0" err="1" smtClean="0"/>
              <a:t>Toolkit</a:t>
            </a:r>
            <a:endParaRPr lang="es-PE" dirty="0"/>
          </a:p>
        </p:txBody>
      </p:sp>
      <p:pic>
        <p:nvPicPr>
          <p:cNvPr id="7" name="Imagen 6"/>
          <p:cNvPicPr/>
          <p:nvPr/>
        </p:nvPicPr>
        <p:blipFill>
          <a:blip r:embed="rId2"/>
          <a:stretch>
            <a:fillRect/>
          </a:stretch>
        </p:blipFill>
        <p:spPr>
          <a:xfrm>
            <a:off x="677334" y="1270000"/>
            <a:ext cx="5650018" cy="4167052"/>
          </a:xfrm>
          <a:prstGeom prst="rect">
            <a:avLst/>
          </a:prstGeom>
        </p:spPr>
      </p:pic>
      <p:pic>
        <p:nvPicPr>
          <p:cNvPr id="8" name="Imagen 7"/>
          <p:cNvPicPr/>
          <p:nvPr/>
        </p:nvPicPr>
        <p:blipFill>
          <a:blip r:embed="rId3"/>
          <a:stretch>
            <a:fillRect/>
          </a:stretch>
        </p:blipFill>
        <p:spPr>
          <a:xfrm>
            <a:off x="4871124" y="3084831"/>
            <a:ext cx="4912956" cy="3446598"/>
          </a:xfrm>
          <a:prstGeom prst="rect">
            <a:avLst/>
          </a:prstGeom>
        </p:spPr>
      </p:pic>
    </p:spTree>
    <p:extLst>
      <p:ext uri="{BB962C8B-B14F-4D97-AF65-F5344CB8AC3E}">
        <p14:creationId xmlns:p14="http://schemas.microsoft.com/office/powerpoint/2010/main" val="3917385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Globus</a:t>
            </a:r>
            <a:r>
              <a:rPr lang="es-PE" dirty="0" smtClean="0"/>
              <a:t> </a:t>
            </a:r>
            <a:r>
              <a:rPr lang="es-PE" dirty="0" err="1" smtClean="0"/>
              <a:t>Toolkit</a:t>
            </a:r>
            <a:endParaRPr lang="es-PE" dirty="0"/>
          </a:p>
        </p:txBody>
      </p:sp>
      <p:pic>
        <p:nvPicPr>
          <p:cNvPr id="5" name="Imagen 4"/>
          <p:cNvPicPr/>
          <p:nvPr/>
        </p:nvPicPr>
        <p:blipFill rotWithShape="1">
          <a:blip r:embed="rId2"/>
          <a:srcRect l="56865" t="59564"/>
          <a:stretch/>
        </p:blipFill>
        <p:spPr bwMode="auto">
          <a:xfrm>
            <a:off x="4059987" y="3556000"/>
            <a:ext cx="5214015" cy="2808516"/>
          </a:xfrm>
          <a:prstGeom prst="rect">
            <a:avLst/>
          </a:prstGeom>
          <a:ln>
            <a:noFill/>
          </a:ln>
          <a:extLst>
            <a:ext uri="{53640926-AAD7-44D8-BBD7-CCE9431645EC}">
              <a14:shadowObscured xmlns:a14="http://schemas.microsoft.com/office/drawing/2010/main"/>
            </a:ext>
          </a:extLst>
        </p:spPr>
      </p:pic>
      <p:pic>
        <p:nvPicPr>
          <p:cNvPr id="6" name="Imagen 5"/>
          <p:cNvPicPr/>
          <p:nvPr/>
        </p:nvPicPr>
        <p:blipFill>
          <a:blip r:embed="rId3"/>
          <a:stretch>
            <a:fillRect/>
          </a:stretch>
        </p:blipFill>
        <p:spPr>
          <a:xfrm>
            <a:off x="534909" y="1270000"/>
            <a:ext cx="6156930" cy="4058740"/>
          </a:xfrm>
          <a:prstGeom prst="rect">
            <a:avLst/>
          </a:prstGeom>
        </p:spPr>
      </p:pic>
    </p:spTree>
    <p:extLst>
      <p:ext uri="{BB962C8B-B14F-4D97-AF65-F5344CB8AC3E}">
        <p14:creationId xmlns:p14="http://schemas.microsoft.com/office/powerpoint/2010/main" val="2997065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Características</a:t>
            </a:r>
            <a:endParaRPr lang="es-ES" b="1" dirty="0"/>
          </a:p>
        </p:txBody>
      </p:sp>
      <p:sp>
        <p:nvSpPr>
          <p:cNvPr id="3" name="Marcador de contenido 2"/>
          <p:cNvSpPr>
            <a:spLocks noGrp="1"/>
          </p:cNvSpPr>
          <p:nvPr>
            <p:ph idx="1"/>
          </p:nvPr>
        </p:nvSpPr>
        <p:spPr>
          <a:xfrm>
            <a:off x="677334" y="1930400"/>
            <a:ext cx="8853032" cy="3880773"/>
          </a:xfrm>
        </p:spPr>
        <p:txBody>
          <a:bodyPr>
            <a:normAutofit/>
          </a:bodyPr>
          <a:lstStyle/>
          <a:p>
            <a:pPr algn="just"/>
            <a:r>
              <a:rPr lang="es-ES" b="1" dirty="0" smtClean="0"/>
              <a:t>Concurrencia.- </a:t>
            </a:r>
            <a:r>
              <a:rPr lang="es-ES" dirty="0" smtClean="0"/>
              <a:t>Esta característica de los sistemas distribuidos permite que los recursos disponibles en la red puedan ser utilizados simultáneamente por los usuarios y/o agentes que interactúan en la red.</a:t>
            </a:r>
          </a:p>
          <a:p>
            <a:pPr algn="just"/>
            <a:r>
              <a:rPr lang="es-ES" b="1" dirty="0" smtClean="0"/>
              <a:t>Carencia de reloj global.- </a:t>
            </a:r>
            <a:r>
              <a:rPr lang="es-ES" dirty="0" smtClean="0"/>
              <a:t>Las coordinaciones para la transferencia de mensajes entre los diferentes componentes para la realización de una tarea, no tienen una temporización general, está más bien distribuida a los componentes.</a:t>
            </a:r>
          </a:p>
          <a:p>
            <a:pPr algn="just"/>
            <a:r>
              <a:rPr lang="es-ES" b="1" dirty="0" smtClean="0"/>
              <a:t>Fallos independientes de los componentes.- </a:t>
            </a:r>
            <a:r>
              <a:rPr lang="es-ES" dirty="0" smtClean="0"/>
              <a:t>Cada componente del sistema puede fallar independientemente, con lo cual los demás pueden continuar ejecutando sus acciones. Esto permite el logro de las tareas con mayor efectividad, pues el sistema en su conjunto continua trabajando.</a:t>
            </a:r>
          </a:p>
          <a:p>
            <a:pPr algn="just"/>
            <a:endParaRPr lang="es-ES" dirty="0"/>
          </a:p>
        </p:txBody>
      </p:sp>
    </p:spTree>
    <p:extLst>
      <p:ext uri="{BB962C8B-B14F-4D97-AF65-F5344CB8AC3E}">
        <p14:creationId xmlns:p14="http://schemas.microsoft.com/office/powerpoint/2010/main" val="35587105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APLICACIONES GRID</a:t>
            </a:r>
            <a:endParaRPr lang="es-PE" dirty="0"/>
          </a:p>
        </p:txBody>
      </p:sp>
      <p:sp>
        <p:nvSpPr>
          <p:cNvPr id="3" name="CuadroTexto 2"/>
          <p:cNvSpPr txBox="1"/>
          <p:nvPr/>
        </p:nvSpPr>
        <p:spPr>
          <a:xfrm>
            <a:off x="888274" y="1930400"/>
            <a:ext cx="8765177" cy="4093428"/>
          </a:xfrm>
          <a:prstGeom prst="rect">
            <a:avLst/>
          </a:prstGeom>
          <a:noFill/>
        </p:spPr>
        <p:txBody>
          <a:bodyPr wrap="square" rtlCol="0">
            <a:spAutoFit/>
          </a:bodyPr>
          <a:lstStyle/>
          <a:p>
            <a:pPr marL="285750" indent="-285750" algn="just">
              <a:buFont typeface="Arial" panose="020B0604020202020204" pitchFamily="34" charset="0"/>
              <a:buChar char="•"/>
            </a:pPr>
            <a:r>
              <a:rPr lang="es-PE" sz="2000" dirty="0" err="1"/>
              <a:t>Drug</a:t>
            </a:r>
            <a:r>
              <a:rPr lang="es-PE" sz="2000" dirty="0"/>
              <a:t> Discovery Grid (</a:t>
            </a:r>
            <a:r>
              <a:rPr lang="es-PE" sz="2000" dirty="0" err="1"/>
              <a:t>DDGrid</a:t>
            </a:r>
            <a:r>
              <a:rPr lang="es-PE" sz="2000" dirty="0"/>
              <a:t>): El objetivo del proyecto es desarrollar plataformas para esfuerzos combinados hacia el descubrimiento de fármacos a través de P2P. Se espera que resuelva problemas de mega computación y aplicación intensiva de datos en el área de biología molecular, química y medicina usando grid </a:t>
            </a:r>
            <a:r>
              <a:rPr lang="es-PE" sz="2000" dirty="0" smtClean="0"/>
              <a:t>middleware</a:t>
            </a:r>
          </a:p>
          <a:p>
            <a:pPr marL="285750" indent="-285750" algn="just">
              <a:buFont typeface="Arial" panose="020B0604020202020204" pitchFamily="34" charset="0"/>
              <a:buChar char="•"/>
            </a:pPr>
            <a:endParaRPr lang="es-PE" sz="2000" dirty="0"/>
          </a:p>
          <a:p>
            <a:pPr marL="285750" indent="-285750" algn="just">
              <a:buFont typeface="Arial" panose="020B0604020202020204" pitchFamily="34" charset="0"/>
              <a:buChar char="•"/>
            </a:pPr>
            <a:r>
              <a:rPr lang="es-PE" sz="2000" dirty="0" err="1"/>
              <a:t>Mammo</a:t>
            </a:r>
            <a:r>
              <a:rPr lang="es-PE" sz="2000" dirty="0"/>
              <a:t> Grid, El objetivo es principalmente entregar un conjunto de prototipos evolutivos para mostrar análisis de mamo gramas, particularmente especialistas radiólogos trabajan en el cribado del cáncer de mama que puede utilizar la información de infraestructura grid para resolver problemas de análisis de imagen</a:t>
            </a:r>
            <a:endParaRPr lang="es-PE" sz="2000" dirty="0" smtClean="0"/>
          </a:p>
          <a:p>
            <a:pPr marL="285750" indent="-285750" algn="just">
              <a:buFont typeface="Arial" panose="020B0604020202020204" pitchFamily="34" charset="0"/>
              <a:buChar char="•"/>
            </a:pPr>
            <a:endParaRPr lang="es-PE" sz="2000" dirty="0"/>
          </a:p>
          <a:p>
            <a:pPr marL="285750" indent="-285750" algn="just">
              <a:buFont typeface="Arial" panose="020B0604020202020204" pitchFamily="34" charset="0"/>
              <a:buChar char="•"/>
            </a:pPr>
            <a:endParaRPr lang="es-PE" sz="2000" dirty="0"/>
          </a:p>
        </p:txBody>
      </p:sp>
    </p:spTree>
    <p:extLst>
      <p:ext uri="{BB962C8B-B14F-4D97-AF65-F5344CB8AC3E}">
        <p14:creationId xmlns:p14="http://schemas.microsoft.com/office/powerpoint/2010/main" val="2690766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APLICACIONES GRID</a:t>
            </a:r>
            <a:endParaRPr lang="es-PE" dirty="0"/>
          </a:p>
        </p:txBody>
      </p:sp>
      <p:sp>
        <p:nvSpPr>
          <p:cNvPr id="3" name="CuadroTexto 2"/>
          <p:cNvSpPr txBox="1"/>
          <p:nvPr/>
        </p:nvSpPr>
        <p:spPr>
          <a:xfrm>
            <a:off x="888274" y="1930400"/>
            <a:ext cx="8765177" cy="4647426"/>
          </a:xfrm>
          <a:prstGeom prst="rect">
            <a:avLst/>
          </a:prstGeom>
          <a:noFill/>
        </p:spPr>
        <p:txBody>
          <a:bodyPr wrap="square" rtlCol="0">
            <a:spAutoFit/>
          </a:bodyPr>
          <a:lstStyle/>
          <a:p>
            <a:pPr marL="285750" indent="-285750" algn="just">
              <a:buFont typeface="Arial" panose="020B0604020202020204" pitchFamily="34" charset="0"/>
              <a:buChar char="•"/>
            </a:pPr>
            <a:r>
              <a:rPr lang="es-PE" b="1" dirty="0" err="1"/>
              <a:t>Paradyn</a:t>
            </a:r>
            <a:r>
              <a:rPr lang="es-PE" b="1" dirty="0"/>
              <a:t> incluye la instrumentación dinámica de ejecutar núcleos de sistemas operativos, el proyecto </a:t>
            </a:r>
            <a:r>
              <a:rPr lang="es-PE" b="1" dirty="0" err="1"/>
              <a:t>Kerninst</a:t>
            </a:r>
            <a:r>
              <a:rPr lang="es-PE" b="1" dirty="0"/>
              <a:t> y el desarrollo de middleware para aplicaciones escalables, eficientes y robustas en la </a:t>
            </a:r>
            <a:r>
              <a:rPr lang="es-PE" b="1" dirty="0" smtClean="0"/>
              <a:t>red. </a:t>
            </a:r>
            <a:r>
              <a:rPr lang="es-PE" sz="2000" dirty="0" smtClean="0"/>
              <a:t>Desarrolla </a:t>
            </a:r>
            <a:r>
              <a:rPr lang="es-PE" sz="2000" dirty="0"/>
              <a:t>una tecnología que ayuda a los desarrolladores de herramientas y aplicaciones en su búsqueda de software de alto rendimiento, escalable, paralelo y distribuido. </a:t>
            </a:r>
            <a:endParaRPr lang="es-PE" sz="2000" dirty="0" smtClean="0"/>
          </a:p>
          <a:p>
            <a:pPr marL="285750" indent="-285750" algn="just">
              <a:buFont typeface="Arial" panose="020B0604020202020204" pitchFamily="34" charset="0"/>
              <a:buChar char="•"/>
            </a:pPr>
            <a:endParaRPr lang="es-PE" sz="2000" dirty="0"/>
          </a:p>
          <a:p>
            <a:pPr marL="285750" indent="-285750" algn="just">
              <a:buFont typeface="Arial" panose="020B0604020202020204" pitchFamily="34" charset="0"/>
              <a:buChar char="•"/>
            </a:pPr>
            <a:r>
              <a:rPr lang="es-PE" sz="2000" dirty="0" err="1"/>
              <a:t>Nimrod</a:t>
            </a:r>
            <a:r>
              <a:rPr lang="es-PE" sz="2000" dirty="0"/>
              <a:t>-G, utiliza el servicio middleware </a:t>
            </a:r>
            <a:r>
              <a:rPr lang="es-PE" sz="2000" dirty="0" err="1"/>
              <a:t>Globus</a:t>
            </a:r>
            <a:r>
              <a:rPr lang="es-PE" sz="2000" dirty="0"/>
              <a:t> para despachar trabajo a través de la grid computacional y al mismo tiempo efectúa el descubrimiento dinámico de recursos. Los ingenieros y científicos están habilitados para organizar de forma transparente el programa y datos en sitios remotos, así como ejecutar el programa en un particular elemento de un conjunto de datos específicamente en la diferencia de la máquina y finalmente, ensamble todos los resultados a un sitio de usuario desde el sitio remoto.</a:t>
            </a:r>
          </a:p>
        </p:txBody>
      </p:sp>
    </p:spTree>
    <p:extLst>
      <p:ext uri="{BB962C8B-B14F-4D97-AF65-F5344CB8AC3E}">
        <p14:creationId xmlns:p14="http://schemas.microsoft.com/office/powerpoint/2010/main" val="25875551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APLICACIONES GRID</a:t>
            </a:r>
            <a:endParaRPr lang="es-PE" dirty="0"/>
          </a:p>
        </p:txBody>
      </p:sp>
      <p:sp>
        <p:nvSpPr>
          <p:cNvPr id="3" name="CuadroTexto 2"/>
          <p:cNvSpPr txBox="1"/>
          <p:nvPr/>
        </p:nvSpPr>
        <p:spPr>
          <a:xfrm>
            <a:off x="888274" y="1290320"/>
            <a:ext cx="8765177" cy="2308324"/>
          </a:xfrm>
          <a:prstGeom prst="rect">
            <a:avLst/>
          </a:prstGeom>
          <a:noFill/>
        </p:spPr>
        <p:txBody>
          <a:bodyPr wrap="square" rtlCol="0">
            <a:spAutoFit/>
          </a:bodyPr>
          <a:lstStyle/>
          <a:p>
            <a:pPr marL="285750" indent="-285750" algn="just">
              <a:buFont typeface="Arial" panose="020B0604020202020204" pitchFamily="34" charset="0"/>
              <a:buChar char="•"/>
            </a:pPr>
            <a:r>
              <a:rPr lang="es-ES" sz="2400" b="1" dirty="0"/>
              <a:t>El proyecto </a:t>
            </a:r>
            <a:r>
              <a:rPr lang="es-ES" sz="2400" b="1" dirty="0" err="1"/>
              <a:t>RoboEarth</a:t>
            </a:r>
            <a:r>
              <a:rPr lang="es-ES" sz="2400" dirty="0"/>
              <a:t>, está dirigido por la institución holandesa “</a:t>
            </a:r>
            <a:r>
              <a:rPr lang="es-ES" sz="2400" dirty="0" err="1"/>
              <a:t>Eindhoven</a:t>
            </a:r>
            <a:r>
              <a:rPr lang="es-ES" sz="2400" dirty="0"/>
              <a:t> </a:t>
            </a:r>
            <a:r>
              <a:rPr lang="es-ES" sz="2400" dirty="0" err="1"/>
              <a:t>University</a:t>
            </a:r>
            <a:r>
              <a:rPr lang="es-ES" sz="2400" dirty="0"/>
              <a:t> of </a:t>
            </a:r>
            <a:r>
              <a:rPr lang="es-ES" sz="2400" dirty="0" err="1"/>
              <a:t>Technology</a:t>
            </a:r>
            <a:r>
              <a:rPr lang="es-ES" sz="2400" dirty="0"/>
              <a:t>”, un proyecto europeo para desarrollo de WWW para robots. Se compone de una mega base de datos donde los objetos, el entorno y la información de tareas pueden ser compartidos por robots.</a:t>
            </a:r>
            <a:endParaRPr lang="es-PE" sz="28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339" y="3979293"/>
            <a:ext cx="3005052" cy="1872867"/>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1817" y="3442463"/>
            <a:ext cx="4730688" cy="2946525"/>
          </a:xfrm>
          <a:prstGeom prst="rect">
            <a:avLst/>
          </a:prstGeom>
        </p:spPr>
      </p:pic>
    </p:spTree>
    <p:extLst>
      <p:ext uri="{BB962C8B-B14F-4D97-AF65-F5344CB8AC3E}">
        <p14:creationId xmlns:p14="http://schemas.microsoft.com/office/powerpoint/2010/main" val="10772138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VENTAJAS GRID</a:t>
            </a:r>
            <a:endParaRPr lang="es-PE" dirty="0"/>
          </a:p>
        </p:txBody>
      </p:sp>
      <p:sp>
        <p:nvSpPr>
          <p:cNvPr id="3" name="CuadroTexto 2"/>
          <p:cNvSpPr txBox="1"/>
          <p:nvPr/>
        </p:nvSpPr>
        <p:spPr>
          <a:xfrm>
            <a:off x="677334" y="1577703"/>
            <a:ext cx="8765177" cy="4708981"/>
          </a:xfrm>
          <a:prstGeom prst="rect">
            <a:avLst/>
          </a:prstGeom>
          <a:noFill/>
        </p:spPr>
        <p:txBody>
          <a:bodyPr wrap="square" rtlCol="0">
            <a:spAutoFit/>
          </a:bodyPr>
          <a:lstStyle/>
          <a:p>
            <a:pPr marL="285750" indent="-285750" algn="just">
              <a:buFont typeface="Arial" panose="020B0604020202020204" pitchFamily="34" charset="0"/>
              <a:buChar char="•"/>
            </a:pPr>
            <a:r>
              <a:rPr lang="es-PE" sz="2000" dirty="0"/>
              <a:t>Gran poder de procesamiento. Al combinar el poder de varias computadoras se puede procesar más datos.</a:t>
            </a:r>
          </a:p>
          <a:p>
            <a:pPr marL="285750" indent="-285750" algn="just">
              <a:buFont typeface="Arial" panose="020B0604020202020204" pitchFamily="34" charset="0"/>
              <a:buChar char="•"/>
            </a:pPr>
            <a:r>
              <a:rPr lang="es-PE" sz="2000" dirty="0"/>
              <a:t>Aprovechamiento de recursos existentes. Se puede usar computadoras en los momentos en que no son utilizadas para que ayuden con el procesamiento de datos en la grid.</a:t>
            </a:r>
          </a:p>
          <a:p>
            <a:pPr marL="285750" indent="-285750" algn="just">
              <a:buFont typeface="Arial" panose="020B0604020202020204" pitchFamily="34" charset="0"/>
              <a:buChar char="•"/>
            </a:pPr>
            <a:r>
              <a:rPr lang="es-PE" sz="2000" dirty="0"/>
              <a:t>No hay limite por espacio físico. Los equipos que forman la grid pueden estar a gran distancia entre sí. Incluso pueden estar en diferentes continentes.</a:t>
            </a:r>
          </a:p>
          <a:p>
            <a:pPr marL="285750" indent="-285750" algn="just">
              <a:buFont typeface="Arial" panose="020B0604020202020204" pitchFamily="34" charset="0"/>
              <a:buChar char="•"/>
            </a:pPr>
            <a:r>
              <a:rPr lang="es-PE" sz="2000" dirty="0"/>
              <a:t>Brinda flexibilidad ante posibles fallos. Si una máquina que forma parte del grid falla, el sistema lo reconoce y envía los datos no procesados a otra maquina.</a:t>
            </a:r>
          </a:p>
          <a:p>
            <a:pPr marL="285750" indent="-285750" algn="just">
              <a:buFont typeface="Arial" panose="020B0604020202020204" pitchFamily="34" charset="0"/>
              <a:buChar char="•"/>
            </a:pPr>
            <a:r>
              <a:rPr lang="es-PE" sz="2000" dirty="0"/>
              <a:t>Ahorro en costos. Cuando se necesita una gran capacidad de procesamiento incurrir en gastos de equipos con ese poder no es una buena idea para medianas y pequeñas </a:t>
            </a:r>
            <a:r>
              <a:rPr lang="es-PE" sz="2000" dirty="0" smtClean="0"/>
              <a:t>compañías </a:t>
            </a:r>
            <a:r>
              <a:rPr lang="es-PE" sz="2000" dirty="0"/>
              <a:t>por lo que una Grid es una opción viable y considerablemente mas barata.</a:t>
            </a:r>
          </a:p>
        </p:txBody>
      </p:sp>
    </p:spTree>
    <p:extLst>
      <p:ext uri="{BB962C8B-B14F-4D97-AF65-F5344CB8AC3E}">
        <p14:creationId xmlns:p14="http://schemas.microsoft.com/office/powerpoint/2010/main" val="161515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DESVENTAJAS GRID</a:t>
            </a:r>
            <a:endParaRPr lang="es-PE" dirty="0"/>
          </a:p>
        </p:txBody>
      </p:sp>
      <p:sp>
        <p:nvSpPr>
          <p:cNvPr id="3" name="CuadroTexto 2"/>
          <p:cNvSpPr txBox="1"/>
          <p:nvPr/>
        </p:nvSpPr>
        <p:spPr>
          <a:xfrm>
            <a:off x="677334" y="1577703"/>
            <a:ext cx="8765177" cy="4093428"/>
          </a:xfrm>
          <a:prstGeom prst="rect">
            <a:avLst/>
          </a:prstGeom>
          <a:noFill/>
        </p:spPr>
        <p:txBody>
          <a:bodyPr wrap="square" rtlCol="0">
            <a:spAutoFit/>
          </a:bodyPr>
          <a:lstStyle/>
          <a:p>
            <a:pPr marL="285750" indent="-285750" algn="just">
              <a:buFont typeface="Arial" panose="020B0604020202020204" pitchFamily="34" charset="0"/>
              <a:buChar char="•"/>
            </a:pPr>
            <a:r>
              <a:rPr lang="es-PE" sz="2000" dirty="0"/>
              <a:t>Necesita de algunos servicios para poder funcionar: internet, conexión las 24 horas los 365 </a:t>
            </a:r>
            <a:r>
              <a:rPr lang="es-PE" sz="2000" dirty="0" err="1"/>
              <a:t>dias</a:t>
            </a:r>
            <a:r>
              <a:rPr lang="es-PE" sz="2000" dirty="0"/>
              <a:t> del año con banda ancha, seguridad informática.</a:t>
            </a:r>
          </a:p>
          <a:p>
            <a:pPr marL="285750" indent="-285750" algn="just">
              <a:buFont typeface="Arial" panose="020B0604020202020204" pitchFamily="34" charset="0"/>
              <a:buChar char="•"/>
            </a:pPr>
            <a:r>
              <a:rPr lang="es-PE" sz="2000" dirty="0"/>
              <a:t>Aun no existen muchas aplicaciones que hagan uso de la potencia de un Grid.</a:t>
            </a:r>
          </a:p>
          <a:p>
            <a:pPr marL="285750" indent="-285750" algn="just">
              <a:buFont typeface="Arial" panose="020B0604020202020204" pitchFamily="34" charset="0"/>
              <a:buChar char="•"/>
            </a:pPr>
            <a:r>
              <a:rPr lang="es-PE" sz="2000" dirty="0"/>
              <a:t>Comunicación lenta y no uniforme.</a:t>
            </a:r>
          </a:p>
          <a:p>
            <a:pPr marL="285750" indent="-285750" algn="just">
              <a:buFont typeface="Arial" panose="020B0604020202020204" pitchFamily="34" charset="0"/>
              <a:buChar char="•"/>
            </a:pPr>
            <a:r>
              <a:rPr lang="es-PE" sz="2000" dirty="0"/>
              <a:t>Dificultad para sincronizar los procesos de todos los equipos.</a:t>
            </a:r>
          </a:p>
          <a:p>
            <a:pPr marL="285750" indent="-285750" algn="just">
              <a:buFont typeface="Arial" panose="020B0604020202020204" pitchFamily="34" charset="0"/>
              <a:buChar char="•"/>
            </a:pPr>
            <a:r>
              <a:rPr lang="es-PE" sz="2000" dirty="0"/>
              <a:t>Su utilidad se limita para procesamiento en paralelo. Por ahora no es apto para bases de datos transaccionales ni para el procesamiento complejo en serie.</a:t>
            </a:r>
          </a:p>
          <a:p>
            <a:pPr marL="285750" indent="-285750" algn="just">
              <a:buFont typeface="Arial" panose="020B0604020202020204" pitchFamily="34" charset="0"/>
              <a:buChar char="•"/>
            </a:pPr>
            <a:r>
              <a:rPr lang="es-PE" sz="2000" dirty="0"/>
              <a:t>Algunos tipos de aplicación no pueden ser puestos en forma paralela. Aquí existe el dilema de que tipo de problema se puede resolver con el Grid y cual no.</a:t>
            </a:r>
          </a:p>
        </p:txBody>
      </p:sp>
    </p:spTree>
    <p:extLst>
      <p:ext uri="{BB962C8B-B14F-4D97-AF65-F5344CB8AC3E}">
        <p14:creationId xmlns:p14="http://schemas.microsoft.com/office/powerpoint/2010/main" val="32760402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40C7F-588B-47E7-979C-CAFD6AA0672D}"/>
              </a:ext>
            </a:extLst>
          </p:cNvPr>
          <p:cNvSpPr>
            <a:spLocks noGrp="1"/>
          </p:cNvSpPr>
          <p:nvPr>
            <p:ph type="title"/>
          </p:nvPr>
        </p:nvSpPr>
        <p:spPr/>
        <p:txBody>
          <a:bodyPr/>
          <a:lstStyle/>
          <a:p>
            <a:r>
              <a:rPr lang="es-ES" b="1" dirty="0"/>
              <a:t>Sistemas de Cómputo en </a:t>
            </a:r>
            <a:r>
              <a:rPr lang="es-ES" b="1" dirty="0" smtClean="0"/>
              <a:t>Nube</a:t>
            </a:r>
            <a:endParaRPr lang="es-ES" b="1" dirty="0"/>
          </a:p>
        </p:txBody>
      </p:sp>
      <p:sp>
        <p:nvSpPr>
          <p:cNvPr id="3" name="Marcador de contenido 2">
            <a:extLst>
              <a:ext uri="{FF2B5EF4-FFF2-40B4-BE49-F238E27FC236}">
                <a16:creationId xmlns:a16="http://schemas.microsoft.com/office/drawing/2014/main" id="{A5A896CB-6447-43C1-8FB4-31C17A81DAE0}"/>
              </a:ext>
            </a:extLst>
          </p:cNvPr>
          <p:cNvSpPr>
            <a:spLocks noGrp="1"/>
          </p:cNvSpPr>
          <p:nvPr>
            <p:ph idx="1"/>
          </p:nvPr>
        </p:nvSpPr>
        <p:spPr>
          <a:xfrm>
            <a:off x="677333" y="1529525"/>
            <a:ext cx="8930305" cy="3880773"/>
          </a:xfrm>
        </p:spPr>
        <p:txBody>
          <a:bodyPr/>
          <a:lstStyle/>
          <a:p>
            <a:pPr algn="just"/>
            <a:r>
              <a:rPr lang="es-PE" dirty="0"/>
              <a:t>La computación en la nube es un paradigma informático novedoso basado en avance de la tecnología de virtualización que proporciona enormes grupos dinámicos y escalables de recursos virtuales de TI bajo demanda como un servicio a través de la tecnología de internet.</a:t>
            </a:r>
            <a:endParaRPr lang="es-ES" dirty="0"/>
          </a:p>
        </p:txBody>
      </p:sp>
      <p:pic>
        <p:nvPicPr>
          <p:cNvPr id="5" name="Imagen 4"/>
          <p:cNvPicPr/>
          <p:nvPr/>
        </p:nvPicPr>
        <p:blipFill>
          <a:blip r:embed="rId2">
            <a:extLst>
              <a:ext uri="{28A0092B-C50C-407E-A947-70E740481C1C}">
                <a14:useLocalDpi xmlns:a14="http://schemas.microsoft.com/office/drawing/2010/main" val="0"/>
              </a:ext>
            </a:extLst>
          </a:blip>
          <a:stretch>
            <a:fillRect/>
          </a:stretch>
        </p:blipFill>
        <p:spPr>
          <a:xfrm>
            <a:off x="2559187" y="2850325"/>
            <a:ext cx="6454185" cy="3479898"/>
          </a:xfrm>
          <a:prstGeom prst="rect">
            <a:avLst/>
          </a:prstGeom>
          <a:ln>
            <a:solidFill>
              <a:schemeClr val="accent1"/>
            </a:solidFill>
          </a:ln>
        </p:spPr>
      </p:pic>
    </p:spTree>
    <p:extLst>
      <p:ext uri="{BB962C8B-B14F-4D97-AF65-F5344CB8AC3E}">
        <p14:creationId xmlns:p14="http://schemas.microsoft.com/office/powerpoint/2010/main" val="39300552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40C7F-588B-47E7-979C-CAFD6AA0672D}"/>
              </a:ext>
            </a:extLst>
          </p:cNvPr>
          <p:cNvSpPr>
            <a:spLocks noGrp="1"/>
          </p:cNvSpPr>
          <p:nvPr>
            <p:ph type="title"/>
          </p:nvPr>
        </p:nvSpPr>
        <p:spPr/>
        <p:txBody>
          <a:bodyPr/>
          <a:lstStyle/>
          <a:p>
            <a:r>
              <a:rPr lang="es-ES" b="1" dirty="0" smtClean="0"/>
              <a:t>Cuadro comparativo</a:t>
            </a:r>
            <a:endParaRPr lang="es-ES" b="1" dirty="0"/>
          </a:p>
        </p:txBody>
      </p:sp>
      <p:graphicFrame>
        <p:nvGraphicFramePr>
          <p:cNvPr id="4" name="Tabla 3"/>
          <p:cNvGraphicFramePr>
            <a:graphicFrameLocks noGrp="1"/>
          </p:cNvGraphicFramePr>
          <p:nvPr>
            <p:extLst>
              <p:ext uri="{D42A27DB-BD31-4B8C-83A1-F6EECF244321}">
                <p14:modId xmlns:p14="http://schemas.microsoft.com/office/powerpoint/2010/main" val="3239003314"/>
              </p:ext>
            </p:extLst>
          </p:nvPr>
        </p:nvGraphicFramePr>
        <p:xfrm>
          <a:off x="961210" y="1780543"/>
          <a:ext cx="8770619" cy="4136932"/>
        </p:xfrm>
        <a:graphic>
          <a:graphicData uri="http://schemas.openxmlformats.org/drawingml/2006/table">
            <a:tbl>
              <a:tblPr>
                <a:tableStyleId>{5C22544A-7EE6-4342-B048-85BDC9FD1C3A}</a:tableStyleId>
              </a:tblPr>
              <a:tblGrid>
                <a:gridCol w="979460">
                  <a:extLst>
                    <a:ext uri="{9D8B030D-6E8A-4147-A177-3AD203B41FA5}">
                      <a16:colId xmlns:a16="http://schemas.microsoft.com/office/drawing/2014/main" val="2405438808"/>
                    </a:ext>
                  </a:extLst>
                </a:gridCol>
                <a:gridCol w="2597053">
                  <a:extLst>
                    <a:ext uri="{9D8B030D-6E8A-4147-A177-3AD203B41FA5}">
                      <a16:colId xmlns:a16="http://schemas.microsoft.com/office/drawing/2014/main" val="2715906352"/>
                    </a:ext>
                  </a:extLst>
                </a:gridCol>
                <a:gridCol w="2597053">
                  <a:extLst>
                    <a:ext uri="{9D8B030D-6E8A-4147-A177-3AD203B41FA5}">
                      <a16:colId xmlns:a16="http://schemas.microsoft.com/office/drawing/2014/main" val="892403560"/>
                    </a:ext>
                  </a:extLst>
                </a:gridCol>
                <a:gridCol w="2597053">
                  <a:extLst>
                    <a:ext uri="{9D8B030D-6E8A-4147-A177-3AD203B41FA5}">
                      <a16:colId xmlns:a16="http://schemas.microsoft.com/office/drawing/2014/main" val="2893257520"/>
                    </a:ext>
                  </a:extLst>
                </a:gridCol>
              </a:tblGrid>
              <a:tr h="261530">
                <a:tc>
                  <a:txBody>
                    <a:bodyPr/>
                    <a:lstStyle/>
                    <a:p>
                      <a:pPr algn="l" fontAlgn="ctr"/>
                      <a:r>
                        <a:rPr lang="es-ES" sz="1200" u="none" strike="noStrike">
                          <a:effectLst/>
                        </a:rPr>
                        <a:t> </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s-ES" sz="1200" u="none" strike="noStrike">
                          <a:effectLst/>
                        </a:rPr>
                        <a:t>Clúster</a:t>
                      </a:r>
                      <a:endParaRPr lang="es-PE"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s-ES" sz="1200" u="none" strike="noStrike">
                          <a:effectLst/>
                        </a:rPr>
                        <a:t>Grid</a:t>
                      </a:r>
                      <a:endParaRPr lang="es-PE"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s-ES" sz="1200" u="none" strike="noStrike">
                          <a:effectLst/>
                        </a:rPr>
                        <a:t>Cloud</a:t>
                      </a:r>
                      <a:endParaRPr lang="es-PE" sz="1200" b="1"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21695574"/>
                  </a:ext>
                </a:extLst>
              </a:tr>
              <a:tr h="487397">
                <a:tc>
                  <a:txBody>
                    <a:bodyPr/>
                    <a:lstStyle/>
                    <a:p>
                      <a:pPr algn="l" fontAlgn="ctr"/>
                      <a:r>
                        <a:rPr lang="es-ES" sz="1200" u="none" strike="noStrike">
                          <a:effectLst/>
                        </a:rPr>
                        <a:t>Propiedad</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Propiedad única</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Propiedad múltiple</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Propiedad única</a:t>
                      </a:r>
                      <a:endParaRPr lang="es-PE" sz="12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783412196"/>
                  </a:ext>
                </a:extLst>
              </a:tr>
              <a:tr h="1200662">
                <a:tc>
                  <a:txBody>
                    <a:bodyPr/>
                    <a:lstStyle/>
                    <a:p>
                      <a:pPr algn="l" fontAlgn="ctr"/>
                      <a:r>
                        <a:rPr lang="es-ES" sz="1200" u="none" strike="noStrike">
                          <a:effectLst/>
                        </a:rPr>
                        <a:t>Precios del servicio</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Limitado</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Privado o público asignado</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Utilidad /Descuento para grandes usuarios</a:t>
                      </a:r>
                      <a:endParaRPr lang="es-PE" sz="12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23965062"/>
                  </a:ext>
                </a:extLst>
              </a:tr>
              <a:tr h="487397">
                <a:tc>
                  <a:txBody>
                    <a:bodyPr/>
                    <a:lstStyle/>
                    <a:p>
                      <a:pPr algn="l" fontAlgn="ctr"/>
                      <a:r>
                        <a:rPr lang="es-ES" sz="1200" u="none" strike="noStrike">
                          <a:effectLst/>
                        </a:rPr>
                        <a:t>Virtualización</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Media</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Media</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Si</a:t>
                      </a:r>
                      <a:endParaRPr lang="es-PE" sz="12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732121492"/>
                  </a:ext>
                </a:extLst>
              </a:tr>
              <a:tr h="725152">
                <a:tc>
                  <a:txBody>
                    <a:bodyPr/>
                    <a:lstStyle/>
                    <a:p>
                      <a:pPr algn="l" fontAlgn="ctr"/>
                      <a:r>
                        <a:rPr lang="es-ES" sz="1200" u="none" strike="noStrike">
                          <a:effectLst/>
                        </a:rPr>
                        <a:t>Administración de recursos</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Recurso centralizado</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Recurso distribuido</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dirty="0">
                          <a:effectLst/>
                        </a:rPr>
                        <a:t>Ambos</a:t>
                      </a:r>
                      <a:endParaRPr lang="es-PE"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42654366"/>
                  </a:ext>
                </a:extLst>
              </a:tr>
              <a:tr h="487397">
                <a:tc>
                  <a:txBody>
                    <a:bodyPr/>
                    <a:lstStyle/>
                    <a:p>
                      <a:pPr algn="l" fontAlgn="ctr"/>
                      <a:r>
                        <a:rPr lang="es-ES" sz="1200" u="none" strike="noStrike">
                          <a:effectLst/>
                        </a:rPr>
                        <a:t>Estandarizado</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Si</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Si</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dirty="0">
                          <a:effectLst/>
                        </a:rPr>
                        <a:t>No</a:t>
                      </a:r>
                      <a:endParaRPr lang="es-PE"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838799050"/>
                  </a:ext>
                </a:extLst>
              </a:tr>
              <a:tr h="487397">
                <a:tc>
                  <a:txBody>
                    <a:bodyPr/>
                    <a:lstStyle/>
                    <a:p>
                      <a:pPr algn="l" fontAlgn="ctr"/>
                      <a:r>
                        <a:rPr lang="es-ES" sz="1200" u="none" strike="noStrike">
                          <a:effectLst/>
                        </a:rPr>
                        <a:t>Sistema operativo</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Windows / Linux</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Cualquier estándar (dominado por Unix)</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dirty="0">
                          <a:effectLst/>
                        </a:rPr>
                        <a:t>Un </a:t>
                      </a:r>
                      <a:r>
                        <a:rPr lang="es-ES" sz="1200" u="none" strike="noStrike" dirty="0" err="1">
                          <a:effectLst/>
                        </a:rPr>
                        <a:t>hipervisor</a:t>
                      </a:r>
                      <a:r>
                        <a:rPr lang="es-ES" sz="1200" u="none" strike="noStrike" dirty="0">
                          <a:effectLst/>
                        </a:rPr>
                        <a:t> (VM) que se ejecuta en múltiples SO</a:t>
                      </a:r>
                      <a:endParaRPr lang="es-PE"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60023103"/>
                  </a:ext>
                </a:extLst>
              </a:tr>
            </a:tbl>
          </a:graphicData>
        </a:graphic>
      </p:graphicFrame>
    </p:spTree>
    <p:extLst>
      <p:ext uri="{BB962C8B-B14F-4D97-AF65-F5344CB8AC3E}">
        <p14:creationId xmlns:p14="http://schemas.microsoft.com/office/powerpoint/2010/main" val="10226369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40C7F-588B-47E7-979C-CAFD6AA0672D}"/>
              </a:ext>
            </a:extLst>
          </p:cNvPr>
          <p:cNvSpPr>
            <a:spLocks noGrp="1"/>
          </p:cNvSpPr>
          <p:nvPr>
            <p:ph type="title"/>
          </p:nvPr>
        </p:nvSpPr>
        <p:spPr/>
        <p:txBody>
          <a:bodyPr/>
          <a:lstStyle/>
          <a:p>
            <a:r>
              <a:rPr lang="es-ES" b="1" dirty="0" smtClean="0"/>
              <a:t>Cuadro comparativo</a:t>
            </a:r>
            <a:endParaRPr lang="es-ES" b="1" dirty="0"/>
          </a:p>
        </p:txBody>
      </p:sp>
      <p:graphicFrame>
        <p:nvGraphicFramePr>
          <p:cNvPr id="3" name="Tabla 2"/>
          <p:cNvGraphicFramePr>
            <a:graphicFrameLocks noGrp="1"/>
          </p:cNvGraphicFramePr>
          <p:nvPr>
            <p:extLst>
              <p:ext uri="{D42A27DB-BD31-4B8C-83A1-F6EECF244321}">
                <p14:modId xmlns:p14="http://schemas.microsoft.com/office/powerpoint/2010/main" val="3414078821"/>
              </p:ext>
            </p:extLst>
          </p:nvPr>
        </p:nvGraphicFramePr>
        <p:xfrm>
          <a:off x="677332" y="1502229"/>
          <a:ext cx="8976118" cy="4715690"/>
        </p:xfrm>
        <a:graphic>
          <a:graphicData uri="http://schemas.openxmlformats.org/drawingml/2006/table">
            <a:tbl>
              <a:tblPr>
                <a:tableStyleId>{5C22544A-7EE6-4342-B048-85BDC9FD1C3A}</a:tableStyleId>
              </a:tblPr>
              <a:tblGrid>
                <a:gridCol w="1002409">
                  <a:extLst>
                    <a:ext uri="{9D8B030D-6E8A-4147-A177-3AD203B41FA5}">
                      <a16:colId xmlns:a16="http://schemas.microsoft.com/office/drawing/2014/main" val="367651220"/>
                    </a:ext>
                  </a:extLst>
                </a:gridCol>
                <a:gridCol w="2657903">
                  <a:extLst>
                    <a:ext uri="{9D8B030D-6E8A-4147-A177-3AD203B41FA5}">
                      <a16:colId xmlns:a16="http://schemas.microsoft.com/office/drawing/2014/main" val="4008422135"/>
                    </a:ext>
                  </a:extLst>
                </a:gridCol>
                <a:gridCol w="2657903">
                  <a:extLst>
                    <a:ext uri="{9D8B030D-6E8A-4147-A177-3AD203B41FA5}">
                      <a16:colId xmlns:a16="http://schemas.microsoft.com/office/drawing/2014/main" val="2956488930"/>
                    </a:ext>
                  </a:extLst>
                </a:gridCol>
                <a:gridCol w="2657903">
                  <a:extLst>
                    <a:ext uri="{9D8B030D-6E8A-4147-A177-3AD203B41FA5}">
                      <a16:colId xmlns:a16="http://schemas.microsoft.com/office/drawing/2014/main" val="883751077"/>
                    </a:ext>
                  </a:extLst>
                </a:gridCol>
              </a:tblGrid>
              <a:tr h="255530">
                <a:tc>
                  <a:txBody>
                    <a:bodyPr/>
                    <a:lstStyle/>
                    <a:p>
                      <a:pPr algn="l" fontAlgn="ctr"/>
                      <a:r>
                        <a:rPr lang="es-ES" sz="1200" u="none" strike="noStrike">
                          <a:effectLst/>
                        </a:rPr>
                        <a:t> </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s-ES" sz="1200" u="none" strike="noStrike">
                          <a:effectLst/>
                        </a:rPr>
                        <a:t>Clúster</a:t>
                      </a:r>
                      <a:endParaRPr lang="es-PE"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s-ES" sz="1200" u="none" strike="noStrike">
                          <a:effectLst/>
                        </a:rPr>
                        <a:t>Grid</a:t>
                      </a:r>
                      <a:endParaRPr lang="es-PE"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s-ES" sz="1200" u="none" strike="noStrike">
                          <a:effectLst/>
                        </a:rPr>
                        <a:t>Cloud</a:t>
                      </a:r>
                      <a:endParaRPr lang="es-PE" sz="1200" b="1"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904169139"/>
                  </a:ext>
                </a:extLst>
              </a:tr>
              <a:tr h="940815">
                <a:tc>
                  <a:txBody>
                    <a:bodyPr/>
                    <a:lstStyle/>
                    <a:p>
                      <a:pPr algn="l" fontAlgn="ctr"/>
                      <a:r>
                        <a:rPr lang="es-ES" sz="1200" u="none" strike="noStrike">
                          <a:effectLst/>
                        </a:rPr>
                        <a:t>Controladores de aplicaciones</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Negocios, centros de datos, informática empresarial</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Colaborativo científico y aplicaciones de alto rendimiento</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Aplicaciones Web de entrega de contenido, provisionado dinámicamente</a:t>
                      </a:r>
                      <a:endParaRPr lang="es-PE" sz="12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6259193"/>
                  </a:ext>
                </a:extLst>
              </a:tr>
              <a:tr h="476215">
                <a:tc>
                  <a:txBody>
                    <a:bodyPr/>
                    <a:lstStyle/>
                    <a:p>
                      <a:pPr algn="l" fontAlgn="ctr"/>
                      <a:r>
                        <a:rPr lang="es-ES" sz="1200" u="none" strike="noStrike">
                          <a:effectLst/>
                        </a:rPr>
                        <a:t>Capacidad</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Estable y capacidad de garantía</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Varios, pero de alta capacidad</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Provisionado según demanda</a:t>
                      </a:r>
                      <a:endParaRPr lang="es-PE" sz="12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611819643"/>
                  </a:ext>
                </a:extLst>
              </a:tr>
              <a:tr h="2102315">
                <a:tc>
                  <a:txBody>
                    <a:bodyPr/>
                    <a:lstStyle/>
                    <a:p>
                      <a:pPr algn="l" fontAlgn="ctr"/>
                      <a:r>
                        <a:rPr lang="es-ES" sz="1200" u="none" strike="noStrike">
                          <a:effectLst/>
                        </a:rPr>
                        <a:t>Seguridad</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Tradicional basado en usuario/contraseña</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dirty="0">
                          <a:effectLst/>
                        </a:rPr>
                        <a:t>Publico/privado, basado en autenticación y mapeo de un usuario a una cuenta</a:t>
                      </a:r>
                      <a:endParaRPr lang="es-PE"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Cada usuario/aplicación es proveído con una máquina virtual</a:t>
                      </a:r>
                      <a:endParaRPr lang="es-PE" sz="12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737754497"/>
                  </a:ext>
                </a:extLst>
              </a:tr>
              <a:tr h="940815">
                <a:tc>
                  <a:txBody>
                    <a:bodyPr/>
                    <a:lstStyle/>
                    <a:p>
                      <a:pPr algn="l" fontAlgn="ctr"/>
                      <a:r>
                        <a:rPr lang="es-ES" sz="1200" u="none" strike="noStrike">
                          <a:effectLst/>
                        </a:rPr>
                        <a:t>Privacidad</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Nivel medio de privacidad, depende de los privilegios de usuario</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dirty="0">
                          <a:effectLst/>
                        </a:rPr>
                        <a:t>Apoyo limitado para privacidad</a:t>
                      </a:r>
                      <a:endParaRPr lang="es-PE"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dirty="0">
                          <a:effectLst/>
                        </a:rPr>
                        <a:t>Alta seguridad/privacidad es garantizada, apoyo para establecer la lista de control de acceso por archivo (ACL)</a:t>
                      </a:r>
                      <a:endParaRPr lang="es-PE"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27758905"/>
                  </a:ext>
                </a:extLst>
              </a:tr>
            </a:tbl>
          </a:graphicData>
        </a:graphic>
      </p:graphicFrame>
    </p:spTree>
    <p:extLst>
      <p:ext uri="{BB962C8B-B14F-4D97-AF65-F5344CB8AC3E}">
        <p14:creationId xmlns:p14="http://schemas.microsoft.com/office/powerpoint/2010/main" val="1826131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40C7F-588B-47E7-979C-CAFD6AA0672D}"/>
              </a:ext>
            </a:extLst>
          </p:cNvPr>
          <p:cNvSpPr>
            <a:spLocks noGrp="1"/>
          </p:cNvSpPr>
          <p:nvPr>
            <p:ph type="title"/>
          </p:nvPr>
        </p:nvSpPr>
        <p:spPr/>
        <p:txBody>
          <a:bodyPr/>
          <a:lstStyle/>
          <a:p>
            <a:r>
              <a:rPr lang="es-ES" b="1" dirty="0" smtClean="0"/>
              <a:t>Cuadro comparativo</a:t>
            </a:r>
            <a:endParaRPr lang="es-ES" b="1" dirty="0"/>
          </a:p>
        </p:txBody>
      </p:sp>
      <p:graphicFrame>
        <p:nvGraphicFramePr>
          <p:cNvPr id="3" name="Tabla 2"/>
          <p:cNvGraphicFramePr>
            <a:graphicFrameLocks noGrp="1"/>
          </p:cNvGraphicFramePr>
          <p:nvPr>
            <p:extLst>
              <p:ext uri="{D42A27DB-BD31-4B8C-83A1-F6EECF244321}">
                <p14:modId xmlns:p14="http://schemas.microsoft.com/office/powerpoint/2010/main" val="3414078821"/>
              </p:ext>
            </p:extLst>
          </p:nvPr>
        </p:nvGraphicFramePr>
        <p:xfrm>
          <a:off x="677332" y="1502229"/>
          <a:ext cx="8976118" cy="4715690"/>
        </p:xfrm>
        <a:graphic>
          <a:graphicData uri="http://schemas.openxmlformats.org/drawingml/2006/table">
            <a:tbl>
              <a:tblPr>
                <a:tableStyleId>{5C22544A-7EE6-4342-B048-85BDC9FD1C3A}</a:tableStyleId>
              </a:tblPr>
              <a:tblGrid>
                <a:gridCol w="1002409">
                  <a:extLst>
                    <a:ext uri="{9D8B030D-6E8A-4147-A177-3AD203B41FA5}">
                      <a16:colId xmlns:a16="http://schemas.microsoft.com/office/drawing/2014/main" val="367651220"/>
                    </a:ext>
                  </a:extLst>
                </a:gridCol>
                <a:gridCol w="2657903">
                  <a:extLst>
                    <a:ext uri="{9D8B030D-6E8A-4147-A177-3AD203B41FA5}">
                      <a16:colId xmlns:a16="http://schemas.microsoft.com/office/drawing/2014/main" val="4008422135"/>
                    </a:ext>
                  </a:extLst>
                </a:gridCol>
                <a:gridCol w="2657903">
                  <a:extLst>
                    <a:ext uri="{9D8B030D-6E8A-4147-A177-3AD203B41FA5}">
                      <a16:colId xmlns:a16="http://schemas.microsoft.com/office/drawing/2014/main" val="2956488930"/>
                    </a:ext>
                  </a:extLst>
                </a:gridCol>
                <a:gridCol w="2657903">
                  <a:extLst>
                    <a:ext uri="{9D8B030D-6E8A-4147-A177-3AD203B41FA5}">
                      <a16:colId xmlns:a16="http://schemas.microsoft.com/office/drawing/2014/main" val="883751077"/>
                    </a:ext>
                  </a:extLst>
                </a:gridCol>
              </a:tblGrid>
              <a:tr h="255530">
                <a:tc>
                  <a:txBody>
                    <a:bodyPr/>
                    <a:lstStyle/>
                    <a:p>
                      <a:pPr algn="l" fontAlgn="ctr"/>
                      <a:r>
                        <a:rPr lang="es-ES" sz="1200" u="none" strike="noStrike">
                          <a:effectLst/>
                        </a:rPr>
                        <a:t> </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s-ES" sz="1200" u="none" strike="noStrike">
                          <a:effectLst/>
                        </a:rPr>
                        <a:t>Clúster</a:t>
                      </a:r>
                      <a:endParaRPr lang="es-PE"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s-ES" sz="1200" u="none" strike="noStrike">
                          <a:effectLst/>
                        </a:rPr>
                        <a:t>Grid</a:t>
                      </a:r>
                      <a:endParaRPr lang="es-PE"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s-ES" sz="1200" u="none" strike="noStrike">
                          <a:effectLst/>
                        </a:rPr>
                        <a:t>Cloud</a:t>
                      </a:r>
                      <a:endParaRPr lang="es-PE" sz="1200" b="1"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904169139"/>
                  </a:ext>
                </a:extLst>
              </a:tr>
              <a:tr h="940815">
                <a:tc>
                  <a:txBody>
                    <a:bodyPr/>
                    <a:lstStyle/>
                    <a:p>
                      <a:pPr algn="l" fontAlgn="ctr"/>
                      <a:r>
                        <a:rPr lang="es-ES" sz="1200" u="none" strike="noStrike">
                          <a:effectLst/>
                        </a:rPr>
                        <a:t>Controladores de aplicaciones</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Negocios, centros de datos, informática empresarial</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Colaborativo científico y aplicaciones de alto rendimiento</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Aplicaciones Web de entrega de contenido, provisionado dinámicamente</a:t>
                      </a:r>
                      <a:endParaRPr lang="es-PE" sz="12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6259193"/>
                  </a:ext>
                </a:extLst>
              </a:tr>
              <a:tr h="476215">
                <a:tc>
                  <a:txBody>
                    <a:bodyPr/>
                    <a:lstStyle/>
                    <a:p>
                      <a:pPr algn="l" fontAlgn="ctr"/>
                      <a:r>
                        <a:rPr lang="es-ES" sz="1200" u="none" strike="noStrike">
                          <a:effectLst/>
                        </a:rPr>
                        <a:t>Capacidad</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Estable y capacidad de garantía</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Varios, pero de alta capacidad</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Provisionado según demanda</a:t>
                      </a:r>
                      <a:endParaRPr lang="es-PE" sz="12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611819643"/>
                  </a:ext>
                </a:extLst>
              </a:tr>
              <a:tr h="2102315">
                <a:tc>
                  <a:txBody>
                    <a:bodyPr/>
                    <a:lstStyle/>
                    <a:p>
                      <a:pPr algn="l" fontAlgn="ctr"/>
                      <a:r>
                        <a:rPr lang="es-ES" sz="1200" u="none" strike="noStrike">
                          <a:effectLst/>
                        </a:rPr>
                        <a:t>Seguridad</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Tradicional basado en usuario/contraseña</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dirty="0">
                          <a:effectLst/>
                        </a:rPr>
                        <a:t>Publico/privado, basado en autenticación y mapeo de un usuario a una cuenta</a:t>
                      </a:r>
                      <a:endParaRPr lang="es-PE"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Cada usuario/aplicación es proveído con una máquina virtual</a:t>
                      </a:r>
                      <a:endParaRPr lang="es-PE" sz="12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737754497"/>
                  </a:ext>
                </a:extLst>
              </a:tr>
              <a:tr h="940815">
                <a:tc>
                  <a:txBody>
                    <a:bodyPr/>
                    <a:lstStyle/>
                    <a:p>
                      <a:pPr algn="l" fontAlgn="ctr"/>
                      <a:r>
                        <a:rPr lang="es-ES" sz="1200" u="none" strike="noStrike">
                          <a:effectLst/>
                        </a:rPr>
                        <a:t>Privacidad</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Nivel medio de privacidad, depende de los privilegios de usuario</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dirty="0">
                          <a:effectLst/>
                        </a:rPr>
                        <a:t>Apoyo limitado para privacidad</a:t>
                      </a:r>
                      <a:endParaRPr lang="es-PE"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dirty="0">
                          <a:effectLst/>
                        </a:rPr>
                        <a:t>Alta seguridad/privacidad es garantizada, apoyo para establecer la lista de control de acceso por archivo (ACL)</a:t>
                      </a:r>
                      <a:endParaRPr lang="es-PE"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27758905"/>
                  </a:ext>
                </a:extLst>
              </a:tr>
            </a:tbl>
          </a:graphicData>
        </a:graphic>
      </p:graphicFrame>
    </p:spTree>
    <p:extLst>
      <p:ext uri="{BB962C8B-B14F-4D97-AF65-F5344CB8AC3E}">
        <p14:creationId xmlns:p14="http://schemas.microsoft.com/office/powerpoint/2010/main" val="41465831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40C7F-588B-47E7-979C-CAFD6AA0672D}"/>
              </a:ext>
            </a:extLst>
          </p:cNvPr>
          <p:cNvSpPr>
            <a:spLocks noGrp="1"/>
          </p:cNvSpPr>
          <p:nvPr>
            <p:ph type="title"/>
          </p:nvPr>
        </p:nvSpPr>
        <p:spPr/>
        <p:txBody>
          <a:bodyPr/>
          <a:lstStyle/>
          <a:p>
            <a:r>
              <a:rPr lang="es-ES" b="1" dirty="0" smtClean="0"/>
              <a:t>Cuadro comparativo</a:t>
            </a:r>
            <a:endParaRPr lang="es-ES" b="1" dirty="0"/>
          </a:p>
        </p:txBody>
      </p:sp>
      <p:graphicFrame>
        <p:nvGraphicFramePr>
          <p:cNvPr id="5" name="Tabla 4"/>
          <p:cNvGraphicFramePr>
            <a:graphicFrameLocks noGrp="1"/>
          </p:cNvGraphicFramePr>
          <p:nvPr>
            <p:extLst>
              <p:ext uri="{D42A27DB-BD31-4B8C-83A1-F6EECF244321}">
                <p14:modId xmlns:p14="http://schemas.microsoft.com/office/powerpoint/2010/main" val="1854198369"/>
              </p:ext>
            </p:extLst>
          </p:nvPr>
        </p:nvGraphicFramePr>
        <p:xfrm>
          <a:off x="742105" y="1956527"/>
          <a:ext cx="8786947" cy="3227252"/>
        </p:xfrm>
        <a:graphic>
          <a:graphicData uri="http://schemas.openxmlformats.org/drawingml/2006/table">
            <a:tbl>
              <a:tblPr>
                <a:tableStyleId>{5C22544A-7EE6-4342-B048-85BDC9FD1C3A}</a:tableStyleId>
              </a:tblPr>
              <a:tblGrid>
                <a:gridCol w="981283">
                  <a:extLst>
                    <a:ext uri="{9D8B030D-6E8A-4147-A177-3AD203B41FA5}">
                      <a16:colId xmlns:a16="http://schemas.microsoft.com/office/drawing/2014/main" val="938418228"/>
                    </a:ext>
                  </a:extLst>
                </a:gridCol>
                <a:gridCol w="2601888">
                  <a:extLst>
                    <a:ext uri="{9D8B030D-6E8A-4147-A177-3AD203B41FA5}">
                      <a16:colId xmlns:a16="http://schemas.microsoft.com/office/drawing/2014/main" val="2725357483"/>
                    </a:ext>
                  </a:extLst>
                </a:gridCol>
                <a:gridCol w="2601888">
                  <a:extLst>
                    <a:ext uri="{9D8B030D-6E8A-4147-A177-3AD203B41FA5}">
                      <a16:colId xmlns:a16="http://schemas.microsoft.com/office/drawing/2014/main" val="1335233196"/>
                    </a:ext>
                  </a:extLst>
                </a:gridCol>
                <a:gridCol w="2601888">
                  <a:extLst>
                    <a:ext uri="{9D8B030D-6E8A-4147-A177-3AD203B41FA5}">
                      <a16:colId xmlns:a16="http://schemas.microsoft.com/office/drawing/2014/main" val="4163521240"/>
                    </a:ext>
                  </a:extLst>
                </a:gridCol>
              </a:tblGrid>
              <a:tr h="316962">
                <a:tc>
                  <a:txBody>
                    <a:bodyPr/>
                    <a:lstStyle/>
                    <a:p>
                      <a:pPr algn="l" fontAlgn="ctr"/>
                      <a:r>
                        <a:rPr lang="es-ES" sz="1200" u="none" strike="noStrike">
                          <a:effectLst/>
                        </a:rPr>
                        <a:t> </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s-ES" sz="1200" u="none" strike="noStrike">
                          <a:effectLst/>
                        </a:rPr>
                        <a:t>Clúster</a:t>
                      </a:r>
                      <a:endParaRPr lang="es-PE"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s-ES" sz="1200" u="none" strike="noStrike">
                          <a:effectLst/>
                        </a:rPr>
                        <a:t>Grid</a:t>
                      </a:r>
                      <a:endParaRPr lang="es-PE"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s-ES" sz="1200" u="none" strike="noStrike">
                          <a:effectLst/>
                        </a:rPr>
                        <a:t>Cloud</a:t>
                      </a:r>
                      <a:endParaRPr lang="es-PE" sz="1200" b="1"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364596475"/>
                  </a:ext>
                </a:extLst>
              </a:tr>
              <a:tr h="878850">
                <a:tc>
                  <a:txBody>
                    <a:bodyPr/>
                    <a:lstStyle/>
                    <a:p>
                      <a:pPr algn="l" fontAlgn="ctr"/>
                      <a:r>
                        <a:rPr lang="es-ES" sz="1200" u="none" strike="noStrike">
                          <a:effectLst/>
                        </a:rPr>
                        <a:t>Población</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Computadoras de productos básicos</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Alta gama de sistemas (clúster, servidores)</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Comodidad de pc, red de servidores de alta gama con almacenamiento adjunto</a:t>
                      </a:r>
                      <a:endParaRPr lang="es-PE" sz="12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270563002"/>
                  </a:ext>
                </a:extLst>
              </a:tr>
              <a:tr h="2031440">
                <a:tc>
                  <a:txBody>
                    <a:bodyPr/>
                    <a:lstStyle/>
                    <a:p>
                      <a:pPr algn="l" fontAlgn="ctr"/>
                      <a:r>
                        <a:rPr lang="es-ES" sz="1200" u="none" strike="noStrike">
                          <a:effectLst/>
                        </a:rPr>
                        <a:t>Presentación del usuario final</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Presentado como un sistema dinámico y diversificado</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a:effectLst/>
                        </a:rPr>
                        <a:t>Presentado como una imagen de sistema único</a:t>
                      </a:r>
                      <a:endParaRPr lang="es-PE" sz="12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ES" sz="1200" u="none" strike="noStrike" dirty="0">
                          <a:effectLst/>
                        </a:rPr>
                        <a:t>Presentado como un modelo de uso basado en autoservicios</a:t>
                      </a:r>
                      <a:endParaRPr lang="es-PE"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857165557"/>
                  </a:ext>
                </a:extLst>
              </a:tr>
            </a:tbl>
          </a:graphicData>
        </a:graphic>
      </p:graphicFrame>
    </p:spTree>
    <p:extLst>
      <p:ext uri="{BB962C8B-B14F-4D97-AF65-F5344CB8AC3E}">
        <p14:creationId xmlns:p14="http://schemas.microsoft.com/office/powerpoint/2010/main" val="3406687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399246"/>
            <a:ext cx="10058400" cy="1017430"/>
          </a:xfrm>
        </p:spPr>
        <p:txBody>
          <a:bodyPr/>
          <a:lstStyle/>
          <a:p>
            <a:r>
              <a:rPr lang="es-ES" b="1" dirty="0" smtClean="0"/>
              <a:t>Objetivos</a:t>
            </a:r>
            <a:r>
              <a:rPr lang="es-ES" b="1" dirty="0"/>
              <a:t>:</a:t>
            </a:r>
          </a:p>
        </p:txBody>
      </p:sp>
      <p:sp>
        <p:nvSpPr>
          <p:cNvPr id="3" name="Marcador de contenido 2"/>
          <p:cNvSpPr>
            <a:spLocks noGrp="1"/>
          </p:cNvSpPr>
          <p:nvPr>
            <p:ph idx="1"/>
          </p:nvPr>
        </p:nvSpPr>
        <p:spPr>
          <a:xfrm>
            <a:off x="714901" y="1184856"/>
            <a:ext cx="8918496" cy="5383369"/>
          </a:xfrm>
        </p:spPr>
        <p:txBody>
          <a:bodyPr>
            <a:normAutofit lnSpcReduction="10000"/>
          </a:bodyPr>
          <a:lstStyle/>
          <a:p>
            <a:pPr algn="just"/>
            <a:r>
              <a:rPr lang="es-ES" b="1" dirty="0" smtClean="0"/>
              <a:t>Transparencia</a:t>
            </a:r>
            <a:r>
              <a:rPr lang="es-ES" b="1" dirty="0"/>
              <a:t>: </a:t>
            </a:r>
            <a:r>
              <a:rPr lang="es-ES" dirty="0"/>
              <a:t>Se deberá de poder acceder a los distintos recursos sin conocer la localización de los mismos, es decir, para acceder a un recurso remoto no habrá que conocer de qué nodo depende.</a:t>
            </a:r>
          </a:p>
          <a:p>
            <a:pPr algn="just"/>
            <a:r>
              <a:rPr lang="es-ES" b="1" dirty="0" smtClean="0"/>
              <a:t>Fiabilidad</a:t>
            </a:r>
            <a:r>
              <a:rPr lang="es-ES" b="1" dirty="0"/>
              <a:t>:</a:t>
            </a:r>
          </a:p>
          <a:p>
            <a:pPr lvl="1" algn="just">
              <a:buFont typeface="Wingdings" panose="05000000000000000000" pitchFamily="2" charset="2"/>
              <a:buChar char="q"/>
            </a:pPr>
            <a:r>
              <a:rPr lang="es-ES" sz="1800" b="1" dirty="0" smtClean="0"/>
              <a:t>Fiabilidad </a:t>
            </a:r>
            <a:r>
              <a:rPr lang="es-ES" sz="1800" b="1" dirty="0"/>
              <a:t>como disponibilidad: </a:t>
            </a:r>
            <a:r>
              <a:rPr lang="es-ES" sz="1800" dirty="0"/>
              <a:t>es decir, se busca un sistema de alta disponibilidad mediante la redundancia de nodos y recursos.</a:t>
            </a:r>
          </a:p>
          <a:p>
            <a:pPr lvl="1" algn="just">
              <a:buFont typeface="Wingdings" panose="05000000000000000000" pitchFamily="2" charset="2"/>
              <a:buChar char="q"/>
            </a:pPr>
            <a:r>
              <a:rPr lang="es-ES" sz="1800" b="1" dirty="0" smtClean="0"/>
              <a:t>Fiabilidad </a:t>
            </a:r>
            <a:r>
              <a:rPr lang="es-ES" sz="1800" b="1" dirty="0"/>
              <a:t>como coherencia: </a:t>
            </a:r>
            <a:r>
              <a:rPr lang="es-ES" sz="1800" dirty="0"/>
              <a:t>se tiene que buscar que la información que procesa el sistema siempre sea coherente, aspecto que en sistemas en los que se utiliza la redundancia se dificulta bastante.</a:t>
            </a:r>
          </a:p>
          <a:p>
            <a:pPr algn="just"/>
            <a:r>
              <a:rPr lang="es-ES" b="1" dirty="0" smtClean="0"/>
              <a:t>Rendimiento</a:t>
            </a:r>
            <a:r>
              <a:rPr lang="es-ES" b="1" dirty="0"/>
              <a:t>: </a:t>
            </a:r>
            <a:r>
              <a:rPr lang="es-ES" b="1" dirty="0" smtClean="0"/>
              <a:t> </a:t>
            </a:r>
            <a:r>
              <a:rPr lang="es-ES" dirty="0" smtClean="0"/>
              <a:t>Debe </a:t>
            </a:r>
            <a:r>
              <a:rPr lang="es-ES" dirty="0"/>
              <a:t>ser mejor que un sistema centralizado y debe ser proporcional al número de procesadores </a:t>
            </a:r>
            <a:r>
              <a:rPr lang="es-ES" dirty="0" smtClean="0"/>
              <a:t>empleados</a:t>
            </a:r>
          </a:p>
          <a:p>
            <a:pPr algn="just"/>
            <a:r>
              <a:rPr lang="es-ES" b="1" dirty="0" smtClean="0"/>
              <a:t>Escalabilidad</a:t>
            </a:r>
            <a:r>
              <a:rPr lang="es-ES" b="1" dirty="0"/>
              <a:t>: </a:t>
            </a:r>
            <a:r>
              <a:rPr lang="es-ES" dirty="0"/>
              <a:t>Si se diseña de forma cuidadosa y planificada, el que el sistema crezca mediante la adición de nuevos nodos al sistema nos proporcionará un aumento del rendimiento proporcional con el número de procesadores que añadamos.</a:t>
            </a:r>
          </a:p>
          <a:p>
            <a:pPr algn="just"/>
            <a:r>
              <a:rPr lang="es-ES" b="1" dirty="0" smtClean="0"/>
              <a:t>Flexibilidad</a:t>
            </a:r>
            <a:r>
              <a:rPr lang="es-ES" b="1" dirty="0"/>
              <a:t>: </a:t>
            </a:r>
            <a:r>
              <a:rPr lang="es-ES" dirty="0"/>
              <a:t>La flexibilidad se entiende como la capacidad de ampliar o extender el sistema con nuevas funcionalidades de forma sencilla.</a:t>
            </a:r>
          </a:p>
          <a:p>
            <a:pPr algn="just"/>
            <a:endParaRPr lang="es-ES" dirty="0"/>
          </a:p>
          <a:p>
            <a:pPr algn="just"/>
            <a:endParaRPr lang="es-ES" dirty="0"/>
          </a:p>
        </p:txBody>
      </p:sp>
    </p:spTree>
    <p:extLst>
      <p:ext uri="{BB962C8B-B14F-4D97-AF65-F5344CB8AC3E}">
        <p14:creationId xmlns:p14="http://schemas.microsoft.com/office/powerpoint/2010/main" val="5816887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38131B-AB8A-C04B-ACB8-BBCE50B297F8}"/>
              </a:ext>
            </a:extLst>
          </p:cNvPr>
          <p:cNvSpPr>
            <a:spLocks noGrp="1"/>
          </p:cNvSpPr>
          <p:nvPr>
            <p:ph type="title"/>
          </p:nvPr>
        </p:nvSpPr>
        <p:spPr>
          <a:xfrm>
            <a:off x="677334" y="609600"/>
            <a:ext cx="8596668" cy="853440"/>
          </a:xfrm>
        </p:spPr>
        <p:txBody>
          <a:bodyPr/>
          <a:lstStyle/>
          <a:p>
            <a:r>
              <a:rPr lang="es-PE" dirty="0" smtClean="0"/>
              <a:t>Integración</a:t>
            </a:r>
            <a:r>
              <a:rPr lang="es-PE" dirty="0" smtClean="0"/>
              <a:t> entre </a:t>
            </a:r>
            <a:r>
              <a:rPr lang="es-PE" dirty="0"/>
              <a:t>G</a:t>
            </a:r>
            <a:r>
              <a:rPr lang="es-PE" dirty="0" smtClean="0"/>
              <a:t>rid y </a:t>
            </a:r>
            <a:r>
              <a:rPr lang="es-PE" dirty="0"/>
              <a:t>C</a:t>
            </a:r>
            <a:r>
              <a:rPr lang="es-PE" dirty="0" smtClean="0"/>
              <a:t>loud</a:t>
            </a:r>
            <a:endParaRPr lang="es-PE" dirty="0"/>
          </a:p>
        </p:txBody>
      </p:sp>
      <p:sp>
        <p:nvSpPr>
          <p:cNvPr id="3" name="Marcador de contenido 2">
            <a:extLst>
              <a:ext uri="{FF2B5EF4-FFF2-40B4-BE49-F238E27FC236}">
                <a16:creationId xmlns:a16="http://schemas.microsoft.com/office/drawing/2014/main" id="{F5EC5C80-A9B0-C14C-AD8D-9055A16B2AAF}"/>
              </a:ext>
            </a:extLst>
          </p:cNvPr>
          <p:cNvSpPr>
            <a:spLocks noGrp="1"/>
          </p:cNvSpPr>
          <p:nvPr>
            <p:ph idx="1"/>
          </p:nvPr>
        </p:nvSpPr>
        <p:spPr>
          <a:xfrm>
            <a:off x="677333" y="1674255"/>
            <a:ext cx="8865911" cy="4367108"/>
          </a:xfrm>
        </p:spPr>
        <p:txBody>
          <a:bodyPr>
            <a:normAutofit/>
          </a:bodyPr>
          <a:lstStyle/>
          <a:p>
            <a:pPr marL="0" indent="0" algn="just">
              <a:buNone/>
            </a:pPr>
            <a:r>
              <a:rPr lang="es-PE" dirty="0" smtClean="0"/>
              <a:t>La computación en grid puede ser integrada a la computación en la nube, siendo un claro ejemplo Amazon Cloud </a:t>
            </a:r>
            <a:r>
              <a:rPr lang="es-PE" dirty="0" err="1" smtClean="0"/>
              <a:t>Services</a:t>
            </a:r>
            <a:r>
              <a:rPr lang="es-PE" dirty="0" smtClean="0"/>
              <a:t>, donde se encuentra el servicio EC2, que ofrece el poder de calculo de sus servidores por un bajo precio y por otro lado se encuentra Amazon S3 (Simple Storage </a:t>
            </a:r>
            <a:r>
              <a:rPr lang="es-PE" dirty="0" err="1" smtClean="0"/>
              <a:t>Service</a:t>
            </a:r>
            <a:r>
              <a:rPr lang="es-PE" dirty="0" smtClean="0"/>
              <a:t>), que cumple la necesidad de entregar grandes cantidades de espacio por muy bajos costos.</a:t>
            </a:r>
            <a:endParaRPr lang="es-PE" dirty="0"/>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5632" y="3712137"/>
            <a:ext cx="3489312" cy="2087772"/>
          </a:xfrm>
          <a:prstGeom prst="rect">
            <a:avLst/>
          </a:prstGeom>
        </p:spPr>
      </p:pic>
    </p:spTree>
    <p:extLst>
      <p:ext uri="{BB962C8B-B14F-4D97-AF65-F5344CB8AC3E}">
        <p14:creationId xmlns:p14="http://schemas.microsoft.com/office/powerpoint/2010/main" val="18304118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38131B-AB8A-C04B-ACB8-BBCE50B297F8}"/>
              </a:ext>
            </a:extLst>
          </p:cNvPr>
          <p:cNvSpPr>
            <a:spLocks noGrp="1"/>
          </p:cNvSpPr>
          <p:nvPr>
            <p:ph type="title"/>
          </p:nvPr>
        </p:nvSpPr>
        <p:spPr>
          <a:xfrm>
            <a:off x="677334" y="609599"/>
            <a:ext cx="8610357" cy="1064655"/>
          </a:xfrm>
        </p:spPr>
        <p:txBody>
          <a:bodyPr>
            <a:normAutofit fontScale="90000"/>
          </a:bodyPr>
          <a:lstStyle/>
          <a:p>
            <a:r>
              <a:rPr lang="es-PE" dirty="0"/>
              <a:t>Amazon EC2 (Amazon </a:t>
            </a:r>
            <a:r>
              <a:rPr lang="es-PE" dirty="0" err="1"/>
              <a:t>Elastic</a:t>
            </a:r>
            <a:r>
              <a:rPr lang="es-PE" dirty="0"/>
              <a:t> Compute Cloud) </a:t>
            </a:r>
            <a:r>
              <a:rPr lang="es-PE" dirty="0" smtClean="0"/>
              <a:t>: GRID</a:t>
            </a:r>
            <a:endParaRPr lang="es-PE" dirty="0"/>
          </a:p>
        </p:txBody>
      </p:sp>
      <p:sp>
        <p:nvSpPr>
          <p:cNvPr id="3" name="Marcador de contenido 2">
            <a:extLst>
              <a:ext uri="{FF2B5EF4-FFF2-40B4-BE49-F238E27FC236}">
                <a16:creationId xmlns:a16="http://schemas.microsoft.com/office/drawing/2014/main" id="{F5EC5C80-A9B0-C14C-AD8D-9055A16B2AAF}"/>
              </a:ext>
            </a:extLst>
          </p:cNvPr>
          <p:cNvSpPr>
            <a:spLocks noGrp="1"/>
          </p:cNvSpPr>
          <p:nvPr>
            <p:ph idx="1"/>
          </p:nvPr>
        </p:nvSpPr>
        <p:spPr>
          <a:xfrm>
            <a:off x="677333" y="1674255"/>
            <a:ext cx="8865911" cy="4367108"/>
          </a:xfrm>
        </p:spPr>
        <p:txBody>
          <a:bodyPr>
            <a:normAutofit/>
          </a:bodyPr>
          <a:lstStyle/>
          <a:p>
            <a:pPr marL="0" indent="0" algn="just">
              <a:buNone/>
            </a:pPr>
            <a:r>
              <a:rPr lang="es-PE" dirty="0"/>
              <a:t>Amazon EC2 reduce el tiempo necesario para obtener y arrancar nuevas instancias de servidor en cuestión de minutos, lo que permite escalar rápidamente la capacidad, ya sea aumentándola o reduciéndola, según cambien sus necesidades. Amazon EC2 cambia el modelo económico de la informática, ya que solo tendrá que pagar por la capacidad que realmente utilice. Amazon EC2 les brinda a los desarrolladores las herramientas necesarias para crear aplicaciones resistentes a errores y para aislarlas de los casos de error comunes.</a:t>
            </a:r>
            <a:endParaRPr lang="es-PE"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230" y="3971108"/>
            <a:ext cx="5704116" cy="1711236"/>
          </a:xfrm>
          <a:prstGeom prst="rect">
            <a:avLst/>
          </a:prstGeom>
        </p:spPr>
      </p:pic>
    </p:spTree>
    <p:extLst>
      <p:ext uri="{BB962C8B-B14F-4D97-AF65-F5344CB8AC3E}">
        <p14:creationId xmlns:p14="http://schemas.microsoft.com/office/powerpoint/2010/main" val="1117593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38131B-AB8A-C04B-ACB8-BBCE50B297F8}"/>
              </a:ext>
            </a:extLst>
          </p:cNvPr>
          <p:cNvSpPr>
            <a:spLocks noGrp="1"/>
          </p:cNvSpPr>
          <p:nvPr>
            <p:ph type="title"/>
          </p:nvPr>
        </p:nvSpPr>
        <p:spPr>
          <a:xfrm>
            <a:off x="677334" y="609600"/>
            <a:ext cx="8596668" cy="853440"/>
          </a:xfrm>
        </p:spPr>
        <p:txBody>
          <a:bodyPr>
            <a:normAutofit fontScale="90000"/>
          </a:bodyPr>
          <a:lstStyle/>
          <a:p>
            <a:r>
              <a:rPr lang="es-PE" dirty="0" smtClean="0"/>
              <a:t>Amazon S3 (Simple Storage </a:t>
            </a:r>
            <a:r>
              <a:rPr lang="es-PE" dirty="0" err="1" smtClean="0"/>
              <a:t>Service</a:t>
            </a:r>
            <a:r>
              <a:rPr lang="es-PE" dirty="0" smtClean="0"/>
              <a:t>) : CLOUD</a:t>
            </a:r>
            <a:endParaRPr lang="es-PE" dirty="0"/>
          </a:p>
        </p:txBody>
      </p:sp>
      <p:sp>
        <p:nvSpPr>
          <p:cNvPr id="3" name="Marcador de contenido 2">
            <a:extLst>
              <a:ext uri="{FF2B5EF4-FFF2-40B4-BE49-F238E27FC236}">
                <a16:creationId xmlns:a16="http://schemas.microsoft.com/office/drawing/2014/main" id="{F5EC5C80-A9B0-C14C-AD8D-9055A16B2AAF}"/>
              </a:ext>
            </a:extLst>
          </p:cNvPr>
          <p:cNvSpPr>
            <a:spLocks noGrp="1"/>
          </p:cNvSpPr>
          <p:nvPr>
            <p:ph idx="1"/>
          </p:nvPr>
        </p:nvSpPr>
        <p:spPr>
          <a:xfrm>
            <a:off x="677333" y="1674255"/>
            <a:ext cx="8865911" cy="4367108"/>
          </a:xfrm>
        </p:spPr>
        <p:txBody>
          <a:bodyPr>
            <a:normAutofit/>
          </a:bodyPr>
          <a:lstStyle/>
          <a:p>
            <a:pPr marL="0" indent="0" algn="just">
              <a:buNone/>
            </a:pPr>
            <a:r>
              <a:rPr lang="es-PE" dirty="0"/>
              <a:t>Amazon S3 es un servicio de almacenamiento de objetos creado para almacenar y recuperar cualquier volumen de datos desde cualquier ubicación: sitios web y aplicaciones móviles, aplicaciones corporativas y datos </a:t>
            </a:r>
            <a:r>
              <a:rPr lang="es-PE" dirty="0" smtClean="0"/>
              <a:t>de sensores. </a:t>
            </a:r>
            <a:r>
              <a:rPr lang="es-PE" dirty="0"/>
              <a:t>Está diseñado para ofrecer una durabilidad del 99,999999999% y almacena datos para millones de aplicaciones utilizadas por líderes de mercados de todas las industrias</a:t>
            </a:r>
            <a:r>
              <a:rPr lang="es-PE" dirty="0" smtClean="0"/>
              <a:t>.</a:t>
            </a:r>
          </a:p>
          <a:p>
            <a:pPr marL="0" indent="0" algn="just">
              <a:buNone/>
            </a:pPr>
            <a:r>
              <a:rPr lang="es-PE" dirty="0"/>
              <a:t>Amazon S3 es el servicio de almacenamiento en la nube con mayor nivel de compatibilidad disponible, ya que se integra con la mayoría de las soluciones de terceros, socios integradores de sistemas y otros servicios de AWS.</a:t>
            </a:r>
            <a:endParaRPr lang="es-PE"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5890" y="4657861"/>
            <a:ext cx="4181475" cy="1095375"/>
          </a:xfrm>
          <a:prstGeom prst="rect">
            <a:avLst/>
          </a:prstGeom>
        </p:spPr>
      </p:pic>
    </p:spTree>
    <p:extLst>
      <p:ext uri="{BB962C8B-B14F-4D97-AF65-F5344CB8AC3E}">
        <p14:creationId xmlns:p14="http://schemas.microsoft.com/office/powerpoint/2010/main" val="1522845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3795" y="888642"/>
            <a:ext cx="8552177" cy="4902558"/>
          </a:xfrm>
        </p:spPr>
        <p:txBody>
          <a:bodyPr>
            <a:normAutofit/>
          </a:bodyPr>
          <a:lstStyle/>
          <a:p>
            <a:pPr marL="0" indent="0" algn="just">
              <a:buNone/>
            </a:pPr>
            <a:r>
              <a:rPr lang="es-ES" b="1" dirty="0"/>
              <a:t>Ejemplo:</a:t>
            </a:r>
          </a:p>
          <a:p>
            <a:pPr algn="just"/>
            <a:r>
              <a:rPr lang="es-ES" b="1" dirty="0" err="1" smtClean="0"/>
              <a:t>SETI@home</a:t>
            </a:r>
            <a:r>
              <a:rPr lang="es-ES" b="1" dirty="0"/>
              <a:t>: </a:t>
            </a:r>
            <a:r>
              <a:rPr lang="es-ES" dirty="0"/>
              <a:t>es un experimento científico que utiliza ordenadores conectados a Internet para la búsqueda de inteligencia extraterrestre (en inglés SETI son las siglas de "</a:t>
            </a:r>
            <a:r>
              <a:rPr lang="es-ES" dirty="0" err="1"/>
              <a:t>Search</a:t>
            </a:r>
            <a:r>
              <a:rPr lang="es-ES" dirty="0"/>
              <a:t> </a:t>
            </a:r>
            <a:r>
              <a:rPr lang="es-ES" dirty="0" err="1"/>
              <a:t>for</a:t>
            </a:r>
            <a:r>
              <a:rPr lang="es-ES" dirty="0"/>
              <a:t> </a:t>
            </a:r>
            <a:r>
              <a:rPr lang="es-ES" dirty="0" err="1"/>
              <a:t>Extraterrestrial</a:t>
            </a:r>
            <a:r>
              <a:rPr lang="es-ES" dirty="0"/>
              <a:t> </a:t>
            </a:r>
            <a:r>
              <a:rPr lang="es-ES" dirty="0" err="1"/>
              <a:t>Intelligence</a:t>
            </a:r>
            <a:r>
              <a:rPr lang="es-ES" dirty="0"/>
              <a:t>"). Puedes participar ejecutando un programa libre que descarga y analiza datos obtenidos por radio telescopios.</a:t>
            </a:r>
          </a:p>
          <a:p>
            <a:pPr algn="just"/>
            <a:r>
              <a:rPr lang="es-ES" b="1" dirty="0" err="1" smtClean="0"/>
              <a:t>Cluster</a:t>
            </a:r>
            <a:r>
              <a:rPr lang="es-ES" b="1" dirty="0" smtClean="0"/>
              <a:t> </a:t>
            </a:r>
            <a:r>
              <a:rPr lang="es-ES" b="1" dirty="0" err="1"/>
              <a:t>Beowulf</a:t>
            </a:r>
            <a:r>
              <a:rPr lang="es-ES" b="1" dirty="0"/>
              <a:t>: </a:t>
            </a:r>
            <a:r>
              <a:rPr lang="es-ES" dirty="0"/>
              <a:t>es un sistema de cómputo paralelo basado en </a:t>
            </a:r>
            <a:r>
              <a:rPr lang="es-ES" dirty="0" err="1"/>
              <a:t>clusters</a:t>
            </a:r>
            <a:r>
              <a:rPr lang="es-ES" dirty="0"/>
              <a:t> de ordenadores personales conectados a través de redes informáticas estándar, sin el uso de equipos desarrollados específicamente para la computación paralela. Fue desarrollado por primera vez en 1994 por Donald Becker y Thomas </a:t>
            </a:r>
            <a:r>
              <a:rPr lang="es-ES" dirty="0" err="1"/>
              <a:t>Sterling</a:t>
            </a:r>
            <a:r>
              <a:rPr lang="es-ES" dirty="0"/>
              <a:t> en la NASA, agruparon 16 procesadores Intel DX4 de 100 MHz, los interconectaron con tecnología Ethernet a 10 Mbps, en equipo viejos con Linux instalado como sistema operativo.</a:t>
            </a:r>
          </a:p>
          <a:p>
            <a:pPr algn="just"/>
            <a:endParaRPr lang="es-ES" dirty="0"/>
          </a:p>
        </p:txBody>
      </p:sp>
    </p:spTree>
    <p:extLst>
      <p:ext uri="{BB962C8B-B14F-4D97-AF65-F5344CB8AC3E}">
        <p14:creationId xmlns:p14="http://schemas.microsoft.com/office/powerpoint/2010/main" val="2422653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BD14D2-AE14-4260-9AA6-D95F95C5B18D}"/>
              </a:ext>
            </a:extLst>
          </p:cNvPr>
          <p:cNvSpPr>
            <a:spLocks noGrp="1"/>
          </p:cNvSpPr>
          <p:nvPr>
            <p:ph type="title"/>
          </p:nvPr>
        </p:nvSpPr>
        <p:spPr/>
        <p:txBody>
          <a:bodyPr/>
          <a:lstStyle/>
          <a:p>
            <a:r>
              <a:rPr lang="es-ES" b="1" dirty="0"/>
              <a:t>Tipo de transparencia:</a:t>
            </a:r>
          </a:p>
        </p:txBody>
      </p:sp>
      <p:sp>
        <p:nvSpPr>
          <p:cNvPr id="3" name="Marcador de contenido 2">
            <a:extLst>
              <a:ext uri="{FF2B5EF4-FFF2-40B4-BE49-F238E27FC236}">
                <a16:creationId xmlns:a16="http://schemas.microsoft.com/office/drawing/2014/main" id="{4A503822-7E51-4E5A-88EC-5E2795250AEC}"/>
              </a:ext>
            </a:extLst>
          </p:cNvPr>
          <p:cNvSpPr>
            <a:spLocks noGrp="1"/>
          </p:cNvSpPr>
          <p:nvPr>
            <p:ph idx="1"/>
          </p:nvPr>
        </p:nvSpPr>
        <p:spPr>
          <a:xfrm>
            <a:off x="677334" y="1503653"/>
            <a:ext cx="8956063" cy="4910026"/>
          </a:xfrm>
        </p:spPr>
        <p:txBody>
          <a:bodyPr>
            <a:normAutofit/>
          </a:bodyPr>
          <a:lstStyle/>
          <a:p>
            <a:pPr algn="just"/>
            <a:r>
              <a:rPr lang="es-ES" dirty="0"/>
              <a:t>Es posible aplicar el concepto de transparencia a distintos aspectos de un sistema distribuido</a:t>
            </a:r>
            <a:r>
              <a:rPr lang="es-ES" dirty="0" smtClean="0"/>
              <a:t>:</a:t>
            </a:r>
          </a:p>
          <a:p>
            <a:pPr lvl="2" algn="just">
              <a:buFont typeface="Wingdings" panose="05000000000000000000" pitchFamily="2" charset="2"/>
              <a:buChar char="q"/>
            </a:pPr>
            <a:r>
              <a:rPr lang="es-419" sz="2000" b="1" dirty="0" smtClean="0"/>
              <a:t>ACCESO: </a:t>
            </a:r>
            <a:r>
              <a:rPr lang="es-ES" sz="2000" dirty="0"/>
              <a:t>Oculta diferencias en la representación de los datos y la forma en que un recurso accede a los datos</a:t>
            </a:r>
            <a:r>
              <a:rPr lang="es-ES" sz="2000" dirty="0" smtClean="0"/>
              <a:t>.</a:t>
            </a:r>
          </a:p>
          <a:p>
            <a:pPr lvl="2" algn="just">
              <a:buFont typeface="Wingdings" panose="05000000000000000000" pitchFamily="2" charset="2"/>
              <a:buChar char="q"/>
            </a:pPr>
            <a:r>
              <a:rPr lang="es-419" sz="2000" b="1" dirty="0" smtClean="0"/>
              <a:t>UBICACIÓN: </a:t>
            </a:r>
            <a:r>
              <a:rPr lang="es-ES" sz="2000" dirty="0"/>
              <a:t>Oculta la localización de un </a:t>
            </a:r>
            <a:r>
              <a:rPr lang="es-ES" sz="2000" dirty="0" smtClean="0"/>
              <a:t>recurso.</a:t>
            </a:r>
          </a:p>
          <a:p>
            <a:pPr lvl="2" algn="just">
              <a:buFont typeface="Wingdings" panose="05000000000000000000" pitchFamily="2" charset="2"/>
              <a:buChar char="q"/>
            </a:pPr>
            <a:r>
              <a:rPr lang="es-419" sz="2000" b="1" dirty="0" smtClean="0"/>
              <a:t>MIGRACIÓN: </a:t>
            </a:r>
            <a:r>
              <a:rPr lang="es-ES" sz="2000" dirty="0"/>
              <a:t>Oculta el que un recurso pudiera moverse a otra </a:t>
            </a:r>
            <a:r>
              <a:rPr lang="es-ES" sz="2000" dirty="0" smtClean="0"/>
              <a:t>ubicación.</a:t>
            </a:r>
          </a:p>
          <a:p>
            <a:pPr lvl="2" algn="just">
              <a:buFont typeface="Wingdings" panose="05000000000000000000" pitchFamily="2" charset="2"/>
              <a:buChar char="q"/>
            </a:pPr>
            <a:r>
              <a:rPr lang="es-419" sz="2000" b="1" dirty="0" smtClean="0"/>
              <a:t>REUBICACIÓN:  </a:t>
            </a:r>
            <a:r>
              <a:rPr lang="es-ES" sz="2000" dirty="0"/>
              <a:t>Oculta el que un recurso pudiera moverse a otra ubicación mientras está en uso</a:t>
            </a:r>
            <a:r>
              <a:rPr lang="es-ES" sz="2000" dirty="0" smtClean="0"/>
              <a:t>.</a:t>
            </a:r>
          </a:p>
          <a:p>
            <a:pPr lvl="2" algn="just">
              <a:buFont typeface="Wingdings" panose="05000000000000000000" pitchFamily="2" charset="2"/>
              <a:buChar char="q"/>
            </a:pPr>
            <a:r>
              <a:rPr lang="es-419" sz="2000" b="1" dirty="0" smtClean="0"/>
              <a:t>REPLICACIÓN: </a:t>
            </a:r>
            <a:r>
              <a:rPr lang="es-ES" sz="2000" dirty="0"/>
              <a:t>Oculta el número de copias de un recurso</a:t>
            </a:r>
            <a:r>
              <a:rPr lang="es-ES" sz="2000" dirty="0" smtClean="0"/>
              <a:t>.</a:t>
            </a:r>
          </a:p>
          <a:p>
            <a:pPr lvl="2" algn="just">
              <a:buFont typeface="Wingdings" panose="05000000000000000000" pitchFamily="2" charset="2"/>
              <a:buChar char="q"/>
            </a:pPr>
            <a:r>
              <a:rPr lang="es-419" sz="2000" b="1" dirty="0" smtClean="0"/>
              <a:t>CONCURRENCIA: </a:t>
            </a:r>
            <a:r>
              <a:rPr lang="es-ES" sz="2000" dirty="0"/>
              <a:t>Oculta que un recurso puede ser compartido por varios usuarios que compiten por </a:t>
            </a:r>
            <a:r>
              <a:rPr lang="es-ES" sz="2000" dirty="0" smtClean="0"/>
              <a:t>él.</a:t>
            </a:r>
          </a:p>
          <a:p>
            <a:pPr lvl="2" algn="just">
              <a:buFont typeface="Wingdings" panose="05000000000000000000" pitchFamily="2" charset="2"/>
              <a:buChar char="q"/>
            </a:pPr>
            <a:r>
              <a:rPr lang="es-419" sz="2000" b="1" dirty="0" smtClean="0"/>
              <a:t>FALLA: </a:t>
            </a:r>
            <a:r>
              <a:rPr lang="es-ES" sz="2000" dirty="0"/>
              <a:t>Oculta la falla y recuperación de un </a:t>
            </a:r>
            <a:r>
              <a:rPr lang="es-ES" sz="2000" dirty="0" smtClean="0"/>
              <a:t>recurso.</a:t>
            </a:r>
            <a:endParaRPr lang="es-ES" sz="2000" b="1" dirty="0" smtClean="0"/>
          </a:p>
          <a:p>
            <a:pPr algn="just"/>
            <a:endParaRPr lang="es-ES" dirty="0"/>
          </a:p>
          <a:p>
            <a:pPr algn="just"/>
            <a:endParaRPr lang="es-ES" dirty="0"/>
          </a:p>
        </p:txBody>
      </p:sp>
    </p:spTree>
    <p:extLst>
      <p:ext uri="{BB962C8B-B14F-4D97-AF65-F5344CB8AC3E}">
        <p14:creationId xmlns:p14="http://schemas.microsoft.com/office/powerpoint/2010/main" val="3033362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C0915-117C-4752-A6BC-1A8CE46E4356}"/>
              </a:ext>
            </a:extLst>
          </p:cNvPr>
          <p:cNvSpPr>
            <a:spLocks noGrp="1"/>
          </p:cNvSpPr>
          <p:nvPr>
            <p:ph type="ctrTitle"/>
          </p:nvPr>
        </p:nvSpPr>
        <p:spPr/>
        <p:txBody>
          <a:bodyPr/>
          <a:lstStyle/>
          <a:p>
            <a:r>
              <a:rPr lang="es-ES" b="1" dirty="0">
                <a:effectLst>
                  <a:outerShdw blurRad="38100" dist="38100" dir="2700000" algn="tl">
                    <a:srgbClr val="000000">
                      <a:alpha val="43137"/>
                    </a:srgbClr>
                  </a:outerShdw>
                </a:effectLst>
              </a:rPr>
              <a:t>TIPOS DE SISTEMAS DISTRIBUIDOS</a:t>
            </a:r>
          </a:p>
        </p:txBody>
      </p:sp>
    </p:spTree>
    <p:extLst>
      <p:ext uri="{BB962C8B-B14F-4D97-AF65-F5344CB8AC3E}">
        <p14:creationId xmlns:p14="http://schemas.microsoft.com/office/powerpoint/2010/main" val="2693066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C0915-117C-4752-A6BC-1A8CE46E4356}"/>
              </a:ext>
            </a:extLst>
          </p:cNvPr>
          <p:cNvSpPr>
            <a:spLocks noGrp="1"/>
          </p:cNvSpPr>
          <p:nvPr>
            <p:ph type="ctrTitle"/>
          </p:nvPr>
        </p:nvSpPr>
        <p:spPr/>
        <p:txBody>
          <a:bodyPr/>
          <a:lstStyle/>
          <a:p>
            <a:r>
              <a:rPr lang="es-ES" b="1" dirty="0">
                <a:effectLst>
                  <a:outerShdw blurRad="38100" dist="38100" dir="2700000" algn="tl">
                    <a:srgbClr val="000000">
                      <a:alpha val="43137"/>
                    </a:srgbClr>
                  </a:outerShdw>
                </a:effectLst>
              </a:rPr>
              <a:t>Sistemas de Cómputo en </a:t>
            </a:r>
            <a:r>
              <a:rPr lang="es-ES" b="1" dirty="0" err="1">
                <a:effectLst>
                  <a:outerShdw blurRad="38100" dist="38100" dir="2700000" algn="tl">
                    <a:srgbClr val="000000">
                      <a:alpha val="43137"/>
                    </a:srgbClr>
                  </a:outerShdw>
                </a:effectLst>
              </a:rPr>
              <a:t>Cluster</a:t>
            </a:r>
            <a:endParaRPr lang="es-E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60308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279</TotalTime>
  <Words>3601</Words>
  <Application>Microsoft Office PowerPoint</Application>
  <PresentationFormat>Panorámica</PresentationFormat>
  <Paragraphs>255</Paragraphs>
  <Slides>52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52</vt:i4>
      </vt:variant>
    </vt:vector>
  </HeadingPairs>
  <TitlesOfParts>
    <vt:vector size="58" baseType="lpstr">
      <vt:lpstr>Arial</vt:lpstr>
      <vt:lpstr>Helvetica</vt:lpstr>
      <vt:lpstr>Trebuchet MS</vt:lpstr>
      <vt:lpstr>Wingdings</vt:lpstr>
      <vt:lpstr>Wingdings 3</vt:lpstr>
      <vt:lpstr>Faceta</vt:lpstr>
      <vt:lpstr>INFORME DE SISTEMAS DISTRIBUIDOS</vt:lpstr>
      <vt:lpstr>Presentación de PowerPoint</vt:lpstr>
      <vt:lpstr>Sistemas Distribuidos</vt:lpstr>
      <vt:lpstr>Características</vt:lpstr>
      <vt:lpstr>Objetivos:</vt:lpstr>
      <vt:lpstr>Presentación de PowerPoint</vt:lpstr>
      <vt:lpstr>Tipo de transparencia:</vt:lpstr>
      <vt:lpstr>TIPOS DE SISTEMAS DISTRIBUIDOS</vt:lpstr>
      <vt:lpstr>Sistemas de Cómputo en Cluster</vt:lpstr>
      <vt:lpstr>Sistemas de Cómputo en Cluster</vt:lpstr>
      <vt:lpstr>Definición</vt:lpstr>
      <vt:lpstr>Características generales</vt:lpstr>
      <vt:lpstr>Diseño de un sistema clúster</vt:lpstr>
      <vt:lpstr>Ventajas</vt:lpstr>
      <vt:lpstr>Presentación de PowerPoint</vt:lpstr>
      <vt:lpstr>Presentación de PowerPoint</vt:lpstr>
      <vt:lpstr>Desventajas</vt:lpstr>
      <vt:lpstr>Tipos de clúster</vt:lpstr>
      <vt:lpstr>CLUSTERS DE ALTA DISPONIBILIDAD</vt:lpstr>
      <vt:lpstr>CLUSTERS DE ALTA EFICIENCIA</vt:lpstr>
      <vt:lpstr>Servicios de clúster</vt:lpstr>
      <vt:lpstr>Almacenamiento</vt:lpstr>
      <vt:lpstr>Presentación de PowerPoint</vt:lpstr>
      <vt:lpstr>Presentación de PowerPoint</vt:lpstr>
      <vt:lpstr>Sistemas de Cómputo en Grid</vt:lpstr>
      <vt:lpstr>Sistemas de Cómputo en Grid</vt:lpstr>
      <vt:lpstr>Sistemas de Cómputo en Grid</vt:lpstr>
      <vt:lpstr>CAPA DE INFRAESTRUCTURA (FABRIC)</vt:lpstr>
      <vt:lpstr>CAPA DE CONECTIVIDAD (CONNECTIVITY)</vt:lpstr>
      <vt:lpstr>CAPA DE CONECTIVIDAD (CONNECTIVITY)</vt:lpstr>
      <vt:lpstr>CAPA DE RECURSO (RESOURCE)</vt:lpstr>
      <vt:lpstr>CAPA RECURSOS O COLECTIVA (COLLECTIVE)</vt:lpstr>
      <vt:lpstr>CAPA DE APLICACIÓN</vt:lpstr>
      <vt:lpstr>MIDDLEWARE</vt:lpstr>
      <vt:lpstr>Open Grid Service Architecture</vt:lpstr>
      <vt:lpstr>Globus Toolkit</vt:lpstr>
      <vt:lpstr>Globus Toolkit</vt:lpstr>
      <vt:lpstr>Globus Toolkit</vt:lpstr>
      <vt:lpstr>Globus Toolkit</vt:lpstr>
      <vt:lpstr>APLICACIONES GRID</vt:lpstr>
      <vt:lpstr>APLICACIONES GRID</vt:lpstr>
      <vt:lpstr>APLICACIONES GRID</vt:lpstr>
      <vt:lpstr>VENTAJAS GRID</vt:lpstr>
      <vt:lpstr>DESVENTAJAS GRID</vt:lpstr>
      <vt:lpstr>Sistemas de Cómputo en Nube</vt:lpstr>
      <vt:lpstr>Cuadro comparativo</vt:lpstr>
      <vt:lpstr>Cuadro comparativo</vt:lpstr>
      <vt:lpstr>Cuadro comparativo</vt:lpstr>
      <vt:lpstr>Cuadro comparativo</vt:lpstr>
      <vt:lpstr>Integración entre Grid y Cloud</vt:lpstr>
      <vt:lpstr>Amazon EC2 (Amazon Elastic Compute Cloud) : GRID</vt:lpstr>
      <vt:lpstr>Amazon S3 (Simple Storage Service) : CLOUD</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 DE SISTEMAS DISTRIBUIDOS</dc:title>
  <dc:creator>Michael G.</dc:creator>
  <cp:lastModifiedBy>Frank Ronald</cp:lastModifiedBy>
  <cp:revision>28</cp:revision>
  <dcterms:created xsi:type="dcterms:W3CDTF">2018-04-23T07:40:43Z</dcterms:created>
  <dcterms:modified xsi:type="dcterms:W3CDTF">2018-04-23T23:55:37Z</dcterms:modified>
</cp:coreProperties>
</file>