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8" r:id="rId2"/>
    <p:sldId id="276" r:id="rId3"/>
    <p:sldId id="274" r:id="rId4"/>
    <p:sldId id="280" r:id="rId5"/>
    <p:sldId id="281" r:id="rId6"/>
    <p:sldId id="282" r:id="rId7"/>
    <p:sldId id="283" r:id="rId8"/>
    <p:sldId id="284" r:id="rId9"/>
    <p:sldId id="259" r:id="rId10"/>
    <p:sldId id="258" r:id="rId11"/>
    <p:sldId id="264" r:id="rId12"/>
    <p:sldId id="267" r:id="rId13"/>
    <p:sldId id="268" r:id="rId14"/>
    <p:sldId id="269" r:id="rId15"/>
    <p:sldId id="272" r:id="rId16"/>
    <p:sldId id="270" r:id="rId17"/>
    <p:sldId id="271" r:id="rId18"/>
    <p:sldId id="285" r:id="rId19"/>
    <p:sldId id="286" r:id="rId20"/>
    <p:sldId id="288" r:id="rId21"/>
    <p:sldId id="289" r:id="rId22"/>
    <p:sldId id="290" r:id="rId23"/>
    <p:sldId id="291" r:id="rId24"/>
    <p:sldId id="292" r:id="rId25"/>
    <p:sldId id="293" r:id="rId26"/>
    <p:sldId id="294" r:id="rId27"/>
    <p:sldId id="273" r:id="rId28"/>
    <p:sldId id="279" r:id="rId2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8F9F0-F78F-4707-AD98-61D6FA3A2595}" type="datetimeFigureOut">
              <a:rPr lang="es-PE" smtClean="0"/>
              <a:t>03/07/2018</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93E91-93BF-49CD-A13A-C69FB687DF7F}" type="slidenum">
              <a:rPr lang="es-PE" smtClean="0"/>
              <a:t>‹Nº›</a:t>
            </a:fld>
            <a:endParaRPr lang="es-PE"/>
          </a:p>
        </p:txBody>
      </p:sp>
    </p:spTree>
    <p:extLst>
      <p:ext uri="{BB962C8B-B14F-4D97-AF65-F5344CB8AC3E}">
        <p14:creationId xmlns:p14="http://schemas.microsoft.com/office/powerpoint/2010/main" val="218521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8401" y="4145282"/>
            <a:ext cx="4687338"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8" y="6057150"/>
            <a:ext cx="5500158"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sz="1800" noProof="0" dirty="0"/>
            </a:p>
          </p:txBody>
        </p:sp>
      </p:grpSp>
      <p:sp>
        <p:nvSpPr>
          <p:cNvPr id="2" name="Título 1"/>
          <p:cNvSpPr>
            <a:spLocks noGrp="1"/>
          </p:cNvSpPr>
          <p:nvPr>
            <p:ph type="ctrTitle"/>
          </p:nvPr>
        </p:nvSpPr>
        <p:spPr>
          <a:xfrm>
            <a:off x="1625600" y="584201"/>
            <a:ext cx="8737600"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600" y="2616200"/>
            <a:ext cx="8737600"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03/07/2018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677380333"/>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03/07/2018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43213043"/>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584200"/>
            <a:ext cx="2743200"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9200" y="584200"/>
            <a:ext cx="7416800"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03/07/2018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517300092"/>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03/07/2018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1437101"/>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8401" y="4145282"/>
            <a:ext cx="4687338"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601" y="2209802"/>
            <a:ext cx="8940800"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600" y="4951267"/>
            <a:ext cx="7071361"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03/07/2018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09774265"/>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9201" y="1706880"/>
            <a:ext cx="508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2401" y="1706880"/>
            <a:ext cx="508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03/07/2018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337578613"/>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9200" y="1701800"/>
            <a:ext cx="5084064"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9201" y="2717800"/>
            <a:ext cx="508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8336" y="1701800"/>
            <a:ext cx="5084064"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2401" y="2717800"/>
            <a:ext cx="508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03/07/2018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095485592"/>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03/07/2018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02523209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03/07/2018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68650036"/>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9200" y="1701800"/>
            <a:ext cx="4064000"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9200" y="4241800"/>
            <a:ext cx="4064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6400" y="584200"/>
            <a:ext cx="6096001"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03/07/2018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36294791"/>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9200" y="1701800"/>
            <a:ext cx="4064000"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9200" y="4241800"/>
            <a:ext cx="4064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6400" y="584200"/>
            <a:ext cx="6096001"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03/07/2018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7354590"/>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4" y="-3174"/>
            <a:ext cx="820207"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dirty="0"/>
            </a:p>
          </p:txBody>
        </p:sp>
      </p:grpSp>
      <p:sp>
        <p:nvSpPr>
          <p:cNvPr id="2" name="Marcador de posición de título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03/07/2018</a:t>
            </a:fld>
            <a:endParaRPr lang="es-ES" noProof="0" dirty="0"/>
          </a:p>
        </p:txBody>
      </p:sp>
      <p:sp>
        <p:nvSpPr>
          <p:cNvPr id="5" name="Marcador de posición de pie de página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967735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file:///C:\Users\LENOVO\Downloads\Dialnet-CalidadDeServicioQoSEnProcesos-5761755.pdf" TargetMode="External"/><Relationship Id="rId2" Type="http://schemas.openxmlformats.org/officeDocument/2006/relationships/hyperlink" Target="http://hermes.cua.uam.mx/libros/archivos/03IXStream_sistemas_distribuido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ctr">
              <a:buNone/>
            </a:pPr>
            <a:r>
              <a:rPr lang="es-PE" sz="6600" dirty="0" smtClean="0"/>
              <a:t>Comunicación Orientado a Flujos</a:t>
            </a:r>
          </a:p>
          <a:p>
            <a:endParaRPr lang="es-PE" dirty="0" smtClean="0"/>
          </a:p>
          <a:p>
            <a:endParaRPr lang="es-PE" dirty="0"/>
          </a:p>
          <a:p>
            <a:pPr marL="0" indent="0">
              <a:buNone/>
            </a:pPr>
            <a:r>
              <a:rPr lang="es-PE" dirty="0" smtClean="0"/>
              <a:t>Integrante   Mullisaca Barrientos Lucio</a:t>
            </a:r>
            <a:endParaRPr lang="es-PE" dirty="0"/>
          </a:p>
        </p:txBody>
      </p:sp>
      <p:pic>
        <p:nvPicPr>
          <p:cNvPr id="4" name="Marcador de contenido 3" descr="Resultado de imagen para logo de la utp"/>
          <p:cNvPicPr>
            <a:picLocks noGrp="1"/>
          </p:cNvPicPr>
          <p:nvPr>
            <p:ph idx="1"/>
          </p:nvPr>
        </p:nvPicPr>
        <p:blipFill rotWithShape="1">
          <a:blip r:embed="rId2" cstate="print">
            <a:extLst>
              <a:ext uri="{28A0092B-C50C-407E-A947-70E740481C1C}">
                <a14:useLocalDpi xmlns:a14="http://schemas.microsoft.com/office/drawing/2010/main" val="0"/>
              </a:ext>
            </a:extLst>
          </a:blip>
          <a:srcRect l="9138" t="30048" r="8891" b="27734"/>
          <a:stretch/>
        </p:blipFill>
        <p:spPr bwMode="auto">
          <a:xfrm>
            <a:off x="1241649" y="327921"/>
            <a:ext cx="1810644" cy="7023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0276474"/>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A2C4E0-6408-4CD4-8295-21F406E41E9C}"/>
              </a:ext>
            </a:extLst>
          </p:cNvPr>
          <p:cNvSpPr>
            <a:spLocks noGrp="1"/>
          </p:cNvSpPr>
          <p:nvPr>
            <p:ph type="title" idx="4294967295"/>
          </p:nvPr>
        </p:nvSpPr>
        <p:spPr>
          <a:xfrm>
            <a:off x="1139687" y="274776"/>
            <a:ext cx="10515600" cy="1325563"/>
          </a:xfrm>
        </p:spPr>
        <p:txBody>
          <a:bodyPr/>
          <a:lstStyle/>
          <a:p>
            <a:r>
              <a:rPr lang="es-PE" dirty="0" smtClean="0"/>
              <a:t>Ventajas </a:t>
            </a:r>
            <a:endParaRPr lang="es-PE" dirty="0"/>
          </a:p>
        </p:txBody>
      </p:sp>
      <p:sp>
        <p:nvSpPr>
          <p:cNvPr id="3" name="Marcador de contenido 2">
            <a:extLst>
              <a:ext uri="{FF2B5EF4-FFF2-40B4-BE49-F238E27FC236}">
                <a16:creationId xmlns:a16="http://schemas.microsoft.com/office/drawing/2014/main" xmlns="" id="{A77CA1E2-EC6F-46D9-A74D-FBC1E88F46D3}"/>
              </a:ext>
            </a:extLst>
          </p:cNvPr>
          <p:cNvSpPr>
            <a:spLocks noGrp="1"/>
          </p:cNvSpPr>
          <p:nvPr>
            <p:ph idx="4294967295"/>
          </p:nvPr>
        </p:nvSpPr>
        <p:spPr>
          <a:xfrm>
            <a:off x="1139687" y="1812373"/>
            <a:ext cx="10515600" cy="4351338"/>
          </a:xfrm>
        </p:spPr>
        <p:txBody>
          <a:bodyPr>
            <a:normAutofit/>
          </a:bodyPr>
          <a:lstStyle/>
          <a:p>
            <a:r>
              <a:rPr lang="es-PE" dirty="0" smtClean="0"/>
              <a:t>Todas  las conversaciones  e interacciones que se produzcan  pueden ser  almacenadas y recuperadas en los sistemas  que soportan este tipo de comunicación.</a:t>
            </a:r>
          </a:p>
          <a:p>
            <a:r>
              <a:rPr lang="es-PE" dirty="0" smtClean="0"/>
              <a:t>Facilita  la participación de personas , con culturas diferentes que se encuentran  en diferentes  partes del mundo.</a:t>
            </a:r>
          </a:p>
          <a:p>
            <a:r>
              <a:rPr lang="es-PE" dirty="0" smtClean="0"/>
              <a:t>Toda la información que se envía al foro queda guardada, de manera que se puede recurrir a ella en cualquier momento.</a:t>
            </a:r>
          </a:p>
          <a:p>
            <a:endParaRPr lang="es-PE" dirty="0" smtClean="0"/>
          </a:p>
          <a:p>
            <a:endParaRPr lang="es-PE" dirty="0" smtClean="0"/>
          </a:p>
          <a:p>
            <a:pPr marL="0" indent="0">
              <a:buNone/>
            </a:pPr>
            <a:endParaRPr lang="es-PE" dirty="0" smtClean="0"/>
          </a:p>
        </p:txBody>
      </p:sp>
    </p:spTree>
    <p:extLst>
      <p:ext uri="{BB962C8B-B14F-4D97-AF65-F5344CB8AC3E}">
        <p14:creationId xmlns:p14="http://schemas.microsoft.com/office/powerpoint/2010/main" val="519981916"/>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Desventajas</a:t>
            </a:r>
            <a:endParaRPr lang="es-PE" dirty="0"/>
          </a:p>
        </p:txBody>
      </p:sp>
      <p:sp>
        <p:nvSpPr>
          <p:cNvPr id="3" name="Marcador de contenido 2"/>
          <p:cNvSpPr>
            <a:spLocks noGrp="1"/>
          </p:cNvSpPr>
          <p:nvPr>
            <p:ph idx="1"/>
          </p:nvPr>
        </p:nvSpPr>
        <p:spPr/>
        <p:txBody>
          <a:bodyPr/>
          <a:lstStyle/>
          <a:p>
            <a:r>
              <a:rPr lang="es-PE" dirty="0" smtClean="0"/>
              <a:t>Tecnología  imperfecta dificulta su uso por lentitud y sistemas  </a:t>
            </a:r>
          </a:p>
          <a:p>
            <a:r>
              <a:rPr lang="es-PE" dirty="0" smtClean="0"/>
              <a:t>Lectura  online</a:t>
            </a:r>
          </a:p>
          <a:p>
            <a:r>
              <a:rPr lang="es-PE" dirty="0" smtClean="0"/>
              <a:t>Problemas difícil seguir la pista del progreso de una conversación</a:t>
            </a:r>
          </a:p>
          <a:p>
            <a:r>
              <a:rPr lang="es-PE" dirty="0" smtClean="0"/>
              <a:t>Aumento de la interacción</a:t>
            </a:r>
          </a:p>
          <a:p>
            <a:r>
              <a:rPr lang="es-PE" dirty="0" smtClean="0"/>
              <a:t>Problemas con la conexión del internet</a:t>
            </a:r>
          </a:p>
          <a:p>
            <a:pPr marL="0" indent="0">
              <a:buNone/>
            </a:pPr>
            <a:endParaRPr lang="es-PE" dirty="0" smtClean="0"/>
          </a:p>
          <a:p>
            <a:endParaRPr lang="es-PE" dirty="0" smtClean="0"/>
          </a:p>
          <a:p>
            <a:pPr marL="0" indent="0">
              <a:buNone/>
            </a:pPr>
            <a:endParaRPr lang="es-PE" dirty="0"/>
          </a:p>
        </p:txBody>
      </p:sp>
    </p:spTree>
    <p:extLst>
      <p:ext uri="{BB962C8B-B14F-4D97-AF65-F5344CB8AC3E}">
        <p14:creationId xmlns:p14="http://schemas.microsoft.com/office/powerpoint/2010/main" val="2046812966"/>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2490" y="561772"/>
            <a:ext cx="10363200" cy="1223963"/>
          </a:xfrm>
        </p:spPr>
        <p:txBody>
          <a:bodyPr>
            <a:normAutofit fontScale="90000"/>
          </a:bodyPr>
          <a:lstStyle/>
          <a:p>
            <a:r>
              <a:rPr lang="en-US" dirty="0" smtClean="0"/>
              <a:t>Ejemplo: En </a:t>
            </a:r>
            <a:r>
              <a:rPr lang="en-US" dirty="0"/>
              <a:t>la empresa deltron Peru los trabajadores de diferentes áreas utilizan el skyte para poder comunicarse con los diferentes clientes</a:t>
            </a:r>
            <a:endParaRPr lang="es-PE" dirty="0"/>
          </a:p>
        </p:txBody>
      </p:sp>
      <p:sp>
        <p:nvSpPr>
          <p:cNvPr id="4" name="Rectangle 3">
            <a:extLst>
              <a:ext uri="{FF2B5EF4-FFF2-40B4-BE49-F238E27FC236}">
                <a16:creationId xmlns:a16="http://schemas.microsoft.com/office/drawing/2014/main" xmlns="" id="{F76A591A-F460-46EF-BAE2-B037C39F0218}"/>
              </a:ext>
            </a:extLst>
          </p:cNvPr>
          <p:cNvSpPr>
            <a:spLocks noChangeArrowheads="1"/>
          </p:cNvSpPr>
          <p:nvPr/>
        </p:nvSpPr>
        <p:spPr bwMode="auto">
          <a:xfrm>
            <a:off x="5625454" y="3950751"/>
            <a:ext cx="63863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49263" algn="ctr" defTabSz="914400" rtl="0" eaLnBrk="0" fontAlgn="base" latinLnBrk="0" hangingPunct="0">
              <a:lnSpc>
                <a:spcPct val="100000"/>
              </a:lnSpc>
              <a:spcBef>
                <a:spcPct val="0"/>
              </a:spcBef>
              <a:spcAft>
                <a:spcPct val="0"/>
              </a:spcAft>
              <a:buClrTx/>
              <a:buSzTx/>
              <a:buFontTx/>
              <a:buNone/>
              <a:tabLst/>
            </a:pPr>
            <a:endParaRPr kumimoji="0" lang="es-PE" altLang="es-PE" sz="2800" b="0" i="0" u="none" strike="noStrike" cap="none" normalizeH="0" baseline="0" dirty="0">
              <a:ln>
                <a:noFill/>
              </a:ln>
              <a:solidFill>
                <a:schemeClr val="tx1"/>
              </a:solidFill>
              <a:effectLst/>
              <a:latin typeface="Cambria" panose="02040503050406030204" pitchFamily="18" charset="0"/>
            </a:endParaRPr>
          </a:p>
          <a:p>
            <a:pPr marL="0" marR="0" lvl="0" indent="449263" algn="ctr" defTabSz="914400" rtl="0" eaLnBrk="0" fontAlgn="base" latinLnBrk="0" hangingPunct="0">
              <a:lnSpc>
                <a:spcPct val="100000"/>
              </a:lnSpc>
              <a:spcBef>
                <a:spcPct val="0"/>
              </a:spcBef>
              <a:spcAft>
                <a:spcPct val="0"/>
              </a:spcAft>
              <a:buClrTx/>
              <a:buSzTx/>
              <a:buFontTx/>
              <a:buNone/>
              <a:tabLst/>
            </a:pPr>
            <a:endParaRPr kumimoji="0" lang="es-PE" altLang="es-PE" sz="2800" b="1"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endParaRPr>
          </a:p>
          <a:p>
            <a:pPr marL="0" marR="0" lvl="0" indent="449263" algn="ctr"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p:txBody>
      </p:sp>
      <p:pic>
        <p:nvPicPr>
          <p:cNvPr id="5" name="Imagen 4"/>
          <p:cNvPicPr>
            <a:picLocks noChangeAspect="1"/>
          </p:cNvPicPr>
          <p:nvPr/>
        </p:nvPicPr>
        <p:blipFill rotWithShape="1">
          <a:blip r:embed="rId2"/>
          <a:srcRect l="14762" t="23372" r="71130" b="47544"/>
          <a:stretch/>
        </p:blipFill>
        <p:spPr>
          <a:xfrm>
            <a:off x="2417609" y="2490443"/>
            <a:ext cx="1571038" cy="1620490"/>
          </a:xfrm>
          <a:prstGeom prst="rect">
            <a:avLst/>
          </a:prstGeom>
        </p:spPr>
      </p:pic>
      <p:pic>
        <p:nvPicPr>
          <p:cNvPr id="6" name="Imagen 5" descr="Resultado de imagen para comunicacion de dos personas en skype"/>
          <p:cNvPicPr/>
          <p:nvPr/>
        </p:nvPicPr>
        <p:blipFill rotWithShape="1">
          <a:blip r:embed="rId3">
            <a:extLst>
              <a:ext uri="{28A0092B-C50C-407E-A947-70E740481C1C}">
                <a14:useLocalDpi xmlns:a14="http://schemas.microsoft.com/office/drawing/2010/main" val="0"/>
              </a:ext>
            </a:extLst>
          </a:blip>
          <a:srcRect l="38951" t="4611" r="32259" b="41451"/>
          <a:stretch/>
        </p:blipFill>
        <p:spPr bwMode="auto">
          <a:xfrm>
            <a:off x="5031050" y="2528357"/>
            <a:ext cx="1554480" cy="1586750"/>
          </a:xfrm>
          <a:prstGeom prst="rect">
            <a:avLst/>
          </a:prstGeom>
          <a:noFill/>
          <a:ln>
            <a:noFill/>
          </a:ln>
          <a:extLst>
            <a:ext uri="{53640926-AAD7-44D8-BBD7-CCE9431645EC}">
              <a14:shadowObscured xmlns:a14="http://schemas.microsoft.com/office/drawing/2010/main"/>
            </a:ext>
          </a:extLst>
        </p:spPr>
      </p:pic>
      <p:pic>
        <p:nvPicPr>
          <p:cNvPr id="7" name="Imagen 6" descr="Resultado de imagen para comunicacion de dos personas en skype"/>
          <p:cNvPicPr/>
          <p:nvPr/>
        </p:nvPicPr>
        <p:blipFill rotWithShape="1">
          <a:blip r:embed="rId3">
            <a:extLst>
              <a:ext uri="{28A0092B-C50C-407E-A947-70E740481C1C}">
                <a14:useLocalDpi xmlns:a14="http://schemas.microsoft.com/office/drawing/2010/main" val="0"/>
              </a:ext>
            </a:extLst>
          </a:blip>
          <a:srcRect l="68586" t="4149" r="3187" b="41914"/>
          <a:stretch/>
        </p:blipFill>
        <p:spPr bwMode="auto">
          <a:xfrm>
            <a:off x="7558985" y="2490443"/>
            <a:ext cx="1524000" cy="1586750"/>
          </a:xfrm>
          <a:prstGeom prst="rect">
            <a:avLst/>
          </a:prstGeom>
          <a:noFill/>
          <a:ln>
            <a:noFill/>
          </a:ln>
          <a:extLst>
            <a:ext uri="{53640926-AAD7-44D8-BBD7-CCE9431645EC}">
              <a14:shadowObscured xmlns:a14="http://schemas.microsoft.com/office/drawing/2010/main"/>
            </a:ext>
          </a:extLst>
        </p:spPr>
      </p:pic>
      <p:pic>
        <p:nvPicPr>
          <p:cNvPr id="8" name="Imagen 7" descr="Resultado de imagen para comunicacion de dos personas en skype"/>
          <p:cNvPicPr/>
          <p:nvPr/>
        </p:nvPicPr>
        <p:blipFill rotWithShape="1">
          <a:blip r:embed="rId3">
            <a:extLst>
              <a:ext uri="{28A0092B-C50C-407E-A947-70E740481C1C}">
                <a14:useLocalDpi xmlns:a14="http://schemas.microsoft.com/office/drawing/2010/main" val="0"/>
              </a:ext>
            </a:extLst>
          </a:blip>
          <a:srcRect l="37253" t="63158" r="30009"/>
          <a:stretch/>
        </p:blipFill>
        <p:spPr bwMode="auto">
          <a:xfrm>
            <a:off x="4782346" y="4420053"/>
            <a:ext cx="1767840" cy="1083827"/>
          </a:xfrm>
          <a:prstGeom prst="rect">
            <a:avLst/>
          </a:prstGeom>
          <a:noFill/>
          <a:ln>
            <a:noFill/>
          </a:ln>
          <a:extLst>
            <a:ext uri="{53640926-AAD7-44D8-BBD7-CCE9431645EC}">
              <a14:shadowObscured xmlns:a14="http://schemas.microsoft.com/office/drawing/2010/main"/>
            </a:ext>
          </a:extLst>
        </p:spPr>
      </p:pic>
      <p:cxnSp>
        <p:nvCxnSpPr>
          <p:cNvPr id="9" name="Conector recto 8"/>
          <p:cNvCxnSpPr/>
          <p:nvPr/>
        </p:nvCxnSpPr>
        <p:spPr>
          <a:xfrm>
            <a:off x="2981708" y="4311437"/>
            <a:ext cx="0" cy="1466345"/>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p:cNvCxnSpPr/>
          <p:nvPr/>
        </p:nvCxnSpPr>
        <p:spPr>
          <a:xfrm flipH="1">
            <a:off x="3276441" y="4311436"/>
            <a:ext cx="19320" cy="1248909"/>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p:cNvCxnSpPr/>
          <p:nvPr/>
        </p:nvCxnSpPr>
        <p:spPr>
          <a:xfrm flipH="1">
            <a:off x="2981709" y="5959214"/>
            <a:ext cx="1760761" cy="0"/>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cto 11"/>
          <p:cNvCxnSpPr/>
          <p:nvPr/>
        </p:nvCxnSpPr>
        <p:spPr>
          <a:xfrm flipH="1">
            <a:off x="3309287" y="5714873"/>
            <a:ext cx="1433183" cy="0"/>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p:cNvCxnSpPr/>
          <p:nvPr/>
        </p:nvCxnSpPr>
        <p:spPr>
          <a:xfrm flipH="1" flipV="1">
            <a:off x="6550187" y="5683710"/>
            <a:ext cx="1674476" cy="3360"/>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p:cNvCxnSpPr/>
          <p:nvPr/>
        </p:nvCxnSpPr>
        <p:spPr>
          <a:xfrm flipH="1">
            <a:off x="6550188" y="5978250"/>
            <a:ext cx="1954410" cy="26716"/>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p:cNvCxnSpPr/>
          <p:nvPr/>
        </p:nvCxnSpPr>
        <p:spPr>
          <a:xfrm>
            <a:off x="8504598" y="4273523"/>
            <a:ext cx="0" cy="150008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p:cNvCxnSpPr/>
          <p:nvPr/>
        </p:nvCxnSpPr>
        <p:spPr>
          <a:xfrm flipH="1">
            <a:off x="8218223" y="4283633"/>
            <a:ext cx="19320" cy="1248909"/>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p:cNvCxnSpPr/>
          <p:nvPr/>
        </p:nvCxnSpPr>
        <p:spPr>
          <a:xfrm flipH="1">
            <a:off x="6550187" y="3131469"/>
            <a:ext cx="1008798" cy="0"/>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recto 17"/>
          <p:cNvCxnSpPr/>
          <p:nvPr/>
        </p:nvCxnSpPr>
        <p:spPr>
          <a:xfrm flipH="1">
            <a:off x="6585530" y="3419897"/>
            <a:ext cx="1008798" cy="0"/>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p:cNvCxnSpPr/>
          <p:nvPr/>
        </p:nvCxnSpPr>
        <p:spPr>
          <a:xfrm flipH="1">
            <a:off x="3988647" y="3105555"/>
            <a:ext cx="1008798" cy="0"/>
          </a:xfrm>
          <a:prstGeom prst="line">
            <a:avLst/>
          </a:prstGeom>
        </p:spPr>
        <p:style>
          <a:lnRef idx="1">
            <a:schemeClr val="dk1"/>
          </a:lnRef>
          <a:fillRef idx="0">
            <a:schemeClr val="dk1"/>
          </a:fillRef>
          <a:effectRef idx="0">
            <a:schemeClr val="dk1"/>
          </a:effectRef>
          <a:fontRef idx="minor">
            <a:schemeClr val="tx1"/>
          </a:fontRef>
        </p:style>
      </p:cxnSp>
      <p:cxnSp>
        <p:nvCxnSpPr>
          <p:cNvPr id="20" name="Conector recto 19"/>
          <p:cNvCxnSpPr>
            <a:endCxn id="5" idx="3"/>
          </p:cNvCxnSpPr>
          <p:nvPr/>
        </p:nvCxnSpPr>
        <p:spPr>
          <a:xfrm flipH="1" flipV="1">
            <a:off x="3988647" y="3300688"/>
            <a:ext cx="1042404" cy="81295"/>
          </a:xfrm>
          <a:prstGeom prst="line">
            <a:avLst/>
          </a:prstGeom>
        </p:spPr>
        <p:style>
          <a:lnRef idx="1">
            <a:schemeClr val="dk1"/>
          </a:lnRef>
          <a:fillRef idx="0">
            <a:schemeClr val="dk1"/>
          </a:fillRef>
          <a:effectRef idx="0">
            <a:schemeClr val="dk1"/>
          </a:effectRef>
          <a:fontRef idx="minor">
            <a:schemeClr val="tx1"/>
          </a:fontRef>
        </p:style>
      </p:cxnSp>
      <p:sp>
        <p:nvSpPr>
          <p:cNvPr id="21" name="Elipse 20"/>
          <p:cNvSpPr/>
          <p:nvPr/>
        </p:nvSpPr>
        <p:spPr>
          <a:xfrm>
            <a:off x="2907238" y="5547365"/>
            <a:ext cx="476519" cy="448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Elipse 21"/>
          <p:cNvSpPr/>
          <p:nvPr/>
        </p:nvSpPr>
        <p:spPr>
          <a:xfrm>
            <a:off x="8076389" y="5566570"/>
            <a:ext cx="476519" cy="431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Elipse 22"/>
          <p:cNvSpPr/>
          <p:nvPr/>
        </p:nvSpPr>
        <p:spPr>
          <a:xfrm>
            <a:off x="2981708" y="4311436"/>
            <a:ext cx="301173" cy="223773"/>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s-PE" dirty="0" smtClean="0"/>
          </a:p>
          <a:p>
            <a:pPr algn="ctr"/>
            <a:endParaRPr lang="es-PE" dirty="0"/>
          </a:p>
          <a:p>
            <a:pPr algn="ctr"/>
            <a:endParaRPr lang="es-PE" dirty="0"/>
          </a:p>
        </p:txBody>
      </p:sp>
      <p:sp>
        <p:nvSpPr>
          <p:cNvPr id="24" name="Llamada de nube 23"/>
          <p:cNvSpPr/>
          <p:nvPr/>
        </p:nvSpPr>
        <p:spPr>
          <a:xfrm>
            <a:off x="6282784" y="4665607"/>
            <a:ext cx="626979" cy="40112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5" name="Imagen 24" descr="Resultado de imagen para comunicacion de dos personas en skype"/>
          <p:cNvPicPr/>
          <p:nvPr/>
        </p:nvPicPr>
        <p:blipFill rotWithShape="1">
          <a:blip r:embed="rId4" cstate="print">
            <a:extLst>
              <a:ext uri="{28A0092B-C50C-407E-A947-70E740481C1C}">
                <a14:useLocalDpi xmlns:a14="http://schemas.microsoft.com/office/drawing/2010/main" val="0"/>
              </a:ext>
            </a:extLst>
          </a:blip>
          <a:srcRect l="6773" r="56820"/>
          <a:stretch/>
        </p:blipFill>
        <p:spPr bwMode="auto">
          <a:xfrm>
            <a:off x="5223925" y="2771460"/>
            <a:ext cx="1183561" cy="696805"/>
          </a:xfrm>
          <a:prstGeom prst="rect">
            <a:avLst/>
          </a:prstGeom>
          <a:noFill/>
          <a:ln>
            <a:noFill/>
          </a:ln>
          <a:extLst>
            <a:ext uri="{53640926-AAD7-44D8-BBD7-CCE9431645EC}">
              <a14:shadowObscured xmlns:a14="http://schemas.microsoft.com/office/drawing/2010/main"/>
            </a:ext>
          </a:extLst>
        </p:spPr>
      </p:pic>
      <p:pic>
        <p:nvPicPr>
          <p:cNvPr id="26" name="Imagen 25" descr="Resultado de imagen para comunicacion de dos personas en skype"/>
          <p:cNvPicPr/>
          <p:nvPr/>
        </p:nvPicPr>
        <p:blipFill rotWithShape="1">
          <a:blip r:embed="rId5" cstate="print">
            <a:extLst>
              <a:ext uri="{28A0092B-C50C-407E-A947-70E740481C1C}">
                <a14:useLocalDpi xmlns:a14="http://schemas.microsoft.com/office/drawing/2010/main" val="0"/>
              </a:ext>
            </a:extLst>
          </a:blip>
          <a:srcRect l="57573" r="5446"/>
          <a:stretch/>
        </p:blipFill>
        <p:spPr bwMode="auto">
          <a:xfrm>
            <a:off x="7772372" y="2748053"/>
            <a:ext cx="1107859" cy="732346"/>
          </a:xfrm>
          <a:prstGeom prst="rect">
            <a:avLst/>
          </a:prstGeom>
          <a:noFill/>
          <a:ln>
            <a:noFill/>
          </a:ln>
          <a:extLst>
            <a:ext uri="{53640926-AAD7-44D8-BBD7-CCE9431645EC}">
              <a14:shadowObscured xmlns:a14="http://schemas.microsoft.com/office/drawing/2010/main"/>
            </a:ext>
          </a:extLst>
        </p:spPr>
      </p:pic>
      <p:pic>
        <p:nvPicPr>
          <p:cNvPr id="27" name="Imagen 26" descr="Imagen relacionada"/>
          <p:cNvPicPr/>
          <p:nvPr/>
        </p:nvPicPr>
        <p:blipFill rotWithShape="1">
          <a:blip r:embed="rId6" cstate="print">
            <a:extLst>
              <a:ext uri="{28A0092B-C50C-407E-A947-70E740481C1C}">
                <a14:useLocalDpi xmlns:a14="http://schemas.microsoft.com/office/drawing/2010/main" val="0"/>
              </a:ext>
            </a:extLst>
          </a:blip>
          <a:srcRect l="14114" t="17040" r="51730" b="42763"/>
          <a:stretch/>
        </p:blipFill>
        <p:spPr bwMode="auto">
          <a:xfrm>
            <a:off x="5043640" y="4719463"/>
            <a:ext cx="1239143" cy="797118"/>
          </a:xfrm>
          <a:prstGeom prst="rect">
            <a:avLst/>
          </a:prstGeom>
          <a:noFill/>
          <a:ln>
            <a:noFill/>
          </a:ln>
          <a:extLst>
            <a:ext uri="{53640926-AAD7-44D8-BBD7-CCE9431645EC}">
              <a14:shadowObscured xmlns:a14="http://schemas.microsoft.com/office/drawing/2010/main"/>
            </a:ext>
          </a:extLst>
        </p:spPr>
      </p:pic>
      <p:pic>
        <p:nvPicPr>
          <p:cNvPr id="28" name="Imagen 27" descr="Resultado de imagen para comunicacion de dos personas en skype"/>
          <p:cNvPicPr/>
          <p:nvPr/>
        </p:nvPicPr>
        <p:blipFill rotWithShape="1">
          <a:blip r:embed="rId7">
            <a:extLst>
              <a:ext uri="{28A0092B-C50C-407E-A947-70E740481C1C}">
                <a14:useLocalDpi xmlns:a14="http://schemas.microsoft.com/office/drawing/2010/main" val="0"/>
              </a:ext>
            </a:extLst>
          </a:blip>
          <a:srcRect l="22599" t="18018" r="23163" b="15316"/>
          <a:stretch/>
        </p:blipFill>
        <p:spPr bwMode="auto">
          <a:xfrm>
            <a:off x="2612399" y="2719146"/>
            <a:ext cx="1217123" cy="852447"/>
          </a:xfrm>
          <a:prstGeom prst="rect">
            <a:avLst/>
          </a:prstGeom>
          <a:noFill/>
          <a:ln>
            <a:noFill/>
          </a:ln>
          <a:extLst>
            <a:ext uri="{53640926-AAD7-44D8-BBD7-CCE9431645EC}">
              <a14:shadowObscured xmlns:a14="http://schemas.microsoft.com/office/drawing/2010/main"/>
            </a:ext>
          </a:extLst>
        </p:spPr>
      </p:pic>
      <p:sp>
        <p:nvSpPr>
          <p:cNvPr id="29" name="Llamada de nube 28"/>
          <p:cNvSpPr/>
          <p:nvPr/>
        </p:nvSpPr>
        <p:spPr>
          <a:xfrm>
            <a:off x="8426940" y="1926322"/>
            <a:ext cx="626979" cy="40112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Llamada de nube 29"/>
          <p:cNvSpPr/>
          <p:nvPr/>
        </p:nvSpPr>
        <p:spPr>
          <a:xfrm>
            <a:off x="5655804" y="1973767"/>
            <a:ext cx="626979" cy="40112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Llamada de nube 30"/>
          <p:cNvSpPr/>
          <p:nvPr/>
        </p:nvSpPr>
        <p:spPr>
          <a:xfrm>
            <a:off x="3132294" y="1990378"/>
            <a:ext cx="626979" cy="40112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165817502"/>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4167E-6 2.59259E-6 L -1.04167E-6 0.00023 C -0.00143 0.13449 -0.00104 0.06643 -0.00104 0.20486 L 0.43529 0.20486 L 0.43307 -0.18588 L -0.00417 -0.18218 L -1.04167E-6 0.0074 L -1.04167E-6 0.00764 L -1.04167E-6 0.0074 L 0.00313 0.00949 " pathEditMode="relative" rAng="0" ptsTypes="AAAAAAAAAA">
                                      <p:cBhvr>
                                        <p:cTn id="6" dur="5000" fill="hold"/>
                                        <p:tgtEl>
                                          <p:spTgt spid="23"/>
                                        </p:tgtEl>
                                        <p:attrNameLst>
                                          <p:attrName>ppt_x</p:attrName>
                                          <p:attrName>ppt_y</p:attrName>
                                        </p:attrNameLst>
                                      </p:cBhvr>
                                      <p:rCtr x="21549" y="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Ejemplo:  comunicaciones entre diferentes áreas en tales como oficinas, también cuando conversamos por celular en trabajo</a:t>
            </a:r>
            <a:endParaRPr lang="es-PE" dirty="0"/>
          </a:p>
        </p:txBody>
      </p:sp>
      <p:pic>
        <p:nvPicPr>
          <p:cNvPr id="4" name="Marcador de contenido 3"/>
          <p:cNvPicPr>
            <a:picLocks noGrp="1" noChangeAspect="1"/>
          </p:cNvPicPr>
          <p:nvPr>
            <p:ph idx="1"/>
          </p:nvPr>
        </p:nvPicPr>
        <p:blipFill rotWithShape="1">
          <a:blip r:embed="rId2"/>
          <a:srcRect l="32314" t="20739" r="34747" b="11149"/>
          <a:stretch/>
        </p:blipFill>
        <p:spPr>
          <a:xfrm>
            <a:off x="2511377" y="1661374"/>
            <a:ext cx="7044746" cy="4869271"/>
          </a:xfrm>
          <a:prstGeom prst="rect">
            <a:avLst/>
          </a:prstGeom>
        </p:spPr>
      </p:pic>
      <p:sp>
        <p:nvSpPr>
          <p:cNvPr id="7" name="Elipse 6"/>
          <p:cNvSpPr/>
          <p:nvPr/>
        </p:nvSpPr>
        <p:spPr>
          <a:xfrm>
            <a:off x="3928056" y="3412901"/>
            <a:ext cx="206062" cy="180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dirty="0"/>
          </a:p>
        </p:txBody>
      </p:sp>
    </p:spTree>
    <p:extLst>
      <p:ext uri="{BB962C8B-B14F-4D97-AF65-F5344CB8AC3E}">
        <p14:creationId xmlns:p14="http://schemas.microsoft.com/office/powerpoint/2010/main" val="131286210"/>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1.85185E-6 L -1.66667E-6 -1.85185E-6 C 0.01849 -0.00278 0.01458 -0.00301 0.03906 -1.85185E-6 C 0.0401 0.00023 0.04115 0.00139 0.04219 0.00185 C 0.0457 0.0037 0.04805 0.0044 0.05169 0.00556 C 0.05495 0.00949 0.05534 0.01042 0.05912 0.01319 C 0.06016 0.01389 0.0612 0.01435 0.06224 0.01505 L 0.06862 0.02245 C 0.06966 0.02384 0.07096 0.02477 0.07175 0.02639 C 0.07604 0.03403 0.0737 0.03079 0.07917 0.03565 C 0.08021 0.0375 0.08112 0.03981 0.08242 0.04144 C 0.08333 0.04236 0.08477 0.0419 0.08555 0.04329 C 0.08737 0.0463 0.08971 0.0544 0.08971 0.0544 C 0.09128 0.06829 0.08984 0.06111 0.09505 0.07523 L 0.09714 0.08079 C 0.09753 0.08264 0.09766 0.08472 0.09818 0.08634 C 0.09883 0.08843 0.09987 0.08981 0.10039 0.09213 C 0.10104 0.0956 0.10091 0.09954 0.10143 0.10324 C 0.10156 0.10532 0.10208 0.10694 0.10247 0.10903 C 0.10208 0.11759 0.10195 0.12639 0.10143 0.13519 C 0.1013 0.13727 0.10091 0.13912 0.10039 0.14097 C 0.09805 0.14699 0.09688 0.14583 0.09401 0.15023 C 0.09284 0.15185 0.09206 0.15417 0.09076 0.15579 C 0.0888 0.15856 0.08633 0.16019 0.08451 0.16343 C 0.08242 0.16713 0.08099 0.17292 0.07813 0.17477 C 0.06797 0.18079 0.08385 0.17106 0.0707 0.18032 C 0.06862 0.18171 0.06641 0.18218 0.06445 0.18403 C 0.06302 0.18542 0.06159 0.18681 0.06016 0.18773 C 0.05807 0.18935 0.05599 0.19028 0.05391 0.19167 C 0.05274 0.19213 0.05182 0.19306 0.05065 0.19352 C 0.04857 0.19398 0.04635 0.19444 0.0444 0.19537 C 0.04219 0.1963 0.04024 0.19838 0.03802 0.19907 C 0.03372 0.20023 0.03138 0.20069 0.02747 0.20278 C 0.02526 0.20394 0.02318 0.20532 0.02109 0.20648 C 0.02005 0.20718 0.01901 0.20787 0.01797 0.20856 L 0.01367 0.21042 C 0.00951 0.20972 0.00521 0.20972 0.00104 0.20856 C -0.00156 0.20764 -0.00391 0.20579 -0.00638 0.20463 C -0.00807 0.20394 -0.0099 0.2037 -0.01159 0.20278 C -0.01341 0.20185 -0.0151 0.2 -0.01693 0.19907 C -0.03737 0.18912 -0.01445 0.20231 -0.02643 0.19537 C -0.03229 0.18843 -0.02682 0.19375 -0.03594 0.18958 C -0.03815 0.18866 -0.0401 0.18657 -0.04232 0.18588 C -0.0444 0.18542 -0.04648 0.18495 -0.04857 0.18403 C -0.05625 0.18056 -0.05312 0.18125 -0.05924 0.17662 C -0.06016 0.17569 -0.06133 0.17523 -0.06237 0.17477 C -0.07226 0.15694 -0.05638 0.18356 -0.07187 0.16528 C -0.07969 0.15602 -0.07005 0.16782 -0.07825 0.15579 C -0.07917 0.1544 -0.08034 0.15347 -0.08138 0.15208 L -0.08555 0.14097 C -0.08633 0.13889 -0.08724 0.13727 -0.08776 0.13519 C -0.08802 0.13333 -0.08828 0.13125 -0.0888 0.12963 C -0.08932 0.12755 -0.09036 0.12593 -0.09088 0.12407 L -0.09401 0.10694 L -0.09505 0.10139 C -0.09492 0.1 -0.09401 0.08426 -0.09297 0.08079 C -0.0918 0.07662 -0.09088 0.07199 -0.0888 0.06944 L -0.08555 0.06574 C -0.08203 0.05625 -0.0845 0.06134 -0.07708 0.05255 C -0.07604 0.05139 -0.07513 0.04954 -0.07396 0.04884 C -0.0707 0.04699 -0.06979 0.04676 -0.06654 0.04329 C -0.06445 0.04097 -0.0625 0.03773 -0.06029 0.03565 C -0.05742 0.0331 -0.05443 0.03125 -0.05182 0.02824 C -0.05078 0.02685 -0.04974 0.02546 -0.04857 0.02454 C -0.04661 0.02292 -0.04414 0.02292 -0.04232 0.0206 C -0.03789 0.01551 -0.04036 0.01736 -0.0349 0.01505 C -0.03385 0.01389 -0.03294 0.01227 -0.03177 0.01134 C -0.02969 0.00972 -0.02747 0.0088 -0.02539 0.00764 L -0.01901 0.0037 L -0.01588 0.00185 L -0.01276 -1.85185E-6 L 0.04115 0.00185 C 0.04232 0.00208 0.04336 0.00301 0.0444 0.0037 C 0.04583 0.00486 0.04714 0.00625 0.04857 0.00764 C 0.04961 0.00856 0.05052 0.01042 0.05169 0.01134 C 0.05378 0.01296 0.05807 0.01505 0.05807 0.01505 C 0.05912 0.0162 0.06016 0.01782 0.0612 0.01875 C 0.06341 0.02083 0.06771 0.02176 0.06966 0.02245 C 0.07695 0.03125 0.07357 0.0287 0.07917 0.03194 C 0.0875 0.04653 0.07682 0.02894 0.08659 0.04144 C 0.08893 0.04444 0.09128 0.05046 0.09297 0.0544 C 0.09323 0.05625 0.09349 0.05833 0.09401 0.06019 C 0.09453 0.06204 0.09557 0.06366 0.09609 0.06574 C 0.09701 0.06944 0.09753 0.07315 0.09818 0.07708 L 0.09922 0.08264 L 0.10039 0.08819 C 0.10013 0.0919 0.0987 0.11204 0.09818 0.11644 C 0.09727 0.12431 0.09714 0.12037 0.09505 0.12778 C 0.09414 0.13079 0.09362 0.13403 0.09297 0.13704 C 0.09219 0.14329 0.09193 0.14977 0.09076 0.15579 C 0.0905 0.15787 0.0905 0.16019 0.08971 0.16157 C 0.08307 0.17338 0.08555 0.1662 0.08021 0.17083 C 0.07201 0.17824 0.0819 0.17176 0.07396 0.17662 C 0.07292 0.17778 0.07188 0.1794 0.0707 0.18032 C 0.06901 0.18148 0.06719 0.18125 0.0655 0.18218 C 0.06328 0.1831 0.0612 0.18472 0.05912 0.18588 L 0.05599 0.18773 C 0.05495 0.18843 0.05391 0.18912 0.05274 0.18958 C 0.05143 0.19028 0.05 0.19074 0.04857 0.19167 C 0.04649 0.19259 0.0444 0.19398 0.04219 0.19537 C 0.04115 0.19583 0.0401 0.19676 0.03906 0.19722 C 0.03724 0.19792 0.03555 0.19838 0.03372 0.19907 C 0.03099 0.20023 0.02826 0.20231 0.02526 0.20278 L 0.01367 0.20463 C 0.01107 0.20579 0.0082 0.20625 0.00625 0.21042 C 0.00534 0.2125 0.00495 0.21528 0.00417 0.21782 C 0.00456 0.22546 0.00469 0.23287 0.00521 0.24028 C 0.00573 0.24676 0.00729 0.25278 0.00742 0.25926 C 0.00781 0.29444 0.00625 0.31782 0.00417 0.35116 C 0.00391 0.35625 0.00352 0.36111 0.00313 0.3662 C 0.00274 0.37176 0.0026 0.37755 0.00208 0.3831 C 0.00195 0.38495 0.00169 0.38727 0.00104 0.38866 C -0.00078 0.39282 -0.00365 0.3956 -0.00534 0.4 C -0.00599 0.40185 -0.00651 0.40417 -0.00742 0.40556 C -0.00937 0.40856 -0.01159 0.41065 -0.0138 0.41319 C -0.01484 0.41435 -0.01575 0.4162 -0.01693 0.4169 C -0.01797 0.41759 -0.01901 0.41806 -0.02005 0.41875 C -0.02148 0.41991 -0.02279 0.42176 -0.02435 0.42245 C -0.02643 0.42361 -0.02851 0.42384 -0.0306 0.42454 C -0.03776 0.42384 -0.04479 0.42361 -0.05182 0.42245 C -0.05286 0.42245 -0.05391 0.4213 -0.05495 0.4206 C -0.05677 0.41944 -0.05846 0.41806 -0.06029 0.4169 C -0.06159 0.4162 -0.06302 0.41574 -0.06445 0.41505 C -0.06654 0.41389 -0.06875 0.4125 -0.07083 0.41134 C -0.07187 0.41065 -0.07305 0.41042 -0.07396 0.40949 L -0.08034 0.40185 C -0.08138 0.40069 -0.08229 0.39884 -0.08346 0.39815 L -0.08659 0.3963 L -0.09609 0.3794 L -0.09935 0.37361 C -0.10169 0.36968 -0.10312 0.36759 -0.10456 0.3625 C -0.10508 0.36065 -0.10534 0.3588 -0.1056 0.35671 C -0.10534 0.35486 -0.10521 0.35278 -0.10456 0.35116 C -0.10338 0.34815 -0.10026 0.34352 -0.09831 0.3419 C -0.09726 0.34097 -0.09609 0.34097 -0.09505 0.33981 C -0.09284 0.33773 -0.09115 0.3338 -0.0888 0.33241 C -0.08776 0.33171 -0.08659 0.33148 -0.08555 0.33056 C -0.08333 0.32824 -0.08177 0.32407 -0.0793 0.32292 C -0.07786 0.32245 -0.07643 0.32199 -0.075 0.32106 C -0.07292 0.31991 -0.07083 0.31829 -0.06875 0.31736 C -0.06732 0.31667 -0.06588 0.31644 -0.06445 0.31551 C -0.06263 0.31435 -0.06094 0.31273 -0.05924 0.31181 C -0.05742 0.31088 -0.0556 0.31065 -0.05391 0.30995 C -0.04987 0.30833 -0.05 0.3081 -0.04648 0.30602 L -0.02226 0.3081 C -0.01836 0.30833 -0.01445 0.30995 -0.01055 0.30995 C -0.00599 0.30995 -0.00143 0.30856 0.00313 0.3081 C 0.00274 0.30231 0.00247 0.29676 0.00208 0.2912 C 0.00182 0.28796 0.0013 0.28495 0.00104 0.28171 C 0.00065 0.27731 0.00026 0.27292 -1.66667E-6 0.26852 C 0.00026 0.25718 0.00052 0.24606 0.00104 0.23472 C 0.00117 0.23148 0.00182 0.22847 0.00208 0.22546 C 0.0026 0.21782 0.00195 0.20995 0.00313 0.20278 C 0.00352 0.20093 0.00534 0.20162 0.00625 0.20093 C 0.00781 0.19977 0.00912 0.19838 0.01055 0.19722 C 0.01302 0.19537 0.01524 0.19491 0.01797 0.19352 C 0.01901 0.19282 0.02005 0.19213 0.02109 0.19167 L 0.02956 0.18773 C 0.0306 0.18657 0.03151 0.18495 0.03268 0.18403 C 0.03438 0.18287 0.0362 0.18287 0.03802 0.18218 C 0.03906 0.18171 0.0401 0.18079 0.04115 0.18032 C 0.04258 0.17963 0.04401 0.17917 0.04544 0.17847 C 0.04649 0.17778 0.04753 0.17708 0.04857 0.17662 C 0.05 0.17593 0.05143 0.17546 0.05274 0.17477 C 0.05391 0.17407 0.05482 0.17315 0.05599 0.17269 C 0.06224 0.17037 0.06849 0.16991 0.075 0.16898 C 0.07839 0.1706 0.08047 0.17083 0.08346 0.17477 C 0.09063 0.1838 0.08216 0.17755 0.09076 0.18403 C 0.0918 0.18472 0.09297 0.18495 0.09401 0.18588 C 0.09622 0.18819 0.10039 0.19352 0.10039 0.19352 C 0.10638 0.20949 0.09831 0.19051 0.1056 0.20093 C 0.10664 0.20231 0.10677 0.20509 0.10768 0.20648 C 0.10859 0.2081 0.1099 0.2088 0.11094 0.21042 C 0.11315 0.21389 0.11471 0.21875 0.11719 0.22153 C 0.11823 0.22292 0.11927 0.22431 0.12044 0.22546 C 0.12175 0.22685 0.12331 0.22755 0.12461 0.22917 C 0.12617 0.23079 0.12747 0.23287 0.12891 0.23472 C 0.12982 0.23611 0.13099 0.23704 0.13203 0.23843 C 0.13555 0.24375 0.13438 0.24444 0.13841 0.24792 C 0.13932 0.24884 0.1405 0.24907 0.14154 0.24977 C 0.14297 0.25093 0.14427 0.25301 0.1457 0.25347 C 0.14922 0.25486 0.15287 0.25463 0.15625 0.25532 C 0.15807 0.25579 0.15977 0.25671 0.16159 0.25718 C 0.16406 0.2581 0.16654 0.25856 0.16901 0.25926 C 0.17005 0.25972 0.17109 0.26111 0.17214 0.26111 C 0.17578 0.26111 0.17747 0.25833 0.17956 0.25347 C 0.18112 0.25 0.18242 0.24606 0.18372 0.24236 L 0.18594 0.23657 C 0.18659 0.23472 0.18698 0.23218 0.18802 0.23102 C 0.20352 0.21273 0.18724 0.23125 0.19857 0.21968 C 0.19961 0.21852 0.20065 0.21736 0.20169 0.21597 C 0.20313 0.21412 0.2043 0.21157 0.20599 0.21042 C 0.20755 0.20903 0.20951 0.20926 0.2112 0.20856 C 0.21471 0.20694 0.21445 0.20648 0.21758 0.20278 C 0.23164 0.20347 0.24583 0.20231 0.2599 0.20463 C 0.26146 0.20509 0.2625 0.21435 0.26302 0.21597 C 0.26354 0.21806 0.26458 0.21944 0.2651 0.22153 C 0.26693 0.22894 0.2668 0.23403 0.2694 0.24028 C 0.27018 0.24259 0.27149 0.24421 0.27253 0.24606 C 0.27318 0.24977 0.27357 0.2537 0.27461 0.25718 C 0.27734 0.26713 0.2763 0.26204 0.27774 0.27222 C 0.27747 0.27662 0.27787 0.28148 0.27669 0.28542 C 0.2763 0.28727 0.27461 0.28634 0.27357 0.28727 C 0.2724 0.28843 0.27149 0.29005 0.27044 0.2912 C 0.26172 0.29884 0.27396 0.28495 0.26302 0.29676 C 0.26302 0.29676 0.25508 0.30602 0.25352 0.3081 C 0.25013 0.31204 0.25091 0.31181 0.24714 0.31366 C 0.2444 0.31505 0.23867 0.31736 0.23867 0.31736 C 0.20586 0.31458 0.22552 0.31875 0.21224 0.31366 C 0.21055 0.31296 0.20872 0.31273 0.20703 0.31181 C 0.20469 0.31042 0.19987 0.30648 0.19753 0.30417 C 0.19167 0.29838 0.19701 0.30185 0.18906 0.29491 C 0.18737 0.29329 0.18555 0.29236 0.18372 0.2912 C 0.18268 0.28912 0.18138 0.28773 0.1806 0.28542 C 0.17995 0.2838 0.17956 0.28171 0.17956 0.27986 C 0.17956 0.25926 0.17982 0.25972 0.18164 0.24606 C 0.1806 0.24537 0.17956 0.24398 0.17852 0.24421 C 0.17656 0.24468 0.17487 0.2463 0.17318 0.24792 C 0.16771 0.25324 0.16745 0.2544 0.16367 0.26111 C 0.16016 0.26042 0.15664 0.26065 0.15313 0.25926 C 0.15195 0.25856 0.15104 0.25671 0.15 0.25532 C 0.14857 0.2537 0.14727 0.25139 0.1457 0.24977 C 0.14479 0.24884 0.14362 0.24884 0.14258 0.24792 C 0.14037 0.2456 0.13841 0.24282 0.1362 0.24028 C 0.13516 0.23912 0.13425 0.23727 0.13307 0.23657 L 0.12995 0.23472 C 0.12201 0.22523 0.13203 0.23634 0.12253 0.22917 C 0.11771 0.22546 0.1207 0.22523 0.11615 0.21968 C 0.11524 0.21852 0.11406 0.21852 0.11302 0.21782 C 0.11159 0.21597 0.11016 0.21435 0.10872 0.21227 C 0.10729 0.20995 0.10612 0.20671 0.10456 0.20463 C 0.10365 0.20347 0.10234 0.2037 0.10143 0.20278 C 0.09323 0.1956 0.103 0.20185 0.09505 0.19722 C 0.08776 0.17778 0.09948 0.20694 0.08867 0.18773 C 0.08685 0.18472 0.08451 0.17662 0.08451 0.17662 C 0.0849 0.17037 0.0849 0.16389 0.08555 0.15787 C 0.08594 0.15394 0.08763 0.14653 0.08763 0.14653 C 0.08828 0.12523 0.08333 0.11019 0.09505 0.10324 C 0.09609 0.10278 0.09714 0.10162 0.09818 0.10139 C 0.10703 0.09977 0.12461 0.09769 0.12461 0.09769 C 0.13125 0.09838 0.13802 0.09792 0.14466 0.09954 C 0.14622 0.1 0.14753 0.10231 0.14896 0.10324 C 0.15 0.10417 0.15104 0.10463 0.15208 0.10509 C 0.15352 0.10463 0.15508 0.10463 0.15625 0.10324 C 0.15755 0.10208 0.15846 0.09977 0.15951 0.09769 C 0.16029 0.09583 0.16055 0.09329 0.16159 0.09213 C 0.16276 0.09051 0.16445 0.09074 0.16589 0.09005 C 0.16862 0.08681 0.16992 0.08495 0.17318 0.08264 C 0.17526 0.08125 0.17956 0.07894 0.17956 0.07894 C 0.1806 0.07755 0.18151 0.07593 0.18268 0.07523 C 0.18451 0.07384 0.19219 0.07153 0.19323 0.0713 C 0.19961 0.07037 0.20599 0.07037 0.21224 0.06944 C 0.2155 0.06898 0.21862 0.06829 0.22188 0.06759 C 0.22643 0.06829 0.23112 0.06759 0.23555 0.06944 C 0.23698 0.07014 0.23776 0.07315 0.23867 0.07523 C 0.24102 0.08009 0.24089 0.08079 0.24193 0.08634 C 0.24154 0.09514 0.24193 0.10417 0.24089 0.11273 C 0.2405 0.11528 0.2388 0.11667 0.23763 0.11829 C 0.22135 0.14097 0.23776 0.11829 0.22813 0.12778 C 0.22591 0.12986 0.22422 0.1338 0.22188 0.13519 C 0.21966 0.13657 0.21758 0.1375 0.2155 0.13889 C 0.21367 0.14028 0.21198 0.1419 0.21016 0.14282 C 0.20807 0.14375 0.20599 0.14398 0.20391 0.14468 C 0.19649 0.14398 0.18906 0.14375 0.18164 0.14282 C 0.1793 0.14236 0.17708 0.13935 0.17539 0.13704 C 0.1724 0.13333 0.17018 0.13056 0.16797 0.12593 C 0.16055 0.11019 0.17188 0.13102 0.16263 0.11458 C 0.16185 0.10995 0.16159 0.10694 0.15951 0.10324 C 0.15859 0.10162 0.15742 0.10069 0.15625 0.09954 C 0.1487 0.10417 0.15846 0.09769 0.14896 0.10694 C 0.14701 0.10903 0.14284 0.11134 0.1405 0.11273 C 0.13802 0.11204 0.13542 0.11227 0.13307 0.11088 C 0.13138 0.10972 0.13034 0.10671 0.12891 0.10509 C 0.12787 0.10417 0.12669 0.10417 0.12565 0.10324 C 0.11745 0.09606 0.12734 0.10231 0.1194 0.09769 C 0.11185 0.09931 0.10912 0.10116 0.10143 0.09769 C 0.10013 0.09722 0.09922 0.09514 0.09818 0.09398 C 0.09753 0.09213 0.09701 0.08981 0.09609 0.08819 C 0.09518 0.08657 0.09375 0.08634 0.09297 0.08449 C 0.09219 0.08287 0.09219 0.08079 0.09193 0.07894 C 0.09115 0.07338 0.0905 0.06759 0.08971 0.06204 C 0.08867 0.05301 0.08919 0.0544 0.08555 0.04699 C 0.08451 0.04491 0.08333 0.04329 0.08242 0.04144 C 0.08151 0.03958 0.08125 0.03727 0.08021 0.03565 C 0.07839 0.03264 0.07604 0.03079 0.07396 0.02824 L 0.0707 0.02454 C 0.07292 0.02199 0.07474 0.01829 0.07708 0.0169 L 0.08346 0.01319 C 0.08555 0.01065 0.08737 0.00718 0.08971 0.00556 C 0.09753 0.00116 0.09388 0.00278 0.10039 -1.85185E-6 C 0.1237 0.00069 0.15 -0.00162 0.17422 0.0037 C 0.17643 0.00417 0.17852 0.00509 0.1806 0.00556 C 0.18516 0.00509 0.18984 0.00509 0.1944 0.0037 C 0.19649 0.00324 0.19857 0.00116 0.20065 -1.85185E-6 L 0.20391 -0.00185 C 0.20495 -0.00255 0.20586 -0.00347 0.20703 -0.0037 L 0.2155 -0.00556 C 0.22318 -0.01019 0.21966 -0.00833 0.22604 -0.01134 C 0.22643 -0.01319 0.22747 -0.01505 0.22708 -0.0169 C 0.22643 -0.01968 0.22214 -0.02176 0.2207 -0.02245 C 0.2194 -0.02616 0.21732 -0.0294 0.21654 -0.0338 C 0.21406 -0.04722 0.21563 -0.04167 0.21224 -0.05069 C 0.21198 -0.05324 0.21159 -0.05556 0.2112 -0.0581 C 0.21081 -0.06204 0.21068 -0.06574 0.21016 -0.06944 C 0.2099 -0.0713 0.20938 -0.07315 0.20912 -0.075 C 0.20872 -0.0787 0.20846 -0.08264 0.20807 -0.08634 C 0.20846 -0.09259 0.20859 -0.09884 0.20912 -0.10509 C 0.20964 -0.11157 0.2125 -0.11713 0.21445 -0.12199 C 0.21823 -0.13218 0.21563 -0.12616 0.22292 -0.13889 C 0.22787 -0.14792 0.22526 -0.14537 0.23021 -0.14838 C 0.23099 -0.15023 0.23151 -0.15231 0.23242 -0.15394 C 0.23438 -0.15764 0.2362 -0.1581 0.23867 -0.15949 C 0.24753 -0.17153 0.23789 -0.16019 0.24818 -0.16713 C 0.24935 -0.16782 0.25026 -0.16991 0.25143 -0.17083 C 0.25234 -0.17176 0.25352 -0.17199 0.25456 -0.17269 C 0.26224 -0.1787 0.25521 -0.175 0.26302 -0.17847 C 0.26471 -0.18032 0.26641 -0.18241 0.26823 -0.18403 C 0.27188 -0.18727 0.27774 -0.18704 0.28099 -0.18773 C 0.29375 -0.19097 0.29089 -0.18981 0.29896 -0.19329 C 0.30521 -0.19282 0.31159 -0.19259 0.31797 -0.19144 C 0.3194 -0.1912 0.32578 -0.18866 0.32747 -0.18773 C 0.32956 -0.18657 0.33164 -0.18472 0.33372 -0.18403 L 0.33906 -0.18218 C 0.3405 -0.18079 0.3418 -0.17917 0.34323 -0.17847 C 0.3457 -0.17731 0.34818 -0.17731 0.35065 -0.17639 C 0.35247 -0.17593 0.35417 -0.17523 0.35599 -0.17454 C 0.35703 -0.17338 0.35794 -0.17199 0.35912 -0.17083 C 0.36016 -0.16991 0.36146 -0.17014 0.36237 -0.16898 C 0.36497 -0.16505 0.36771 -0.16111 0.36966 -0.15579 C 0.37044 -0.15394 0.37122 -0.15208 0.37188 -0.15023 C 0.37721 -0.13356 0.36966 -0.15347 0.37813 -0.12963 C 0.37904 -0.12685 0.38021 -0.12454 0.38138 -0.12199 C 0.38555 -0.09954 0.38307 -0.11458 0.38138 -0.06204 C 0.38125 -0.05926 0.38086 -0.05671 0.38021 -0.0544 C 0.37891 -0.04884 0.37721 -0.04769 0.375 -0.04329 C 0.37383 -0.04074 0.37318 -0.03773 0.37188 -0.03565 C 0.37096 -0.03449 0.36966 -0.03472 0.36862 -0.0338 C 0.36641 -0.03148 0.36471 -0.02778 0.36237 -0.02616 C 0.3612 -0.02569 0.36016 -0.02523 0.35912 -0.02431 C 0.35794 -0.02338 0.35703 -0.02176 0.35599 -0.0206 C 0.35456 -0.01921 0.35313 -0.01829 0.35169 -0.0169 C 0.35026 -0.01528 0.34909 -0.01273 0.34753 -0.01134 C 0.34622 -0.01019 0.34466 -0.00995 0.34323 -0.00926 C 0.34115 -0.00694 0.33945 -0.00301 0.33698 -0.00185 C 0.31875 0.00741 0.3375 -0.00301 0.32539 0.00556 C 0.32331 0.00718 0.31901 0.00949 0.31901 0.00949 C 0.31055 0.0088 0.30208 0.00856 0.29362 0.00764 C 0.29258 0.00741 0.29154 0.00625 0.2905 0.00556 C 0.28906 0.00486 0.28763 0.00417 0.2862 0.0037 C 0.28307 0.00301 0.27995 0.00255 0.27669 0.00185 C 0.26719 -0.0037 0.28229 0.00486 0.26823 -0.00185 C 0.26615 -0.00301 0.26406 -0.0044 0.26198 -0.00556 C 0.26094 -0.00625 0.2599 -0.00718 0.25872 -0.00741 C 0.2556 -0.0088 0.25247 -0.01042 0.24922 -0.01134 C 0.24466 -0.01227 0.2401 -0.0125 0.23555 -0.01319 C 0.23451 -0.01435 0.23346 -0.01597 0.23242 -0.0169 C 0.23138 -0.01782 0.23021 -0.01806 0.22917 -0.01875 C 0.22774 -0.01991 0.22643 -0.0213 0.225 -0.02245 C 0.22253 -0.0213 0.21979 -0.02106 0.21758 -0.01875 C 0.21602 -0.01713 0.21563 -0.01366 0.21445 -0.01134 C 0.21211 -0.00671 0.20846 0.00069 0.20495 0.0037 C 0.20391 0.00463 0.20274 0.00509 0.20169 0.00556 L 0.15417 0.0037 C 0.15039 0.00347 0.14544 0.00139 0.14154 -1.85185E-6 C 0.13945 -0.00069 0.13724 -0.00116 0.13516 -0.00185 C 0.12357 -0.00116 0.11198 -0.00093 0.10039 -1.85185E-6 C 0.09818 0.00023 0.09596 0.00069 0.09401 0.00185 C 0.09284 0.00255 0.09193 0.00463 0.09076 0.00556 C 0.08984 0.00648 0.08867 0.00694 0.08763 0.00764 C 0.08607 0.01157 0.08477 0.01597 0.08242 0.01875 C 0.08138 0.01991 0.08021 0.02014 0.07917 0.0206 C 0.07552 0.02731 0.07669 0.02847 0.0707 0.02454 C 0.06953 0.02361 0.06862 0.02176 0.06758 0.0206 C 0.06628 0.01921 0.06471 0.01829 0.06341 0.0169 C 0.06224 0.01574 0.06133 0.01412 0.06016 0.01319 C 0.05925 0.01227 0.05807 0.01204 0.05703 0.01134 C 0.05182 0.00741 0.05326 0.00694 0.04753 0.0037 C 0.04479 0.00231 0.0418 0.00139 0.03906 -1.85185E-6 C 0.03086 -0.00394 0.04271 0.00023 0.02956 -0.0037 C 0.00169 -0.00185 0.00495 -0.00069 -1.66667E-6 -1.85185E-6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6" dur="7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Comunicacion </a:t>
            </a:r>
            <a:r>
              <a:rPr lang="es-PE" dirty="0" smtClean="0"/>
              <a:t>asíncronas</a:t>
            </a:r>
            <a:r>
              <a:rPr lang="es-PE" dirty="0"/>
              <a:t/>
            </a:r>
            <a:br>
              <a:rPr lang="es-PE" dirty="0"/>
            </a:br>
            <a:endParaRPr lang="es-PE" dirty="0"/>
          </a:p>
        </p:txBody>
      </p:sp>
      <p:sp>
        <p:nvSpPr>
          <p:cNvPr id="3" name="Marcador de contenido 2"/>
          <p:cNvSpPr>
            <a:spLocks noGrp="1"/>
          </p:cNvSpPr>
          <p:nvPr>
            <p:ph idx="1"/>
          </p:nvPr>
        </p:nvSpPr>
        <p:spPr>
          <a:xfrm>
            <a:off x="1096109" y="1191843"/>
            <a:ext cx="10363200" cy="4462272"/>
          </a:xfrm>
        </p:spPr>
        <p:txBody>
          <a:bodyPr>
            <a:normAutofit/>
          </a:bodyPr>
          <a:lstStyle/>
          <a:p>
            <a:pPr marL="0" indent="0">
              <a:buNone/>
            </a:pPr>
            <a:r>
              <a:rPr lang="es-PE" sz="2400" dirty="0" smtClean="0"/>
              <a:t>INTRODUCCION :</a:t>
            </a:r>
          </a:p>
          <a:p>
            <a:pPr marL="0" indent="0">
              <a:buNone/>
            </a:pPr>
            <a:r>
              <a:rPr lang="es-PE" sz="2400" dirty="0" smtClean="0"/>
              <a:t>Es el emisor el que decide cuando se envía el mensaje de datos a través de la red . En una red el receptor por lo consiguiente no sabe exactamente cuando recibirá un mensaje por lo tanto cada mensaje debe contener aparte del mensaje y cuando termina de manera que el receptor conocera lo que tiene que decodificar.</a:t>
            </a: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623" t="22115" r="1866" b="4566"/>
          <a:stretch/>
        </p:blipFill>
        <p:spPr>
          <a:xfrm>
            <a:off x="2240922" y="3422979"/>
            <a:ext cx="7031865" cy="2189410"/>
          </a:xfrm>
          <a:prstGeom prst="rect">
            <a:avLst/>
          </a:prstGeom>
        </p:spPr>
      </p:pic>
      <p:sp>
        <p:nvSpPr>
          <p:cNvPr id="5" name="Rectángulo 4"/>
          <p:cNvSpPr/>
          <p:nvPr/>
        </p:nvSpPr>
        <p:spPr>
          <a:xfrm>
            <a:off x="3013385" y="5781472"/>
            <a:ext cx="3692486" cy="369332"/>
          </a:xfrm>
          <a:prstGeom prst="rect">
            <a:avLst/>
          </a:prstGeom>
        </p:spPr>
        <p:txBody>
          <a:bodyPr wrap="none">
            <a:spAutoFit/>
          </a:bodyPr>
          <a:lstStyle/>
          <a:p>
            <a:r>
              <a:rPr lang="es-PE" dirty="0"/>
              <a:t>Esquema de  comunicación </a:t>
            </a:r>
            <a:r>
              <a:rPr lang="es-PE" dirty="0" smtClean="0"/>
              <a:t>asíncrona</a:t>
            </a:r>
            <a:endParaRPr lang="es-PE" dirty="0"/>
          </a:p>
        </p:txBody>
      </p:sp>
    </p:spTree>
    <p:extLst>
      <p:ext uri="{BB962C8B-B14F-4D97-AF65-F5344CB8AC3E}">
        <p14:creationId xmlns:p14="http://schemas.microsoft.com/office/powerpoint/2010/main" val="492193917"/>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804" y="585828"/>
            <a:ext cx="10363200" cy="1178965"/>
          </a:xfrm>
        </p:spPr>
        <p:txBody>
          <a:bodyPr>
            <a:noAutofit/>
          </a:bodyPr>
          <a:lstStyle/>
          <a:p>
            <a:r>
              <a:rPr lang="es-PE" sz="2400" dirty="0"/>
              <a:t>Ejemplos:  La empresa  sisco peru  el encargado de recurso humanos envia mensajes  mediante </a:t>
            </a:r>
            <a:r>
              <a:rPr lang="es-PE" sz="2400" dirty="0" smtClean="0"/>
              <a:t>correo a </a:t>
            </a:r>
            <a:r>
              <a:rPr lang="es-PE" sz="2400" dirty="0"/>
              <a:t>todos los  trabajadores para </a:t>
            </a:r>
            <a:r>
              <a:rPr lang="es-PE" sz="2400" dirty="0" smtClean="0"/>
              <a:t>comunicarle  </a:t>
            </a:r>
            <a:r>
              <a:rPr lang="es-PE" sz="2400" dirty="0"/>
              <a:t>que hay capacitaciones virtuales en todas las áreas con la finalidad de poder seguir innovando y darle un buen servicio a los </a:t>
            </a:r>
            <a:r>
              <a:rPr lang="es-PE" sz="2400" dirty="0" smtClean="0"/>
              <a:t> </a:t>
            </a:r>
            <a:r>
              <a:rPr lang="es-PE" sz="2400" dirty="0"/>
              <a:t>clientes</a:t>
            </a:r>
          </a:p>
        </p:txBody>
      </p:sp>
      <p:pic>
        <p:nvPicPr>
          <p:cNvPr id="4" name="Marcador de contenido 3" descr="C:\Users\LENOVO\Desktop\imagen1.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43797" y="2410048"/>
            <a:ext cx="2244412" cy="1617562"/>
          </a:xfrm>
          <a:prstGeom prst="rect">
            <a:avLst/>
          </a:prstGeom>
          <a:noFill/>
          <a:ln>
            <a:noFill/>
          </a:ln>
        </p:spPr>
      </p:pic>
      <p:pic>
        <p:nvPicPr>
          <p:cNvPr id="5" name="Imagen 4" descr="C:\Users\LENOVO\Desktop\imagen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2172" y="2145427"/>
            <a:ext cx="1882396" cy="1746350"/>
          </a:xfrm>
          <a:prstGeom prst="rect">
            <a:avLst/>
          </a:prstGeom>
          <a:noFill/>
          <a:ln>
            <a:noFill/>
          </a:ln>
        </p:spPr>
      </p:pic>
      <p:pic>
        <p:nvPicPr>
          <p:cNvPr id="6" name="Imagen 5" descr="C:\Users\LENOVO\Desktop\imagen3.jpg"/>
          <p:cNvPicPr/>
          <p:nvPr/>
        </p:nvPicPr>
        <p:blipFill>
          <a:blip r:embed="rId4">
            <a:extLst>
              <a:ext uri="{28A0092B-C50C-407E-A947-70E740481C1C}">
                <a14:useLocalDpi xmlns:a14="http://schemas.microsoft.com/office/drawing/2010/main" val="0"/>
              </a:ext>
            </a:extLst>
          </a:blip>
          <a:srcRect/>
          <a:stretch>
            <a:fillRect/>
          </a:stretch>
        </p:blipFill>
        <p:spPr bwMode="auto">
          <a:xfrm>
            <a:off x="8625222" y="2145427"/>
            <a:ext cx="2294517" cy="1856450"/>
          </a:xfrm>
          <a:prstGeom prst="rect">
            <a:avLst/>
          </a:prstGeom>
          <a:noFill/>
          <a:ln>
            <a:noFill/>
          </a:ln>
        </p:spPr>
      </p:pic>
      <p:pic>
        <p:nvPicPr>
          <p:cNvPr id="7" name="Imagen 6" descr="C:\Users\LENOVO\Desktop\imagen5.jpg"/>
          <p:cNvPicPr/>
          <p:nvPr/>
        </p:nvPicPr>
        <p:blipFill>
          <a:blip r:embed="rId5">
            <a:extLst>
              <a:ext uri="{28A0092B-C50C-407E-A947-70E740481C1C}">
                <a14:useLocalDpi xmlns:a14="http://schemas.microsoft.com/office/drawing/2010/main" val="0"/>
              </a:ext>
            </a:extLst>
          </a:blip>
          <a:srcRect/>
          <a:stretch>
            <a:fillRect/>
          </a:stretch>
        </p:blipFill>
        <p:spPr bwMode="auto">
          <a:xfrm>
            <a:off x="2451390" y="4657462"/>
            <a:ext cx="1946790" cy="1747953"/>
          </a:xfrm>
          <a:prstGeom prst="rect">
            <a:avLst/>
          </a:prstGeom>
          <a:noFill/>
          <a:ln>
            <a:noFill/>
          </a:ln>
        </p:spPr>
      </p:pic>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0404" y="4688477"/>
            <a:ext cx="2249977" cy="1747954"/>
          </a:xfrm>
          <a:prstGeom prst="rect">
            <a:avLst/>
          </a:prstGeom>
        </p:spPr>
      </p:pic>
      <p:sp>
        <p:nvSpPr>
          <p:cNvPr id="9" name="Flecha derecha 8"/>
          <p:cNvSpPr/>
          <p:nvPr/>
        </p:nvSpPr>
        <p:spPr>
          <a:xfrm rot="10800000">
            <a:off x="4764353" y="2752625"/>
            <a:ext cx="809268" cy="474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p>
        </p:txBody>
      </p:sp>
      <p:sp>
        <p:nvSpPr>
          <p:cNvPr id="10" name="Flecha derecha 9"/>
          <p:cNvSpPr/>
          <p:nvPr/>
        </p:nvSpPr>
        <p:spPr>
          <a:xfrm rot="10800000">
            <a:off x="7612644" y="2744676"/>
            <a:ext cx="809268" cy="474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p>
        </p:txBody>
      </p:sp>
      <p:sp>
        <p:nvSpPr>
          <p:cNvPr id="11" name="Flecha curvada hacia la derecha 10"/>
          <p:cNvSpPr/>
          <p:nvPr/>
        </p:nvSpPr>
        <p:spPr>
          <a:xfrm>
            <a:off x="774609" y="3386255"/>
            <a:ext cx="1549848" cy="2413276"/>
          </a:xfrm>
          <a:prstGeom prst="curvedRightArrow">
            <a:avLst>
              <a:gd name="adj1" fmla="val 25000"/>
              <a:gd name="adj2" fmla="val 4373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solidFill>
                <a:schemeClr val="tx1"/>
              </a:solidFill>
            </a:endParaRPr>
          </a:p>
        </p:txBody>
      </p:sp>
      <p:sp>
        <p:nvSpPr>
          <p:cNvPr id="12" name="Flecha curvada hacia la derecha 11"/>
          <p:cNvSpPr/>
          <p:nvPr/>
        </p:nvSpPr>
        <p:spPr>
          <a:xfrm rot="11718616">
            <a:off x="10718570" y="3425560"/>
            <a:ext cx="1250236" cy="23346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solidFill>
                <a:schemeClr val="tx1"/>
              </a:solidFill>
            </a:endParaRPr>
          </a:p>
        </p:txBody>
      </p:sp>
      <p:sp>
        <p:nvSpPr>
          <p:cNvPr id="13" name="Flecha derecha 12"/>
          <p:cNvSpPr/>
          <p:nvPr/>
        </p:nvSpPr>
        <p:spPr>
          <a:xfrm>
            <a:off x="4825790" y="5184362"/>
            <a:ext cx="1087003" cy="474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p>
        </p:txBody>
      </p:sp>
      <p:sp>
        <p:nvSpPr>
          <p:cNvPr id="14" name="Flecha derecha 13"/>
          <p:cNvSpPr/>
          <p:nvPr/>
        </p:nvSpPr>
        <p:spPr>
          <a:xfrm>
            <a:off x="8776457" y="5320199"/>
            <a:ext cx="1062036" cy="474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p>
        </p:txBody>
      </p:sp>
      <p:pic>
        <p:nvPicPr>
          <p:cNvPr id="64" name="Imagen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7136" y="3226779"/>
            <a:ext cx="581025" cy="645525"/>
          </a:xfrm>
          <a:prstGeom prst="rect">
            <a:avLst/>
          </a:prstGeom>
        </p:spPr>
      </p:pic>
    </p:spTree>
    <p:extLst>
      <p:ext uri="{BB962C8B-B14F-4D97-AF65-F5344CB8AC3E}">
        <p14:creationId xmlns:p14="http://schemas.microsoft.com/office/powerpoint/2010/main" val="2790923951"/>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25E-6 -3.7037E-6 L 1.25E-6 -3.7037E-6 C -0.00326 0.00116 -0.00638 0.00232 -0.00951 0.00371 C -0.01172 0.00463 -0.01367 0.00648 -0.01589 0.00741 C -0.02005 0.00926 -0.02448 0.01065 -0.02852 0.01297 C -0.03125 0.01459 -0.03308 0.01597 -0.03594 0.0169 C -0.04714 0.02037 -0.03946 0.0169 -0.04974 0.0206 C -0.05365 0.02199 -0.05625 0.02385 -0.06029 0.02616 C -0.06133 0.02685 -0.0625 0.02709 -0.06341 0.02801 L -0.06979 0.03565 C -0.07188 0.04121 -0.07201 0.04236 -0.075 0.04676 C -0.07956 0.05347 -0.07722 0.04722 -0.08138 0.05625 C -0.08216 0.0581 -0.08268 0.06019 -0.08347 0.06181 C -0.08646 0.06806 -0.08685 0.06621 -0.0888 0.07315 C -0.09284 0.0875 -0.08529 0.06806 -0.09297 0.08635 C -0.09584 0.10116 -0.09479 0.09375 -0.0961 0.1088 C -0.09558 0.12593 -0.0961 0.13426 -0.09401 0.14815 C -0.09375 0.15023 -0.09336 0.15209 -0.09297 0.15394 C -0.09258 0.16644 -0.09258 0.17894 -0.09193 0.19144 C -0.0918 0.19352 -0.09141 0.19537 -0.09089 0.19699 C -0.09037 0.19908 -0.08933 0.2007 -0.0888 0.20278 C -0.08503 0.2176 -0.0892 0.21088 -0.08347 0.21783 C -0.07748 0.2338 -0.08464 0.21343 -0.08034 0.22894 C -0.07969 0.23102 -0.07878 0.23264 -0.07826 0.23472 C -0.0763 0.24144 -0.07787 0.2456 -0.07292 0.25162 C -0.0668 0.2588 -0.07266 0.25255 -0.06654 0.25718 C -0.06511 0.25834 -0.0638 0.25996 -0.06237 0.26088 C -0.06094 0.26181 -0.05951 0.26204 -0.05808 0.26273 C -0.05703 0.26343 -0.05599 0.26412 -0.05495 0.26459 C -0.02956 0.27824 -0.03959 0.26875 0.01263 0.27037 C 0.01406 0.27153 0.01536 0.27292 0.01679 0.27408 C 0.01966 0.27616 0.02122 0.27616 0.02422 0.27778 C 0.02422 0.27778 0.03216 0.28241 0.03372 0.28334 C 0.03476 0.28403 0.0358 0.28496 0.03698 0.28542 C 0.04648 0.28773 0.04192 0.28658 0.05065 0.28912 C 0.05794 0.2956 0.05247 0.29167 0.06328 0.29468 C 0.0651 0.29514 0.06692 0.29584 0.06862 0.29653 C 0.07148 0.29769 0.07422 0.29977 0.07708 0.30023 L 0.08867 0.30232 C 0.11627 0.31459 0.09883 0.3081 0.15833 0.30417 C 0.16575 0.30371 0.17317 0.30116 0.1806 0.30023 C 0.20325 0.29769 0.25039 0.29699 0.2651 0.29653 C 0.28346 0.2919 0.26054 0.29815 0.28086 0.29097 C 0.2845 0.28982 0.28789 0.2875 0.29153 0.28727 C 0.31536 0.28565 0.33932 0.28588 0.36328 0.28542 L 0.42357 0.28912 C 0.44245 0.29051 0.4362 0.28797 0.44778 0.29468 L 0.55234 0.29283 C 0.55703 0.2926 0.56146 0.29005 0.56614 0.28912 C 0.57135 0.28797 0.58463 0.28611 0.58932 0.28542 L 0.6612 0.28727 C 0.66302 0.28727 0.66471 0.28912 0.6664 0.28912 L 0.78685 0.28727 C 0.78971 0.28588 0.79258 0.28472 0.79531 0.28334 C 0.79635 0.28287 0.79752 0.28241 0.79843 0.28148 C 0.80651 0.27454 0.80104 0.27824 0.8069 0.27222 C 0.80833 0.27084 0.80976 0.26968 0.8112 0.26852 C 0.81328 0.26273 0.81614 0.25625 0.81745 0.24954 C 0.82005 0.2375 0.8164 0.24607 0.82174 0.23658 C 0.82278 0.23218 0.82396 0.22778 0.82487 0.22338 C 0.82539 0.22084 0.82552 0.21829 0.82591 0.21574 C 0.82812 0.20394 0.8276 0.20996 0.82916 0.20093 C 0.82955 0.19838 0.82982 0.19584 0.83021 0.19329 C 0.83086 0.18959 0.83229 0.18195 0.83229 0.18195 C 0.8332 0.16597 0.83424 0.15903 0.83229 0.1426 C 0.83203 0.14051 0.83125 0.1382 0.83021 0.13704 C 0.8289 0.13565 0.82734 0.13565 0.82591 0.13519 C 0.82487 0.1338 0.8237 0.13287 0.82278 0.13125 C 0.82122 0.12917 0.82018 0.12593 0.81849 0.12385 C 0.81771 0.12269 0.8164 0.12292 0.81536 0.12199 C 0.81419 0.12107 0.81328 0.11945 0.81224 0.11829 C 0.80495 0.09885 0.81653 0.12778 0.80586 0.1088 C 0.80508 0.10741 0.80547 0.10486 0.80482 0.10324 C 0.80299 0.09908 0.80013 0.0963 0.79843 0.0919 C 0.79323 0.07801 0.8 0.09514 0.79323 0.08056 C 0.79245 0.07894 0.79192 0.07662 0.79114 0.075 C 0.7888 0.07037 0.78567 0.06713 0.78372 0.06181 C 0.78294 0.05996 0.78242 0.05787 0.78164 0.05625 C 0.77838 0.05047 0.77786 0.05093 0.77422 0.04885 C 0.76679 0.03565 0.775 0.04838 0.76784 0.04121 C 0.76627 0.03959 0.76523 0.03704 0.76367 0.03565 C 0.76159 0.0338 0.75729 0.03195 0.75729 0.03195 L 0.75091 0.02431 C 0.74987 0.02315 0.74883 0.02199 0.74778 0.0206 C 0.74596 0.01806 0.74427 0.01551 0.74245 0.01297 C 0.74153 0.01181 0.74036 0.01065 0.73932 0.00926 C 0.7358 0.0044 0.73242 -0.00092 0.72877 -0.00578 C 0.72669 -0.00833 0.72448 -0.01065 0.72239 -0.01319 C 0.71849 -0.01805 0.71419 -0.02222 0.7108 -0.02824 C 0.70976 -0.03009 0.70898 -0.03264 0.70768 -0.03379 C 0.70638 -0.03518 0.70482 -0.03518 0.70338 -0.03565 C 0.69987 -0.04537 0.70312 -0.03889 0.69609 -0.04514 C 0.69492 -0.04606 0.69401 -0.04791 0.69284 -0.04884 C 0.69192 -0.04977 0.69062 -0.04977 0.68971 -0.05069 C 0.67903 -0.06018 0.69531 -0.04838 0.68229 -0.05833 C 0.67942 -0.06041 0.67695 -0.06088 0.67383 -0.06203 C 0.66523 -0.06967 0.67409 -0.0625 0.66536 -0.06759 C 0.66354 -0.06875 0.66198 -0.0706 0.66015 -0.07153 C 0.65442 -0.07407 0.64896 -0.07523 0.64323 -0.07708 C 0.6414 -0.07754 0.63971 -0.07847 0.63789 -0.07893 C 0.6319 -0.08078 0.62721 -0.08148 0.62109 -0.08264 C 0.61862 -0.08403 0.61614 -0.08565 0.61367 -0.08634 C 0.61054 -0.08727 0.60729 -0.08773 0.60416 -0.08819 L 0.54075 -0.08634 C 0.52148 -0.08541 0.53593 -0.08611 0.52708 -0.08264 C 0.525 -0.08194 0.52278 -0.08148 0.5207 -0.08078 C 0.50495 -0.07523 0.5319 -0.08356 0.51015 -0.07708 C 0.50872 -0.07569 0.50742 -0.07384 0.50586 -0.07338 C 0.49713 -0.0706 0.47955 -0.06759 0.47955 -0.06759 L 0.41289 -0.06944 C 0.41015 -0.06967 0.40729 -0.07129 0.40455 -0.07153 L 0.2957 -0.07338 L 0.10664 -0.07153 C 0.08776 -0.07083 0.10052 -0.06875 0.09179 -0.06574 C 0.08763 -0.06435 0.08346 -0.06319 0.07916 -0.06203 C 0.07604 -0.06111 0.07278 -0.06088 0.06966 -0.06018 C 0.06588 -0.05926 0.05534 -0.05555 0.05273 -0.05463 C 0.05065 -0.05347 0.04857 -0.05208 0.04648 -0.05069 C 0.04544 -0.05023 0.0444 -0.0493 0.04323 -0.04884 C 0.04179 -0.04815 0.04036 -0.04791 0.03906 -0.04699 C 0.03164 -0.04213 0.03776 -0.0449 0.03164 -0.03958 C 0.01666 -0.02615 0.04401 -0.05347 0.02422 -0.03379 C 0.01679 -0.02639 0.02161 -0.0294 0.01471 -0.02639 C 0.01211 -0.02407 0.00963 -0.02222 0.00729 -0.01875 C -0.00078 -0.00671 0.00885 -0.01875 0.00104 -0.00949 C -0.00039 -0.00578 -0.00104 -0.00069 -0.00326 0.00185 L -0.00638 0.00556 L 1.25E-6 -3.7037E-6 Z " pathEditMode="relative" ptsTypes="AAAAAAAAAAAAAAAAAAAAAAAAAAAAAAAAAAAAAAAAAAAAAAAAAAAAAAAAAAAAAAAAAAAAAAAAAAAAAAAAAAAAAAAAAAAAAAAAAAAAAAAAAAAAAAAAAAAAAAAAAAAAAAAA">
                                      <p:cBhvr>
                                        <p:cTn id="6" dur="9000" fill="hold"/>
                                        <p:tgtEl>
                                          <p:spTgt spid="6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Ventajas </a:t>
            </a:r>
            <a:endParaRPr lang="es-PE" dirty="0"/>
          </a:p>
        </p:txBody>
      </p:sp>
      <p:sp>
        <p:nvSpPr>
          <p:cNvPr id="3" name="Marcador de contenido 2"/>
          <p:cNvSpPr>
            <a:spLocks noGrp="1"/>
          </p:cNvSpPr>
          <p:nvPr>
            <p:ph idx="1"/>
          </p:nvPr>
        </p:nvSpPr>
        <p:spPr/>
        <p:txBody>
          <a:bodyPr/>
          <a:lstStyle/>
          <a:p>
            <a:r>
              <a:rPr lang="es-PE" dirty="0" smtClean="0"/>
              <a:t>Transferencia de datos muy grandes del origen de  Gigabytes</a:t>
            </a:r>
          </a:p>
          <a:p>
            <a:r>
              <a:rPr lang="es-PE" dirty="0" smtClean="0"/>
              <a:t>Trafico de red en aumento</a:t>
            </a:r>
          </a:p>
          <a:p>
            <a:r>
              <a:rPr lang="es-PE" dirty="0" smtClean="0"/>
              <a:t>Velocidad de ancho de banda mayores de 1 </a:t>
            </a:r>
            <a:r>
              <a:rPr lang="es-PE" dirty="0" err="1" smtClean="0"/>
              <a:t>Gbps</a:t>
            </a:r>
            <a:endParaRPr lang="es-PE" dirty="0" smtClean="0"/>
          </a:p>
          <a:p>
            <a:r>
              <a:rPr lang="es-PE" dirty="0" smtClean="0"/>
              <a:t>Garantías para desarrollar aplicaciones multimedia</a:t>
            </a:r>
          </a:p>
          <a:p>
            <a:r>
              <a:rPr lang="es-PE" dirty="0" smtClean="0"/>
              <a:t>Capacidad para  diferentes  tecnologías de acceso</a:t>
            </a:r>
          </a:p>
          <a:p>
            <a:pPr marL="0" indent="0">
              <a:buNone/>
            </a:pPr>
            <a:endParaRPr lang="es-PE" dirty="0"/>
          </a:p>
        </p:txBody>
      </p:sp>
    </p:spTree>
    <p:extLst>
      <p:ext uri="{BB962C8B-B14F-4D97-AF65-F5344CB8AC3E}">
        <p14:creationId xmlns:p14="http://schemas.microsoft.com/office/powerpoint/2010/main" val="687399988"/>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Desventajas</a:t>
            </a:r>
            <a:endParaRPr lang="es-PE" dirty="0"/>
          </a:p>
        </p:txBody>
      </p:sp>
      <p:sp>
        <p:nvSpPr>
          <p:cNvPr id="3" name="Marcador de contenido 2"/>
          <p:cNvSpPr>
            <a:spLocks noGrp="1"/>
          </p:cNvSpPr>
          <p:nvPr>
            <p:ph idx="1"/>
          </p:nvPr>
        </p:nvSpPr>
        <p:spPr/>
        <p:txBody>
          <a:bodyPr/>
          <a:lstStyle/>
          <a:p>
            <a:r>
              <a:rPr lang="es-PE" dirty="0" smtClean="0"/>
              <a:t>Es que el receptor le debe dar tiempo a leer el estado de cada bit tras detectar el pulso de reloj antes de que  aparezca un nuevo pulso</a:t>
            </a:r>
          </a:p>
          <a:p>
            <a:r>
              <a:rPr lang="es-PE" dirty="0" smtClean="0"/>
              <a:t>La velocidad de transmisión es menor que en la síncrona, ya que esta transmisión es propensa a ser afectada por el ruido</a:t>
            </a:r>
          </a:p>
          <a:p>
            <a:r>
              <a:rPr lang="es-PE" dirty="0" smtClean="0"/>
              <a:t>Mantenimiento mas caros</a:t>
            </a:r>
          </a:p>
          <a:p>
            <a:endParaRPr lang="es-PE" dirty="0"/>
          </a:p>
        </p:txBody>
      </p:sp>
    </p:spTree>
    <p:extLst>
      <p:ext uri="{BB962C8B-B14F-4D97-AF65-F5344CB8AC3E}">
        <p14:creationId xmlns:p14="http://schemas.microsoft.com/office/powerpoint/2010/main" val="295163730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Flujo complejo</a:t>
            </a:r>
            <a:br>
              <a:rPr lang="es-PE" dirty="0" smtClean="0"/>
            </a:br>
            <a:endParaRPr lang="es-PE" dirty="0"/>
          </a:p>
        </p:txBody>
      </p:sp>
      <p:sp>
        <p:nvSpPr>
          <p:cNvPr id="3" name="Marcador de contenido 2"/>
          <p:cNvSpPr>
            <a:spLocks noGrp="1"/>
          </p:cNvSpPr>
          <p:nvPr>
            <p:ph idx="1"/>
          </p:nvPr>
        </p:nvSpPr>
        <p:spPr>
          <a:xfrm>
            <a:off x="1219201" y="1109369"/>
            <a:ext cx="10363200" cy="4462272"/>
          </a:xfrm>
        </p:spPr>
        <p:txBody>
          <a:bodyPr/>
          <a:lstStyle/>
          <a:p>
            <a:pPr marL="0" indent="0">
              <a:buNone/>
            </a:pPr>
            <a:r>
              <a:rPr lang="en-US" dirty="0"/>
              <a:t>Son  unidades de datos de cada flujo que se comunicarán </a:t>
            </a:r>
            <a:r>
              <a:rPr lang="en-US" dirty="0" smtClean="0"/>
              <a:t> </a:t>
            </a:r>
            <a:r>
              <a:rPr lang="en-US" dirty="0"/>
              <a:t>para garantizar </a:t>
            </a:r>
            <a:r>
              <a:rPr lang="en-US" dirty="0" err="1"/>
              <a:t>s</a:t>
            </a:r>
            <a:r>
              <a:rPr lang="en-US" dirty="0" err="1" smtClean="0"/>
              <a:t>i</a:t>
            </a:r>
            <a:r>
              <a:rPr lang="en-US" dirty="0" smtClean="0"/>
              <a:t> </a:t>
            </a:r>
            <a:r>
              <a:rPr lang="en-US" dirty="0"/>
              <a:t>una la sincronización falla, la reproducción de la película también fallará. Más adelante retomaremos el tema de la sincronización de flujos.</a:t>
            </a:r>
            <a:endParaRPr lang="es-PE" dirty="0"/>
          </a:p>
          <a:p>
            <a:pPr marL="0" indent="0">
              <a:buNone/>
            </a:pPr>
            <a:r>
              <a:rPr lang="en-US" dirty="0"/>
              <a:t>Desde la perspectiva de los sistemas distribuidos, podemos distinguir diversos elementos necesarios para soportar los flujos</a:t>
            </a:r>
            <a:r>
              <a:rPr lang="en-US" dirty="0" smtClean="0"/>
              <a:t>.</a:t>
            </a:r>
            <a:endParaRPr lang="es-PE" dirty="0"/>
          </a:p>
        </p:txBody>
      </p:sp>
      <p:pic>
        <p:nvPicPr>
          <p:cNvPr id="4" name="image8.png"/>
          <p:cNvPicPr/>
          <p:nvPr/>
        </p:nvPicPr>
        <p:blipFill>
          <a:blip r:embed="rId2" cstate="print"/>
          <a:stretch>
            <a:fillRect/>
          </a:stretch>
        </p:blipFill>
        <p:spPr>
          <a:xfrm>
            <a:off x="2652229" y="3832249"/>
            <a:ext cx="5680402" cy="1995175"/>
          </a:xfrm>
          <a:prstGeom prst="rect">
            <a:avLst/>
          </a:prstGeom>
        </p:spPr>
      </p:pic>
      <p:sp>
        <p:nvSpPr>
          <p:cNvPr id="5" name="Rectángulo 4"/>
          <p:cNvSpPr/>
          <p:nvPr/>
        </p:nvSpPr>
        <p:spPr>
          <a:xfrm>
            <a:off x="2444430" y="5967297"/>
            <a:ext cx="6096000" cy="646331"/>
          </a:xfrm>
          <a:prstGeom prst="rect">
            <a:avLst/>
          </a:prstGeom>
        </p:spPr>
        <p:txBody>
          <a:bodyPr>
            <a:spAutoFit/>
          </a:bodyPr>
          <a:lstStyle/>
          <a:p>
            <a:pPr marL="164465" marR="252730" indent="42545">
              <a:lnSpc>
                <a:spcPct val="100000"/>
              </a:lnSpc>
              <a:spcBef>
                <a:spcPts val="355"/>
              </a:spcBef>
              <a:spcAft>
                <a:spcPts val="0"/>
              </a:spcAft>
            </a:pPr>
            <a:r>
              <a:rPr lang="en-US" dirty="0">
                <a:latin typeface="Arial" panose="020B0604020202020204" pitchFamily="34" charset="0"/>
                <a:ea typeface="Arial" panose="020B0604020202020204" pitchFamily="34" charset="0"/>
              </a:rPr>
              <a:t>Arquitectura general para pasar a través de una red un flujo de datos multimedia almacenados</a:t>
            </a:r>
            <a:endParaRPr lang="es-P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36519161"/>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endParaRPr lang="es-PE" dirty="0"/>
          </a:p>
        </p:txBody>
      </p:sp>
      <p:sp>
        <p:nvSpPr>
          <p:cNvPr id="3" name="Marcador de contenido 2"/>
          <p:cNvSpPr>
            <a:spLocks noGrp="1"/>
          </p:cNvSpPr>
          <p:nvPr>
            <p:ph idx="1"/>
          </p:nvPr>
        </p:nvSpPr>
        <p:spPr/>
        <p:txBody>
          <a:bodyPr/>
          <a:lstStyle/>
          <a:p>
            <a:r>
              <a:rPr lang="en-US" dirty="0"/>
              <a:t>un flujo complejo es el que se utiliza para transmitir una película. Tal flujo podría consistir en un solo flujo de video junto con dos flujos para la transmisión del sonido estereofónico de la película.</a:t>
            </a:r>
            <a:endParaRPr lang="es-PE" dirty="0"/>
          </a:p>
          <a:p>
            <a:endParaRPr lang="es-PE" dirty="0"/>
          </a:p>
        </p:txBody>
      </p:sp>
      <p:pic>
        <p:nvPicPr>
          <p:cNvPr id="4" name="image9.jpeg"/>
          <p:cNvPicPr/>
          <p:nvPr/>
        </p:nvPicPr>
        <p:blipFill>
          <a:blip r:embed="rId2" cstate="print"/>
          <a:stretch>
            <a:fillRect/>
          </a:stretch>
        </p:blipFill>
        <p:spPr>
          <a:xfrm>
            <a:off x="3317896" y="3299531"/>
            <a:ext cx="5169281" cy="2606960"/>
          </a:xfrm>
          <a:prstGeom prst="rect">
            <a:avLst/>
          </a:prstGeom>
        </p:spPr>
      </p:pic>
    </p:spTree>
    <p:extLst>
      <p:ext uri="{BB962C8B-B14F-4D97-AF65-F5344CB8AC3E}">
        <p14:creationId xmlns:p14="http://schemas.microsoft.com/office/powerpoint/2010/main" val="2400540269"/>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n 111"/>
          <p:cNvPicPr>
            <a:picLocks noChangeAspect="1"/>
          </p:cNvPicPr>
          <p:nvPr/>
        </p:nvPicPr>
        <p:blipFill rotWithShape="1">
          <a:blip r:embed="rId2"/>
          <a:srcRect l="15151" t="23501" r="23375" b="14057"/>
          <a:stretch/>
        </p:blipFill>
        <p:spPr>
          <a:xfrm>
            <a:off x="1077535" y="1142632"/>
            <a:ext cx="10302986" cy="5486400"/>
          </a:xfrm>
          <a:prstGeom prst="rect">
            <a:avLst/>
          </a:prstGeom>
        </p:spPr>
      </p:pic>
      <p:sp>
        <p:nvSpPr>
          <p:cNvPr id="115" name="Título 114"/>
          <p:cNvSpPr>
            <a:spLocks noGrp="1"/>
          </p:cNvSpPr>
          <p:nvPr>
            <p:ph type="title"/>
          </p:nvPr>
        </p:nvSpPr>
        <p:spPr>
          <a:xfrm>
            <a:off x="1180564" y="464232"/>
            <a:ext cx="10363200" cy="678400"/>
          </a:xfrm>
        </p:spPr>
        <p:txBody>
          <a:bodyPr/>
          <a:lstStyle/>
          <a:p>
            <a:r>
              <a:rPr lang="es-PE" dirty="0" smtClean="0"/>
              <a:t>Esquema General de comunicación orientada a flujos</a:t>
            </a:r>
            <a:endParaRPr lang="es-PE" dirty="0"/>
          </a:p>
        </p:txBody>
      </p:sp>
      <p:sp>
        <p:nvSpPr>
          <p:cNvPr id="5" name="Elipse 4"/>
          <p:cNvSpPr/>
          <p:nvPr/>
        </p:nvSpPr>
        <p:spPr>
          <a:xfrm>
            <a:off x="1983347" y="1529537"/>
            <a:ext cx="206061" cy="2606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sz="2800"/>
          </a:p>
        </p:txBody>
      </p:sp>
      <p:sp>
        <p:nvSpPr>
          <p:cNvPr id="7" name="Elipse 6"/>
          <p:cNvSpPr/>
          <p:nvPr/>
        </p:nvSpPr>
        <p:spPr>
          <a:xfrm>
            <a:off x="1983347" y="1556819"/>
            <a:ext cx="206062" cy="20606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sz="2800"/>
          </a:p>
        </p:txBody>
      </p:sp>
      <p:sp>
        <p:nvSpPr>
          <p:cNvPr id="8" name="Elipse 7"/>
          <p:cNvSpPr/>
          <p:nvPr/>
        </p:nvSpPr>
        <p:spPr>
          <a:xfrm>
            <a:off x="1996225" y="1556819"/>
            <a:ext cx="193183" cy="20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p>
        </p:txBody>
      </p:sp>
      <p:sp>
        <p:nvSpPr>
          <p:cNvPr id="9" name="Elipse 8"/>
          <p:cNvSpPr/>
          <p:nvPr/>
        </p:nvSpPr>
        <p:spPr>
          <a:xfrm>
            <a:off x="1986565" y="1532585"/>
            <a:ext cx="212502" cy="25757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PE" sz="2800"/>
          </a:p>
        </p:txBody>
      </p:sp>
      <p:sp>
        <p:nvSpPr>
          <p:cNvPr id="10" name="Elipse 9"/>
          <p:cNvSpPr/>
          <p:nvPr/>
        </p:nvSpPr>
        <p:spPr>
          <a:xfrm>
            <a:off x="1944709" y="1537500"/>
            <a:ext cx="283335" cy="24469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sz="2800"/>
          </a:p>
        </p:txBody>
      </p:sp>
      <p:sp>
        <p:nvSpPr>
          <p:cNvPr id="11" name="Elipse 10"/>
          <p:cNvSpPr/>
          <p:nvPr/>
        </p:nvSpPr>
        <p:spPr>
          <a:xfrm>
            <a:off x="1925391" y="1519707"/>
            <a:ext cx="296213" cy="270456"/>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PE" sz="2800"/>
          </a:p>
        </p:txBody>
      </p:sp>
      <p:sp>
        <p:nvSpPr>
          <p:cNvPr id="12" name="Elipse 11"/>
          <p:cNvSpPr/>
          <p:nvPr/>
        </p:nvSpPr>
        <p:spPr>
          <a:xfrm>
            <a:off x="1910419" y="1532585"/>
            <a:ext cx="307965" cy="24961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PE" sz="2800"/>
          </a:p>
        </p:txBody>
      </p:sp>
      <p:sp>
        <p:nvSpPr>
          <p:cNvPr id="13" name="Elipse 12"/>
          <p:cNvSpPr/>
          <p:nvPr/>
        </p:nvSpPr>
        <p:spPr>
          <a:xfrm>
            <a:off x="1903979" y="1500388"/>
            <a:ext cx="324065" cy="3219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PE" sz="2800"/>
          </a:p>
        </p:txBody>
      </p:sp>
    </p:spTree>
    <p:extLst>
      <p:ext uri="{BB962C8B-B14F-4D97-AF65-F5344CB8AC3E}">
        <p14:creationId xmlns:p14="http://schemas.microsoft.com/office/powerpoint/2010/main" val="3479044509"/>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039 0.00672 0.00052 0.01366 0.00104 0.0206 C 0.00117 0.02315 0.00208 0.02547 0.00208 0.02801 C 0.00208 0.06551 0.00169 0.10324 0.00104 0.14074 C 0.00091 0.14468 -0.00196 0.15695 -0.00209 0.15949 L -0.00313 0.17084 C -0.00287 0.17894 -0.00274 0.18704 -0.00209 0.19514 C -0.00196 0.19769 -0.00144 0.20023 -0.00105 0.20255 C 0 0.20903 0.00026 0.20903 0.00208 0.21574 C 0.00416 0.21505 0.00625 0.21389 0.00846 0.21389 C 0.02083 0.21389 0.03307 0.21482 0.04544 0.21574 C 0.04752 0.21598 0.0496 0.21713 0.05182 0.2176 C 0.06315 0.22084 0.0552 0.21806 0.06445 0.22153 C 0.0733 0.22084 0.08216 0.22223 0.09088 0.21945 C 0.09231 0.21898 0.08776 0.21667 0.08776 0.21389 C 0.08737 0.17269 0.08763 0.13125 0.08984 0.09005 L 0.09192 0.0507 C 0.09309 -0.05069 0.07539 -0.04328 0.10572 -0.04328 L 0.10572 -0.04328 L 0.10572 -0.04328 L 0.10572 -0.04328 " pathEditMode="relative" ptsTypes="AAAAAAAAAAAAAAAAAAAAAA">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75E-6 -3.7037E-7 L -3.75E-6 -3.7037E-7 C -0.00039 0.00278 -0.00221 0.01852 -0.00312 0.0243 C -0.00351 0.02616 -0.0039 0.02801 -0.00416 0.02986 C -0.0039 0.0831 -0.00416 0.13634 -0.00312 0.18958 C -0.00312 0.19352 -0.00104 0.20092 -0.00104 0.20092 C -0.00065 0.20463 -0.00104 0.20879 -3.75E-6 0.21204 C 0.00052 0.21389 0.00209 0.21412 0.00313 0.21412 C 0.03204 0.21412 0.06094 0.21273 0.08985 0.21204 C 0.08829 0.15833 0.08829 0.18009 0.08985 0.10879 C 0.08985 0.1081 0.08907 0.07963 0.09193 0.06944 C 0.09245 0.06736 0.0931 0.06504 0.09401 0.06366 C 0.09493 0.0625 0.0961 0.0625 0.09727 0.0618 C 0.09961 0.06458 0.10196 0.0669 0.10352 0.07129 C 0.10378 0.07176 0.10287 0.07129 0.10248 0.07129 L 0.10248 0.07129 L 0.10248 0.07129 L 0.10039 0.07129 L 0.10039 0.07129 " pathEditMode="relative" ptsTypes="AAAAAAAAAAAAAAAAAAA">
                                      <p:cBhvr>
                                        <p:cTn id="10" dur="2000" fill="hold"/>
                                        <p:tgtEl>
                                          <p:spTgt spid="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5.83333E-6 -4.81481E-6 L 5.83333E-6 -4.81481E-6 C 0.00066 0.00556 0.00131 0.01111 0.00209 0.01667 C 0.00261 0.0213 0.00364 0.02547 0.00418 0.02986 C 0.0047 0.03496 0.00483 0.04005 0.00522 0.04491 C 0.00561 0.10371 0.00313 0.16297 0.00626 0.22153 C 0.00652 0.22662 0.01472 0.22523 0.01472 0.22523 C 0.02631 0.22454 0.0379 0.22431 0.04962 0.22338 C 0.0517 0.22315 0.05378 0.22199 0.05587 0.22153 C 0.05769 0.22084 0.05938 0.21968 0.06121 0.21945 C 0.08386 0.2176 0.08972 0.2176 0.10665 0.2176 L 0.10665 0.2176 L 0.10665 0.2176 " pathEditMode="relative" ptsTypes="AAAAAAAAAAAAA">
                                      <p:cBhvr>
                                        <p:cTn id="14" dur="2000" fill="hold"/>
                                        <p:tgtEl>
                                          <p:spTgt spid="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 0 C 0.00026 0.00555 0.00052 0.01111 0.00105 0.01667 C 0.00118 0.01944 0.00183 0.02176 0.00209 0.0243 C 0.00443 0.06018 0.00118 0.03704 0.00521 0.0618 C 0.0056 0.06944 0.00573 0.07685 0.00625 0.08426 C 0.00651 0.0875 0.00704 0.09051 0.0073 0.09375 C 0.00912 0.11065 0.00756 0.0993 0.00951 0.1125 C 0.00912 0.12685 0.00886 0.14143 0.00834 0.15579 C 0.0073 0.18773 0.00612 0.16481 0.00834 0.20833 C 0.00847 0.21018 0.00886 0.21227 0.00951 0.21389 C 0.01055 0.2169 0.01224 0.21898 0.01368 0.22153 C 0.03972 0.21967 0.05925 0.21713 0.08659 0.22153 C 0.08776 0.22153 0.08802 0.22523 0.08868 0.22708 C 0.08907 0.25347 0.08802 0.28403 0.09076 0.31157 C 0.09102 0.31412 0.09154 0.31667 0.0918 0.31898 C 0.09219 0.33148 0.09115 0.34444 0.09284 0.35671 C 0.09323 0.35903 0.09584 0.35579 0.09714 0.35463 C 0.09831 0.35393 0.10118 0.35254 0.10026 0.35092 C 0.09922 0.34907 0.0974 0.35208 0.0961 0.35278 C 0.09506 0.35347 0.09284 0.35463 0.09284 0.35463 L 0.0918 0.34352 L 0.0918 0.34352 L 0.0918 0.34352 " pathEditMode="relative" ptsTypes="AAAAAAAAAAAAAAAAAAAAAAAA">
                                      <p:cBhvr>
                                        <p:cTn id="18" dur="2000" fill="hold"/>
                                        <p:tgtEl>
                                          <p:spTgt spid="9"/>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6.66667E-6 2.96296E-6 L 6.66667E-6 2.96296E-6 C 0.00027 0.06111 0.0004 0.12245 0.00105 0.18379 C 0.00105 0.18773 0.0017 0.19143 0.00209 0.19514 C 0.00274 0.20139 0.00066 0.21319 0.00417 0.21389 C 0.03282 0.2206 0.06199 0.21527 0.09089 0.21574 C 0.08985 0.21713 0.08842 0.21782 0.08764 0.21967 C 0.08529 0.225 0.08751 0.23958 0.08764 0.24213 C 0.08881 0.25555 0.08894 0.24375 0.09089 0.26088 L 0.09193 0.27037 C 0.09115 0.31852 0.08946 0.36666 0.08985 0.41481 C 0.08985 0.42199 0.09532 0.41713 0.0961 0.41666 C 0.10066 0.41736 0.10535 0.41689 0.1099 0.41852 C 0.11094 0.41898 0.10782 0.4206 0.10665 0.4206 C 0.10287 0.4206 0.09897 0.41921 0.09506 0.41852 C 0.09154 0.41643 0.09193 0.41875 0.09193 0.41481 L 0.09193 0.41481 L 0.09193 0.41481 L 0.09193 0.41481 L 0.09193 0.41481 L 0.09193 0.41481 " pathEditMode="relative" ptsTypes="AAAAAAAAAAAAAAAAAAAAA">
                                      <p:cBhvr>
                                        <p:cTn id="22" dur="2000" fill="hold"/>
                                        <p:tgtEl>
                                          <p:spTgt spid="1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08333E-6 -3.7037E-6 L -2.08333E-6 0.00024 C 0.00039 0.00556 0.00104 0.01135 0.00169 0.01736 C 0.00196 0.01991 0.00261 0.02246 0.00274 0.025 C 0.00326 0.05741 0.00326 0.09005 0.00365 0.12246 C 0.00391 0.15024 0.00339 0.17824 0.00469 0.20625 C 0.00482 0.20857 0.00638 0.20926 0.00742 0.20996 C 0.01003 0.21204 0.01263 0.21366 0.01524 0.21389 C 0.03711 0.21574 0.05925 0.21528 0.08099 0.21574 C 0.08841 0.23774 0.08294 0.21922 0.08399 0.2801 C 0.08425 0.2963 0.08438 0.31274 0.08503 0.32871 C 0.08503 0.33218 0.08581 0.33519 0.08594 0.33866 C 0.08633 0.34514 0.08633 0.35162 0.08711 0.35811 C 0.08711 0.35996 0.0875 0.36181 0.08802 0.36389 C 0.08828 0.36644 0.08854 0.36899 0.08893 0.37176 C 0.08854 0.37824 0.08841 0.38473 0.08802 0.39121 C 0.08737 0.39561 0.08607 0.4 0.08594 0.40486 C 0.08516 0.42431 0.08542 0.44375 0.08503 0.4632 C 0.0849 0.47037 0.08425 0.47755 0.08399 0.48449 C 0.08425 0.48982 0.08294 0.49676 0.08503 0.5 C 0.08685 0.50324 0.08946 0.49908 0.0918 0.49815 C 0.0931 0.49769 0.09427 0.49699 0.09571 0.4963 C 0.09727 0.49537 0.09883 0.49491 0.10039 0.49422 C 0.10143 0.49491 0.10417 0.49468 0.10339 0.4963 C 0.10222 0.49861 0.10026 0.49746 0.09857 0.49815 C 0.09649 0.49931 0.09271 0.50209 0.09271 0.50255 C 0.08008 0.49653 0.08242 0.5 0.08893 0.4963 C 0.08959 0.49561 0.09024 0.49491 0.09076 0.49422 L 0.09076 0.49445 L 0.09076 0.49236 L 0.09076 0.4926 " pathEditMode="relative" rAng="0" ptsTypes="AAAAAAAAAAAAAAAAAAAAAAAAAAAAAAA">
                                      <p:cBhvr>
                                        <p:cTn id="26" dur="2000" fill="hold"/>
                                        <p:tgtEl>
                                          <p:spTgt spid="11"/>
                                        </p:tgtEl>
                                        <p:attrNameLst>
                                          <p:attrName>ppt_x</p:attrName>
                                          <p:attrName>ppt_y</p:attrName>
                                        </p:attrNameLst>
                                      </p:cBhvr>
                                      <p:rCtr x="5169" y="25116"/>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 0 L 0 0 C 0.0013 0.00486 0.0026 0.00995 0.00416 0.01481 C 0.00481 0.0169 0.00573 0.01852 0.00625 0.0206 C 0.0069 0.02291 0.0069 0.02569 0.00729 0.02801 C 0.00794 0.03194 0.00872 0.03565 0.00937 0.03935 L 0.01054 0.04491 C 0.01002 0.06041 0.0095 0.08773 0.00833 0.10509 C 0.0082 0.10833 0.00768 0.11134 0.00729 0.11458 C 0.00703 0.14953 0.0056 0.18472 0.00625 0.21967 C 0.00625 0.22199 0.0082 0.22338 0.00937 0.22338 L 0.02838 0.22153 C 0.04987 0.22222 0.08646 0.18703 0.09284 0.22338 C 0.11354 0.3412 0.0914 0.47014 0.09388 0.59352 C 0.09401 0.59791 0.09765 0.58657 0.10026 0.58588 L 0.10768 0.58403 C 0.10247 0.58727 0.1056 0.58588 0.09817 0.58588 L 0.09817 0.58588 L 0.09817 0.58588 " pathEditMode="relative" ptsTypes="AAAAAAAAAAAAAAAAAAA">
                                      <p:cBhvr>
                                        <p:cTn id="30" dur="2000" fill="hold"/>
                                        <p:tgtEl>
                                          <p:spTgt spid="1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6.25E-7 1.11111E-6 L 6.25E-7 1.11111E-6 C 0.00078 0.0037 0.00378 0.0162 0.00417 0.02245 C 0.00469 0.03055 0.00482 0.03866 0.00521 0.04676 C 0.0056 0.0537 0.00586 0.06065 0.00625 0.06759 C 0.00586 0.10764 0.00521 0.14768 0.00521 0.18773 C 0.00521 0.19467 0.00482 0.20185 0.00625 0.20833 C 0.00677 0.21065 0.00912 0.20972 0.01055 0.21018 C 0.01289 0.21088 0.01537 0.21204 0.01784 0.21204 C 0.04388 0.21319 0.06992 0.21342 0.09609 0.21389 C 0.09492 0.21574 0.09336 0.21713 0.09284 0.21967 C 0.09193 0.22361 0.09206 0.22824 0.0918 0.23264 C 0.09128 0.24143 0.09115 0.25023 0.09076 0.25903 C 0.09115 0.37731 0.09076 0.4956 0.0918 0.61389 C 0.0918 0.62037 0.09388 0.63264 0.09388 0.63264 C 0.09427 0.63958 0.09232 0.64815 0.09492 0.65324 C 0.09688 0.65717 0.10052 0.65139 0.10339 0.65139 C 0.10729 0.65139 0.1112 0.65278 0.1151 0.65324 C 0.10443 0.65602 0.11016 0.65671 0.09922 0.64954 C 0.09818 0.64884 0.09609 0.64768 0.09609 0.64768 L 0.09609 0.64768 L 0.09609 0.64768 L 0.09609 0.64768 L 0.09609 0.64768 " pathEditMode="relative" ptsTypes="AAAAAAAAAAAAAAAAAAAAAAAA">
                                      <p:cBhvr>
                                        <p:cTn id="34" dur="9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Flujo y calidad del servicio</a:t>
            </a:r>
            <a:endParaRPr lang="es-PE" dirty="0"/>
          </a:p>
        </p:txBody>
      </p:sp>
      <p:sp>
        <p:nvSpPr>
          <p:cNvPr id="3" name="Marcador de contenido 2"/>
          <p:cNvSpPr>
            <a:spLocks noGrp="1"/>
          </p:cNvSpPr>
          <p:nvPr>
            <p:ph idx="1"/>
          </p:nvPr>
        </p:nvSpPr>
        <p:spPr/>
        <p:txBody>
          <a:bodyPr>
            <a:normAutofit/>
          </a:bodyPr>
          <a:lstStyle/>
          <a:p>
            <a:pPr marL="0" indent="0">
              <a:buNone/>
            </a:pPr>
            <a:r>
              <a:rPr lang="en-US" dirty="0"/>
              <a:t>Es una sincronización que  </a:t>
            </a:r>
            <a:r>
              <a:rPr lang="en-US" dirty="0" smtClean="0"/>
              <a:t>expresa  </a:t>
            </a:r>
            <a:r>
              <a:rPr lang="en-US" dirty="0"/>
              <a:t>los requerimientos de Calidad del Servicio Desde la perspectiva de una aplicación, en muchos casos </a:t>
            </a:r>
            <a:r>
              <a:rPr lang="en-US" dirty="0" err="1"/>
              <a:t>esto</a:t>
            </a:r>
            <a:r>
              <a:rPr lang="en-US" dirty="0"/>
              <a:t> se reduce a especificar algunas propiedades importantes (Halsall, 2001)</a:t>
            </a:r>
            <a:endParaRPr lang="es-PE" dirty="0"/>
          </a:p>
          <a:p>
            <a:r>
              <a:rPr lang="en-US" dirty="0" smtClean="0"/>
              <a:t>La </a:t>
            </a:r>
            <a:r>
              <a:rPr lang="en-US" dirty="0"/>
              <a:t>velocidad de bits requerida a la que deben transportarse los </a:t>
            </a:r>
            <a:r>
              <a:rPr lang="en-US" dirty="0" smtClean="0"/>
              <a:t>datos</a:t>
            </a:r>
            <a:endParaRPr lang="es-PE" dirty="0"/>
          </a:p>
          <a:p>
            <a:r>
              <a:rPr lang="en-US" dirty="0" smtClean="0"/>
              <a:t>El </a:t>
            </a:r>
            <a:r>
              <a:rPr lang="en-US" dirty="0"/>
              <a:t>retraso máximo hasta que se haya configurado una </a:t>
            </a:r>
            <a:r>
              <a:rPr lang="en-US" dirty="0" smtClean="0"/>
              <a:t>sesión </a:t>
            </a:r>
            <a:r>
              <a:rPr lang="en-US" dirty="0"/>
              <a:t>(es decir, cuando una aplicación puede comenzar el envío de </a:t>
            </a:r>
            <a:r>
              <a:rPr lang="en-US" dirty="0" smtClean="0"/>
              <a:t>datos).</a:t>
            </a:r>
          </a:p>
          <a:p>
            <a:pPr marL="0" indent="0">
              <a:buNone/>
            </a:pPr>
            <a:endParaRPr lang="es-PE" dirty="0"/>
          </a:p>
        </p:txBody>
      </p:sp>
    </p:spTree>
    <p:extLst>
      <p:ext uri="{BB962C8B-B14F-4D97-AF65-F5344CB8AC3E}">
        <p14:creationId xmlns:p14="http://schemas.microsoft.com/office/powerpoint/2010/main" val="2703768879"/>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endParaRPr lang="es-PE" dirty="0"/>
          </a:p>
        </p:txBody>
      </p:sp>
      <p:sp>
        <p:nvSpPr>
          <p:cNvPr id="3" name="Marcador de contenido 2"/>
          <p:cNvSpPr>
            <a:spLocks noGrp="1"/>
          </p:cNvSpPr>
          <p:nvPr>
            <p:ph idx="1"/>
          </p:nvPr>
        </p:nvSpPr>
        <p:spPr/>
        <p:txBody>
          <a:bodyPr/>
          <a:lstStyle/>
          <a:p>
            <a:r>
              <a:rPr lang="en-US" dirty="0"/>
              <a:t>las relaciones temporales de un flujo puedan preservarse. La QoS </a:t>
            </a:r>
            <a:r>
              <a:rPr lang="en-US" dirty="0" smtClean="0"/>
              <a:t>de </a:t>
            </a:r>
            <a:r>
              <a:rPr lang="en-US" dirty="0"/>
              <a:t>datos tiene que ver principalmente </a:t>
            </a:r>
            <a:r>
              <a:rPr lang="en-US" dirty="0" smtClean="0"/>
              <a:t>con </a:t>
            </a:r>
            <a:r>
              <a:rPr lang="en-US" dirty="0"/>
              <a:t>volumen, y confiabilidad. En esta sección veremos la QoS y su relación con la </a:t>
            </a:r>
            <a:r>
              <a:rPr lang="en-US" dirty="0" smtClean="0"/>
              <a:t>configuración </a:t>
            </a:r>
            <a:r>
              <a:rPr lang="en-US" dirty="0"/>
              <a:t>de un flujo.</a:t>
            </a:r>
            <a:endParaRPr lang="es-PE" dirty="0"/>
          </a:p>
          <a:p>
            <a:endParaRPr lang="es-PE" dirty="0"/>
          </a:p>
        </p:txBody>
      </p:sp>
      <p:pic>
        <p:nvPicPr>
          <p:cNvPr id="4" name="image10.jpeg"/>
          <p:cNvPicPr/>
          <p:nvPr/>
        </p:nvPicPr>
        <p:blipFill>
          <a:blip r:embed="rId2" cstate="print"/>
          <a:stretch>
            <a:fillRect/>
          </a:stretch>
        </p:blipFill>
        <p:spPr>
          <a:xfrm>
            <a:off x="2860675" y="3537822"/>
            <a:ext cx="5343167" cy="2927373"/>
          </a:xfrm>
          <a:prstGeom prst="rect">
            <a:avLst/>
          </a:prstGeom>
        </p:spPr>
      </p:pic>
    </p:spTree>
    <p:extLst>
      <p:ext uri="{BB962C8B-B14F-4D97-AF65-F5344CB8AC3E}">
        <p14:creationId xmlns:p14="http://schemas.microsoft.com/office/powerpoint/2010/main" val="4058313368"/>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Sincronización de Flujos</a:t>
            </a:r>
            <a:endParaRPr lang="es-PE" dirty="0"/>
          </a:p>
        </p:txBody>
      </p:sp>
      <p:sp>
        <p:nvSpPr>
          <p:cNvPr id="3" name="Marcador de contenido 2"/>
          <p:cNvSpPr>
            <a:spLocks noGrp="1"/>
          </p:cNvSpPr>
          <p:nvPr>
            <p:ph idx="1"/>
          </p:nvPr>
        </p:nvSpPr>
        <p:spPr/>
        <p:txBody>
          <a:bodyPr/>
          <a:lstStyle/>
          <a:p>
            <a:pPr marL="0" indent="0">
              <a:buNone/>
            </a:pPr>
            <a:r>
              <a:rPr lang="en-US" dirty="0"/>
              <a:t>La sincronización de flujos tiene que ver con mantener las relaciones temporales entre flujos. Ocurren dos tipos de </a:t>
            </a:r>
            <a:r>
              <a:rPr lang="en-US" dirty="0" smtClean="0"/>
              <a:t>sincronización.</a:t>
            </a:r>
            <a:endParaRPr lang="es-PE" dirty="0"/>
          </a:p>
          <a:p>
            <a:pPr marL="0" indent="0">
              <a:buNone/>
            </a:pPr>
            <a:r>
              <a:rPr lang="en-US" dirty="0" smtClean="0"/>
              <a:t>La </a:t>
            </a:r>
            <a:r>
              <a:rPr lang="en-US" dirty="0"/>
              <a:t>forma de sincronización más sencilla sucede entre un flujo discreto de datos y un flujo continuo de datos.</a:t>
            </a:r>
            <a:endParaRPr lang="es-PE" dirty="0"/>
          </a:p>
          <a:p>
            <a:pPr marL="0" indent="0">
              <a:buNone/>
            </a:pPr>
            <a:endParaRPr lang="es-PE" dirty="0"/>
          </a:p>
        </p:txBody>
      </p:sp>
      <p:pic>
        <p:nvPicPr>
          <p:cNvPr id="4" name="image11.jpeg"/>
          <p:cNvPicPr/>
          <p:nvPr/>
        </p:nvPicPr>
        <p:blipFill>
          <a:blip r:embed="rId2" cstate="print"/>
          <a:stretch>
            <a:fillRect/>
          </a:stretch>
        </p:blipFill>
        <p:spPr>
          <a:xfrm>
            <a:off x="2902005" y="3729737"/>
            <a:ext cx="4753853" cy="2061464"/>
          </a:xfrm>
          <a:prstGeom prst="rect">
            <a:avLst/>
          </a:prstGeom>
        </p:spPr>
      </p:pic>
      <p:sp>
        <p:nvSpPr>
          <p:cNvPr id="5" name="Rectángulo 4"/>
          <p:cNvSpPr/>
          <p:nvPr/>
        </p:nvSpPr>
        <p:spPr>
          <a:xfrm>
            <a:off x="2599765" y="5840903"/>
            <a:ext cx="6096000" cy="646331"/>
          </a:xfrm>
          <a:prstGeom prst="rect">
            <a:avLst/>
          </a:prstGeom>
        </p:spPr>
        <p:txBody>
          <a:bodyPr>
            <a:spAutoFit/>
          </a:bodyPr>
          <a:lstStyle/>
          <a:p>
            <a:r>
              <a:rPr lang="en-US" dirty="0">
                <a:latin typeface="Arial" panose="020B0604020202020204" pitchFamily="34" charset="0"/>
                <a:ea typeface="Arial" panose="020B0604020202020204" pitchFamily="34" charset="0"/>
              </a:rPr>
              <a:t>Principio de sincronización explícita al nivel de unidades de datos.</a:t>
            </a:r>
            <a:endParaRPr lang="es-PE" dirty="0"/>
          </a:p>
        </p:txBody>
      </p:sp>
    </p:spTree>
    <p:extLst>
      <p:ext uri="{BB962C8B-B14F-4D97-AF65-F5344CB8AC3E}">
        <p14:creationId xmlns:p14="http://schemas.microsoft.com/office/powerpoint/2010/main" val="2990573899"/>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br>
              <a:rPr lang="es-PE" dirty="0" smtClean="0"/>
            </a:br>
            <a:endParaRPr lang="es-PE" dirty="0"/>
          </a:p>
        </p:txBody>
      </p:sp>
      <p:sp>
        <p:nvSpPr>
          <p:cNvPr id="3" name="Marcador de contenido 2"/>
          <p:cNvSpPr>
            <a:spLocks noGrp="1"/>
          </p:cNvSpPr>
          <p:nvPr>
            <p:ph idx="1"/>
          </p:nvPr>
        </p:nvSpPr>
        <p:spPr/>
        <p:txBody>
          <a:bodyPr/>
          <a:lstStyle/>
          <a:p>
            <a:r>
              <a:rPr lang="en-US" dirty="0"/>
              <a:t>consideremos una diapositiva mejorada con audio y mostrada en la Web. La diapositiva se transfiere del servidor al cliente en forma de un flujo de datos discreto</a:t>
            </a:r>
            <a:r>
              <a:rPr lang="en-US" dirty="0" smtClean="0"/>
              <a:t>.</a:t>
            </a:r>
          </a:p>
          <a:p>
            <a:endParaRPr lang="es-PE" dirty="0"/>
          </a:p>
        </p:txBody>
      </p:sp>
      <p:pic>
        <p:nvPicPr>
          <p:cNvPr id="4" name="image12.jpeg"/>
          <p:cNvPicPr/>
          <p:nvPr/>
        </p:nvPicPr>
        <p:blipFill>
          <a:blip r:embed="rId2" cstate="print"/>
          <a:stretch>
            <a:fillRect/>
          </a:stretch>
        </p:blipFill>
        <p:spPr>
          <a:xfrm>
            <a:off x="2780925" y="3382569"/>
            <a:ext cx="4982509" cy="2781499"/>
          </a:xfrm>
          <a:prstGeom prst="rect">
            <a:avLst/>
          </a:prstGeom>
        </p:spPr>
      </p:pic>
    </p:spTree>
    <p:extLst>
      <p:ext uri="{BB962C8B-B14F-4D97-AF65-F5344CB8AC3E}">
        <p14:creationId xmlns:p14="http://schemas.microsoft.com/office/powerpoint/2010/main" val="1590829048"/>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Mecanismo de Sincronización</a:t>
            </a:r>
            <a:endParaRPr lang="es-PE" dirty="0"/>
          </a:p>
        </p:txBody>
      </p:sp>
      <p:sp>
        <p:nvSpPr>
          <p:cNvPr id="3" name="Marcador de contenido 2"/>
          <p:cNvSpPr>
            <a:spLocks noGrp="1"/>
          </p:cNvSpPr>
          <p:nvPr>
            <p:ph idx="1"/>
          </p:nvPr>
        </p:nvSpPr>
        <p:spPr/>
        <p:txBody>
          <a:bodyPr/>
          <a:lstStyle/>
          <a:p>
            <a:pPr marL="0" indent="0">
              <a:buNone/>
            </a:pPr>
            <a:r>
              <a:rPr lang="es-PE" dirty="0" smtClean="0"/>
              <a:t>Pueden considerarse desde varios niveles  diferente En el nivel mas bajo la sincronización se realiza explícitamente  operando las unidades de datos de flujos simples.</a:t>
            </a:r>
            <a:endParaRPr lang="es-PE" dirty="0"/>
          </a:p>
        </p:txBody>
      </p:sp>
      <p:pic>
        <p:nvPicPr>
          <p:cNvPr id="4" name="image13.png"/>
          <p:cNvPicPr/>
          <p:nvPr/>
        </p:nvPicPr>
        <p:blipFill>
          <a:blip r:embed="rId2" cstate="print"/>
          <a:stretch>
            <a:fillRect/>
          </a:stretch>
        </p:blipFill>
        <p:spPr>
          <a:xfrm>
            <a:off x="2590965" y="3067734"/>
            <a:ext cx="5308078" cy="2864515"/>
          </a:xfrm>
          <a:prstGeom prst="rect">
            <a:avLst/>
          </a:prstGeom>
        </p:spPr>
      </p:pic>
      <p:sp>
        <p:nvSpPr>
          <p:cNvPr id="5" name="Rectángulo 4"/>
          <p:cNvSpPr/>
          <p:nvPr/>
        </p:nvSpPr>
        <p:spPr>
          <a:xfrm>
            <a:off x="2339662" y="6044100"/>
            <a:ext cx="6096000" cy="646331"/>
          </a:xfrm>
          <a:prstGeom prst="rect">
            <a:avLst/>
          </a:prstGeom>
        </p:spPr>
        <p:txBody>
          <a:bodyPr>
            <a:spAutoFit/>
          </a:bodyPr>
          <a:lstStyle/>
          <a:p>
            <a:r>
              <a:rPr lang="en-US" dirty="0">
                <a:latin typeface="Arial" panose="020B0604020202020204" pitchFamily="34" charset="0"/>
                <a:ea typeface="Arial" panose="020B0604020202020204" pitchFamily="34" charset="0"/>
              </a:rPr>
              <a:t>Principio de sincronización explícita al nivel de unidades de datos</a:t>
            </a:r>
            <a:endParaRPr lang="es-PE" dirty="0"/>
          </a:p>
        </p:txBody>
      </p:sp>
    </p:spTree>
    <p:extLst>
      <p:ext uri="{BB962C8B-B14F-4D97-AF65-F5344CB8AC3E}">
        <p14:creationId xmlns:p14="http://schemas.microsoft.com/office/powerpoint/2010/main" val="3832522250"/>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5130" y="0"/>
            <a:ext cx="10363200" cy="1223963"/>
          </a:xfrm>
        </p:spPr>
        <p:txBody>
          <a:bodyPr/>
          <a:lstStyle/>
          <a:p>
            <a:r>
              <a:rPr lang="es-PE" dirty="0" smtClean="0"/>
              <a:t>Imponer de Q o S</a:t>
            </a:r>
            <a:endParaRPr lang="es-PE" dirty="0"/>
          </a:p>
        </p:txBody>
      </p:sp>
      <p:sp>
        <p:nvSpPr>
          <p:cNvPr id="3" name="Marcador de contenido 2"/>
          <p:cNvSpPr>
            <a:spLocks noGrp="1"/>
          </p:cNvSpPr>
          <p:nvPr>
            <p:ph idx="1"/>
          </p:nvPr>
        </p:nvSpPr>
        <p:spPr>
          <a:xfrm>
            <a:off x="1145130" y="1223963"/>
            <a:ext cx="10363200" cy="4462272"/>
          </a:xfrm>
        </p:spPr>
        <p:txBody>
          <a:bodyPr/>
          <a:lstStyle/>
          <a:p>
            <a:pPr marL="0" indent="0">
              <a:buNone/>
            </a:pPr>
            <a:r>
              <a:rPr lang="en-US" dirty="0"/>
              <a:t>En el ámbito de las redes de comunicación LAN y WAN la QoS esta asociada al manejo apropiado del tráfico de red, tal que se garantice la entrega de los paquetes de datos oportunamente. En ese sentido las redes de ordenadores están empezando a ofrecer garantías de calidad de servicio con respecto al retardo de paquetes y el ancho de banda de </a:t>
            </a:r>
            <a:r>
              <a:rPr lang="en-US" dirty="0" smtClean="0"/>
              <a:t>conexión</a:t>
            </a:r>
          </a:p>
          <a:p>
            <a:pPr marL="0" indent="0">
              <a:buNone/>
            </a:pPr>
            <a:endParaRPr lang="es-PE" dirty="0"/>
          </a:p>
        </p:txBody>
      </p:sp>
      <p:pic>
        <p:nvPicPr>
          <p:cNvPr id="5" name="image16.jpeg"/>
          <p:cNvPicPr/>
          <p:nvPr/>
        </p:nvPicPr>
        <p:blipFill>
          <a:blip r:embed="rId2" cstate="print"/>
          <a:stretch>
            <a:fillRect/>
          </a:stretch>
        </p:blipFill>
        <p:spPr>
          <a:xfrm>
            <a:off x="2220894" y="3692079"/>
            <a:ext cx="5901130" cy="2149260"/>
          </a:xfrm>
          <a:prstGeom prst="rect">
            <a:avLst/>
          </a:prstGeom>
        </p:spPr>
      </p:pic>
      <p:sp>
        <p:nvSpPr>
          <p:cNvPr id="6" name="Rectángulo 5"/>
          <p:cNvSpPr/>
          <p:nvPr/>
        </p:nvSpPr>
        <p:spPr>
          <a:xfrm>
            <a:off x="2732650" y="6166828"/>
            <a:ext cx="4877617" cy="369332"/>
          </a:xfrm>
          <a:prstGeom prst="rect">
            <a:avLst/>
          </a:prstGeom>
        </p:spPr>
        <p:txBody>
          <a:bodyPr wrap="none">
            <a:spAutoFit/>
          </a:bodyPr>
          <a:lstStyle/>
          <a:p>
            <a:pPr marL="164465">
              <a:spcBef>
                <a:spcPts val="460"/>
              </a:spcBef>
              <a:spcAft>
                <a:spcPts val="0"/>
              </a:spcAft>
            </a:pPr>
            <a:r>
              <a:rPr lang="en-US" dirty="0">
                <a:latin typeface="Arial" panose="020B0604020202020204" pitchFamily="34" charset="0"/>
                <a:ea typeface="Arial" panose="020B0604020202020204" pitchFamily="34" charset="0"/>
              </a:rPr>
              <a:t>Uso de un búfer para reducir la inestabilidad</a:t>
            </a:r>
            <a:endParaRPr lang="es-P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1242851"/>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br>
              <a:rPr lang="es-PE" dirty="0" smtClean="0"/>
            </a:br>
            <a:endParaRPr lang="es-PE" dirty="0"/>
          </a:p>
        </p:txBody>
      </p:sp>
      <p:sp>
        <p:nvSpPr>
          <p:cNvPr id="3" name="Marcador de contenido 2"/>
          <p:cNvSpPr>
            <a:spLocks noGrp="1"/>
          </p:cNvSpPr>
          <p:nvPr>
            <p:ph idx="1"/>
          </p:nvPr>
        </p:nvSpPr>
        <p:spPr/>
        <p:txBody>
          <a:bodyPr/>
          <a:lstStyle/>
          <a:p>
            <a:pPr marL="0" indent="0">
              <a:buNone/>
            </a:pPr>
            <a:r>
              <a:rPr lang="en-US" dirty="0" smtClean="0"/>
              <a:t>Un </a:t>
            </a:r>
            <a:r>
              <a:rPr lang="en-US" dirty="0"/>
              <a:t>servidor </a:t>
            </a:r>
            <a:r>
              <a:rPr lang="en-US" dirty="0" smtClean="0"/>
              <a:t>hacer el envío de paquetes </a:t>
            </a:r>
            <a:r>
              <a:rPr lang="en-US" dirty="0"/>
              <a:t>de </a:t>
            </a:r>
            <a:r>
              <a:rPr lang="en-US" dirty="0" smtClean="0"/>
              <a:t>entrada y salida incluyendo </a:t>
            </a:r>
            <a:r>
              <a:rPr lang="en-US" dirty="0"/>
              <a:t>la clase de reenvío </a:t>
            </a:r>
            <a:r>
              <a:rPr lang="en-US" dirty="0" smtClean="0"/>
              <a:t>que </a:t>
            </a:r>
            <a:r>
              <a:rPr lang="en-US" dirty="0"/>
              <a:t>un paquete debe reenviarse mediante el </a:t>
            </a:r>
            <a:r>
              <a:rPr lang="en-US" dirty="0" smtClean="0"/>
              <a:t>ruteador con </a:t>
            </a:r>
            <a:r>
              <a:rPr lang="en-US" dirty="0"/>
              <a:t>absoluta </a:t>
            </a:r>
            <a:r>
              <a:rPr lang="en-US" dirty="0" smtClean="0"/>
              <a:t>prioridad.</a:t>
            </a:r>
            <a:endParaRPr lang="es-PE" dirty="0"/>
          </a:p>
          <a:p>
            <a:r>
              <a:rPr lang="en-US" dirty="0"/>
              <a:t> </a:t>
            </a:r>
            <a:endParaRPr lang="es-PE" dirty="0"/>
          </a:p>
          <a:p>
            <a:endParaRPr lang="es-PE" dirty="0"/>
          </a:p>
        </p:txBody>
      </p:sp>
      <p:pic>
        <p:nvPicPr>
          <p:cNvPr id="4" name="image17.jpeg"/>
          <p:cNvPicPr/>
          <p:nvPr/>
        </p:nvPicPr>
        <p:blipFill>
          <a:blip r:embed="rId2" cstate="print"/>
          <a:stretch>
            <a:fillRect/>
          </a:stretch>
        </p:blipFill>
        <p:spPr>
          <a:xfrm>
            <a:off x="3159442" y="3328034"/>
            <a:ext cx="5317808" cy="3039231"/>
          </a:xfrm>
          <a:prstGeom prst="rect">
            <a:avLst/>
          </a:prstGeom>
        </p:spPr>
      </p:pic>
    </p:spTree>
    <p:extLst>
      <p:ext uri="{BB962C8B-B14F-4D97-AF65-F5344CB8AC3E}">
        <p14:creationId xmlns:p14="http://schemas.microsoft.com/office/powerpoint/2010/main" val="88656965"/>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Aplicaciones:</a:t>
            </a:r>
            <a:endParaRPr lang="es-PE" dirty="0"/>
          </a:p>
        </p:txBody>
      </p:sp>
      <p:pic>
        <p:nvPicPr>
          <p:cNvPr id="4" name="Marcador de contenido 3"/>
          <p:cNvPicPr>
            <a:picLocks noGrp="1"/>
          </p:cNvPicPr>
          <p:nvPr>
            <p:ph idx="1"/>
          </p:nvPr>
        </p:nvPicPr>
        <p:blipFill rotWithShape="1">
          <a:blip r:embed="rId2" cstate="print">
            <a:extLst>
              <a:ext uri="{28A0092B-C50C-407E-A947-70E740481C1C}">
                <a14:useLocalDpi xmlns:a14="http://schemas.microsoft.com/office/drawing/2010/main" val="0"/>
              </a:ext>
            </a:extLst>
          </a:blip>
          <a:srcRect l="35957" t="38928" r="24739" b="20404"/>
          <a:stretch/>
        </p:blipFill>
        <p:spPr bwMode="auto">
          <a:xfrm>
            <a:off x="1744592" y="1815922"/>
            <a:ext cx="8403959" cy="4224270"/>
          </a:xfrm>
          <a:prstGeom prst="rect">
            <a:avLst/>
          </a:prstGeom>
          <a:ln>
            <a:noFill/>
          </a:ln>
          <a:extLst>
            <a:ext uri="{53640926-AAD7-44D8-BBD7-CCE9431645EC}">
              <a14:shadowObscured xmlns:a14="http://schemas.microsoft.com/office/drawing/2010/main"/>
            </a:ext>
          </a:extLst>
        </p:spPr>
      </p:pic>
      <p:sp>
        <p:nvSpPr>
          <p:cNvPr id="5" name="Elipse 4"/>
          <p:cNvSpPr/>
          <p:nvPr/>
        </p:nvSpPr>
        <p:spPr>
          <a:xfrm>
            <a:off x="4842456" y="4224272"/>
            <a:ext cx="270456" cy="29621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PE" sz="2800"/>
          </a:p>
        </p:txBody>
      </p:sp>
    </p:spTree>
    <p:extLst>
      <p:ext uri="{BB962C8B-B14F-4D97-AF65-F5344CB8AC3E}">
        <p14:creationId xmlns:p14="http://schemas.microsoft.com/office/powerpoint/2010/main" val="3318162136"/>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7.29167E-6 3.7037E-7 L 7.29167E-6 3.7037E-7 C 0.01055 -0.00139 0.0211 -0.00208 0.03165 -0.0037 C 0.03308 -0.00394 0.03438 -0.00532 0.03581 -0.00579 C 0.03933 -0.00648 0.04284 -0.00694 0.04636 -0.00764 C 0.05378 -0.01088 0.05235 -0.00764 0.05274 -0.03009 C 0.05313 -0.0463 0.05274 -0.05602 0.05066 -0.06944 C 0.05027 -0.07153 0.04988 -0.07338 0.04962 -0.07523 C 0.05027 -0.07963 0.05105 -0.08403 0.0517 -0.08843 C 0.05261 -0.09468 0.05313 -0.10208 0.05587 -0.10718 C 0.05678 -0.1088 0.05808 -0.10972 0.05912 -0.11088 C 0.05938 -0.11273 0.05938 -0.11505 0.06016 -0.11644 C 0.06199 -0.11968 0.06628 -0.12107 0.06863 -0.12222 C 0.06967 -0.12338 0.07058 -0.12523 0.07175 -0.12593 C 0.07995 -0.13079 0.1017 -0.12593 0.10339 -0.12593 C 0.10482 -0.12523 0.10938 -0.12361 0.11081 -0.12222 C 0.11199 -0.12107 0.1129 -0.11968 0.11407 -0.11829 C 0.11472 -0.11644 0.11511 -0.11412 0.11615 -0.11273 C 0.11693 -0.11157 0.11837 -0.11204 0.11928 -0.11088 C 0.12058 -0.10949 0.12136 -0.10718 0.1224 -0.10532 C 0.12227 -0.10417 0.12097 -0.09375 0.12032 -0.09213 C 0.11563 -0.07963 0.1185 -0.09306 0.11511 -0.08079 C 0.11459 -0.07894 0.11472 -0.07662 0.11407 -0.07523 C 0.11212 -0.07083 0.10925 -0.07083 0.10665 -0.06944 C 0.09909 -0.06574 0.10886 -0.06968 0.09818 -0.06574 C 0.08685 -0.06644 0.07553 -0.06551 0.06433 -0.06759 C 0.06264 -0.06806 0.06172 -0.07176 0.06016 -0.07338 C 0.05912 -0.07431 0.05808 -0.07454 0.05704 -0.07523 C 0.05587 -0.07708 0.05469 -0.0787 0.05378 -0.08079 C 0.05222 -0.08449 0.04962 -0.09213 0.04962 -0.09213 C 0.04922 -0.09468 0.04857 -0.09699 0.04857 -0.09954 C 0.04857 -0.10162 0.04922 -0.10324 0.04962 -0.10532 C 0.05066 -0.11181 0.05001 -0.11458 0.05378 -0.11829 C 0.05574 -0.12037 0.05808 -0.12083 0.06016 -0.12222 C 0.0612 -0.12269 0.06238 -0.12292 0.06329 -0.12407 C 0.06693 -0.12824 0.06784 -0.13009 0.07279 -0.13148 L 0.08555 -0.13519 L 0.11185 -0.13333 C 0.11537 -0.13218 0.12032 -0.12222 0.12032 -0.12222 C 0.12123 -0.11759 0.12149 -0.11458 0.12357 -0.11088 C 0.12435 -0.10926 0.12566 -0.10833 0.1267 -0.10718 C 0.12709 -0.10532 0.12722 -0.10324 0.12774 -0.10139 C 0.13373 -0.08218 0.1306 -0.09722 0.13308 -0.08449 C 0.13269 -0.07199 0.13191 -0.05949 0.13191 -0.04699 C 0.13191 0.02014 0.13243 0.00903 0.13412 0.0544 C 0.13477 0.07199 0.13021 0.08403 0.13829 0.09005 C 0.13959 0.0912 0.14115 0.09143 0.14258 0.09213 C 0.14571 0.09143 0.14883 0.09097 0.15209 0.09005 C 0.15313 0.08981 0.15417 0.08866 0.15521 0.08819 C 0.16641 0.0838 0.15756 0.08866 0.16472 0.08449 C 0.17683 0.09167 0.17201 0.08819 0.13829 0.08449 C 0.13685 0.08426 0.13542 0.08333 0.13412 0.08264 C 0.13152 0.07801 0.12969 0.07685 0.12982 0.06944 C 0.13008 0.05625 0.13152 0.04329 0.13191 0.03009 C 0.1323 0.01944 0.13243 0.0088 0.13308 -0.00185 C 0.13308 -0.00394 0.13373 -0.00579 0.13412 -0.00764 C 0.13555 -0.03403 0.13581 -0.02778 0.13412 -0.06204 C 0.13386 -0.06667 0.13282 -0.07176 0.13087 -0.07523 C 0.12995 -0.07685 0.12878 -0.07778 0.12774 -0.07894 L 0.11824 -0.07338 L 0.11511 -0.07153 C 0.10769 -0.07199 0.10027 -0.07222 0.09284 -0.07338 C 0.09115 -0.07361 0.08725 -0.07593 0.08555 -0.07708 C 0.07318 -0.07639 0.06081 -0.07639 0.04857 -0.07523 C 0.04701 -0.075 0.04519 -0.07523 0.04428 -0.07338 C 0.04284 -0.07037 0.04284 -0.06574 0.04219 -0.06204 L 0.04115 -0.05648 L 0.04011 -0.05069 C 0.04063 -0.03287 0.04011 -0.02407 0.04219 -0.00949 C 0.04245 -0.00741 0.04284 -0.00579 0.04324 -0.0037 C 0.04284 -0.00185 0.04324 0.00139 0.04219 0.00185 C 0.03868 0.00301 0.03516 0.00046 0.03165 3.7037E-7 L 0.01902 -0.00185 C 0.01784 -0.00255 0.0168 -0.00324 0.01576 -0.0037 C 0.01433 -0.0044 0.0129 -0.00463 0.01159 -0.00579 C 0.01042 -0.00648 0.00951 -0.00857 0.00834 -0.00949 C 0.00547 -0.01157 0.00456 -0.01134 0.00209 -0.01134 L 7.29167E-6 -0.01134 L 0.00417 -0.00185 " pathEditMode="relative" ptsTypes="AAAAAAAAAAAAAAAAAAAAAAAAAAAAAAAAAAAAAAAAAAAAAAAAAAAAAAAAAAAAAAAAAAAAAAAAAAAAAAA">
                                      <p:cBhvr>
                                        <p:cTn id="6" dur="9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Bibliografía</a:t>
            </a:r>
            <a:br>
              <a:rPr lang="es-PE" dirty="0" smtClean="0"/>
            </a:br>
            <a:endParaRPr lang="es-PE" dirty="0"/>
          </a:p>
        </p:txBody>
      </p:sp>
      <p:sp>
        <p:nvSpPr>
          <p:cNvPr id="3" name="Marcador de contenido 2"/>
          <p:cNvSpPr>
            <a:spLocks noGrp="1"/>
          </p:cNvSpPr>
          <p:nvPr>
            <p:ph idx="1"/>
          </p:nvPr>
        </p:nvSpPr>
        <p:spPr/>
        <p:txBody>
          <a:bodyPr>
            <a:normAutofit lnSpcReduction="10000"/>
          </a:bodyPr>
          <a:lstStyle/>
          <a:p>
            <a:r>
              <a:rPr lang="es-PE" u="sng" dirty="0">
                <a:hlinkClick r:id="rId2"/>
              </a:rPr>
              <a:t>http://</a:t>
            </a:r>
            <a:r>
              <a:rPr lang="es-PE" u="sng" dirty="0" smtClean="0">
                <a:hlinkClick r:id="rId2"/>
              </a:rPr>
              <a:t>hermes.cua.uam.mx/libros/archivos/03IXStream_sistemas_distribuidos.pdf</a:t>
            </a:r>
            <a:endParaRPr lang="es-PE" u="sng" dirty="0" smtClean="0"/>
          </a:p>
          <a:p>
            <a:r>
              <a:rPr lang="es-PE" u="sng" dirty="0">
                <a:hlinkClick r:id="rId3"/>
              </a:rPr>
              <a:t>file:///C:/Users/LENOVO/Downloads/Dialnet-CalidadDeServicioQoSEnProcesos-5761755.pdf</a:t>
            </a:r>
            <a:endParaRPr lang="es-PE" dirty="0"/>
          </a:p>
          <a:p>
            <a:r>
              <a:rPr lang="es-PE" dirty="0"/>
              <a:t>Libro</a:t>
            </a:r>
          </a:p>
          <a:p>
            <a:pPr lvl="0"/>
            <a:r>
              <a:rPr lang="es-PE" dirty="0"/>
              <a:t>Tanenbaum SD-</a:t>
            </a:r>
            <a:r>
              <a:rPr lang="es-PE" dirty="0" err="1"/>
              <a:t>Principios_Paradigmas</a:t>
            </a:r>
            <a:r>
              <a:rPr lang="es-PE" dirty="0"/>
              <a:t> 2008</a:t>
            </a:r>
          </a:p>
          <a:p>
            <a:pPr lvl="0"/>
            <a:r>
              <a:rPr lang="es-PE" dirty="0"/>
              <a:t>Blanquer y Batchelli (2004)</a:t>
            </a:r>
          </a:p>
          <a:p>
            <a:pPr lvl="0"/>
            <a:r>
              <a:rPr lang="es-PE" dirty="0"/>
              <a:t>(Abramson D., 2011)</a:t>
            </a:r>
          </a:p>
          <a:p>
            <a:r>
              <a:rPr lang="es-PE" dirty="0"/>
              <a:t> </a:t>
            </a:r>
          </a:p>
          <a:p>
            <a:endParaRPr lang="es-PE" dirty="0"/>
          </a:p>
        </p:txBody>
      </p:sp>
    </p:spTree>
    <p:extLst>
      <p:ext uri="{BB962C8B-B14F-4D97-AF65-F5344CB8AC3E}">
        <p14:creationId xmlns:p14="http://schemas.microsoft.com/office/powerpoint/2010/main" val="899767648"/>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16182" y="656822"/>
            <a:ext cx="5361903" cy="579549"/>
          </a:xfrm>
        </p:spPr>
        <p:txBody>
          <a:bodyPr>
            <a:normAutofit fontScale="90000"/>
          </a:bodyPr>
          <a:lstStyle/>
          <a:p>
            <a:r>
              <a:rPr lang="es-PE" dirty="0" smtClean="0"/>
              <a:t>Esquema de Flujo de Datos</a:t>
            </a:r>
            <a:endParaRPr lang="es-PE"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720413" y="1847984"/>
            <a:ext cx="8544048" cy="4594548"/>
          </a:xfrm>
          <a:prstGeom prst="rect">
            <a:avLst/>
          </a:prstGeom>
        </p:spPr>
      </p:pic>
      <p:sp>
        <p:nvSpPr>
          <p:cNvPr id="3" name="Elipse 2"/>
          <p:cNvSpPr/>
          <p:nvPr/>
        </p:nvSpPr>
        <p:spPr>
          <a:xfrm>
            <a:off x="5239555" y="3657600"/>
            <a:ext cx="257578" cy="206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a:p>
        </p:txBody>
      </p:sp>
    </p:spTree>
    <p:extLst>
      <p:ext uri="{BB962C8B-B14F-4D97-AF65-F5344CB8AC3E}">
        <p14:creationId xmlns:p14="http://schemas.microsoft.com/office/powerpoint/2010/main" val="555638277"/>
      </p:ext>
    </p:extLst>
  </p:cSld>
  <p:clrMapOvr>
    <a:masterClrMapping/>
  </p:clrMapOvr>
  <mc:AlternateContent xmlns:mc="http://schemas.openxmlformats.org/markup-compatibility/2006" xmlns:p14="http://schemas.microsoft.com/office/powerpoint/2010/main">
    <mc:Choice Requires="p14">
      <p:transition p14:dur="10" advTm="0">
        <p14:honeycomb/>
      </p:transition>
    </mc:Choice>
    <mc:Fallback xmlns="">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1000"/>
                                  </p:stCondLst>
                                  <p:childTnLst>
                                    <p:animMotion origin="layout" path="M 1.66667E-6 -1.11111E-6 L 1.66667E-6 -1.11111E-6 C 0.00352 -0.00116 0.00716 -0.00162 0.01055 -0.0037 C 0.01354 -0.00555 0.01602 -0.00949 0.01901 -0.01134 L 0.02852 -0.0169 L 0.0349 -0.0206 L 0.03907 -0.02245 C 0.04479 -0.02199 0.05039 -0.02199 0.05599 -0.0206 C 0.07344 -0.01643 0.05521 -0.01805 0.0655 -0.01505 L 0.07188 -0.01319 L 0.07813 -0.00949 L 0.08138 -0.00741 C 0.08242 -0.00625 0.08334 -0.00463 0.08451 -0.0037 C 0.08659 -0.00208 0.09089 -1.11111E-6 0.09089 -1.11111E-6 C 0.10183 0.01296 0.0849 -0.00671 0.09831 0.00741 C 0.10039 0.00972 0.10248 0.0125 0.10456 0.01505 C 0.1056 0.0162 0.10703 0.0169 0.10782 0.01875 C 0.11315 0.03148 0.10847 0.02176 0.11628 0.0338 C 0.11732 0.03565 0.11849 0.0375 0.1194 0.03935 C 0.12019 0.0412 0.12058 0.04352 0.12149 0.04514 C 0.1224 0.04676 0.1237 0.04745 0.12461 0.04884 C 0.12578 0.05046 0.12683 0.05255 0.12787 0.0544 C 0.12813 0.05695 0.12826 0.05949 0.12891 0.06204 C 0.12943 0.06412 0.13099 0.06528 0.13099 0.06759 C 0.13151 0.09167 0.13203 0.10625 0.12891 0.1257 C 0.12865 0.12778 0.12839 0.12963 0.12787 0.13148 C 0.12722 0.13333 0.12644 0.13519 0.12578 0.13704 C 0.125 0.14097 0.12396 0.14699 0.12253 0.15023 C 0.12175 0.15185 0.12058 0.15301 0.1194 0.15394 C 0.1181 0.15486 0.11654 0.15509 0.11511 0.15579 C 0.10612 0.16667 0.11758 0.1537 0.10886 0.16134 C 0.10769 0.1625 0.10677 0.16435 0.1056 0.16528 C 0.10365 0.1669 0.10144 0.16782 0.09935 0.16898 C 0.09414 0.17199 0.09727 0.1706 0.08985 0.17269 C 0.0875 0.17407 0.08477 0.17593 0.08242 0.17639 C 0.07891 0.17732 0.07539 0.17778 0.07188 0.17824 C 0.07045 0.17894 0.06901 0.17963 0.06758 0.18032 C 0.06654 0.18079 0.06563 0.18218 0.06446 0.18218 C 0.04935 0.18218 0.03412 0.18079 0.01901 0.18032 C 0.00586 0.17431 0.02227 0.18195 0.01159 0.17639 C 0.01003 0.1757 0.00599 0.17431 0.0043 0.17269 C 0.00313 0.17176 0.00222 0.17014 0.00104 0.16898 C -0.00169 0.1662 -0.00481 0.16458 -0.00742 0.16134 C -0.00846 0.16019 -0.00963 0.15926 -0.01054 0.15764 C -0.01211 0.15532 -0.01315 0.15232 -0.01471 0.15023 C -0.01562 0.14907 -0.01692 0.14884 -0.01797 0.14838 L -0.02435 0.13704 C -0.0263 0.13357 -0.02838 0.13056 -0.02955 0.1257 C -0.03047 0.12222 -0.03099 0.11829 -0.03164 0.11458 L -0.03385 0.10324 L -0.03489 0.09769 C -0.03515 0.09329 -0.03528 0.08866 -0.03593 0.08449 C -0.03633 0.08171 -0.03789 0.07986 -0.03802 0.07708 C -0.03841 0.06921 -0.03724 0.06412 -0.03385 0.06019 C -0.03281 0.05903 -0.03164 0.0588 -0.0306 0.0581 C -0.0233 0.04954 -0.02669 0.05208 -0.02109 0.04884 C -0.01354 0.03982 -0.01653 0.04445 -0.01159 0.03565 C -0.01119 0.0338 -0.01119 0.03148 -0.01054 0.03009 C -0.00976 0.02824 -0.00833 0.02778 -0.00742 0.02639 C -0.00208 0.01852 -0.00664 0.02199 -0.00104 0.01875 C 0.00625 0.00602 0.00287 0.01042 0.00847 0.0037 C 0.00742 0.00185 0.00664 -0.00046 0.00534 -0.00185 C 0.00404 -0.00324 0.00248 -0.00278 0.00104 -0.0037 C -0.00039 -0.00463 -0.00169 -0.00648 -0.00312 -0.00741 C -0.00416 -0.00833 -0.00521 -0.0088 -0.00638 -0.00949 C -0.00742 -0.01134 -0.00872 -0.01273 -0.0095 -0.01505 C -0.01054 -0.01852 -0.01093 -0.02245 -0.01159 -0.02639 C -0.01198 -0.02824 -0.01211 -0.03032 -0.01263 -0.03194 C -0.01341 -0.0338 -0.01419 -0.03542 -0.01471 -0.0375 C -0.01653 -0.04375 -0.01497 -0.04352 -0.01797 -0.04884 C -0.01888 -0.05046 -0.02005 -0.05139 -0.02109 -0.05255 C -0.02187 -0.0544 -0.02226 -0.05648 -0.02317 -0.0581 C -0.02409 -0.05972 -0.02552 -0.06018 -0.02643 -0.06204 C -0.02812 -0.06528 -0.02916 -0.06944 -0.0306 -0.07315 L -0.03268 -0.07893 L -0.03489 -0.08449 L -0.03802 -0.10139 C -0.03841 -0.10324 -0.03841 -0.10532 -0.03906 -0.10694 C -0.03971 -0.1088 -0.04062 -0.11065 -0.04114 -0.11273 C -0.04297 -0.11875 -0.04127 -0.11852 -0.0444 -0.12384 C -0.04531 -0.12546 -0.04648 -0.12639 -0.04752 -0.12755 C -0.04817 -0.12963 -0.04869 -0.13171 -0.04961 -0.13333 C -0.05052 -0.13495 -0.05208 -0.13518 -0.05286 -0.13704 C -0.05403 -0.14051 -0.05364 -0.14491 -0.05494 -0.14838 C -0.05703 -0.15393 -0.05755 -0.15486 -0.05911 -0.16134 C -0.05963 -0.16319 -0.05976 -0.16528 -0.06015 -0.16713 C -0.0608 -0.16898 -0.06172 -0.1706 -0.06237 -0.17268 C -0.06276 -0.17454 -0.06289 -0.17662 -0.06341 -0.17824 C -0.06393 -0.18032 -0.06471 -0.18218 -0.06549 -0.18403 C -0.06758 -0.18912 -0.06914 -0.19305 -0.07187 -0.19722 C -0.07747 -0.20555 -0.07239 -0.19699 -0.07812 -0.20278 C -0.07994 -0.2044 -0.0845 -0.2118 -0.08763 -0.21204 C -0.09961 -0.21319 -0.11159 -0.21343 -0.12356 -0.21412 C -0.13385 -0.21343 -0.14401 -0.21319 -0.15416 -0.21204 C -0.15534 -0.21204 -0.15638 -0.21111 -0.15742 -0.21018 C -0.15846 -0.20926 -0.15963 -0.20787 -0.16054 -0.20648 C -0.16875 -0.19444 -0.15898 -0.20648 -0.16692 -0.19722 C -0.16758 -0.19514 -0.16849 -0.19352 -0.16901 -0.19143 C -0.16992 -0.18796 -0.16992 -0.18356 -0.17109 -0.18032 L -0.17317 -0.17454 C -0.17356 -0.17199 -0.17369 -0.16944 -0.17435 -0.16713 C -0.17474 -0.16505 -0.17591 -0.16366 -0.17643 -0.16134 C -0.17708 -0.15856 -0.17708 -0.15509 -0.17747 -0.15208 C -0.17643 -0.13218 -0.17942 -0.11852 -0.17317 -0.10509 C -0.17226 -0.10301 -0.17135 -0.10069 -0.17005 -0.09954 C -0.16875 -0.09815 -0.16718 -0.09815 -0.16588 -0.09768 C -0.16367 -0.09514 -0.16185 -0.09143 -0.1595 -0.09005 L -0.15312 -0.08634 C -0.15104 -0.0838 -0.14922 -0.08032 -0.14687 -0.07893 C -0.14583 -0.07824 -0.14466 -0.07778 -0.14362 -0.07685 C -0.13633 -0.07037 -0.14505 -0.07523 -0.13619 -0.0713 C -0.12916 -0.06296 -0.13659 -0.07037 -0.12148 -0.06574 C -0.11927 -0.06505 -0.11718 -0.06319 -0.1151 -0.06204 C -0.10963 -0.06296 -0.10338 -0.06319 -0.09817 -0.06759 C -0.09596 -0.06944 -0.09414 -0.07315 -0.09192 -0.075 C -0.08932 -0.07731 -0.08672 -0.07917 -0.0845 -0.08264 C -0.08333 -0.08426 -0.08242 -0.08657 -0.08138 -0.08819 C -0.07773 -0.09352 -0.07773 -0.09074 -0.07396 -0.09768 C -0.07304 -0.0993 -0.07265 -0.10162 -0.07187 -0.10324 C -0.07096 -0.10486 -0.06966 -0.10555 -0.06862 -0.10694 C -0.06458 -0.11343 -0.06119 -0.11991 -0.05807 -0.12755 C -0.05664 -0.13125 -0.05521 -0.13518 -0.0539 -0.13889 C -0.05117 -0.1463 -0.05221 -0.14236 -0.05065 -0.15023 C -0.05104 -0.15208 -0.05091 -0.1544 -0.05169 -0.15579 C -0.05351 -0.15903 -0.05807 -0.16343 -0.05807 -0.16343 C -0.05885 -0.16574 -0.05963 -0.16829 -0.06015 -0.17083 C -0.06237 -0.18032 -0.06133 -0.18102 -0.06445 -0.18773 C -0.06536 -0.18981 -0.06627 -0.19213 -0.06758 -0.19329 C -0.06888 -0.19468 -0.07044 -0.19468 -0.07187 -0.19514 C -0.07786 -0.20255 -0.072 -0.1963 -0.07812 -0.20093 C -0.08242 -0.20417 -0.08164 -0.20463 -0.08554 -0.20648 C -0.08724 -0.20718 -0.08906 -0.20764 -0.09088 -0.20833 C -0.09192 -0.2088 -0.09284 -0.20995 -0.09401 -0.21018 C -0.10104 -0.2118 -0.1151 -0.21412 -0.1151 -0.21412 C -0.11692 -0.21458 -0.11862 -0.21528 -0.12044 -0.21597 C -0.12187 -0.21643 -0.12317 -0.21782 -0.12461 -0.21782 C -0.13385 -0.21782 -0.14297 -0.21643 -0.15208 -0.21597 C -0.15468 -0.21435 -0.15638 -0.21389 -0.15846 -0.21018 C -0.16328 -0.20185 -0.15755 -0.20648 -0.16367 -0.20278 C -0.16445 -0.20093 -0.16497 -0.19861 -0.16588 -0.19722 C -0.17409 -0.18241 -0.16354 -0.20625 -0.17213 -0.18773 C -0.17591 -0.17963 -0.17291 -0.18495 -0.17539 -0.17639 C -0.17591 -0.17454 -0.17695 -0.17292 -0.17747 -0.17083 C -0.17838 -0.16713 -0.1789 -0.16343 -0.17955 -0.15949 C -0.18307 -0.14074 -0.17773 -0.16991 -0.18164 -0.14653 C -0.18229 -0.14259 -0.18385 -0.13518 -0.18385 -0.13518 C -0.18346 -0.12639 -0.18398 -0.11736 -0.18268 -0.1088 C -0.18242 -0.10694 -0.18047 -0.10833 -0.17955 -0.10694 C -0.17864 -0.10555 -0.17812 -0.10324 -0.17747 -0.10139 C -0.17786 -0.09954 -0.17799 -0.09745 -0.17851 -0.09583 C -0.18138 -0.0868 -0.18151 -0.08981 -0.18489 -0.08264 C -0.18567 -0.08079 -0.18606 -0.0787 -0.18698 -0.07685 C -0.18893 -0.07292 -0.19114 -0.06944 -0.19336 -0.06574 L -0.19961 -0.0544 L -0.2039 -0.04699 C -0.20455 -0.04375 -0.20494 -0.04051 -0.20599 -0.0375 C -0.20742 -0.03333 -0.21015 -0.03079 -0.21237 -0.02824 C -0.2164 -0.01736 -0.21289 -0.02778 -0.21549 -0.0169 C -0.21614 -0.01435 -0.21692 -0.01204 -0.21758 -0.00949 C -0.2181 -0.00764 -0.21836 -0.00555 -0.21862 -0.0037 C -0.21901 -0.00116 -0.21914 0.00139 -0.21966 0.0037 C -0.22018 0.00579 -0.22135 0.00741 -0.22187 0.00949 C -0.22278 0.01296 -0.22265 0.01736 -0.22396 0.0206 C -0.22461 0.02245 -0.22539 0.02431 -0.22604 0.02639 C -0.22682 0.0287 -0.2276 0.03125 -0.22812 0.0338 C -0.22864 0.03565 -0.22851 0.03796 -0.22916 0.03935 C -0.23008 0.0412 -0.23138 0.0419 -0.23242 0.04329 C -0.23307 0.04699 -0.23372 0.05185 -0.23554 0.0544 C -0.23646 0.05579 -0.23763 0.05579 -0.23867 0.05625 L -0.24713 0.05255 L -0.25143 0.0507 C -0.25768 0.05139 -0.26419 0.05093 -0.27044 0.05255 C -0.2733 0.05324 -0.27422 0.0588 -0.27565 0.06204 C -0.27669 0.06389 -0.27799 0.06551 -0.2789 0.06759 C -0.2845 0.08032 -0.28164 0.07546 -0.28515 0.08634 C -0.2858 0.08843 -0.28659 0.09005 -0.28737 0.0919 C -0.28763 0.09445 -0.28841 0.09699 -0.28841 0.09954 C -0.28841 0.11389 -0.28932 0.11898 -0.28515 0.12778 C -0.28424 0.12963 -0.28333 0.13171 -0.28203 0.13333 C -0.28112 0.13449 -0.27994 0.13449 -0.2789 0.13519 C -0.27682 0.13773 -0.27461 0.14005 -0.27252 0.14259 C -0.272 0.14352 -0.2664 0.15116 -0.2651 0.15208 C -0.26315 0.1537 -0.26067 0.1537 -0.25885 0.15579 C -0.25377 0.16181 -0.2569 0.1588 -0.24935 0.16343 L -0.23984 0.16898 L -0.23659 0.17083 C -0.22812 0.16968 -0.21966 0.16921 -0.21133 0.16713 C -0.21002 0.16667 -0.20924 0.16435 -0.20807 0.16343 C -0.20677 0.16204 -0.20534 0.16065 -0.2039 0.15949 C -0.20286 0.1588 -0.20169 0.15857 -0.20065 0.15764 C -0.19791 0.15509 -0.19362 0.15023 -0.19114 0.14653 C -0.1901 0.14468 -0.18906 0.14259 -0.18802 0.14074 C -0.18763 0.1257 -0.18776 0.11065 -0.18698 0.09583 C -0.18672 0.0919 -0.18489 0.08449 -0.18489 0.08449 C -0.18515 0.07824 -0.18437 0.0713 -0.18593 0.06574 C -0.18711 0.06157 -0.18997 0.06019 -0.19218 0.0581 C -0.19362 0.05695 -0.19505 0.05532 -0.19648 0.0544 C -0.19948 0.05232 -0.20534 0.05139 -0.20807 0.0507 C -0.21484 0.04676 -0.20833 0.05 -0.22083 0.04699 C -0.22252 0.04653 -0.22435 0.0456 -0.22604 0.04514 L -0.21653 0.0338 L -0.21341 0.03009 C -0.21093 0.0169 -0.21406 0.0331 -0.21015 0.0169 C -0.20976 0.01505 -0.20963 0.0132 -0.20911 0.01134 C -0.20859 0.0088 -0.20755 0.00648 -0.20703 0.0037 C -0.20442 -0.00833 -0.2082 0.00023 -0.20286 -0.00949 C -0.2013 -0.01597 -0.20052 -0.02014 -0.19856 -0.02639 C -0.19791 -0.02824 -0.19713 -0.03009 -0.19648 -0.03194 C -0.19609 -0.0338 -0.19583 -0.03565 -0.19544 -0.0375 C -0.19479 -0.04005 -0.19375 -0.04236 -0.19336 -0.04514 C -0.19271 -0.04815 -0.19297 -0.05162 -0.19218 -0.0544 C -0.19114 -0.05856 -0.18802 -0.06574 -0.18802 -0.06574 C -0.18776 -0.06736 -0.18659 -0.07662 -0.18593 -0.07893 C -0.18463 -0.08287 -0.18164 -0.09005 -0.18164 -0.09005 C -0.17604 -0.08958 -0.17044 -0.08958 -0.16484 -0.08819 C -0.16263 -0.08773 -0.16054 -0.08565 -0.15846 -0.08449 C -0.15521 -0.08264 -0.15481 -0.08287 -0.15208 -0.07893 C -0.15091 -0.07708 -0.15026 -0.07454 -0.14896 -0.07315 C -0.14687 -0.07106 -0.14114 -0.06875 -0.13841 -0.06759 C -0.13333 -0.0588 -0.13737 -0.06366 -0.12994 -0.05995 C -0.12773 -0.05903 -0.12565 -0.05764 -0.12356 -0.05625 C -0.12252 -0.05579 -0.12148 -0.05486 -0.12044 -0.0544 L -0.11614 -0.05255 C -0.11653 -0.04444 -0.11679 -0.03634 -0.11718 -0.02824 C -0.11758 -0.02245 -0.11836 -0.0169 -0.11836 -0.01134 C -0.11836 0.02847 -0.11914 0.0206 -0.11614 0.0412 C -0.11653 0.04699 -0.11484 0.05463 -0.11718 0.0581 C -0.12018 0.06273 -0.12513 0.0581 -0.1289 0.06019 C -0.13125 0.06134 -0.13281 0.0662 -0.13515 0.06759 C -0.13619 0.06829 -0.13737 0.06852 -0.13841 0.06945 C -0.13841 0.06945 -0.14635 0.07894 -0.14791 0.08079 L -0.15104 0.08449 C -0.15143 0.08634 -0.15156 0.08843 -0.15208 0.09005 C -0.15625 0.10463 -0.1526 0.08727 -0.15534 0.10139 C -0.15625 0.1169 -0.15729 0.12269 -0.15534 0.13889 C -0.15494 0.1412 -0.15403 0.14282 -0.15312 0.14468 C -0.15052 0.15023 -0.14961 0.15093 -0.14583 0.15394 C -0.14479 0.15463 -0.14362 0.15486 -0.14258 0.15579 C -0.1414 0.15695 -0.14062 0.15857 -0.13945 0.15949 C -0.13776 0.16111 -0.13359 0.1625 -0.13203 0.16343 C -0.12461 0.16713 -0.13411 0.16389 -0.12148 0.16713 C -0.11901 0.16852 -0.11666 0.17014 -0.11406 0.17083 C -0.11133 0.17176 -0.10846 0.17199 -0.1056 0.17269 C -0.09713 0.17199 -0.08867 0.17199 -0.08021 0.17083 C -0.07851 0.1706 -0.07656 0.17037 -0.075 0.16898 C -0.07239 0.16667 -0.07148 0.16134 -0.06966 0.15764 C -0.06875 0.15556 -0.06744 0.15417 -0.06653 0.15208 C -0.06575 0.15023 -0.06523 0.14815 -0.06445 0.14653 C -0.05481 0.12708 -0.0608 0.14236 -0.05599 0.12963 C -0.05664 0.10741 -0.05481 0.10185 -0.05911 0.08634 C -0.05976 0.08426 -0.06041 0.08241 -0.06119 0.08079 C -0.0625 0.07847 -0.06393 0.07662 -0.06549 0.075 C -0.06679 0.07384 -0.07174 0.07199 -0.07291 0.0713 C -0.075 0.07014 -0.07916 0.06759 -0.07916 0.06759 C -0.0944 0.06829 -0.1095 0.06945 -0.12461 0.06945 C -0.12708 0.06945 -0.11953 0.06945 -0.11718 0.06759 C -0.11614 0.06667 -0.11588 0.06389 -0.1151 0.06204 C -0.11549 0.05185 -0.11627 0.0419 -0.11614 0.03195 C -0.11536 -0.02338 -0.11536 0.00301 -0.11302 -0.02245 C -0.11106 -0.04259 -0.11289 -0.0287 -0.11093 -0.04329 C -0.11054 -0.05069 -0.11185 -0.05903 -0.10989 -0.06574 C -0.10885 -0.06898 -0.1056 -0.0669 -0.10351 -0.06759 C -0.10169 -0.06805 -0.1 -0.06852 -0.09817 -0.06944 C -0.09609 -0.0706 -0.09192 -0.07315 -0.09192 -0.07315 C -0.08997 -0.07662 -0.08815 -0.08055 -0.08554 -0.08264 C -0.08424 -0.08356 -0.08268 -0.0838 -0.08138 -0.08449 C -0.08099 -0.08634 -0.08112 -0.08866 -0.08021 -0.09005 C -0.07942 -0.09143 -0.07812 -0.0912 -0.07708 -0.0919 C -0.07591 -0.09305 -0.075 -0.09444 -0.07396 -0.09583 C -0.06914 -0.10856 -0.07526 -0.09421 -0.06758 -0.10509 C -0.05742 -0.11968 -0.06523 -0.11412 -0.05807 -0.11829 C -0.05286 -0.13218 -0.05963 -0.11505 -0.05286 -0.12963 C -0.05195 -0.13125 -0.05143 -0.13333 -0.05065 -0.13518 C -0.04713 -0.1162 -0.0526 -0.1456 -0.04856 -0.12199 C -0.04791 -0.11829 -0.04713 -0.11458 -0.04648 -0.11065 L -0.0444 -0.09954 C -0.0444 -0.09954 -0.04218 -0.08819 -0.04218 -0.08819 C -0.03619 -0.07199 -0.04349 -0.09259 -0.03906 -0.07685 C -0.03815 -0.07361 -0.03685 -0.07083 -0.03593 -0.06759 C -0.03541 -0.06574 -0.03528 -0.06366 -0.03489 -0.06204 C -0.03424 -0.05926 -0.03346 -0.05694 -0.03268 -0.0544 C -0.03242 -0.05185 -0.03229 -0.0493 -0.03164 -0.04699 C -0.02474 -0.01713 -0.02981 -0.04421 -0.02539 -0.02245 C -0.02461 -0.01875 -0.02448 -0.01458 -0.02317 -0.01134 L -0.01901 -1.11111E-6 C -0.01836 0.0037 -0.0181 0.00787 -0.01692 0.01134 C -0.01159 0.02523 -0.01836 0.0081 -0.01159 0.02245 C -0.0108 0.02431 -0.01015 0.02639 -0.0095 0.02824 C -0.01054 0.0287 -0.01172 0.02917 -0.01263 0.03009 C -0.01484 0.03218 -0.01901 0.0375 -0.01901 0.0375 C -0.01966 0.03935 -0.02018 0.04167 -0.02109 0.04329 C -0.022 0.04468 -0.02343 0.04514 -0.02435 0.04699 C -0.02591 0.05023 -0.02851 0.0581 -0.02851 0.0581 C -0.02838 0.06181 -0.02903 0.09329 -0.02539 0.10324 L -0.02317 0.1088 C -0.02291 0.11088 -0.02265 0.11273 -0.02213 0.11458 C -0.02161 0.11644 -0.02044 0.11806 -0.02005 0.12014 C -0.0194 0.12384 -0.0194 0.12778 -0.01901 0.13148 C -0.01875 0.13403 -0.01836 0.13634 -0.01797 0.13889 C -0.01731 0.14282 -0.01653 0.14653 -0.01588 0.15023 L -0.01471 0.15579 C -0.0151 0.16019 -0.0151 0.16482 -0.01588 0.16898 C -0.01705 0.17639 -0.0181 0.17384 -0.02109 0.17639 C -0.02929 0.1838 -0.01953 0.17732 -0.02747 0.18218 C -0.02851 0.18403 -0.02968 0.18565 -0.0306 0.18773 C -0.03945 0.20787 -0.03086 0.1919 -0.03802 0.20463 C -0.03841 0.20648 -0.03854 0.20857 -0.03906 0.21019 C -0.04101 0.2162 -0.04271 0.21759 -0.0444 0.22338 C -0.04479 0.22523 -0.04492 0.22732 -0.04544 0.22894 C -0.04609 0.23171 -0.047 0.23403 -0.04752 0.23657 C -0.0483 0.24028 -0.04935 0.25 -0.05169 0.25347 C -0.0526 0.25463 -0.0539 0.25463 -0.05494 0.25532 C -0.07773 0.24722 -0.06237 0.25208 -0.1151 0.25532 C -0.11653 0.25532 -0.11797 0.25648 -0.1194 0.25718 C -0.12148 0.25833 -0.12565 0.26088 -0.12565 0.26088 C -0.13242 0.27894 -0.12968 0.26782 -0.13099 0.29653 C -0.13073 0.30162 -0.13203 0.31875 -0.12786 0.32477 C -0.12695 0.32593 -0.12565 0.32593 -0.12461 0.32662 C -0.12356 0.32801 -0.12265 0.3294 -0.12148 0.33032 C -0.11627 0.33449 -0.11562 0.33357 -0.11093 0.33611 C -0.10872 0.33727 -0.10664 0.33866 -0.10455 0.33982 L -0.09817 0.34352 L -0.09505 0.34537 L -0.08867 0.34931 C -0.08099 0.34861 -0.07317 0.34838 -0.06549 0.34722 C -0.06406 0.34722 -0.06263 0.34607 -0.06119 0.34537 C -0.05911 0.34421 -0.05494 0.34167 -0.05494 0.34167 C -0.0539 0.34051 -0.04909 0.33357 -0.04752 0.33241 C -0.04648 0.33148 -0.04544 0.33102 -0.0444 0.33032 C -0.03593 0.32037 -0.04609 0.33357 -0.03906 0.32107 C -0.03815 0.31945 -0.03698 0.31852 -0.03593 0.31736 C -0.03515 0.31551 -0.03424 0.31366 -0.03385 0.31157 C -0.0332 0.30926 -0.0332 0.30648 -0.03268 0.30417 C -0.03216 0.30093 -0.03138 0.29792 -0.0306 0.29468 C -0.03099 0.28796 -0.03021 0.28056 -0.03164 0.27407 C -0.03229 0.27176 -0.0345 0.27292 -0.03593 0.27222 C -0.03802 0.27107 -0.0401 0.26968 -0.04218 0.26852 L -0.04544 0.26667 L -0.04856 0.26482 C -0.04817 0.26273 -0.04817 0.26065 -0.04752 0.25903 C -0.04609 0.25579 -0.04323 0.25463 -0.04114 0.25347 C -0.03906 0.24977 -0.0358 0.24722 -0.03489 0.24213 C -0.03333 0.23449 -0.03437 0.2382 -0.03164 0.23102 C -0.03008 0.21968 -0.03112 0.22593 -0.02851 0.21204 C -0.02851 0.21204 -0.02643 0.20093 -0.02643 0.20093 C -0.02604 0.19792 -0.02409 0.18218 -0.02317 0.17639 C -0.02291 0.17454 -0.02239 0.17269 -0.02213 0.17083 C -0.02213 0.17083 -0.0207 0.15394 -0.02005 0.15208 C -0.0194 0.15023 -0.01797 0.14954 -0.01692 0.14838 C -0.00494 0.14884 0.00703 0.14838 0.01901 0.15023 C 0.02032 0.15046 0.0211 0.15301 0.02214 0.15394 C 0.02357 0.15486 0.025 0.15509 0.02644 0.15579 C 0.02748 0.15648 0.02852 0.15718 0.02956 0.15764 C 0.03034 0.15949 0.03073 0.16204 0.03164 0.16343 C 0.03242 0.16435 0.03881 0.1669 0.03907 0.16713 C 0.0418 0.16852 0.04362 0.17014 0.04649 0.17083 C 0.05065 0.17176 0.05495 0.17199 0.05912 0.17269 C 0.06289 0.17338 0.06914 0.17546 0.07292 0.17639 C 0.07422 0.17616 0.08412 0.17616 0.08763 0.17269 C 0.08998 0.1706 0.09193 0.16782 0.09401 0.16528 L 0.09714 0.16134 L 0.10039 0.15764 C 0.10144 0.15648 0.10261 0.15556 0.10352 0.15394 C 0.10456 0.15208 0.10547 0.15 0.10677 0.14838 C 0.10873 0.1456 0.11094 0.14329 0.11302 0.14074 C 0.11407 0.13958 0.11537 0.13866 0.11628 0.13704 C 0.11836 0.13333 0.12084 0.13009 0.12253 0.1257 C 0.12761 0.11227 0.125 0.11782 0.12995 0.1088 C 0.13034 0.12014 0.13021 0.13148 0.13099 0.14259 C 0.13125 0.14653 0.13242 0.15023 0.13308 0.15394 C 0.13555 0.16667 0.13256 0.15093 0.13633 0.16898 C 0.13672 0.17083 0.13685 0.17292 0.13737 0.17454 C 0.13854 0.17847 0.14076 0.18148 0.14154 0.18588 C 0.14232 0.18958 0.14284 0.19445 0.14479 0.19722 C 0.14558 0.19838 0.14688 0.19838 0.14792 0.19907 C 0.14896 0.20093 0.14987 0.20301 0.15104 0.20463 C 0.15313 0.20741 0.1556 0.20903 0.15742 0.21204 C 0.1599 0.21667 0.16159 0.22014 0.16485 0.22338 C 0.16576 0.22431 0.16693 0.22431 0.16797 0.22523 C 0.16914 0.22639 0.17006 0.22801 0.1711 0.22894 C 0.17552 0.23241 0.17826 0.2331 0.18282 0.23472 C 0.18177 0.23657 0.18086 0.23889 0.17956 0.24028 C 0.17865 0.24144 0.17748 0.24144 0.17644 0.24213 C 0.16875 0.24792 0.17578 0.24468 0.16693 0.24792 C 0.15964 0.25648 0.16302 0.25394 0.15742 0.25718 L 0.15104 0.26482 C 0.15 0.26597 0.14909 0.26782 0.14792 0.26852 C 0.14688 0.26898 0.14571 0.26945 0.14479 0.27037 C 0.1418 0.27292 0.14076 0.27546 0.13841 0.27963 C 0.13881 0.28218 0.13828 0.28565 0.13946 0.28727 C 0.14089 0.28935 0.1431 0.2882 0.14479 0.28912 C 0.14623 0.29005 0.14753 0.29167 0.14896 0.29282 C 0.15 0.29375 0.15117 0.29375 0.15209 0.29468 C 0.15391 0.2963 0.1556 0.29884 0.15742 0.30046 C 0.15847 0.30116 0.15964 0.30139 0.16055 0.30232 C 0.16172 0.30324 0.1625 0.30532 0.16381 0.30602 C 0.1655 0.30718 0.16732 0.30718 0.16901 0.30787 C 0.178 0.31134 0.16797 0.30857 0.18177 0.31157 C 0.20378 0.32477 0.18633 0.31505 0.24506 0.31157 C 0.2474 0.31157 0.25026 0.3088 0.25248 0.30787 C 0.25417 0.30718 0.25599 0.30671 0.25782 0.30602 C 0.26381 0.29884 0.25795 0.30509 0.26407 0.30046 C 0.27331 0.29352 0.26407 0.29907 0.27149 0.29468 C 0.27227 0.29282 0.27279 0.29074 0.27357 0.28912 C 0.27565 0.28519 0.27995 0.27778 0.27995 0.27778 C 0.27956 0.27477 0.28008 0.27083 0.27891 0.26852 C 0.278 0.26644 0.27604 0.26736 0.27461 0.26667 C 0.27253 0.26551 0.27045 0.26412 0.26836 0.26273 C 0.26732 0.26227 0.26615 0.26181 0.26511 0.26088 C 0.26081 0.25718 0.25977 0.25579 0.25456 0.25347 C 0.25183 0.25208 0.24896 0.25139 0.2461 0.24977 L 0.23985 0.24583 C 0.23881 0.24537 0.23776 0.24445 0.23659 0.24398 C 0.23529 0.24352 0.23386 0.24282 0.23242 0.24213 C 0.23034 0.24097 0.22826 0.23958 0.22604 0.23843 C 0.225 0.23773 0.22396 0.23681 0.22292 0.23657 C 0.21875 0.23519 0.21446 0.23357 0.21029 0.23287 C 0.19974 0.23102 0.18907 0.23032 0.17852 0.22894 C 0.17136 0.21181 0.17474 0.21852 0.16901 0.20833 C 0.16719 0.19838 0.16862 0.2044 0.16381 0.19144 C 0.16302 0.18958 0.16276 0.18704 0.16159 0.18588 L 0.15534 0.17824 C 0.15456 0.17639 0.15404 0.17454 0.15313 0.17269 C 0.15013 0.1662 0.14753 0.16528 0.14584 0.15579 C 0.14375 0.14468 0.1461 0.15579 0.14154 0.14259 C 0.14076 0.14028 0.14024 0.1375 0.13946 0.13519 C 0.13815 0.13125 0.13659 0.12778 0.13529 0.12384 C 0.12787 0.1044 0.13907 0.13449 0.13099 0.11088 C 0.12969 0.10695 0.12683 0.09954 0.12683 0.09954 C 0.12644 0.09769 0.12617 0.0956 0.12578 0.09398 C 0.12513 0.0912 0.12331 0.08912 0.12357 0.08634 C 0.12383 0.08449 0.12578 0.08519 0.12683 0.08449 C 0.1336 0.07222 0.13229 0.07755 0.12891 0.04699 C 0.12865 0.04445 0.12683 0.04306 0.12578 0.0412 C 0.12435 0.03935 0.12292 0.0375 0.12149 0.03565 C 0.12045 0.03426 0.11927 0.03333 0.11836 0.03195 C 0.11615 0.02847 0.11367 0.025 0.11198 0.0206 L 0.10782 0.00949 C 0.10703 0.00741 0.10677 0.00509 0.1056 0.0037 C 0.10117 -0.00162 0.10365 0.00093 0.09831 -0.0037 C 0.10039 -0.00509 0.10261 -0.00579 0.10456 -0.00741 C 0.11016 -0.0125 0.10729 -0.01065 0.11302 -0.01319 C 0.1168 -0.01759 0.11992 -0.02014 0.12253 -0.02639 C 0.12409 -0.02986 0.12526 -0.03403 0.12683 -0.0375 L 0.12995 -0.04514 C 0.13034 -0.04699 0.13047 -0.04884 0.13099 -0.05069 C 0.13295 -0.05764 0.13516 -0.05926 0.13841 -0.06574 C 0.1392 -0.06736 0.13998 -0.06921 0.1405 -0.0713 C 0.14219 -0.07731 0.14089 -0.0787 0.14362 -0.08449 C 0.14453 -0.08611 0.14584 -0.08704 0.14688 -0.08819 C 0.14753 -0.09005 0.14792 -0.09236 0.14896 -0.09375 C 0.14987 -0.09514 0.15131 -0.09444 0.15209 -0.09583 C 0.15391 -0.09884 0.15456 -0.1037 0.15638 -0.10694 L 0.15951 -0.11273 C 0.1599 -0.11574 0.16016 -0.11898 0.16055 -0.12199 C 0.16081 -0.12384 0.16146 -0.12569 0.16159 -0.12755 C 0.16224 -0.1338 0.16211 -0.14028 0.16276 -0.14653 C 0.16289 -0.14838 0.16354 -0.15023 0.16381 -0.15208 C 0.1642 -0.15509 0.16446 -0.15833 0.16485 -0.16134 C 0.16446 -0.17083 0.16381 -0.18009 0.16381 -0.18958 C 0.16381 -0.20648 0.16133 -0.21505 0.16797 -0.22338 C 0.17305 -0.22986 0.17084 -0.225 0.17539 -0.22893 C 0.17657 -0.23009 0.17748 -0.23171 0.17852 -0.23287 C 0.18034 -0.23472 0.1836 -0.2375 0.18594 -0.23843 C 0.19011 -0.23981 0.1944 -0.24097 0.19857 -0.24213 L 0.20495 -0.24398 C 0.21485 -0.24352 0.22474 -0.24329 0.23451 -0.24213 C 0.23568 -0.24213 0.23672 -0.2412 0.23776 -0.24028 C 0.24011 -0.23819 0.24232 -0.23449 0.24401 -0.23102 C 0.24662 -0.22546 0.25091 -0.2088 0.25144 -0.20648 C 0.25209 -0.20347 0.25274 -0.20023 0.25352 -0.19722 C 0.25417 -0.19514 0.25495 -0.19329 0.2556 -0.19143 C 0.25847 -0.17153 0.25469 -0.19491 0.25886 -0.17824 C 0.25977 -0.17477 0.26094 -0.16713 0.26094 -0.16713 C 0.26055 -0.14583 0.26133 -0.1243 0.2599 -0.10324 C 0.25951 -0.09884 0.25742 -0.09514 0.2556 -0.0919 C 0.25378 -0.08866 0.24948 -0.07963 0.2461 -0.07685 C 0.24414 -0.07546 0.24193 -0.07454 0.23985 -0.07315 C 0.23985 -0.07315 0.23347 -0.06944 0.23347 -0.06944 C 0.22604 -0.0669 0.22995 -0.06805 0.22188 -0.06574 C 0.2155 -0.06643 0.20912 -0.06528 0.20287 -0.06759 C 0.19779 -0.06944 0.19688 -0.07616 0.19336 -0.08079 C 0.19167 -0.08287 0.18972 -0.08426 0.18802 -0.08634 C 0.18516 -0.08981 0.18256 -0.09421 0.17956 -0.09768 C 0.17748 -0.10023 0.17526 -0.10231 0.17331 -0.10509 C 0.16589 -0.11551 0.17266 -0.11134 0.16381 -0.11458 C 0.16302 -0.11643 0.16198 -0.11805 0.16159 -0.12014 C 0.16055 -0.12616 0.16029 -0.13264 0.15951 -0.13889 C 0.15925 -0.14074 0.15886 -0.14259 0.15847 -0.14444 C 0.15886 -0.14884 0.1586 -0.15347 0.15951 -0.15764 C 0.16003 -0.16018 0.16185 -0.16111 0.16276 -0.16343 C 0.16328 -0.16505 0.16315 -0.16713 0.16381 -0.16898 C 0.16459 -0.17176 0.16589 -0.17384 0.16693 -0.17639 C 0.16836 -0.18009 0.1694 -0.18449 0.1711 -0.18773 C 0.17227 -0.18958 0.17344 -0.1912 0.17435 -0.19329 C 0.17591 -0.19699 0.17644 -0.20208 0.17852 -0.20463 C 0.17956 -0.20579 0.18073 -0.20694 0.18177 -0.20833 C 0.18282 -0.21018 0.1836 -0.2125 0.1849 -0.21412 C 0.18581 -0.21505 0.18698 -0.21528 0.18802 -0.21597 C 0.19519 -0.2243 0.18633 -0.21412 0.19753 -0.22523 C 0.20365 -0.23125 0.19779 -0.22731 0.20391 -0.23102 C 0.22084 -0.25093 0.2099 -0.23958 0.25782 -0.23287 C 0.25899 -0.23264 0.25925 -0.22893 0.2599 -0.22708 C 0.26068 -0.22176 0.26133 -0.21505 0.26302 -0.21018 C 0.26485 -0.20486 0.2694 -0.19514 0.2694 -0.19514 C 0.26979 -0.19213 0.26979 -0.18889 0.27045 -0.18588 C 0.27461 -0.16643 0.27331 -0.17616 0.27787 -0.16343 C 0.27904 -0.15995 0.28295 -0.14792 0.28425 -0.14259 C 0.28464 -0.14074 0.2849 -0.13889 0.28529 -0.13704 C 0.2849 -0.1338 0.28529 -0.13009 0.28425 -0.12755 C 0.28164 -0.12222 0.27826 -0.11759 0.27461 -0.11458 C 0.27214 -0.11227 0.26953 -0.11042 0.26732 -0.10694 C 0.26615 -0.10532 0.26524 -0.10301 0.26407 -0.10139 C 0.26315 -0.1 0.26198 -0.09907 0.26094 -0.09768 C 0.25977 -0.09583 0.25886 -0.09375 0.25782 -0.0919 C 0.25638 -0.09005 0.25482 -0.08843 0.25352 -0.08634 C 0.25209 -0.08403 0.25091 -0.08102 0.24935 -0.07893 C 0.24805 -0.07708 0.24649 -0.07662 0.24506 -0.075 C 0.24297 -0.07268 0.24115 -0.06921 0.23881 -0.06759 C 0.23594 -0.06551 0.23321 -0.06343 0.23034 -0.06204 C 0.22891 -0.06134 0.22748 -0.06065 0.22604 -0.05995 C 0.21927 -0.04815 0.22474 -0.05995 0.22084 -0.03194 C 0.22045 -0.0294 0.22006 -0.02685 0.21979 -0.0243 C 0.2194 -0.0213 0.21914 -0.01805 0.21875 -0.01505 C 0.21667 -0.00069 0.21849 -0.01944 0.21654 -0.00185 C 0.21615 0.00185 0.21589 0.00556 0.2155 0.00949 C 0.21641 0.02338 0.21485 0.02523 0.21979 0.0338 C 0.22071 0.03542 0.22188 0.03634 0.22292 0.0375 C 0.22162 0.0382 0.21706 0.04005 0.2155 0.0412 C 0.21433 0.04236 0.21354 0.04398 0.21237 0.04514 C 0.21133 0.04583 0.21016 0.04607 0.20912 0.04699 C 0.2056 0.04977 0.20235 0.05417 0.19857 0.05625 L 0.19232 0.06019 C 0.19011 0.0625 0.18672 0.0632 0.18594 0.06759 C 0.18555 0.06945 0.18542 0.07153 0.1849 0.07315 C 0.1836 0.07708 0.18151 0.08009 0.1806 0.08449 C 0.178 0.09861 0.17982 0.09259 0.17539 0.10324 C 0.175 0.10579 0.17461 0.10833 0.17435 0.11088 C 0.17331 0.11968 0.17214 0.12639 0.17539 0.13519 C 0.17644 0.1382 0.18216 0.14005 0.18386 0.14074 C 0.1849 0.14213 0.18581 0.14375 0.18698 0.14468 C 0.18907 0.14607 0.19336 0.14838 0.19336 0.14838 C 0.19974 0.15602 0.19297 0.14884 0.20078 0.15394 C 0.21068 0.16065 0.1987 0.15556 0.21029 0.15949 C 0.23256 0.15741 0.22318 0.16134 0.23881 0.15208 L 0.23881 0.15208 C 0.24089 0.15139 0.24805 0.14954 0.25039 0.14838 C 0.25248 0.14722 0.25677 0.14468 0.25677 0.14468 C 0.25808 0.14259 0.25951 0.14074 0.26094 0.13889 C 0.26198 0.13773 0.26315 0.13657 0.26407 0.13519 C 0.26706 0.13079 0.2681 0.12755 0.27045 0.12199 L 0.27253 0.11088 C 0.27292 0.1088 0.27344 0.10718 0.27357 0.10509 L 0.27578 0.08264 C 0.27539 0.075 0.27591 0.06736 0.27461 0.06019 C 0.27435 0.0581 0.27266 0.05857 0.27149 0.0581 C 0.26875 0.05741 0.26589 0.05695 0.26302 0.05625 C 0.25508 0.05162 0.26641 0.05787 0.25144 0.05255 C 0.23086 0.04537 0.25912 0.05185 0.23451 0.04699 C 0.23308 0.0456 0.23138 0.04514 0.23034 0.04329 C 0.22956 0.0419 0.22943 0.03958 0.2293 0.0375 C 0.22878 0.0338 0.22865 0.03009 0.22826 0.02639 C 0.22787 0.02384 0.22748 0.0213 0.22709 0.01875 C 0.22644 -0.00555 0.22526 -0.03009 0.225 -0.0544 C 0.225 -0.06134 0.22331 -0.07014 0.22604 -0.075 C 0.22878 -0.07986 0.23386 -0.07639 0.23776 -0.07685 C 0.23985 -0.07824 0.24193 -0.07986 0.24401 -0.08079 C 0.24545 -0.08125 0.24688 -0.08194 0.24831 -0.08264 C 0.25039 -0.0838 0.25274 -0.08426 0.25456 -0.08634 C 0.25873 -0.0912 0.25651 -0.08935 0.26094 -0.0919 C 0.26719 -0.10301 0.26068 -0.09282 0.27149 -0.10324 C 0.27461 -0.10625 0.27904 -0.1125 0.28203 -0.11643 L 0.28425 -0.12755 L 0.28633 -0.13889 C 0.28659 -0.14074 0.28763 -0.14653 0.28737 -0.14444 C 0.28698 -0.14213 0.28685 -0.13935 0.28633 -0.13704 C 0.2849 -0.13125 0.28386 -0.13102 0.28099 -0.12755 C 0.27578 -0.09954 0.27839 -0.11551 0.28099 -0.04884 C 0.28112 -0.04653 0.28242 -0.04491 0.28308 -0.04329 C 0.28451 -0.04005 0.28607 -0.03704 0.28737 -0.0338 C 0.29024 -0.02662 0.29167 -0.02153 0.29479 -0.01505 C 0.29571 -0.01296 0.29688 -0.01134 0.29792 -0.00949 C 0.29831 -0.00741 0.29844 -0.00555 0.29896 -0.0037 C 0.29987 -0.00093 0.30117 0.00116 0.30209 0.0037 C 0.30365 0.00741 0.30495 0.01134 0.30638 0.01505 C 0.30703 0.0169 0.30795 0.01852 0.30847 0.0206 L 0.31276 0.03935 C 0.30769 0.05278 0.31394 0.03634 0.30742 0.05255 C 0.30664 0.0544 0.30586 0.05625 0.30534 0.0581 C 0.30248 0.06968 0.30365 0.06898 0.30209 0.08079 C 0.30196 0.08264 0.30144 0.08449 0.30104 0.08634 C 0.30144 0.09884 0.30091 0.11157 0.30209 0.12384 C 0.30235 0.12616 0.30417 0.12685 0.30534 0.12778 C 0.30808 0.1294 0.31381 0.13148 0.31381 0.13148 L 0.3655 0.12963 C 0.37292 0.12917 0.37383 0.12778 0.38034 0.12384 L 0.38347 0.12199 C 0.38529 0.11945 0.38698 0.1169 0.38881 0.11458 C 0.38985 0.1132 0.39115 0.1125 0.39193 0.11088 C 0.39258 0.10926 0.39232 0.10671 0.39297 0.10509 C 0.39388 0.10301 0.39506 0.10139 0.3961 0.09954 C 0.39584 0.0919 0.39636 0.08426 0.39506 0.07708 C 0.39479 0.075 0.39297 0.07593 0.39193 0.075 C 0.3819 0.0662 0.39883 0.07732 0.38242 0.06759 C 0.38138 0.0669 0.38021 0.0669 0.3793 0.06574 C 0.37826 0.06435 0.37722 0.06273 0.37604 0.06204 C 0.37162 0.05903 0.36888 0.06157 0.36446 0.05625 C 0.36341 0.05509 0.3625 0.05347 0.36133 0.05255 C 0.35651 0.04907 0.35808 0.05255 0.35391 0.04884 C 0.34571 0.04144 0.35547 0.04792 0.34753 0.04329 C 0.34649 0.0419 0.34532 0.04097 0.3444 0.03935 C 0.34089 0.03426 0.34193 0.03357 0.33802 0.03009 C 0.33711 0.02917 0.33594 0.02894 0.3349 0.02824 C 0.33347 0.02708 0.33216 0.02546 0.3306 0.02431 C 0.32969 0.02361 0.32852 0.02338 0.32748 0.02245 C 0.32631 0.02153 0.32552 0.01968 0.32435 0.01875 C 0.32331 0.01782 0.32214 0.01782 0.3211 0.0169 C 0.31302 0.00972 0.32279 0.01597 0.31485 0.01134 C 0.3099 0.00255 0.3125 0.00787 0.30742 -0.00555 L 0.30534 -0.01134 C 0.30339 -0.025 0.30547 -0.0125 0.30209 -0.02639 C 0.3017 -0.02801 0.30157 -0.03009 0.30104 -0.03194 C 0.30013 -0.03518 0.29883 -0.03796 0.29792 -0.0412 C 0.29323 -0.05949 0.29779 -0.0456 0.29479 -0.06204 C 0.29427 -0.06458 0.29336 -0.0669 0.29258 -0.06944 C 0.28946 -0.09768 0.29349 -0.0625 0.2905 -0.08634 C 0.29024 -0.08819 0.28907 -0.10069 0.28841 -0.10324 C 0.28789 -0.10532 0.28698 -0.10694 0.28633 -0.1088 C 0.2836 -0.12315 0.28724 -0.10555 0.28308 -0.12014 C 0.28269 -0.12199 0.28256 -0.12384 0.28203 -0.12569 C 0.28151 -0.12824 0.2806 -0.13079 0.27995 -0.13333 C 0.27956 -0.15069 0.27956 -0.16829 0.27891 -0.18588 C 0.27878 -0.18912 0.27865 -0.19236 0.27787 -0.19514 C 0.27683 -0.1993 0.27565 -0.2037 0.27357 -0.20648 C 0.26341 -0.22014 0.27644 -0.20393 0.26302 -0.21597 C 0.26081 -0.21782 0.25899 -0.2213 0.25677 -0.22338 C 0.24349 -0.23518 0.25769 -0.22176 0.24297 -0.23843 C 0.24167 -0.23981 0.24024 -0.2412 0.23881 -0.24213 C 0.23568 -0.24421 0.2293 -0.24768 0.2293 -0.24768 C 0.22084 -0.24583 0.21224 -0.24468 0.20391 -0.24213 C 0.20183 -0.24143 0.19961 -0.2412 0.19753 -0.24028 C 0.19649 -0.23981 0.19545 -0.23935 0.1944 -0.23843 C 0.19323 -0.2375 0.19232 -0.23565 0.19128 -0.23472 C 0.1892 -0.2331 0.18698 -0.23241 0.1849 -0.23102 C 0.18373 -0.23009 0.18282 -0.22801 0.18177 -0.22708 C 0.17969 -0.22546 0.17539 -0.22338 0.17539 -0.22338 C 0.17461 -0.22153 0.17422 -0.21944 0.17331 -0.21782 C 0.1724 -0.2162 0.17097 -0.21574 0.17006 -0.21412 C 0.16836 -0.21065 0.16732 -0.20648 0.16589 -0.20278 L 0.16381 -0.19722 L 0.16159 -0.19143 C 0.16133 -0.18889 0.1612 -0.18634 0.16055 -0.18403 C 0.16003 -0.18194 0.15886 -0.18055 0.15847 -0.17824 C 0.15782 -0.17477 0.15782 -0.17083 0.15742 -0.16713 C 0.15638 -0.15718 0.15677 -0.15995 0.15534 -0.15208 C 0.15612 -0.12616 0.15144 -0.12199 0.16055 -0.11273 C 0.16159 -0.11157 0.16276 -0.11134 0.16381 -0.11065 C 0.16485 -0.10949 0.16667 -0.10926 0.16693 -0.10694 C 0.16732 -0.10347 0.16094 -0.0963 0.16055 -0.09583 C 0.1599 -0.09329 0.15925 -0.09074 0.15847 -0.08819 C 0.15703 -0.0838 0.15547 -0.08009 0.15313 -0.07685 C 0.15117 -0.0743 0.14688 -0.06944 0.14688 -0.06944 C 0.14649 -0.06759 0.14649 -0.06528 0.14584 -0.06389 C 0.14506 -0.06204 0.14362 -0.06157 0.14258 -0.05995 C 0.14154 -0.05833 0.14037 -0.05648 0.13946 -0.0544 C 0.13789 -0.05093 0.13724 -0.04583 0.13529 -0.04329 C 0.13386 -0.0412 0.13229 -0.03981 0.13099 -0.0375 C 0.12396 -0.025 0.13151 -0.03472 0.12461 -0.0243 C 0.1237 -0.02292 0.12253 -0.02222 0.12149 -0.0206 C 0.11992 -0.01829 0.11888 -0.01528 0.11732 -0.01319 C 0.11433 -0.00903 0.11029 -0.00463 0.10677 -0.00185 C 0.10573 -0.00116 0.10456 -0.00069 0.10352 -1.11111E-6 C 0.09649 0.00833 0.09961 0.00625 0.08451 0.00185 C 0.08334 0.00162 0.08256 -0.00139 0.08138 -0.00185 C 0.07865 -0.00324 0.07578 -0.00301 0.07292 -0.0037 C 0.06732 -0.01042 0.07175 -0.00625 0.06237 -0.00949 C 0.05508 -0.0118 0.06094 -0.01042 0.05495 -0.01319 C 0.05326 -0.01389 0.05144 -0.01458 0.04961 -0.01505 C 0.04649 -0.01574 0.04336 -0.01597 0.04011 -0.0169 C 0.03568 -0.01805 0.03542 -0.01852 0.03164 -0.0206 C 0.02539 -0.01991 0.01901 -0.01991 0.01263 -0.01875 C 0.00821 -0.01805 0.01029 -0.01643 0.00742 -0.01134 C 0.00651 -0.00972 0.00521 -0.00903 0.0043 -0.00741 C -0.0039 0.00463 0.00573 -0.00741 -0.00208 0.00185 C -0.00169 0.0044 -0.00234 0.0081 -0.00104 0.00949 C 0.00026 0.01065 0.00313 0.00741 0.00313 0.00741 L 0.00313 0.00741 L 0.0043 0.00556 L 0.0043 0.00556 L 1.66667E-6 -1.11111E-6 Z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6" dur="1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5913717" cy="315965"/>
          </a:xfrm>
          <a:prstGeom prst="rect">
            <a:avLst/>
          </a:prstGeom>
        </p:spPr>
      </p:pic>
      <p:sp>
        <p:nvSpPr>
          <p:cNvPr id="2" name="Título 1"/>
          <p:cNvSpPr>
            <a:spLocks noGrp="1"/>
          </p:cNvSpPr>
          <p:nvPr>
            <p:ph type="title"/>
          </p:nvPr>
        </p:nvSpPr>
        <p:spPr/>
        <p:txBody>
          <a:bodyPr/>
          <a:lstStyle/>
          <a:p>
            <a:r>
              <a:rPr lang="es-PE" dirty="0" smtClean="0"/>
              <a:t>Soporte para medio continuos</a:t>
            </a:r>
            <a:endParaRPr lang="es-PE" dirty="0"/>
          </a:p>
        </p:txBody>
      </p:sp>
      <p:sp>
        <p:nvSpPr>
          <p:cNvPr id="3" name="Marcador de contenido 2"/>
          <p:cNvSpPr>
            <a:spLocks noGrp="1"/>
          </p:cNvSpPr>
          <p:nvPr>
            <p:ph idx="1"/>
          </p:nvPr>
        </p:nvSpPr>
        <p:spPr/>
        <p:txBody>
          <a:bodyPr/>
          <a:lstStyle/>
          <a:p>
            <a:pPr marL="0" indent="0">
              <a:buNone/>
            </a:pPr>
            <a:r>
              <a:rPr lang="en-US" dirty="0"/>
              <a:t>Estos recursos incluyen a los medios de almacenamiento y transmisión, medios de presentación como un monitor, </a:t>
            </a:r>
            <a:r>
              <a:rPr lang="en-US" dirty="0" smtClean="0"/>
              <a:t>etc.</a:t>
            </a:r>
          </a:p>
          <a:p>
            <a:pPr marL="0" indent="0">
              <a:buNone/>
            </a:pPr>
            <a:r>
              <a:rPr lang="en-US" dirty="0" smtClean="0"/>
              <a:t>un </a:t>
            </a:r>
            <a:r>
              <a:rPr lang="en-US" dirty="0"/>
              <a:t>tipo importante de medio es la forma en que se </a:t>
            </a:r>
            <a:r>
              <a:rPr lang="en-US" i="1" dirty="0"/>
              <a:t>representa </a:t>
            </a:r>
            <a:r>
              <a:rPr lang="en-US" dirty="0"/>
              <a:t>Generalmente se codifica en ASCII o Unicode. Las imágenes pueden representarse en diferentes formatos, Como GIF o JPEG. En un Sistema de cómputo, los flujos de audio pueden codificarse al tomar muestras de 16 bits </a:t>
            </a:r>
            <a:endParaRPr lang="es-PE" dirty="0"/>
          </a:p>
        </p:txBody>
      </p:sp>
    </p:spTree>
    <p:extLst>
      <p:ext uri="{BB962C8B-B14F-4D97-AF65-F5344CB8AC3E}">
        <p14:creationId xmlns:p14="http://schemas.microsoft.com/office/powerpoint/2010/main" val="1801791271"/>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br>
              <a:rPr lang="es-PE" dirty="0" smtClean="0"/>
            </a:br>
            <a:endParaRPr lang="es-PE" dirty="0"/>
          </a:p>
        </p:txBody>
      </p:sp>
      <p:sp>
        <p:nvSpPr>
          <p:cNvPr id="3" name="Marcador de contenido 2"/>
          <p:cNvSpPr>
            <a:spLocks noGrp="1"/>
          </p:cNvSpPr>
          <p:nvPr>
            <p:ph idx="1"/>
          </p:nvPr>
        </p:nvSpPr>
        <p:spPr>
          <a:xfrm>
            <a:off x="1064655" y="1197864"/>
            <a:ext cx="10363200" cy="4462272"/>
          </a:xfrm>
        </p:spPr>
        <p:txBody>
          <a:bodyPr/>
          <a:lstStyle/>
          <a:p>
            <a:r>
              <a:rPr lang="en-US" dirty="0"/>
              <a:t>El movimiento puede representarse mediante una serie de imágenes en la que deben desplegarse imágenes sucesivas en un espacio uniforme en el tiempo, por lo general de 30 a 40 milisegundos por </a:t>
            </a:r>
            <a:r>
              <a:rPr lang="en-US" dirty="0" smtClean="0"/>
              <a:t>imagen</a:t>
            </a:r>
          </a:p>
          <a:p>
            <a:endParaRPr lang="es-PE" dirty="0"/>
          </a:p>
        </p:txBody>
      </p:sp>
      <p:pic>
        <p:nvPicPr>
          <p:cNvPr id="4" name="image2.jpeg"/>
          <p:cNvPicPr/>
          <p:nvPr/>
        </p:nvPicPr>
        <p:blipFill>
          <a:blip r:embed="rId2" cstate="print"/>
          <a:stretch>
            <a:fillRect/>
          </a:stretch>
        </p:blipFill>
        <p:spPr>
          <a:xfrm>
            <a:off x="2827114" y="3408500"/>
            <a:ext cx="5544154" cy="1884718"/>
          </a:xfrm>
          <a:prstGeom prst="rect">
            <a:avLst/>
          </a:prstGeom>
        </p:spPr>
      </p:pic>
    </p:spTree>
    <p:extLst>
      <p:ext uri="{BB962C8B-B14F-4D97-AF65-F5344CB8AC3E}">
        <p14:creationId xmlns:p14="http://schemas.microsoft.com/office/powerpoint/2010/main" val="4492829"/>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Soporte para medio discretos</a:t>
            </a:r>
            <a:endParaRPr lang="es-PE" dirty="0"/>
          </a:p>
        </p:txBody>
      </p:sp>
      <p:sp>
        <p:nvSpPr>
          <p:cNvPr id="3" name="Marcador de contenido 2"/>
          <p:cNvSpPr>
            <a:spLocks noGrp="1"/>
          </p:cNvSpPr>
          <p:nvPr>
            <p:ph idx="1"/>
          </p:nvPr>
        </p:nvSpPr>
        <p:spPr/>
        <p:txBody>
          <a:bodyPr/>
          <a:lstStyle/>
          <a:p>
            <a:pPr marL="0" indent="0">
              <a:buNone/>
            </a:pPr>
            <a:r>
              <a:rPr lang="en-US" dirty="0" smtClean="0"/>
              <a:t>Es la </a:t>
            </a:r>
            <a:r>
              <a:rPr lang="en-US" dirty="0"/>
              <a:t>sincronización entre un texto y una imagen estática la diferencia puede </a:t>
            </a:r>
            <a:r>
              <a:rPr lang="en-US" dirty="0" smtClean="0"/>
              <a:t>se </a:t>
            </a:r>
            <a:r>
              <a:rPr lang="en-US" dirty="0"/>
              <a:t>considera que una aplicación es multimedia cuando se combina al menos un medio discreto con al menos un medio </a:t>
            </a:r>
            <a:r>
              <a:rPr lang="en-US" dirty="0" smtClean="0"/>
              <a:t>continuo.</a:t>
            </a:r>
            <a:endParaRPr lang="es-PE" dirty="0"/>
          </a:p>
          <a:p>
            <a:pPr marL="0" indent="0">
              <a:buNone/>
            </a:pPr>
            <a:r>
              <a:rPr lang="en-US" dirty="0" smtClean="0"/>
              <a:t>Se considera  </a:t>
            </a:r>
            <a:r>
              <a:rPr lang="en-US" dirty="0"/>
              <a:t>que las relaciones temporales entre elementos de datos no son fundamentales para interpretar correctamente los datos.</a:t>
            </a:r>
            <a:endParaRPr lang="es-PE" dirty="0"/>
          </a:p>
          <a:p>
            <a:pPr marL="0" indent="0">
              <a:buNone/>
            </a:pPr>
            <a:endParaRPr lang="es-PE" dirty="0"/>
          </a:p>
        </p:txBody>
      </p:sp>
    </p:spTree>
    <p:extLst>
      <p:ext uri="{BB962C8B-B14F-4D97-AF65-F5344CB8AC3E}">
        <p14:creationId xmlns:p14="http://schemas.microsoft.com/office/powerpoint/2010/main" val="4215850418"/>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Ejemplo:</a:t>
            </a:r>
            <a:br>
              <a:rPr lang="es-PE" dirty="0" smtClean="0"/>
            </a:br>
            <a:endParaRPr lang="es-PE" dirty="0"/>
          </a:p>
        </p:txBody>
      </p:sp>
      <p:sp>
        <p:nvSpPr>
          <p:cNvPr id="3" name="Marcador de contenido 2"/>
          <p:cNvSpPr>
            <a:spLocks noGrp="1"/>
          </p:cNvSpPr>
          <p:nvPr>
            <p:ph idx="1"/>
          </p:nvPr>
        </p:nvSpPr>
        <p:spPr>
          <a:xfrm>
            <a:off x="1219201" y="1122247"/>
            <a:ext cx="10363200" cy="4462272"/>
          </a:xfrm>
        </p:spPr>
        <p:txBody>
          <a:bodyPr/>
          <a:lstStyle/>
          <a:p>
            <a:pPr marL="0" indent="0">
              <a:buNone/>
            </a:pPr>
            <a:r>
              <a:rPr lang="en-US" dirty="0"/>
              <a:t>Grupo Electrolux es una coorperacion multinacional que </a:t>
            </a:r>
            <a:r>
              <a:rPr lang="en-US" dirty="0" smtClean="0"/>
              <a:t>fabricante </a:t>
            </a:r>
            <a:r>
              <a:rPr lang="en-US" dirty="0"/>
              <a:t>electrodomésticos tiene diferentes áreas de las cuales hay una área donde se </a:t>
            </a:r>
            <a:r>
              <a:rPr lang="en-US" dirty="0"/>
              <a:t>se</a:t>
            </a:r>
            <a:r>
              <a:rPr lang="en-US" dirty="0"/>
              <a:t> comunica por teléfono ofreciendo productos de electrodomésticos y tambien hacen llamadas vituales comunicándose con los clientes por medio del internet</a:t>
            </a:r>
            <a:endParaRPr lang="es-PE" dirty="0"/>
          </a:p>
          <a:p>
            <a:pPr marL="0" indent="0">
              <a:buNone/>
            </a:pPr>
            <a:endParaRPr lang="es-PE" dirty="0"/>
          </a:p>
        </p:txBody>
      </p:sp>
      <p:pic>
        <p:nvPicPr>
          <p:cNvPr id="4" name="image3.jpeg"/>
          <p:cNvPicPr/>
          <p:nvPr/>
        </p:nvPicPr>
        <p:blipFill>
          <a:blip r:embed="rId2" cstate="print"/>
          <a:stretch>
            <a:fillRect/>
          </a:stretch>
        </p:blipFill>
        <p:spPr>
          <a:xfrm>
            <a:off x="2980814" y="3353382"/>
            <a:ext cx="6330611" cy="2815597"/>
          </a:xfrm>
          <a:prstGeom prst="rect">
            <a:avLst/>
          </a:prstGeom>
        </p:spPr>
      </p:pic>
    </p:spTree>
    <p:extLst>
      <p:ext uri="{BB962C8B-B14F-4D97-AF65-F5344CB8AC3E}">
        <p14:creationId xmlns:p14="http://schemas.microsoft.com/office/powerpoint/2010/main" val="4133666602"/>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7077" y="449279"/>
            <a:ext cx="10363200" cy="1223963"/>
          </a:xfrm>
        </p:spPr>
        <p:txBody>
          <a:bodyPr>
            <a:normAutofit fontScale="90000"/>
          </a:bodyPr>
          <a:lstStyle/>
          <a:p>
            <a:pPr lvl="0"/>
            <a:r>
              <a:rPr lang="en-US" b="1" dirty="0"/>
              <a:t>Tipo de datos</a:t>
            </a:r>
            <a:r>
              <a:rPr lang="es-PE" b="1" dirty="0"/>
              <a:t/>
            </a:r>
            <a:br>
              <a:rPr lang="es-PE" b="1" dirty="0"/>
            </a:br>
            <a:r>
              <a:rPr lang="en-US" b="1" dirty="0"/>
              <a:t> </a:t>
            </a:r>
            <a:r>
              <a:rPr lang="es-PE" dirty="0"/>
              <a:t/>
            </a:r>
            <a:br>
              <a:rPr lang="es-PE" dirty="0"/>
            </a:br>
            <a:endParaRPr lang="es-PE" dirty="0"/>
          </a:p>
        </p:txBody>
      </p:sp>
      <p:sp>
        <p:nvSpPr>
          <p:cNvPr id="3" name="Marcador de contenido 2"/>
          <p:cNvSpPr>
            <a:spLocks noGrp="1"/>
          </p:cNvSpPr>
          <p:nvPr>
            <p:ph idx="1"/>
          </p:nvPr>
        </p:nvSpPr>
        <p:spPr>
          <a:xfrm>
            <a:off x="1077533" y="886618"/>
            <a:ext cx="10363200" cy="4462272"/>
          </a:xfrm>
        </p:spPr>
        <p:txBody>
          <a:bodyPr/>
          <a:lstStyle/>
          <a:p>
            <a:pPr marL="0" lvl="1" indent="0">
              <a:spcBef>
                <a:spcPts val="1600"/>
              </a:spcBef>
              <a:buSzPct val="100000"/>
              <a:buNone/>
            </a:pPr>
            <a:r>
              <a:rPr lang="en-US" b="1" dirty="0"/>
              <a:t>Flujo de datos</a:t>
            </a:r>
            <a:endParaRPr lang="es-PE" sz="2000" dirty="0"/>
          </a:p>
          <a:p>
            <a:pPr marL="0" indent="0">
              <a:buNone/>
            </a:pPr>
            <a:r>
              <a:rPr lang="en-US" dirty="0"/>
              <a:t>Un </a:t>
            </a:r>
            <a:r>
              <a:rPr lang="en-US" dirty="0" smtClean="0"/>
              <a:t>flujo </a:t>
            </a:r>
            <a:r>
              <a:rPr lang="en-US" dirty="0"/>
              <a:t>de datos no es otra cosa más que una </a:t>
            </a:r>
            <a:r>
              <a:rPr lang="en-US" dirty="0" smtClean="0"/>
              <a:t>secuencia </a:t>
            </a:r>
            <a:r>
              <a:rPr lang="en-US" dirty="0"/>
              <a:t>de unidades de datos. Los flujos pueden ser simples o complejos</a:t>
            </a:r>
            <a:endParaRPr lang="es-PE" dirty="0"/>
          </a:p>
          <a:p>
            <a:pPr marL="0" indent="0">
              <a:buNone/>
            </a:pPr>
            <a:endParaRPr lang="es-PE" dirty="0" smtClean="0"/>
          </a:p>
          <a:p>
            <a:pPr marL="0" indent="0">
              <a:buNone/>
            </a:pPr>
            <a:endParaRPr lang="es-PE" dirty="0"/>
          </a:p>
        </p:txBody>
      </p:sp>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958" y="2459866"/>
            <a:ext cx="4944458" cy="399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24732"/>
      </p:ext>
    </p:extLst>
  </p:cSld>
  <p:clrMapOvr>
    <a:masterClrMapping/>
  </p:clrMapOvr>
  <mc:AlternateContent xmlns:mc="http://schemas.openxmlformats.org/markup-compatibility/2006">
    <mc:Choice xmlns:p14="http://schemas.microsoft.com/office/powerpoint/2010/main" Requires="p14">
      <p:transition spd="slow" p14:dur="4400" advClick="0" advTm="1000">
        <p14:honeycomb/>
      </p:transition>
    </mc:Choice>
    <mc:Fallback>
      <p:transition spd="slow"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178817-D56A-48B8-9EF3-E75CFB72F581}"/>
              </a:ext>
            </a:extLst>
          </p:cNvPr>
          <p:cNvSpPr>
            <a:spLocks noGrp="1"/>
          </p:cNvSpPr>
          <p:nvPr>
            <p:ph type="title" idx="4294967295"/>
          </p:nvPr>
        </p:nvSpPr>
        <p:spPr>
          <a:xfrm>
            <a:off x="1046853" y="420757"/>
            <a:ext cx="9718675" cy="811213"/>
          </a:xfrm>
        </p:spPr>
        <p:txBody>
          <a:bodyPr>
            <a:normAutofit fontScale="90000"/>
          </a:bodyPr>
          <a:lstStyle/>
          <a:p>
            <a:r>
              <a:rPr lang="es-PE" dirty="0" smtClean="0"/>
              <a:t>Comunicacion síncronas</a:t>
            </a:r>
            <a:r>
              <a:rPr lang="es-PE" sz="2400" dirty="0" smtClean="0"/>
              <a:t/>
            </a:r>
            <a:br>
              <a:rPr lang="es-PE" sz="2400" dirty="0" smtClean="0"/>
            </a:br>
            <a:r>
              <a:rPr lang="es-PE" sz="2400" dirty="0" smtClean="0"/>
              <a:t/>
            </a:r>
            <a:br>
              <a:rPr lang="es-PE" sz="2400" dirty="0" smtClean="0"/>
            </a:br>
            <a:r>
              <a:rPr lang="es-PE" sz="2400" dirty="0" smtClean="0"/>
              <a:t>INTRODUCCION</a:t>
            </a:r>
            <a:endParaRPr lang="es-PE" sz="2400" dirty="0">
              <a:latin typeface="Cambria" panose="02040503050406030204" pitchFamily="18" charset="0"/>
            </a:endParaRPr>
          </a:p>
        </p:txBody>
      </p:sp>
      <p:sp>
        <p:nvSpPr>
          <p:cNvPr id="3" name="Marcador de contenido 2">
            <a:extLst>
              <a:ext uri="{FF2B5EF4-FFF2-40B4-BE49-F238E27FC236}">
                <a16:creationId xmlns:a16="http://schemas.microsoft.com/office/drawing/2014/main" xmlns="" id="{CDFA7910-7F2A-46DF-8BE9-6C7EF7028196}"/>
              </a:ext>
            </a:extLst>
          </p:cNvPr>
          <p:cNvSpPr>
            <a:spLocks noGrp="1"/>
          </p:cNvSpPr>
          <p:nvPr>
            <p:ph type="body" idx="4294967295"/>
          </p:nvPr>
        </p:nvSpPr>
        <p:spPr>
          <a:xfrm>
            <a:off x="1063396" y="1598475"/>
            <a:ext cx="10628312" cy="3211512"/>
          </a:xfrm>
        </p:spPr>
        <p:txBody>
          <a:bodyPr>
            <a:noAutofit/>
          </a:bodyPr>
          <a:lstStyle/>
          <a:p>
            <a:pPr marL="0" indent="0" algn="just">
              <a:buNone/>
            </a:pPr>
            <a:r>
              <a:rPr lang="es-PE" sz="2400" dirty="0" smtClean="0">
                <a:ea typeface="Cambria" panose="02040503050406030204" pitchFamily="18" charset="0"/>
              </a:rPr>
              <a:t>Es una herramienta de comunicación que nos permite  tener  una conexión de dos personas o mas en tiempo real para ello los participante deben estar conectados en el mismo momento.</a:t>
            </a:r>
          </a:p>
          <a:p>
            <a:pPr marL="0" indent="0" algn="just">
              <a:buNone/>
            </a:pPr>
            <a:r>
              <a:rPr lang="es-PE" dirty="0" smtClean="0">
                <a:latin typeface="Cambria" panose="02040503050406030204" pitchFamily="18" charset="0"/>
                <a:ea typeface="Cambria" panose="02040503050406030204" pitchFamily="18" charset="0"/>
              </a:rPr>
              <a:t>                   </a:t>
            </a:r>
            <a:endParaRPr lang="es-PE" dirty="0">
              <a:latin typeface="Cambria" panose="02040503050406030204" pitchFamily="18" charset="0"/>
              <a:ea typeface="Cambria" panose="02040503050406030204" pitchFamily="18" charset="0"/>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703" t="23468" r="2940" b="8239"/>
          <a:stretch/>
        </p:blipFill>
        <p:spPr>
          <a:xfrm>
            <a:off x="1672698" y="3204231"/>
            <a:ext cx="9092830" cy="2292439"/>
          </a:xfrm>
          <a:prstGeom prst="rect">
            <a:avLst/>
          </a:prstGeom>
        </p:spPr>
      </p:pic>
      <p:sp>
        <p:nvSpPr>
          <p:cNvPr id="5" name="Rectángulo 4"/>
          <p:cNvSpPr/>
          <p:nvPr/>
        </p:nvSpPr>
        <p:spPr>
          <a:xfrm>
            <a:off x="2832566" y="5871624"/>
            <a:ext cx="4054123" cy="369332"/>
          </a:xfrm>
          <a:prstGeom prst="rect">
            <a:avLst/>
          </a:prstGeom>
        </p:spPr>
        <p:txBody>
          <a:bodyPr wrap="none">
            <a:spAutoFit/>
          </a:bodyPr>
          <a:lstStyle/>
          <a:p>
            <a:pPr algn="just"/>
            <a:r>
              <a:rPr lang="es-PE" dirty="0" smtClean="0">
                <a:latin typeface="Cambria" panose="02040503050406030204" pitchFamily="18" charset="0"/>
                <a:ea typeface="Cambria" panose="02040503050406030204" pitchFamily="18" charset="0"/>
              </a:rPr>
              <a:t>Esquema  </a:t>
            </a:r>
            <a:r>
              <a:rPr lang="es-PE" dirty="0">
                <a:latin typeface="Cambria" panose="02040503050406030204" pitchFamily="18" charset="0"/>
                <a:ea typeface="Cambria" panose="02040503050406030204" pitchFamily="18" charset="0"/>
              </a:rPr>
              <a:t>de la  comunicación  </a:t>
            </a:r>
            <a:r>
              <a:rPr lang="es-PE" dirty="0" smtClean="0">
                <a:latin typeface="Cambria" panose="02040503050406030204" pitchFamily="18" charset="0"/>
                <a:ea typeface="Cambria" panose="02040503050406030204" pitchFamily="18" charset="0"/>
              </a:rPr>
              <a:t>síncrona</a:t>
            </a:r>
            <a:endParaRPr lang="es-P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832164"/>
      </p:ext>
    </p:extLst>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par>
    </p:tnLst>
  </p:timing>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1124</Words>
  <Application>Microsoft Office PowerPoint</Application>
  <PresentationFormat>Panorámica</PresentationFormat>
  <Paragraphs>90</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Cambria</vt:lpstr>
      <vt:lpstr>Tecnología 16x9</vt:lpstr>
      <vt:lpstr>Presentación de PowerPoint</vt:lpstr>
      <vt:lpstr>Esquema General de comunicación orientada a flujos</vt:lpstr>
      <vt:lpstr>Esquema de Flujo de Datos</vt:lpstr>
      <vt:lpstr>Soporte para medio continuos</vt:lpstr>
      <vt:lpstr>Ejemplo: </vt:lpstr>
      <vt:lpstr>Soporte para medio discretos</vt:lpstr>
      <vt:lpstr>Ejemplo: </vt:lpstr>
      <vt:lpstr>Tipo de datos   </vt:lpstr>
      <vt:lpstr>Comunicacion síncronas  INTRODUCCION</vt:lpstr>
      <vt:lpstr>Ventajas </vt:lpstr>
      <vt:lpstr>Desventajas</vt:lpstr>
      <vt:lpstr>Ejemplo: En la empresa deltron Peru los trabajadores de diferentes áreas utilizan el skyte para poder comunicarse con los diferentes clientes</vt:lpstr>
      <vt:lpstr>Ejemplo:  comunicaciones entre diferentes áreas en tales como oficinas, también cuando conversamos por celular en trabajo</vt:lpstr>
      <vt:lpstr>Comunicacion asíncronas </vt:lpstr>
      <vt:lpstr>Ejemplos:  La empresa  sisco peru  el encargado de recurso humanos envia mensajes  mediante correo a todos los  trabajadores para comunicarle  que hay capacitaciones virtuales en todas las áreas con la finalidad de poder seguir innovando y darle un buen servicio a los  clientes</vt:lpstr>
      <vt:lpstr>Ventajas </vt:lpstr>
      <vt:lpstr>Desventajas</vt:lpstr>
      <vt:lpstr>Flujo complejo </vt:lpstr>
      <vt:lpstr>Ejemplo:</vt:lpstr>
      <vt:lpstr>Flujo y calidad del servicio</vt:lpstr>
      <vt:lpstr>Ejemplo:</vt:lpstr>
      <vt:lpstr>Sincronización de Flujos</vt:lpstr>
      <vt:lpstr>Ejemplo </vt:lpstr>
      <vt:lpstr>Mecanismo de Sincronización</vt:lpstr>
      <vt:lpstr>Imponer de Q o S</vt:lpstr>
      <vt:lpstr>Ejemplo: </vt:lpstr>
      <vt:lpstr>Aplicaciones:</vt:lpstr>
      <vt:lpstr>Bibliografía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maycol ramirez carranza</dc:creator>
  <cp:lastModifiedBy>lucio Mullisaca Barrientos</cp:lastModifiedBy>
  <cp:revision>56</cp:revision>
  <dcterms:created xsi:type="dcterms:W3CDTF">2018-04-16T15:52:47Z</dcterms:created>
  <dcterms:modified xsi:type="dcterms:W3CDTF">2018-07-04T01:24:50Z</dcterms:modified>
</cp:coreProperties>
</file>