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4" d="100"/>
          <a:sy n="84" d="100"/>
        </p:scale>
        <p:origin x="81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4838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282906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147E6C-ECF3-472C-9024-835AE00EB45B}"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913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51FF39-50D1-467D-BF49-0046ED4CF2F9}"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2314855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51FF39-50D1-467D-BF49-0046ED4CF2F9}"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147E6C-ECF3-472C-9024-835AE00EB45B}"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051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51FF39-50D1-467D-BF49-0046ED4CF2F9}"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251792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3910809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223328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307237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51FF39-50D1-467D-BF49-0046ED4CF2F9}" type="datetimeFigureOut">
              <a:rPr lang="es-PE" smtClean="0"/>
              <a:t>27/05/2018</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314390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951FF39-50D1-467D-BF49-0046ED4CF2F9}"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18472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951FF39-50D1-467D-BF49-0046ED4CF2F9}" type="datetimeFigureOut">
              <a:rPr lang="es-PE" smtClean="0"/>
              <a:t>27/05/2018</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16642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951FF39-50D1-467D-BF49-0046ED4CF2F9}" type="datetimeFigureOut">
              <a:rPr lang="es-PE" smtClean="0"/>
              <a:t>27/05/2018</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30551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FF39-50D1-467D-BF49-0046ED4CF2F9}" type="datetimeFigureOut">
              <a:rPr lang="es-PE" smtClean="0"/>
              <a:t>27/05/2018</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296656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51FF39-50D1-467D-BF49-0046ED4CF2F9}"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81963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51FF39-50D1-467D-BF49-0046ED4CF2F9}" type="datetimeFigureOut">
              <a:rPr lang="es-PE" smtClean="0"/>
              <a:t>27/05/2018</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147E6C-ECF3-472C-9024-835AE00EB45B}" type="slidenum">
              <a:rPr lang="es-PE" smtClean="0"/>
              <a:t>‹Nº›</a:t>
            </a:fld>
            <a:endParaRPr lang="es-PE"/>
          </a:p>
        </p:txBody>
      </p:sp>
    </p:spTree>
    <p:extLst>
      <p:ext uri="{BB962C8B-B14F-4D97-AF65-F5344CB8AC3E}">
        <p14:creationId xmlns:p14="http://schemas.microsoft.com/office/powerpoint/2010/main" val="317111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51FF39-50D1-467D-BF49-0046ED4CF2F9}" type="datetimeFigureOut">
              <a:rPr lang="es-PE" smtClean="0"/>
              <a:t>27/05/2018</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147E6C-ECF3-472C-9024-835AE00EB45B}" type="slidenum">
              <a:rPr lang="es-PE" smtClean="0"/>
              <a:t>‹Nº›</a:t>
            </a:fld>
            <a:endParaRPr lang="es-PE"/>
          </a:p>
        </p:txBody>
      </p:sp>
    </p:spTree>
    <p:extLst>
      <p:ext uri="{BB962C8B-B14F-4D97-AF65-F5344CB8AC3E}">
        <p14:creationId xmlns:p14="http://schemas.microsoft.com/office/powerpoint/2010/main" val="37530675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PE" b="1" dirty="0" smtClean="0"/>
              <a:t>COMUNICACIÓN DE SISTEMAS DISTRIBUIDOS</a:t>
            </a:r>
            <a:r>
              <a:rPr lang="es-PE" dirty="0"/>
              <a:t/>
            </a:r>
            <a:br>
              <a:rPr lang="es-PE" dirty="0"/>
            </a:br>
            <a:endParaRPr lang="es-PE" dirty="0"/>
          </a:p>
        </p:txBody>
      </p:sp>
      <p:sp>
        <p:nvSpPr>
          <p:cNvPr id="3" name="Subtítulo 2"/>
          <p:cNvSpPr>
            <a:spLocks noGrp="1"/>
          </p:cNvSpPr>
          <p:nvPr>
            <p:ph type="subTitle" idx="1"/>
          </p:nvPr>
        </p:nvSpPr>
        <p:spPr/>
        <p:txBody>
          <a:bodyPr>
            <a:normAutofit/>
          </a:bodyPr>
          <a:lstStyle/>
          <a:p>
            <a:r>
              <a:rPr lang="es-PE" sz="2400" b="1" u="sng" dirty="0" smtClean="0"/>
              <a:t>COMUNICACIÓN POR MULTRITRANSMISIÓN (MULTICAST)</a:t>
            </a:r>
            <a:endParaRPr lang="es-PE" sz="2400" dirty="0" smtClean="0"/>
          </a:p>
          <a:p>
            <a:endParaRPr lang="es-PE" sz="2400" u="sng" dirty="0"/>
          </a:p>
        </p:txBody>
      </p:sp>
    </p:spTree>
    <p:extLst>
      <p:ext uri="{BB962C8B-B14F-4D97-AF65-F5344CB8AC3E}">
        <p14:creationId xmlns:p14="http://schemas.microsoft.com/office/powerpoint/2010/main" val="389537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4255" y="658400"/>
            <a:ext cx="8911687" cy="1280890"/>
          </a:xfrm>
        </p:spPr>
        <p:txBody>
          <a:bodyPr/>
          <a:lstStyle/>
          <a:p>
            <a:r>
              <a:rPr lang="es-PE" b="1" dirty="0" smtClean="0"/>
              <a:t>I. ARBOLES DE INTERCAMBIO</a:t>
            </a:r>
            <a:br>
              <a:rPr lang="es-PE" b="1" dirty="0" smtClean="0"/>
            </a:br>
            <a:endParaRPr lang="es-PE" b="1" dirty="0"/>
          </a:p>
        </p:txBody>
      </p:sp>
      <p:sp>
        <p:nvSpPr>
          <p:cNvPr id="3" name="Marcador de contenido 2"/>
          <p:cNvSpPr>
            <a:spLocks noGrp="1"/>
          </p:cNvSpPr>
          <p:nvPr>
            <p:ph idx="1"/>
          </p:nvPr>
        </p:nvSpPr>
        <p:spPr>
          <a:xfrm>
            <a:off x="1103898" y="3080378"/>
            <a:ext cx="10212388" cy="3777622"/>
          </a:xfrm>
        </p:spPr>
        <p:txBody>
          <a:bodyPr/>
          <a:lstStyle/>
          <a:p>
            <a:pPr marL="0" indent="0">
              <a:buNone/>
            </a:pPr>
            <a:endParaRPr lang="es-PE" dirty="0" smtClean="0"/>
          </a:p>
          <a:p>
            <a:pPr marL="0" indent="0">
              <a:buNone/>
            </a:pPr>
            <a:endParaRPr lang="es-PE" dirty="0"/>
          </a:p>
          <a:p>
            <a:pPr marL="0" indent="0">
              <a:buNone/>
            </a:pPr>
            <a:r>
              <a:rPr lang="es-PE" dirty="0" smtClean="0"/>
              <a:t>Donde </a:t>
            </a:r>
            <a:r>
              <a:rPr lang="es-PE" dirty="0"/>
              <a:t>los nodos  pueden organizarse por sí mismos de manera directa en un árbol, por tanto existe una ruta única entre cada para los nodos. La calidad de un árbol de </a:t>
            </a:r>
            <a:r>
              <a:rPr lang="es-PE" dirty="0" err="1"/>
              <a:t>multitransmisión</a:t>
            </a:r>
            <a:r>
              <a:rPr lang="es-PE" dirty="0"/>
              <a:t> se mide por tres métricas:</a:t>
            </a:r>
          </a:p>
          <a:p>
            <a:pPr lvl="0"/>
            <a:r>
              <a:rPr lang="es-PE" b="1" dirty="0"/>
              <a:t>Tensión del vínculo:</a:t>
            </a:r>
            <a:r>
              <a:rPr lang="es-PE" dirty="0"/>
              <a:t> mide la frecuencia con que un paquete cruza un mismo vínculo.</a:t>
            </a:r>
          </a:p>
          <a:p>
            <a:pPr lvl="0"/>
            <a:r>
              <a:rPr lang="es-PE" b="1" dirty="0"/>
              <a:t>Estiramiento o Castigo Relativo por Retraso (RPD):</a:t>
            </a:r>
            <a:r>
              <a:rPr lang="es-PE" dirty="0"/>
              <a:t> mide la relación que hay en el retraso entre dos nodos de la red sobrepuesta y el retraso que esos dos nodos experimentan en la red subyacente.</a:t>
            </a:r>
          </a:p>
          <a:p>
            <a:pPr lvl="0"/>
            <a:r>
              <a:rPr lang="es-PE" b="1" dirty="0"/>
              <a:t>Costo del árbol:</a:t>
            </a:r>
            <a:r>
              <a:rPr lang="es-PE" dirty="0"/>
              <a:t> la optimización global de retrasos en relación a los vínculos.</a:t>
            </a:r>
          </a:p>
          <a:p>
            <a:endParaRPr lang="es-PE" dirty="0"/>
          </a:p>
        </p:txBody>
      </p:sp>
      <p:sp>
        <p:nvSpPr>
          <p:cNvPr id="4" name="Rectángulo 3"/>
          <p:cNvSpPr/>
          <p:nvPr/>
        </p:nvSpPr>
        <p:spPr>
          <a:xfrm>
            <a:off x="1103898" y="1309100"/>
            <a:ext cx="10312400" cy="164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b="1" dirty="0" smtClean="0"/>
              <a:t>A- CONTRUCCION SOBREPUESTA</a:t>
            </a:r>
            <a:endParaRPr lang="es-PE" dirty="0" smtClean="0"/>
          </a:p>
          <a:p>
            <a:r>
              <a:rPr lang="es-PE" dirty="0" smtClean="0"/>
              <a:t>Resulta ser que la construcción de un árbol resulta ser nada difícil, sin embargo construir un árbol eficiente es otra historia muy distinta </a:t>
            </a:r>
            <a:endParaRPr lang="es-PE" dirty="0"/>
          </a:p>
        </p:txBody>
      </p:sp>
      <p:sp>
        <p:nvSpPr>
          <p:cNvPr id="5" name="Rectángulo 4"/>
          <p:cNvSpPr/>
          <p:nvPr/>
        </p:nvSpPr>
        <p:spPr>
          <a:xfrm>
            <a:off x="1103898" y="3417344"/>
            <a:ext cx="3502392" cy="38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B- CALIDAD DE UN ARBOL</a:t>
            </a:r>
            <a:endParaRPr lang="es-PE" b="1" dirty="0"/>
          </a:p>
        </p:txBody>
      </p:sp>
    </p:spTree>
    <p:extLst>
      <p:ext uri="{BB962C8B-B14F-4D97-AF65-F5344CB8AC3E}">
        <p14:creationId xmlns:p14="http://schemas.microsoft.com/office/powerpoint/2010/main" val="63511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4265" y="601250"/>
            <a:ext cx="8911687" cy="1280890"/>
          </a:xfrm>
        </p:spPr>
        <p:txBody>
          <a:bodyPr>
            <a:normAutofit fontScale="90000"/>
          </a:bodyPr>
          <a:lstStyle/>
          <a:p>
            <a:r>
              <a:rPr lang="es-PE" dirty="0"/>
              <a:t>Para detallar en los aspectos de la calidad de un árbol, analicemos la siguiente gráfica:</a:t>
            </a:r>
            <a:br>
              <a:rPr lang="es-PE" dirty="0"/>
            </a:br>
            <a:endParaRPr lang="es-PE" dirty="0"/>
          </a:p>
        </p:txBody>
      </p:sp>
      <p:pic>
        <p:nvPicPr>
          <p:cNvPr id="4" name="Imagen 3" descr="d:\Desktop\descarga.png"/>
          <p:cNvPicPr/>
          <p:nvPr/>
        </p:nvPicPr>
        <p:blipFill rotWithShape="1">
          <a:blip r:embed="rId2">
            <a:extLst>
              <a:ext uri="{28A0092B-C50C-407E-A947-70E740481C1C}">
                <a14:useLocalDpi xmlns:a14="http://schemas.microsoft.com/office/drawing/2010/main" val="0"/>
              </a:ext>
            </a:extLst>
          </a:blip>
          <a:srcRect l="23253" t="22184" r="21073" b="13427"/>
          <a:stretch/>
        </p:blipFill>
        <p:spPr bwMode="auto">
          <a:xfrm>
            <a:off x="2205037" y="2185034"/>
            <a:ext cx="9270683" cy="43186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646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2805" y="612680"/>
            <a:ext cx="8911687" cy="1280890"/>
          </a:xfrm>
        </p:spPr>
        <p:txBody>
          <a:bodyPr/>
          <a:lstStyle/>
          <a:p>
            <a:r>
              <a:rPr lang="es-PE" b="1" u="sng" dirty="0"/>
              <a:t>MÉTODO I:</a:t>
            </a:r>
            <a:r>
              <a:rPr lang="es-PE" u="sng" dirty="0"/>
              <a:t> </a:t>
            </a:r>
            <a:r>
              <a:rPr lang="es-PE" b="1" u="sng" dirty="0"/>
              <a:t>ÁRBOL</a:t>
            </a:r>
            <a:endParaRPr lang="es-PE" u="sng" dirty="0"/>
          </a:p>
        </p:txBody>
      </p:sp>
      <p:sp>
        <p:nvSpPr>
          <p:cNvPr id="3" name="Marcador de contenido 2"/>
          <p:cNvSpPr>
            <a:spLocks noGrp="1"/>
          </p:cNvSpPr>
          <p:nvPr>
            <p:ph idx="1"/>
          </p:nvPr>
        </p:nvSpPr>
        <p:spPr>
          <a:xfrm>
            <a:off x="1632804" y="1459230"/>
            <a:ext cx="10345835" cy="3777622"/>
          </a:xfrm>
        </p:spPr>
        <p:txBody>
          <a:bodyPr/>
          <a:lstStyle/>
          <a:p>
            <a:pPr marL="0" lvl="0" indent="0">
              <a:buNone/>
            </a:pPr>
            <a:r>
              <a:rPr lang="es-PE" dirty="0"/>
              <a:t>D</a:t>
            </a:r>
            <a:r>
              <a:rPr lang="es-PE" dirty="0" smtClean="0"/>
              <a:t>onde </a:t>
            </a:r>
            <a:r>
              <a:rPr lang="es-PE" dirty="0"/>
              <a:t>los nodos  pueden organizarse por sí mismos de manera directa en un árbol, por tanto existe una ruta única entre cada para los nodos. La calidad de un árbol de </a:t>
            </a:r>
            <a:r>
              <a:rPr lang="es-PE" dirty="0" err="1"/>
              <a:t>multitransmisión</a:t>
            </a:r>
            <a:r>
              <a:rPr lang="es-PE" dirty="0"/>
              <a:t> se mide por tres métricas:</a:t>
            </a:r>
          </a:p>
          <a:p>
            <a:r>
              <a:rPr lang="es-PE" b="1" dirty="0" smtClean="0"/>
              <a:t>Tensión </a:t>
            </a:r>
            <a:r>
              <a:rPr lang="es-PE" b="1" dirty="0"/>
              <a:t>del vínculo:</a:t>
            </a:r>
            <a:r>
              <a:rPr lang="es-PE" dirty="0"/>
              <a:t> </a:t>
            </a:r>
            <a:r>
              <a:rPr lang="es-PE" dirty="0"/>
              <a:t>M</a:t>
            </a:r>
            <a:r>
              <a:rPr lang="es-PE" dirty="0" smtClean="0"/>
              <a:t>ide </a:t>
            </a:r>
            <a:r>
              <a:rPr lang="es-PE" dirty="0"/>
              <a:t>la frecuencia con que un paquete cruza un mismo vínculo</a:t>
            </a:r>
            <a:r>
              <a:rPr lang="es-PE" dirty="0" smtClean="0"/>
              <a:t>.</a:t>
            </a:r>
          </a:p>
          <a:p>
            <a:r>
              <a:rPr lang="es-PE" b="1" dirty="0"/>
              <a:t>Estiramiento:</a:t>
            </a:r>
            <a:r>
              <a:rPr lang="es-PE" dirty="0"/>
              <a:t> mide la relación que hay en el retraso entre dos nodos de la red sobrepuesta y el retraso que esos dos nodos experimentan en la red subyacente.</a:t>
            </a:r>
          </a:p>
          <a:p>
            <a:r>
              <a:rPr lang="es-PE" b="1" dirty="0"/>
              <a:t>Costo del árbol:</a:t>
            </a:r>
            <a:r>
              <a:rPr lang="es-PE" dirty="0"/>
              <a:t> minimización de costos agregados de los vínculos.</a:t>
            </a:r>
          </a:p>
          <a:p>
            <a:endParaRPr lang="es-PE" dirty="0"/>
          </a:p>
        </p:txBody>
      </p:sp>
    </p:spTree>
    <p:extLst>
      <p:ext uri="{BB962C8B-B14F-4D97-AF65-F5344CB8AC3E}">
        <p14:creationId xmlns:p14="http://schemas.microsoft.com/office/powerpoint/2010/main" val="130071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8771" y="624110"/>
            <a:ext cx="9915842" cy="1280890"/>
          </a:xfrm>
        </p:spPr>
        <p:txBody>
          <a:bodyPr>
            <a:normAutofit fontScale="90000"/>
          </a:bodyPr>
          <a:lstStyle/>
          <a:p>
            <a:r>
              <a:rPr lang="es-PE" b="1" u="sng" dirty="0"/>
              <a:t>METODO </a:t>
            </a:r>
            <a:r>
              <a:rPr lang="es-PE" b="1" u="sng" dirty="0" smtClean="0"/>
              <a:t>II: </a:t>
            </a:r>
            <a:r>
              <a:rPr lang="es-PE" b="1" u="sng" dirty="0"/>
              <a:t>DISEMINACION DE DATOS BASADA EN EL GOSSIP:</a:t>
            </a:r>
            <a:r>
              <a:rPr lang="es-PE" u="sng" dirty="0"/>
              <a:t> </a:t>
            </a:r>
            <a:br>
              <a:rPr lang="es-PE" u="sng" dirty="0"/>
            </a:br>
            <a:endParaRPr lang="es-PE" u="sng" dirty="0"/>
          </a:p>
        </p:txBody>
      </p:sp>
      <p:sp>
        <p:nvSpPr>
          <p:cNvPr id="3" name="Marcador de contenido 2"/>
          <p:cNvSpPr>
            <a:spLocks noGrp="1"/>
          </p:cNvSpPr>
          <p:nvPr>
            <p:ph idx="1"/>
          </p:nvPr>
        </p:nvSpPr>
        <p:spPr>
          <a:xfrm>
            <a:off x="1588771" y="1905000"/>
            <a:ext cx="9915842" cy="3777622"/>
          </a:xfrm>
        </p:spPr>
        <p:txBody>
          <a:bodyPr>
            <a:normAutofit/>
          </a:bodyPr>
          <a:lstStyle/>
          <a:p>
            <a:pPr lvl="0" algn="just"/>
            <a:r>
              <a:rPr lang="es-PE" sz="2000" dirty="0"/>
              <a:t>Se basa en el comportamiento epidémico, </a:t>
            </a:r>
          </a:p>
          <a:p>
            <a:pPr lvl="0" algn="just"/>
            <a:r>
              <a:rPr lang="es-PE" sz="2000" dirty="0"/>
              <a:t>El objetivo principal es propagar rápidamente la información entre un gran grupo de nodos, utilizando solo información local</a:t>
            </a:r>
            <a:r>
              <a:rPr lang="es-PE" sz="2000" dirty="0" smtClean="0"/>
              <a:t>.</a:t>
            </a:r>
            <a:endParaRPr lang="es-PE" sz="2000" dirty="0"/>
          </a:p>
          <a:p>
            <a:pPr lvl="0" algn="just"/>
            <a:r>
              <a:rPr lang="es-PE" sz="2000" dirty="0"/>
              <a:t>En otras palabras, no hay un componente central mediante el cual se coordine la diseminación de información.</a:t>
            </a:r>
          </a:p>
          <a:p>
            <a:pPr algn="just"/>
            <a:endParaRPr lang="es-PE" sz="2000" dirty="0"/>
          </a:p>
        </p:txBody>
      </p:sp>
    </p:spTree>
    <p:extLst>
      <p:ext uri="{BB962C8B-B14F-4D97-AF65-F5344CB8AC3E}">
        <p14:creationId xmlns:p14="http://schemas.microsoft.com/office/powerpoint/2010/main" val="328023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2845" y="646970"/>
            <a:ext cx="8911687" cy="1280890"/>
          </a:xfrm>
        </p:spPr>
        <p:txBody>
          <a:bodyPr/>
          <a:lstStyle/>
          <a:p>
            <a:r>
              <a:rPr lang="es-PE" b="1" u="sng" dirty="0"/>
              <a:t>APLICACIÓN DE MULTICAST:</a:t>
            </a:r>
            <a:r>
              <a:rPr lang="es-PE" dirty="0"/>
              <a:t/>
            </a:r>
            <a:br>
              <a:rPr lang="es-PE" dirty="0"/>
            </a:br>
            <a:endParaRPr lang="es-PE" dirty="0"/>
          </a:p>
        </p:txBody>
      </p:sp>
      <p:sp>
        <p:nvSpPr>
          <p:cNvPr id="3" name="Marcador de contenido 2"/>
          <p:cNvSpPr>
            <a:spLocks noGrp="1"/>
          </p:cNvSpPr>
          <p:nvPr>
            <p:ph idx="1"/>
          </p:nvPr>
        </p:nvSpPr>
        <p:spPr>
          <a:xfrm>
            <a:off x="1949132" y="1676400"/>
            <a:ext cx="9663748" cy="4061460"/>
          </a:xfrm>
        </p:spPr>
        <p:txBody>
          <a:bodyPr/>
          <a:lstStyle/>
          <a:p>
            <a:pPr lvl="0"/>
            <a:r>
              <a:rPr lang="es-PE" dirty="0"/>
              <a:t>Búsqueda de un recurso.</a:t>
            </a:r>
          </a:p>
          <a:p>
            <a:pPr lvl="0"/>
            <a:r>
              <a:rPr lang="es-PE" b="1" dirty="0"/>
              <a:t>Tolerancia a fallos;</a:t>
            </a:r>
            <a:r>
              <a:rPr lang="es-PE" dirty="0"/>
              <a:t> un servicio de replicado se compone de varios servidores que forman un grupo (grupo de nodos). Las solicitudes del cliente son tratados por todos los servidores permitiendo que algunos servidores caigan in afectar la disponibilidad del servicio.</a:t>
            </a:r>
          </a:p>
          <a:p>
            <a:pPr lvl="0"/>
            <a:r>
              <a:rPr lang="es-PE" b="1" dirty="0"/>
              <a:t>Actualizaciones múltiples;</a:t>
            </a:r>
            <a:r>
              <a:rPr lang="es-PE" dirty="0"/>
              <a:t> como son los servidores de antivirus, hace referencia a que el servidor consola actualiza las nuevas definiciones de virus a todos sus nodos clientes.</a:t>
            </a:r>
          </a:p>
          <a:p>
            <a:pPr marL="0" indent="0">
              <a:buNone/>
            </a:pPr>
            <a:r>
              <a:rPr lang="es-PE" dirty="0"/>
              <a:t>La velocidad del envío </a:t>
            </a:r>
            <a:r>
              <a:rPr lang="es-PE" dirty="0" err="1"/>
              <a:t>multicast</a:t>
            </a:r>
            <a:r>
              <a:rPr lang="es-PE" dirty="0"/>
              <a:t> depende del algoritmo utilizado y del soporte hardware disponible.</a:t>
            </a:r>
          </a:p>
          <a:p>
            <a:endParaRPr lang="es-PE" dirty="0"/>
          </a:p>
        </p:txBody>
      </p:sp>
    </p:spTree>
    <p:extLst>
      <p:ext uri="{BB962C8B-B14F-4D97-AF65-F5344CB8AC3E}">
        <p14:creationId xmlns:p14="http://schemas.microsoft.com/office/powerpoint/2010/main" val="265690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smtClean="0"/>
              <a:t>FACTORES DE COMUNICACIÓN</a:t>
            </a:r>
            <a:r>
              <a:rPr lang="es-PE" dirty="0" smtClean="0"/>
              <a:t/>
            </a:r>
            <a:br>
              <a:rPr lang="es-PE" dirty="0" smtClean="0"/>
            </a:br>
            <a:endParaRPr lang="es-PE" dirty="0"/>
          </a:p>
        </p:txBody>
      </p:sp>
      <p:sp>
        <p:nvSpPr>
          <p:cNvPr id="3" name="Marcador de contenido 2"/>
          <p:cNvSpPr>
            <a:spLocks noGrp="1"/>
          </p:cNvSpPr>
          <p:nvPr>
            <p:ph idx="1"/>
          </p:nvPr>
        </p:nvSpPr>
        <p:spPr>
          <a:xfrm>
            <a:off x="2337955" y="1600200"/>
            <a:ext cx="9166657" cy="4311022"/>
          </a:xfrm>
        </p:spPr>
        <p:txBody>
          <a:bodyPr>
            <a:noAutofit/>
          </a:bodyPr>
          <a:lstStyle/>
          <a:p>
            <a:pPr marL="0" indent="0">
              <a:buNone/>
            </a:pPr>
            <a:r>
              <a:rPr lang="es-PE" sz="2400" dirty="0"/>
              <a:t>Los diferentes mecanismos de comunicación se caracterizan por los siguientes factores:</a:t>
            </a:r>
          </a:p>
          <a:p>
            <a:pPr lvl="0"/>
            <a:r>
              <a:rPr lang="es-PE" sz="2400" dirty="0"/>
              <a:t>Rendimiento: Latencia, radio de transferencia, ancho de banda</a:t>
            </a:r>
          </a:p>
          <a:p>
            <a:pPr lvl="0"/>
            <a:r>
              <a:rPr lang="es-PE" sz="2400" dirty="0"/>
              <a:t>Escalabilidad: Número de elementos activos</a:t>
            </a:r>
          </a:p>
          <a:p>
            <a:pPr lvl="0"/>
            <a:r>
              <a:rPr lang="es-PE" sz="2400" dirty="0"/>
              <a:t>Fiabilidad: Perdida de mensajes</a:t>
            </a:r>
          </a:p>
          <a:p>
            <a:pPr lvl="0"/>
            <a:r>
              <a:rPr lang="es-PE" sz="2400" dirty="0"/>
              <a:t>Seguridad: Cifrado, certificación</a:t>
            </a:r>
          </a:p>
          <a:p>
            <a:pPr lvl="0"/>
            <a:r>
              <a:rPr lang="es-PE" sz="2400" dirty="0"/>
              <a:t>Movilidad: Equipos móviles</a:t>
            </a:r>
          </a:p>
          <a:p>
            <a:pPr lvl="0"/>
            <a:r>
              <a:rPr lang="es-PE" sz="2400" dirty="0"/>
              <a:t>Calidad de Servicio: Reserva y garantía de anchos de banda</a:t>
            </a:r>
          </a:p>
          <a:p>
            <a:pPr lvl="0"/>
            <a:r>
              <a:rPr lang="es-PE" sz="2400" dirty="0"/>
              <a:t>Comunicación en grupo: </a:t>
            </a:r>
            <a:r>
              <a:rPr lang="es-PE" sz="2400" dirty="0" err="1"/>
              <a:t>Multitransmision</a:t>
            </a:r>
            <a:r>
              <a:rPr lang="es-PE" sz="2400" dirty="0"/>
              <a:t> (</a:t>
            </a:r>
            <a:r>
              <a:rPr lang="es-PE" sz="2400" dirty="0" err="1"/>
              <a:t>Multicast</a:t>
            </a:r>
            <a:r>
              <a:rPr lang="es-PE" sz="2400" dirty="0"/>
              <a:t>)</a:t>
            </a:r>
          </a:p>
          <a:p>
            <a:endParaRPr lang="es-PE" sz="2400" dirty="0"/>
          </a:p>
        </p:txBody>
      </p:sp>
    </p:spTree>
    <p:extLst>
      <p:ext uri="{BB962C8B-B14F-4D97-AF65-F5344CB8AC3E}">
        <p14:creationId xmlns:p14="http://schemas.microsoft.com/office/powerpoint/2010/main" val="304185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8462" y="353946"/>
            <a:ext cx="9720302" cy="1280890"/>
          </a:xfrm>
        </p:spPr>
        <p:txBody>
          <a:bodyPr>
            <a:normAutofit fontScale="90000"/>
          </a:bodyPr>
          <a:lstStyle/>
          <a:p>
            <a:r>
              <a:rPr lang="es-PE" dirty="0"/>
              <a:t>Entre los diferentes tipos de middleware en Sistemas Distribuidos tenemos:</a:t>
            </a:r>
            <a:br>
              <a:rPr lang="es-PE" dirty="0"/>
            </a:br>
            <a:endParaRPr lang="es-PE" dirty="0"/>
          </a:p>
        </p:txBody>
      </p:sp>
      <p:sp>
        <p:nvSpPr>
          <p:cNvPr id="3" name="Marcador de contenido 2"/>
          <p:cNvSpPr>
            <a:spLocks noGrp="1"/>
          </p:cNvSpPr>
          <p:nvPr>
            <p:ph idx="1"/>
          </p:nvPr>
        </p:nvSpPr>
        <p:spPr>
          <a:xfrm>
            <a:off x="2208462" y="2008908"/>
            <a:ext cx="9682452" cy="3777622"/>
          </a:xfrm>
        </p:spPr>
        <p:txBody>
          <a:bodyPr>
            <a:noAutofit/>
          </a:bodyPr>
          <a:lstStyle/>
          <a:p>
            <a:pPr lvl="0"/>
            <a:r>
              <a:rPr lang="es-PE" sz="2400" dirty="0"/>
              <a:t>Llamadas a procedimientos remotos</a:t>
            </a:r>
          </a:p>
          <a:p>
            <a:pPr lvl="0"/>
            <a:r>
              <a:rPr lang="es-PE" sz="2400" dirty="0"/>
              <a:t>Comunicación orientada a mensajes</a:t>
            </a:r>
          </a:p>
          <a:p>
            <a:pPr lvl="0"/>
            <a:r>
              <a:rPr lang="es-PE" sz="2400" dirty="0"/>
              <a:t>Comunicación orientada a flujos</a:t>
            </a:r>
          </a:p>
          <a:p>
            <a:pPr lvl="0"/>
            <a:r>
              <a:rPr lang="es-PE" sz="2400" dirty="0"/>
              <a:t>Comunicación por </a:t>
            </a:r>
            <a:r>
              <a:rPr lang="es-PE" sz="2400" dirty="0" err="1" smtClean="0"/>
              <a:t>Multitransmision</a:t>
            </a:r>
            <a:endParaRPr lang="es-PE" sz="2400" dirty="0" smtClean="0"/>
          </a:p>
          <a:p>
            <a:pPr lvl="0"/>
            <a:endParaRPr lang="es-PE" sz="2400" dirty="0" smtClean="0"/>
          </a:p>
          <a:p>
            <a:pPr marL="0" indent="0">
              <a:buNone/>
            </a:pPr>
            <a:r>
              <a:rPr lang="es-PE" sz="2400" dirty="0"/>
              <a:t>Considerando que el middleware representa una capa de Software que oculta la heterogeneidad de redes subyacentes, Sistemas operativos y Lenguajes de programación.</a:t>
            </a:r>
          </a:p>
          <a:p>
            <a:pPr marL="0" lvl="0" indent="0">
              <a:buNone/>
            </a:pPr>
            <a:endParaRPr lang="es-PE" sz="2400" dirty="0"/>
          </a:p>
          <a:p>
            <a:endParaRPr lang="es-PE" sz="2400" dirty="0"/>
          </a:p>
        </p:txBody>
      </p:sp>
    </p:spTree>
    <p:extLst>
      <p:ext uri="{BB962C8B-B14F-4D97-AF65-F5344CB8AC3E}">
        <p14:creationId xmlns:p14="http://schemas.microsoft.com/office/powerpoint/2010/main" val="329668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4779" y="457855"/>
            <a:ext cx="9599075" cy="1280890"/>
          </a:xfrm>
        </p:spPr>
        <p:txBody>
          <a:bodyPr>
            <a:normAutofit/>
          </a:bodyPr>
          <a:lstStyle/>
          <a:p>
            <a:r>
              <a:rPr lang="es-PE" b="1" u="sng" dirty="0"/>
              <a:t>COMUNICACIÓN POR </a:t>
            </a:r>
            <a:r>
              <a:rPr lang="es-PE" b="1" u="sng" dirty="0" smtClean="0"/>
              <a:t>MULTITRANSMISION</a:t>
            </a:r>
            <a:endParaRPr lang="es-PE" dirty="0"/>
          </a:p>
        </p:txBody>
      </p:sp>
      <p:sp>
        <p:nvSpPr>
          <p:cNvPr id="3" name="Marcador de contenido 2"/>
          <p:cNvSpPr>
            <a:spLocks noGrp="1"/>
          </p:cNvSpPr>
          <p:nvPr>
            <p:ph idx="1"/>
          </p:nvPr>
        </p:nvSpPr>
        <p:spPr>
          <a:xfrm>
            <a:off x="978620" y="1354281"/>
            <a:ext cx="10756179" cy="4256809"/>
          </a:xfrm>
        </p:spPr>
        <p:txBody>
          <a:bodyPr>
            <a:noAutofit/>
          </a:bodyPr>
          <a:lstStyle/>
          <a:p>
            <a:pPr algn="just"/>
            <a:r>
              <a:rPr lang="es-PE" sz="2400" dirty="0"/>
              <a:t>Comunicación por </a:t>
            </a:r>
            <a:r>
              <a:rPr lang="es-PE" sz="2400" dirty="0" err="1"/>
              <a:t>multitransmisión</a:t>
            </a:r>
            <a:r>
              <a:rPr lang="es-PE" sz="2400" dirty="0"/>
              <a:t> de Sistemas Distribuidos es el soporte para enviar datos de un emisor o varios destinatarios</a:t>
            </a:r>
            <a:r>
              <a:rPr lang="es-PE" sz="2400" dirty="0" smtClean="0"/>
              <a:t>. </a:t>
            </a:r>
            <a:r>
              <a:rPr lang="es-PE" sz="2400" dirty="0"/>
              <a:t>este aspecto a pertenecido al dominio de los protocolos de red.</a:t>
            </a:r>
          </a:p>
          <a:p>
            <a:pPr algn="just"/>
            <a:r>
              <a:rPr lang="es-PE" sz="2400" dirty="0"/>
              <a:t>Con la llegada de la tecnología punto a punto se volvió más sencillo configurar rutas de comunicación, debido a que se utilizan típicamente en la capa de aplicación.</a:t>
            </a:r>
          </a:p>
          <a:p>
            <a:pPr algn="just"/>
            <a:r>
              <a:rPr lang="es-PE" sz="2400" dirty="0"/>
              <a:t>La comunicación por </a:t>
            </a:r>
            <a:r>
              <a:rPr lang="es-PE" sz="2400" dirty="0" err="1"/>
              <a:t>multitrasmisión</a:t>
            </a:r>
            <a:r>
              <a:rPr lang="es-PE" sz="2400" dirty="0"/>
              <a:t> también puede lograrse de maneras diferentes a la configuración explicita de rutas de comunicación.</a:t>
            </a:r>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35846" t="41580" r="31285" b="17835"/>
          <a:stretch/>
        </p:blipFill>
        <p:spPr bwMode="auto">
          <a:xfrm>
            <a:off x="8593397" y="4623471"/>
            <a:ext cx="3356148" cy="2234529"/>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6676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3607" y="489028"/>
            <a:ext cx="8911687" cy="1280890"/>
          </a:xfrm>
        </p:spPr>
        <p:txBody>
          <a:bodyPr/>
          <a:lstStyle/>
          <a:p>
            <a:r>
              <a:rPr lang="es-PE" b="1" u="sng" dirty="0"/>
              <a:t>ALGUNOS TIPOS DE MULTICAST</a:t>
            </a:r>
            <a:r>
              <a:rPr lang="es-PE" b="1" u="sng" dirty="0" smtClean="0"/>
              <a:t>:</a:t>
            </a:r>
            <a:endParaRPr lang="es-PE" dirty="0"/>
          </a:p>
        </p:txBody>
      </p:sp>
      <p:sp>
        <p:nvSpPr>
          <p:cNvPr id="3" name="Marcador de contenido 2"/>
          <p:cNvSpPr>
            <a:spLocks noGrp="1"/>
          </p:cNvSpPr>
          <p:nvPr>
            <p:ph idx="1"/>
          </p:nvPr>
        </p:nvSpPr>
        <p:spPr>
          <a:xfrm>
            <a:off x="1487775" y="1208809"/>
            <a:ext cx="10025351" cy="3777622"/>
          </a:xfrm>
        </p:spPr>
        <p:txBody>
          <a:bodyPr>
            <a:normAutofit/>
          </a:bodyPr>
          <a:lstStyle/>
          <a:p>
            <a:pPr lvl="0" algn="just"/>
            <a:r>
              <a:rPr lang="es-PE" sz="2000" b="1" dirty="0" err="1"/>
              <a:t>Multicast</a:t>
            </a:r>
            <a:r>
              <a:rPr lang="es-PE" sz="2000" b="1" dirty="0"/>
              <a:t> no </a:t>
            </a:r>
            <a:r>
              <a:rPr lang="es-PE" sz="2000" b="1" dirty="0" err="1"/>
              <a:t>flable</a:t>
            </a:r>
            <a:r>
              <a:rPr lang="es-PE" sz="2000" b="1" dirty="0"/>
              <a:t>:</a:t>
            </a:r>
            <a:r>
              <a:rPr lang="es-PE" sz="2000" dirty="0"/>
              <a:t> se realiza un intento de transmitir el mensaje a todos los miembros del grupo. Sin embargo, no hay garantía de que el mensaje se entregue a todos los nodos.</a:t>
            </a:r>
          </a:p>
          <a:p>
            <a:pPr lvl="0" algn="just"/>
            <a:r>
              <a:rPr lang="es-PE" sz="2000" b="1" dirty="0" err="1"/>
              <a:t>Multicast</a:t>
            </a:r>
            <a:r>
              <a:rPr lang="es-PE" sz="2000" b="1" dirty="0"/>
              <a:t> </a:t>
            </a:r>
            <a:r>
              <a:rPr lang="es-PE" sz="2000" b="1" dirty="0" err="1"/>
              <a:t>flable</a:t>
            </a:r>
            <a:r>
              <a:rPr lang="es-PE" sz="2000" b="1" dirty="0"/>
              <a:t>:</a:t>
            </a:r>
            <a:r>
              <a:rPr lang="es-PE" sz="2000" dirty="0"/>
              <a:t> el mensaje es recibido por todos los nodos en funcionamiento, al menos una vez.</a:t>
            </a:r>
          </a:p>
          <a:p>
            <a:pPr lvl="0" algn="just"/>
            <a:r>
              <a:rPr lang="es-PE" sz="2000" b="1" dirty="0" err="1"/>
              <a:t>Multicast</a:t>
            </a:r>
            <a:r>
              <a:rPr lang="es-PE" sz="2000" b="1" dirty="0"/>
              <a:t> </a:t>
            </a:r>
            <a:r>
              <a:rPr lang="es-PE" sz="2000" b="1" dirty="0" err="1"/>
              <a:t>atomico</a:t>
            </a:r>
            <a:r>
              <a:rPr lang="es-PE" sz="2000" b="1" dirty="0"/>
              <a:t>:</a:t>
            </a:r>
            <a:r>
              <a:rPr lang="es-PE" sz="2000" dirty="0"/>
              <a:t> el mensaje transmitido a todos los miembros del grupo es recibido por todos o ninguno. Ej. Servidores </a:t>
            </a:r>
            <a:r>
              <a:rPr lang="es-PE" sz="2000" dirty="0" err="1"/>
              <a:t>relicados</a:t>
            </a:r>
            <a:r>
              <a:rPr lang="es-PE" sz="2000" dirty="0"/>
              <a:t> que deben mantener un mismo estado.</a:t>
            </a:r>
          </a:p>
          <a:p>
            <a:pPr lvl="0" algn="just"/>
            <a:r>
              <a:rPr lang="es-PE" sz="2000" b="1" dirty="0" err="1"/>
              <a:t>Multicast</a:t>
            </a:r>
            <a:r>
              <a:rPr lang="es-PE" sz="2000" b="1" dirty="0"/>
              <a:t> atómico serializado:</a:t>
            </a:r>
            <a:r>
              <a:rPr lang="es-PE" sz="2000" dirty="0"/>
              <a:t> es la entrega de mensajes atómicos con la secuencia de la entrega constante.</a:t>
            </a:r>
          </a:p>
          <a:p>
            <a:pPr marL="0" indent="0" algn="just">
              <a:buNone/>
            </a:pPr>
            <a:endParaRPr lang="es-PE" sz="2000"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54696" t="51398" r="9618" b="11147"/>
          <a:stretch/>
        </p:blipFill>
        <p:spPr bwMode="auto">
          <a:xfrm>
            <a:off x="6733481" y="4457701"/>
            <a:ext cx="4779645" cy="2400300"/>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6936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673" y="624110"/>
            <a:ext cx="9758939" cy="1280890"/>
          </a:xfrm>
        </p:spPr>
        <p:txBody>
          <a:bodyPr/>
          <a:lstStyle/>
          <a:p>
            <a:r>
              <a:rPr lang="es-PE" b="1" dirty="0"/>
              <a:t>MULTITRANSMISION A NIVEL DE </a:t>
            </a:r>
            <a:r>
              <a:rPr lang="es-PE" b="1" dirty="0" smtClean="0"/>
              <a:t>TEMPORAL</a:t>
            </a:r>
            <a:endParaRPr lang="es-PE" dirty="0"/>
          </a:p>
        </p:txBody>
      </p:sp>
      <p:sp>
        <p:nvSpPr>
          <p:cNvPr id="3" name="Marcador de contenido 2"/>
          <p:cNvSpPr>
            <a:spLocks noGrp="1"/>
          </p:cNvSpPr>
          <p:nvPr>
            <p:ph idx="1"/>
          </p:nvPr>
        </p:nvSpPr>
        <p:spPr>
          <a:xfrm>
            <a:off x="1745673" y="1697182"/>
            <a:ext cx="8915400" cy="3777622"/>
          </a:xfrm>
        </p:spPr>
        <p:txBody>
          <a:bodyPr>
            <a:normAutofit/>
          </a:bodyPr>
          <a:lstStyle/>
          <a:p>
            <a:pPr marL="0" indent="0" algn="just">
              <a:buNone/>
            </a:pPr>
            <a:r>
              <a:rPr lang="es-PE" sz="2400" dirty="0"/>
              <a:t>Ciertas aplicaciones requieren que los mensajes se reciban en el ordenamiento temporal en que fueron emitidos:</a:t>
            </a:r>
          </a:p>
          <a:p>
            <a:pPr lvl="0" algn="just"/>
            <a:r>
              <a:rPr lang="es-PE" sz="2400" dirty="0" err="1"/>
              <a:t>Multicast</a:t>
            </a:r>
            <a:r>
              <a:rPr lang="es-PE" sz="2400" dirty="0"/>
              <a:t> totalmente ordenado</a:t>
            </a:r>
          </a:p>
          <a:p>
            <a:pPr lvl="0" algn="just"/>
            <a:r>
              <a:rPr lang="es-PE" sz="2400" dirty="0" err="1"/>
              <a:t>Multicast</a:t>
            </a:r>
            <a:r>
              <a:rPr lang="es-PE" sz="2400" dirty="0"/>
              <a:t> causal</a:t>
            </a:r>
          </a:p>
          <a:p>
            <a:pPr algn="just"/>
            <a:endParaRPr lang="es-PE" sz="2400"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44592" t="46750" r="4239" b="18789"/>
          <a:stretch/>
        </p:blipFill>
        <p:spPr bwMode="auto">
          <a:xfrm>
            <a:off x="4542024" y="3585992"/>
            <a:ext cx="7428303" cy="3272007"/>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841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8245" y="624110"/>
            <a:ext cx="9956367" cy="1280890"/>
          </a:xfrm>
        </p:spPr>
        <p:txBody>
          <a:bodyPr/>
          <a:lstStyle/>
          <a:p>
            <a:r>
              <a:rPr lang="es-PE" b="1" dirty="0"/>
              <a:t>MULTITRANSMISION A NIVEL DE APLICACIÓN</a:t>
            </a:r>
            <a:endParaRPr lang="es-PE" dirty="0"/>
          </a:p>
        </p:txBody>
      </p:sp>
      <p:sp>
        <p:nvSpPr>
          <p:cNvPr id="3" name="Marcador de contenido 2"/>
          <p:cNvSpPr>
            <a:spLocks noGrp="1"/>
          </p:cNvSpPr>
          <p:nvPr>
            <p:ph idx="1"/>
          </p:nvPr>
        </p:nvSpPr>
        <p:spPr>
          <a:xfrm>
            <a:off x="2068728" y="1645227"/>
            <a:ext cx="8915400" cy="3777622"/>
          </a:xfrm>
        </p:spPr>
        <p:txBody>
          <a:bodyPr>
            <a:normAutofit/>
          </a:bodyPr>
          <a:lstStyle/>
          <a:p>
            <a:r>
              <a:rPr lang="es-PE" sz="2400" dirty="0" smtClean="0"/>
              <a:t>Es cuando los </a:t>
            </a:r>
            <a:r>
              <a:rPr lang="es-PE" sz="2400" dirty="0"/>
              <a:t>nodos se organizan en una </a:t>
            </a:r>
            <a:r>
              <a:rPr lang="es-PE" sz="2400" b="1" dirty="0"/>
              <a:t>red sobrepuesta</a:t>
            </a:r>
            <a:r>
              <a:rPr lang="es-PE" sz="2400" dirty="0"/>
              <a:t>, la cual después se utiliza para diseminar la información a sus miembros. </a:t>
            </a:r>
            <a:endParaRPr lang="es-PE" sz="2400" dirty="0" smtClean="0"/>
          </a:p>
          <a:p>
            <a:r>
              <a:rPr lang="es-PE" sz="2400" dirty="0"/>
              <a:t>Una observación importante es que los </a:t>
            </a:r>
            <a:r>
              <a:rPr lang="es-PE" sz="2400" dirty="0" err="1"/>
              <a:t>ruteadores</a:t>
            </a:r>
            <a:r>
              <a:rPr lang="es-PE" sz="2400" dirty="0"/>
              <a:t> de red no están organizados en grupos de miembros. En consecuencia, las conexiones de enrutamiento dentro de la red sobrepuesta pueden o no ser óptimos en comparación a un enrutamiento a nivel de red.</a:t>
            </a:r>
          </a:p>
          <a:p>
            <a:endParaRPr lang="es-PE" sz="2400" dirty="0"/>
          </a:p>
        </p:txBody>
      </p:sp>
    </p:spTree>
    <p:extLst>
      <p:ext uri="{BB962C8B-B14F-4D97-AF65-F5344CB8AC3E}">
        <p14:creationId xmlns:p14="http://schemas.microsoft.com/office/powerpoint/2010/main" val="292374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83327" y="624110"/>
            <a:ext cx="9821285" cy="1280890"/>
          </a:xfrm>
        </p:spPr>
        <p:txBody>
          <a:bodyPr/>
          <a:lstStyle/>
          <a:p>
            <a:r>
              <a:rPr lang="es-PE" b="1" dirty="0"/>
              <a:t>E</a:t>
            </a:r>
            <a:r>
              <a:rPr lang="es-PE" b="1" dirty="0" smtClean="0"/>
              <a:t>xisten </a:t>
            </a:r>
            <a:r>
              <a:rPr lang="es-PE" b="1" dirty="0"/>
              <a:t>2 métodos para el desarrollo del diseño de la red </a:t>
            </a:r>
            <a:r>
              <a:rPr lang="es-PE" b="1" dirty="0" smtClean="0"/>
              <a:t>sobrepuesta:</a:t>
            </a:r>
            <a:endParaRPr lang="es-PE" b="1" dirty="0"/>
          </a:p>
        </p:txBody>
      </p:sp>
      <p:sp>
        <p:nvSpPr>
          <p:cNvPr id="3" name="Marcador de contenido 2"/>
          <p:cNvSpPr>
            <a:spLocks noGrp="1"/>
          </p:cNvSpPr>
          <p:nvPr>
            <p:ph idx="1"/>
          </p:nvPr>
        </p:nvSpPr>
        <p:spPr>
          <a:xfrm>
            <a:off x="1591684" y="2050472"/>
            <a:ext cx="9912927" cy="3777622"/>
          </a:xfrm>
        </p:spPr>
        <p:txBody>
          <a:bodyPr>
            <a:normAutofit lnSpcReduction="10000"/>
          </a:bodyPr>
          <a:lstStyle/>
          <a:p>
            <a:pPr lvl="0" algn="just"/>
            <a:r>
              <a:rPr lang="es-PE" sz="2000" dirty="0"/>
              <a:t>Primero, los nodos pueden organizarse por sí mismos de manera directa de un árbol, por ende significaría que existe una única ruta (SOBREPUESTA) entre cada par de nodos</a:t>
            </a:r>
            <a:r>
              <a:rPr lang="es-PE" sz="2000" dirty="0" smtClean="0"/>
              <a:t>.</a:t>
            </a:r>
            <a:endParaRPr lang="es-PE" sz="2000" dirty="0"/>
          </a:p>
          <a:p>
            <a:pPr lvl="0" algn="just"/>
            <a:r>
              <a:rPr lang="es-PE" sz="2000" dirty="0"/>
              <a:t>Un método alterno es que los nodos se organicen en una red acoplada en la que cada nodo tendrá varios vecinos y en general existían múltiples rutas entra cada par de nodos</a:t>
            </a:r>
            <a:r>
              <a:rPr lang="es-PE" sz="2000" dirty="0" smtClean="0"/>
              <a:t>.</a:t>
            </a:r>
          </a:p>
          <a:p>
            <a:pPr lvl="0" algn="just"/>
            <a:endParaRPr lang="es-PE" sz="2000" dirty="0" smtClean="0"/>
          </a:p>
          <a:p>
            <a:pPr marL="0" indent="0" algn="just">
              <a:buNone/>
            </a:pPr>
            <a:r>
              <a:rPr lang="es-PE" sz="2000" dirty="0"/>
              <a:t>La principal diferencia entre los 2, es que generalmente el último proporciona mayor fuerza: si una conexión falla (digamos, porque un nodo falla), aun existiría una oportunidad de diseminar la información sin tener que organizar de inmediato toda la red sobrepuesta.</a:t>
            </a:r>
          </a:p>
          <a:p>
            <a:pPr marL="0" lvl="0" indent="0" algn="just">
              <a:buNone/>
            </a:pPr>
            <a:endParaRPr lang="es-PE" sz="2000" dirty="0"/>
          </a:p>
          <a:p>
            <a:pPr algn="just"/>
            <a:endParaRPr lang="es-PE" sz="2000" dirty="0"/>
          </a:p>
        </p:txBody>
      </p:sp>
    </p:spTree>
    <p:extLst>
      <p:ext uri="{BB962C8B-B14F-4D97-AF65-F5344CB8AC3E}">
        <p14:creationId xmlns:p14="http://schemas.microsoft.com/office/powerpoint/2010/main" val="313473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5561" y="509810"/>
            <a:ext cx="9502094" cy="1280890"/>
          </a:xfrm>
        </p:spPr>
        <p:txBody>
          <a:bodyPr>
            <a:normAutofit fontScale="90000"/>
          </a:bodyPr>
          <a:lstStyle/>
          <a:p>
            <a:pPr algn="just"/>
            <a:r>
              <a:rPr lang="es-PE" b="1" dirty="0"/>
              <a:t>Ahora se utilizan técnicas de </a:t>
            </a:r>
            <a:r>
              <a:rPr lang="es-PE" b="1" dirty="0" err="1"/>
              <a:t>multitransmisión</a:t>
            </a:r>
            <a:r>
              <a:rPr lang="es-PE" b="1" dirty="0"/>
              <a:t> a nivel de aplicación que pueden ser:</a:t>
            </a:r>
            <a:br>
              <a:rPr lang="es-PE" b="1" dirty="0"/>
            </a:br>
            <a:endParaRPr lang="es-PE" b="1" dirty="0"/>
          </a:p>
        </p:txBody>
      </p:sp>
      <p:sp>
        <p:nvSpPr>
          <p:cNvPr id="3" name="Marcador de contenido 2"/>
          <p:cNvSpPr>
            <a:spLocks noGrp="1"/>
          </p:cNvSpPr>
          <p:nvPr>
            <p:ph idx="1"/>
          </p:nvPr>
        </p:nvSpPr>
        <p:spPr>
          <a:xfrm>
            <a:off x="1865561" y="1790700"/>
            <a:ext cx="9639051" cy="4120522"/>
          </a:xfrm>
        </p:spPr>
        <p:txBody>
          <a:bodyPr>
            <a:normAutofit/>
          </a:bodyPr>
          <a:lstStyle/>
          <a:p>
            <a:pPr lvl="0"/>
            <a:r>
              <a:rPr lang="es-PE" sz="2000" dirty="0" smtClean="0"/>
              <a:t>Arboles </a:t>
            </a:r>
            <a:r>
              <a:rPr lang="es-PE" sz="2000" dirty="0"/>
              <a:t>de Intercambio</a:t>
            </a:r>
          </a:p>
          <a:p>
            <a:pPr lvl="0"/>
            <a:r>
              <a:rPr lang="es-PE" sz="2000" dirty="0" err="1" smtClean="0"/>
              <a:t>Gossiping</a:t>
            </a:r>
            <a:endParaRPr lang="es-PE" sz="2000" dirty="0" smtClean="0"/>
          </a:p>
          <a:p>
            <a:pPr lvl="0"/>
            <a:endParaRPr lang="es-PE" sz="2000" dirty="0"/>
          </a:p>
          <a:p>
            <a:pPr lvl="0"/>
            <a:endParaRPr lang="es-PE" sz="2000" dirty="0"/>
          </a:p>
          <a:p>
            <a:endParaRPr lang="es-PE" sz="2000" dirty="0"/>
          </a:p>
        </p:txBody>
      </p:sp>
    </p:spTree>
    <p:extLst>
      <p:ext uri="{BB962C8B-B14F-4D97-AF65-F5344CB8AC3E}">
        <p14:creationId xmlns:p14="http://schemas.microsoft.com/office/powerpoint/2010/main" val="1156287549"/>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978</Words>
  <Application>Microsoft Office PowerPoint</Application>
  <PresentationFormat>Panorámica</PresentationFormat>
  <Paragraphs>68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Espiral</vt:lpstr>
      <vt:lpstr>COMUNICACIÓN DE SISTEMAS DISTRIBUIDOS </vt:lpstr>
      <vt:lpstr>FACTORES DE COMUNICACIÓN </vt:lpstr>
      <vt:lpstr>Entre los diferentes tipos de middleware en Sistemas Distribuidos tenemos: </vt:lpstr>
      <vt:lpstr>COMUNICACIÓN POR MULTITRANSMISION</vt:lpstr>
      <vt:lpstr>ALGUNOS TIPOS DE MULTICAST:</vt:lpstr>
      <vt:lpstr>MULTITRANSMISION A NIVEL DE TEMPORAL</vt:lpstr>
      <vt:lpstr>MULTITRANSMISION A NIVEL DE APLICACIÓN</vt:lpstr>
      <vt:lpstr>Existen 2 métodos para el desarrollo del diseño de la red sobrepuesta:</vt:lpstr>
      <vt:lpstr>Ahora se utilizan técnicas de multitransmisión a nivel de aplicación que pueden ser: </vt:lpstr>
      <vt:lpstr>I. ARBOLES DE INTERCAMBIO </vt:lpstr>
      <vt:lpstr>Para detallar en los aspectos de la calidad de un árbol, analicemos la siguiente gráfica: </vt:lpstr>
      <vt:lpstr>MÉTODO I: ÁRBOL</vt:lpstr>
      <vt:lpstr>METODO II: DISEMINACION DE DATOS BASADA EN EL GOSSIP:  </vt:lpstr>
      <vt:lpstr>APLICACIÓN DE MULTICAST: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DE SISTEMAS DISTRIBUIDOS</dc:title>
  <dc:creator>Maira</dc:creator>
  <cp:lastModifiedBy>Maira</cp:lastModifiedBy>
  <cp:revision>3</cp:revision>
  <dcterms:created xsi:type="dcterms:W3CDTF">2018-05-27T17:56:30Z</dcterms:created>
  <dcterms:modified xsi:type="dcterms:W3CDTF">2018-05-27T18:23:01Z</dcterms:modified>
</cp:coreProperties>
</file>