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89752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300902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DE9486-13AE-46AC-A2A7-957D3F17BE6C}"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763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1631523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DE9486-13AE-46AC-A2A7-957D3F17BE6C}"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302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109030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3096273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9253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99809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0C4B99F-9555-46E0-8F69-F7BF3AA6C667}"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290931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93321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0C4B99F-9555-46E0-8F69-F7BF3AA6C667}" type="datetimeFigureOut">
              <a:rPr lang="es-ES" smtClean="0"/>
              <a:t>04/07/2018</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89557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0C4B99F-9555-46E0-8F69-F7BF3AA6C667}" type="datetimeFigureOut">
              <a:rPr lang="es-ES" smtClean="0"/>
              <a:t>04/07/2018</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385866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4B99F-9555-46E0-8F69-F7BF3AA6C667}" type="datetimeFigureOut">
              <a:rPr lang="es-ES" smtClean="0"/>
              <a:t>04/07/2018</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290771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238440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0C4B99F-9555-46E0-8F69-F7BF3AA6C667}"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DE9486-13AE-46AC-A2A7-957D3F17BE6C}" type="slidenum">
              <a:rPr lang="es-ES" smtClean="0"/>
              <a:t>‹Nº›</a:t>
            </a:fld>
            <a:endParaRPr lang="es-ES"/>
          </a:p>
        </p:txBody>
      </p:sp>
    </p:spTree>
    <p:extLst>
      <p:ext uri="{BB962C8B-B14F-4D97-AF65-F5344CB8AC3E}">
        <p14:creationId xmlns:p14="http://schemas.microsoft.com/office/powerpoint/2010/main" val="13161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C4B99F-9555-46E0-8F69-F7BF3AA6C667}" type="datetimeFigureOut">
              <a:rPr lang="es-ES" smtClean="0"/>
              <a:t>04/07/2018</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DE9486-13AE-46AC-A2A7-957D3F17BE6C}" type="slidenum">
              <a:rPr lang="es-ES" smtClean="0"/>
              <a:t>‹Nº›</a:t>
            </a:fld>
            <a:endParaRPr lang="es-ES"/>
          </a:p>
        </p:txBody>
      </p:sp>
    </p:spTree>
    <p:extLst>
      <p:ext uri="{BB962C8B-B14F-4D97-AF65-F5344CB8AC3E}">
        <p14:creationId xmlns:p14="http://schemas.microsoft.com/office/powerpoint/2010/main" val="3880461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E268E-B854-4CD1-9F3B-EEA2869285D4}"/>
              </a:ext>
            </a:extLst>
          </p:cNvPr>
          <p:cNvSpPr>
            <a:spLocks noGrp="1"/>
          </p:cNvSpPr>
          <p:nvPr>
            <p:ph type="ctrTitle"/>
          </p:nvPr>
        </p:nvSpPr>
        <p:spPr/>
        <p:txBody>
          <a:bodyPr/>
          <a:lstStyle/>
          <a:p>
            <a:r>
              <a:rPr lang="es-ES" dirty="0"/>
              <a:t>Comunicación Orientada a Mensajes</a:t>
            </a:r>
          </a:p>
        </p:txBody>
      </p:sp>
      <p:sp>
        <p:nvSpPr>
          <p:cNvPr id="3" name="Subtítulo 2">
            <a:extLst>
              <a:ext uri="{FF2B5EF4-FFF2-40B4-BE49-F238E27FC236}">
                <a16:creationId xmlns:a16="http://schemas.microsoft.com/office/drawing/2014/main" id="{6A201439-7C6F-4401-9EF1-13D82647092C}"/>
              </a:ext>
            </a:extLst>
          </p:cNvPr>
          <p:cNvSpPr>
            <a:spLocks noGrp="1"/>
          </p:cNvSpPr>
          <p:nvPr>
            <p:ph type="subTitle" idx="1"/>
          </p:nvPr>
        </p:nvSpPr>
        <p:spPr/>
        <p:txBody>
          <a:bodyPr/>
          <a:lstStyle/>
          <a:p>
            <a:r>
              <a:rPr lang="es-ES" dirty="0"/>
              <a:t>- Maza Cerna Dennis Alexis</a:t>
            </a:r>
          </a:p>
        </p:txBody>
      </p:sp>
    </p:spTree>
    <p:extLst>
      <p:ext uri="{BB962C8B-B14F-4D97-AF65-F5344CB8AC3E}">
        <p14:creationId xmlns:p14="http://schemas.microsoft.com/office/powerpoint/2010/main" val="335016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2A66E-F48D-44FE-9A27-C24E7B314A51}"/>
              </a:ext>
            </a:extLst>
          </p:cNvPr>
          <p:cNvSpPr>
            <a:spLocks noGrp="1"/>
          </p:cNvSpPr>
          <p:nvPr>
            <p:ph type="title"/>
          </p:nvPr>
        </p:nvSpPr>
        <p:spPr/>
        <p:txBody>
          <a:bodyPr/>
          <a:lstStyle/>
          <a:p>
            <a:r>
              <a:rPr lang="es-ES" dirty="0"/>
              <a:t>Agentes de Mensajes</a:t>
            </a:r>
          </a:p>
        </p:txBody>
      </p:sp>
      <p:pic>
        <p:nvPicPr>
          <p:cNvPr id="4" name="Imagen 1">
            <a:extLst>
              <a:ext uri="{FF2B5EF4-FFF2-40B4-BE49-F238E27FC236}">
                <a16:creationId xmlns:a16="http://schemas.microsoft.com/office/drawing/2014/main" id="{C9FDD5EE-702C-4043-BF63-E5E44DFC1B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5219" y="1265450"/>
            <a:ext cx="6096886" cy="327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25396BE8-06C1-4D16-95C0-A0D241D48377}"/>
              </a:ext>
            </a:extLst>
          </p:cNvPr>
          <p:cNvSpPr txBox="1"/>
          <p:nvPr/>
        </p:nvSpPr>
        <p:spPr>
          <a:xfrm>
            <a:off x="1360967" y="4544654"/>
            <a:ext cx="10379592" cy="2308324"/>
          </a:xfrm>
          <a:prstGeom prst="rect">
            <a:avLst/>
          </a:prstGeom>
          <a:noFill/>
        </p:spPr>
        <p:txBody>
          <a:bodyPr wrap="square" rtlCol="0">
            <a:spAutoFit/>
          </a:bodyPr>
          <a:lstStyle/>
          <a:p>
            <a:r>
              <a:rPr lang="es-ES" dirty="0"/>
              <a:t>Un agente de mensajes puede ser tan sencillo como un </a:t>
            </a:r>
            <a:r>
              <a:rPr lang="es-ES" dirty="0" err="1"/>
              <a:t>reformateador</a:t>
            </a:r>
            <a:r>
              <a:rPr lang="es-ES" dirty="0"/>
              <a:t> de mensajes. Por ejemplo, supongamos que un mensaje entrante contiene una tabla de una base de datos en la que los registros están separados por un delimitador especial de fin de registro, y que los campos localizados dentro de un registro tienen una longitud fija conocida. Si la aplicación destino espera un delimitador diferente entre registros, y también espera que los campos tengan longitudes variables, se puede utilizar un agente de mensajes para convertirlos al formato esperado por el destinatario.</a:t>
            </a:r>
          </a:p>
          <a:p>
            <a:endParaRPr lang="es-ES" dirty="0"/>
          </a:p>
        </p:txBody>
      </p:sp>
    </p:spTree>
    <p:extLst>
      <p:ext uri="{BB962C8B-B14F-4D97-AF65-F5344CB8AC3E}">
        <p14:creationId xmlns:p14="http://schemas.microsoft.com/office/powerpoint/2010/main" val="310462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2B4384-59C6-4DF8-B614-6A7B902BB866}"/>
              </a:ext>
            </a:extLst>
          </p:cNvPr>
          <p:cNvSpPr>
            <a:spLocks noGrp="1"/>
          </p:cNvSpPr>
          <p:nvPr>
            <p:ph idx="1"/>
          </p:nvPr>
        </p:nvSpPr>
        <p:spPr>
          <a:xfrm>
            <a:off x="1570074" y="438150"/>
            <a:ext cx="10515600" cy="5981700"/>
          </a:xfrm>
        </p:spPr>
        <p:txBody>
          <a:bodyPr>
            <a:normAutofit fontScale="92500" lnSpcReduction="10000"/>
          </a:bodyPr>
          <a:lstStyle/>
          <a:p>
            <a:pPr marL="0" indent="0" algn="just">
              <a:buNone/>
            </a:pPr>
            <a:r>
              <a:rPr lang="es-ES" sz="2400" b="1" dirty="0"/>
              <a:t>Ventajas del Uso de Sockets:</a:t>
            </a:r>
            <a:endParaRPr lang="es-ES" sz="2400" dirty="0"/>
          </a:p>
          <a:p>
            <a:pPr algn="just"/>
            <a:r>
              <a:rPr lang="es-ES" sz="2400" dirty="0"/>
              <a:t>Optimización del ancho de banda.</a:t>
            </a:r>
          </a:p>
          <a:p>
            <a:pPr algn="just"/>
            <a:r>
              <a:rPr lang="es-ES" sz="2400" dirty="0"/>
              <a:t>Compatible con casi todos los lenguajes de Programación</a:t>
            </a:r>
          </a:p>
          <a:p>
            <a:pPr algn="just"/>
            <a:r>
              <a:rPr lang="es-ES" sz="2400" dirty="0"/>
              <a:t>Disponible en casi todos los sistemas operativos (Windows, Unix)</a:t>
            </a:r>
          </a:p>
          <a:p>
            <a:pPr marL="0" indent="0" algn="just">
              <a:buNone/>
            </a:pPr>
            <a:endParaRPr lang="es-ES" dirty="0"/>
          </a:p>
          <a:p>
            <a:pPr marL="0" indent="0" algn="just">
              <a:buNone/>
            </a:pPr>
            <a:r>
              <a:rPr lang="es-ES" b="1" dirty="0"/>
              <a:t>Desventajas del uso de Sockets:</a:t>
            </a:r>
            <a:endParaRPr lang="es-ES" dirty="0"/>
          </a:p>
          <a:p>
            <a:pPr algn="just"/>
            <a:r>
              <a:rPr lang="es-ES" dirty="0"/>
              <a:t>Complicado de desarrollo</a:t>
            </a:r>
          </a:p>
          <a:p>
            <a:pPr algn="just"/>
            <a:r>
              <a:rPr lang="es-ES" dirty="0"/>
              <a:t>Necesario determinar direcciones </a:t>
            </a:r>
            <a:r>
              <a:rPr lang="es-ES" dirty="0" err="1"/>
              <a:t>ip</a:t>
            </a:r>
            <a:r>
              <a:rPr lang="es-ES" dirty="0"/>
              <a:t>, puertos y protocolos.</a:t>
            </a:r>
          </a:p>
          <a:p>
            <a:r>
              <a:rPr lang="es-ES" dirty="0"/>
              <a:t>Si existen conflictos en las direcciones </a:t>
            </a:r>
            <a:r>
              <a:rPr lang="es-ES" dirty="0" err="1"/>
              <a:t>ip</a:t>
            </a:r>
            <a:r>
              <a:rPr lang="es-ES" dirty="0"/>
              <a:t> la comunicación se perderá.</a:t>
            </a:r>
          </a:p>
          <a:p>
            <a:r>
              <a:rPr lang="es-ES" dirty="0"/>
              <a:t>No se pueden enviar archivos pesados como audio y video.</a:t>
            </a:r>
          </a:p>
          <a:p>
            <a:pPr algn="just"/>
            <a:endParaRPr lang="es-ES" dirty="0"/>
          </a:p>
          <a:p>
            <a:pPr marL="0" indent="0" algn="just">
              <a:buNone/>
            </a:pPr>
            <a:r>
              <a:rPr lang="es-ES" b="1" dirty="0"/>
              <a:t>Conclusión:</a:t>
            </a:r>
            <a:endParaRPr lang="es-ES" dirty="0"/>
          </a:p>
          <a:p>
            <a:pPr algn="just"/>
            <a:r>
              <a:rPr lang="es-ES" dirty="0"/>
              <a:t>Podemos decir que la comunicación orientada a mensajes se da una comunicación entre maquinas conectadas a través de una red de servidores de comunicación, dichas maquinas disponen de un buffers para el envío de mensajes y por ende la maquina receptora también cuenta con un buffers para la recepción del mensaje como ejemplo podemos mencionar correo electrónico.</a:t>
            </a:r>
          </a:p>
          <a:p>
            <a:endParaRPr lang="es-ES" dirty="0"/>
          </a:p>
        </p:txBody>
      </p:sp>
    </p:spTree>
    <p:extLst>
      <p:ext uri="{BB962C8B-B14F-4D97-AF65-F5344CB8AC3E}">
        <p14:creationId xmlns:p14="http://schemas.microsoft.com/office/powerpoint/2010/main" val="134638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EA4C3-1950-40B9-A933-910E04BC52D5}"/>
              </a:ext>
            </a:extLst>
          </p:cNvPr>
          <p:cNvSpPr>
            <a:spLocks noGrp="1"/>
          </p:cNvSpPr>
          <p:nvPr>
            <p:ph type="title"/>
          </p:nvPr>
        </p:nvSpPr>
        <p:spPr/>
        <p:txBody>
          <a:bodyPr>
            <a:normAutofit/>
          </a:bodyPr>
          <a:lstStyle/>
          <a:p>
            <a:r>
              <a:rPr lang="es-ES" sz="4000" dirty="0"/>
              <a:t>Ejemplo: </a:t>
            </a:r>
            <a:r>
              <a:rPr lang="es-ES" sz="4000" b="1" dirty="0"/>
              <a:t>WebSphere de IBM</a:t>
            </a:r>
            <a:br>
              <a:rPr lang="es-ES" dirty="0"/>
            </a:br>
            <a:endParaRPr lang="es-ES" dirty="0"/>
          </a:p>
        </p:txBody>
      </p:sp>
      <p:sp>
        <p:nvSpPr>
          <p:cNvPr id="4" name="CuadroTexto 3">
            <a:extLst>
              <a:ext uri="{FF2B5EF4-FFF2-40B4-BE49-F238E27FC236}">
                <a16:creationId xmlns:a16="http://schemas.microsoft.com/office/drawing/2014/main" id="{ABDC2CDB-4C2D-48E8-A0CE-16645C0A96C8}"/>
              </a:ext>
            </a:extLst>
          </p:cNvPr>
          <p:cNvSpPr txBox="1"/>
          <p:nvPr/>
        </p:nvSpPr>
        <p:spPr>
          <a:xfrm>
            <a:off x="838200" y="1307805"/>
            <a:ext cx="9400953" cy="1846659"/>
          </a:xfrm>
          <a:prstGeom prst="rect">
            <a:avLst/>
          </a:prstGeom>
          <a:noFill/>
        </p:spPr>
        <p:txBody>
          <a:bodyPr wrap="square" rtlCol="0">
            <a:spAutoFit/>
          </a:bodyPr>
          <a:lstStyle/>
          <a:p>
            <a:r>
              <a:rPr lang="es-ES" sz="1600" dirty="0"/>
              <a:t>El sistema de cola de mensajes que es parte del producto WebSphere de IBM. Antes se le conocía como </a:t>
            </a:r>
            <a:r>
              <a:rPr lang="es-ES" sz="1600" dirty="0" err="1"/>
              <a:t>MQSeries</a:t>
            </a:r>
            <a:r>
              <a:rPr lang="es-ES" sz="1600" dirty="0"/>
              <a:t>, y ahora como </a:t>
            </a:r>
            <a:r>
              <a:rPr lang="es-ES" sz="1600" b="1" dirty="0"/>
              <a:t>WebSphere MQ</a:t>
            </a:r>
            <a:r>
              <a:rPr lang="es-ES" sz="1600" dirty="0"/>
              <a:t>. Hay mucha documentación sobre WebSphere MQ, y en adelante sólo podemos recurrir a los principios básicos. Muchos detalles arquitectónicos concernientes a redes de colas de mensajes pueden encontrarse en IBM (2005b, 2005d). Programar redes de colas de mensajes no es algo que pueda aprenderse en un domingo por la tarde, y la guía de programación de MQ (IBM, 2005a) es un buen ejemplo que muestra que ir de los principios a la práctica puede requerir de un gran esfuerzo.</a:t>
            </a:r>
          </a:p>
          <a:p>
            <a:endParaRPr lang="es-ES" dirty="0"/>
          </a:p>
        </p:txBody>
      </p:sp>
      <p:pic>
        <p:nvPicPr>
          <p:cNvPr id="5" name="Imagen 4">
            <a:extLst>
              <a:ext uri="{FF2B5EF4-FFF2-40B4-BE49-F238E27FC236}">
                <a16:creationId xmlns:a16="http://schemas.microsoft.com/office/drawing/2014/main" id="{CDDE09C2-2792-4E67-8A32-7CFDBAC275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0906" y="3429000"/>
            <a:ext cx="7058247" cy="2647507"/>
          </a:xfrm>
          <a:prstGeom prst="rect">
            <a:avLst/>
          </a:prstGeom>
          <a:noFill/>
          <a:ln>
            <a:noFill/>
          </a:ln>
        </p:spPr>
      </p:pic>
    </p:spTree>
    <p:extLst>
      <p:ext uri="{BB962C8B-B14F-4D97-AF65-F5344CB8AC3E}">
        <p14:creationId xmlns:p14="http://schemas.microsoft.com/office/powerpoint/2010/main" val="351977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D62F76-1609-4C6E-9229-E77ADC41A590}"/>
              </a:ext>
            </a:extLst>
          </p:cNvPr>
          <p:cNvSpPr>
            <a:spLocks noGrp="1"/>
          </p:cNvSpPr>
          <p:nvPr>
            <p:ph idx="1"/>
          </p:nvPr>
        </p:nvSpPr>
        <p:spPr>
          <a:xfrm>
            <a:off x="1178442" y="1602341"/>
            <a:ext cx="10515600" cy="4351338"/>
          </a:xfrm>
        </p:spPr>
        <p:txBody>
          <a:bodyPr>
            <a:normAutofit/>
          </a:bodyPr>
          <a:lstStyle/>
          <a:p>
            <a:r>
              <a:rPr lang="es-ES" dirty="0"/>
              <a:t>Los administradores de colas están conectados por pares a través de </a:t>
            </a:r>
            <a:r>
              <a:rPr lang="es-ES" b="1" dirty="0"/>
              <a:t>canales de mensajes</a:t>
            </a:r>
            <a:r>
              <a:rPr lang="es-ES" dirty="0"/>
              <a:t>, los cuales son una abstracción de las conexiones al nivel de transporte. Un canal de mensajes es una conexión unidireccional confiable, entre un administrador de cola de envío y uno de recepción, a través de la cual se transportan los mensajes en cola. Por ejemplo, un canal de mensajes basado en internet se implementa como una conexión TCP. Cada uno de los dos extremos de un canal de mensajes es administrado por un </a:t>
            </a:r>
            <a:r>
              <a:rPr lang="es-ES" b="1" dirty="0"/>
              <a:t>agente de canal de mensajes </a:t>
            </a:r>
            <a:r>
              <a:rPr lang="es-ES" dirty="0"/>
              <a:t>(</a:t>
            </a:r>
            <a:r>
              <a:rPr lang="es-ES" b="1" dirty="0"/>
              <a:t>MCA</a:t>
            </a:r>
            <a:r>
              <a:rPr lang="es-ES" dirty="0"/>
              <a:t>, por sus siglas en inglés). Un MCA de envío prácticamente nada más verifica las colas de envío para un mensaje, lo envuelve en un paquete al nivel de transporte, y lo envía a través de la conexión con su MCA de recepción asociado. De igual manera, la tarea básica de un MCA de recepción es escuchar un paquete entrante, desenvolverlo, y posteriormente almacenarlo en la cola adecuada.</a:t>
            </a:r>
          </a:p>
          <a:p>
            <a:pPr marL="0" indent="0">
              <a:buNone/>
            </a:pPr>
            <a:endParaRPr lang="es-ES" dirty="0"/>
          </a:p>
        </p:txBody>
      </p:sp>
    </p:spTree>
    <p:extLst>
      <p:ext uri="{BB962C8B-B14F-4D97-AF65-F5344CB8AC3E}">
        <p14:creationId xmlns:p14="http://schemas.microsoft.com/office/powerpoint/2010/main" val="51956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D69364E-5E59-4F54-BDE0-590FAA530CE5}"/>
              </a:ext>
            </a:extLst>
          </p:cNvPr>
          <p:cNvSpPr txBox="1"/>
          <p:nvPr/>
        </p:nvSpPr>
        <p:spPr>
          <a:xfrm>
            <a:off x="542260" y="255181"/>
            <a:ext cx="11387470" cy="3600986"/>
          </a:xfrm>
          <a:prstGeom prst="rect">
            <a:avLst/>
          </a:prstGeom>
          <a:noFill/>
        </p:spPr>
        <p:txBody>
          <a:bodyPr wrap="square" rtlCol="0">
            <a:spAutoFit/>
          </a:bodyPr>
          <a:lstStyle/>
          <a:p>
            <a:r>
              <a:rPr lang="es-ES" sz="1400" dirty="0"/>
              <a:t>Un componente importante de MQ está formado por los canales de mensajes. Cada canal de mensaje tiene una cola de envío asociada desde la cual atrae los mensajes que debe transferir hacia el otro extremo. A lo largo del canal, la transferencia puede ocurrir sólo si sus MCA de envío y recepción están arriba y en ejecución. Además de poder iniciar ambos MCA manualmente, existen diversas formas alternas para iniciar un canal, algunas de las cuales explicaremos a continuación. Una alternativa es hacer que una aplicación inicie directamente un extremo del canal, activando el MCA de envío o recepción. Sin embargo, desde un punto de vista de transparencia, ésta no es una alternativa atractiva. Un mejor método para iniciar un MCA de </a:t>
            </a:r>
            <a:r>
              <a:rPr lang="es-ES" sz="1400" i="1" dirty="0"/>
              <a:t>envío </a:t>
            </a:r>
            <a:r>
              <a:rPr lang="es-ES" sz="1400" dirty="0"/>
              <a:t>es configurar la cola de envío del canal para iniciar un disparador cuando un mensaje se coloque primero en la cola. Ese disparador está asociado con un manipulador para iniciar el MCA de envío en tal forma que pueda eliminar mensajes de la cola de envío. Otra alternativa es iniciar un MCA sobre la red. En particular, si un lado de un canal ya está activo, el canal puede enviar un mensaje de control para solicitar se inicie el otro MCA. Tal mensaje de control se envía a un demonio que espera una dirección muy conocida en la misma máquina donde iniciará el otro MCA. Los canales se detienen automáticamente después de pasado cierto tiempo durante el cual ningún otro mensaje llegó a la cola de envío. Cada MCA tiene un conjunto de atributos asociados que determinan el comportamiento de todo el canal. Algunos de los atributos se encuentran en la figura 4-23. Los valores de los atributos de los MCA de envío y recepción deben ser compatibles, y tal vez negociados, antes de que pueda configurarse un canal. Por ejemplo, resulta evidente que ambos MCA deben soportar el mismo protocolo de transporte. Un ejemplo de un atributo no negociable, es si los mensajes se entregarán o no en el mismo orden en el que se colocan en la cola de envío. Si uno de los MCA quiere una entrega FIFO (PEPS), el orden debe respetarse. Un ejemplo de un valor de atributo negociable es la longitud máxima de mensaje, la cual se elegirá como el valor mínimo especificado por cualquiera de los MCA.</a:t>
            </a:r>
          </a:p>
          <a:p>
            <a:endParaRPr lang="es-ES" dirty="0"/>
          </a:p>
        </p:txBody>
      </p:sp>
      <p:pic>
        <p:nvPicPr>
          <p:cNvPr id="5" name="Imagen 4">
            <a:extLst>
              <a:ext uri="{FF2B5EF4-FFF2-40B4-BE49-F238E27FC236}">
                <a16:creationId xmlns:a16="http://schemas.microsoft.com/office/drawing/2014/main" id="{018DA6E3-6854-467B-83DC-B33040862D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78010" y="4285610"/>
            <a:ext cx="6434359" cy="2400657"/>
          </a:xfrm>
          <a:prstGeom prst="rect">
            <a:avLst/>
          </a:prstGeom>
          <a:noFill/>
          <a:ln>
            <a:noFill/>
          </a:ln>
        </p:spPr>
      </p:pic>
    </p:spTree>
    <p:extLst>
      <p:ext uri="{BB962C8B-B14F-4D97-AF65-F5344CB8AC3E}">
        <p14:creationId xmlns:p14="http://schemas.microsoft.com/office/powerpoint/2010/main" val="409169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0776A5-52EE-42CA-AB68-092025B2F4EF}"/>
              </a:ext>
            </a:extLst>
          </p:cNvPr>
          <p:cNvSpPr>
            <a:spLocks noGrp="1"/>
          </p:cNvSpPr>
          <p:nvPr>
            <p:ph idx="1"/>
          </p:nvPr>
        </p:nvSpPr>
        <p:spPr>
          <a:xfrm>
            <a:off x="1998903" y="605742"/>
            <a:ext cx="8915400" cy="3777622"/>
          </a:xfrm>
        </p:spPr>
        <p:txBody>
          <a:bodyPr/>
          <a:lstStyle/>
          <a:p>
            <a:r>
              <a:rPr lang="es-ES" dirty="0"/>
              <a:t>Para transferir un mensaje desde un administrador de cola hacia otro (probablemente remoto), es necesario que cada mensaje lleve su dirección de destino, para lo cual se utiliza un encabezado de transmisión. Una dirección en MQ consta de dos partes: la primera parte contiene el nombre del administrador de cola al que se entregará el mensaje; y la segunda parte es el nombre de la cola de destino a la que el administrador adjuntará el mensaje.</a:t>
            </a:r>
          </a:p>
          <a:p>
            <a:endParaRPr lang="es-ES" dirty="0"/>
          </a:p>
        </p:txBody>
      </p:sp>
      <p:pic>
        <p:nvPicPr>
          <p:cNvPr id="6" name="Imagen 5">
            <a:extLst>
              <a:ext uri="{FF2B5EF4-FFF2-40B4-BE49-F238E27FC236}">
                <a16:creationId xmlns:a16="http://schemas.microsoft.com/office/drawing/2014/main" id="{77B770D4-933D-475F-804B-A77771077E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5003" y="3212094"/>
            <a:ext cx="6262083" cy="2910913"/>
          </a:xfrm>
          <a:prstGeom prst="rect">
            <a:avLst/>
          </a:prstGeom>
          <a:noFill/>
          <a:ln>
            <a:noFill/>
          </a:ln>
        </p:spPr>
      </p:pic>
    </p:spTree>
    <p:extLst>
      <p:ext uri="{BB962C8B-B14F-4D97-AF65-F5344CB8AC3E}">
        <p14:creationId xmlns:p14="http://schemas.microsoft.com/office/powerpoint/2010/main" val="405446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BEC81-790A-4799-B21B-ABFB5AE74D06}"/>
              </a:ext>
            </a:extLst>
          </p:cNvPr>
          <p:cNvSpPr>
            <a:spLocks noGrp="1"/>
          </p:cNvSpPr>
          <p:nvPr>
            <p:ph type="title"/>
          </p:nvPr>
        </p:nvSpPr>
        <p:spPr/>
        <p:txBody>
          <a:bodyPr/>
          <a:lstStyle/>
          <a:p>
            <a:r>
              <a:rPr lang="es-ES" dirty="0"/>
              <a:t>Mapa Mental</a:t>
            </a:r>
          </a:p>
        </p:txBody>
      </p:sp>
      <p:pic>
        <p:nvPicPr>
          <p:cNvPr id="5" name="Imagen 4">
            <a:extLst>
              <a:ext uri="{FF2B5EF4-FFF2-40B4-BE49-F238E27FC236}">
                <a16:creationId xmlns:a16="http://schemas.microsoft.com/office/drawing/2014/main" id="{D378C7F9-FBF5-4496-8705-4BEB47197B3A}"/>
              </a:ext>
            </a:extLst>
          </p:cNvPr>
          <p:cNvPicPr>
            <a:picLocks noChangeAspect="1"/>
          </p:cNvPicPr>
          <p:nvPr/>
        </p:nvPicPr>
        <p:blipFill>
          <a:blip r:embed="rId2"/>
          <a:stretch>
            <a:fillRect/>
          </a:stretch>
        </p:blipFill>
        <p:spPr>
          <a:xfrm>
            <a:off x="2214562" y="1807218"/>
            <a:ext cx="7762875" cy="3752850"/>
          </a:xfrm>
          <a:prstGeom prst="rect">
            <a:avLst/>
          </a:prstGeom>
        </p:spPr>
      </p:pic>
    </p:spTree>
    <p:extLst>
      <p:ext uri="{BB962C8B-B14F-4D97-AF65-F5344CB8AC3E}">
        <p14:creationId xmlns:p14="http://schemas.microsoft.com/office/powerpoint/2010/main" val="2131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E2391-03B9-4B3C-A99B-BA3613434F02}"/>
              </a:ext>
            </a:extLst>
          </p:cNvPr>
          <p:cNvSpPr>
            <a:spLocks noGrp="1"/>
          </p:cNvSpPr>
          <p:nvPr>
            <p:ph type="title"/>
          </p:nvPr>
        </p:nvSpPr>
        <p:spPr/>
        <p:txBody>
          <a:bodyPr/>
          <a:lstStyle/>
          <a:p>
            <a:r>
              <a:rPr lang="es-ES" dirty="0"/>
              <a:t>Socket</a:t>
            </a:r>
          </a:p>
        </p:txBody>
      </p:sp>
      <p:sp>
        <p:nvSpPr>
          <p:cNvPr id="3" name="Marcador de contenido 2">
            <a:extLst>
              <a:ext uri="{FF2B5EF4-FFF2-40B4-BE49-F238E27FC236}">
                <a16:creationId xmlns:a16="http://schemas.microsoft.com/office/drawing/2014/main" id="{9C45EC70-255F-4810-9E78-914B9FCC18B8}"/>
              </a:ext>
            </a:extLst>
          </p:cNvPr>
          <p:cNvSpPr>
            <a:spLocks noGrp="1"/>
          </p:cNvSpPr>
          <p:nvPr>
            <p:ph idx="1"/>
          </p:nvPr>
        </p:nvSpPr>
        <p:spPr/>
        <p:txBody>
          <a:bodyPr/>
          <a:lstStyle/>
          <a:p>
            <a:r>
              <a:rPr lang="es-PE" dirty="0"/>
              <a:t>Un socket es un punto final de comunicación en el que una aplicación puede escribir información destinada a enviarse fuera de la red subyacente  y desde el cual puede leerse información entrante.</a:t>
            </a:r>
          </a:p>
          <a:p>
            <a:endParaRPr lang="es-ES" dirty="0"/>
          </a:p>
        </p:txBody>
      </p:sp>
    </p:spTree>
    <p:extLst>
      <p:ext uri="{BB962C8B-B14F-4D97-AF65-F5344CB8AC3E}">
        <p14:creationId xmlns:p14="http://schemas.microsoft.com/office/powerpoint/2010/main" val="376342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1070D-D1DB-4439-9F51-A1EE3179A396}"/>
              </a:ext>
            </a:extLst>
          </p:cNvPr>
          <p:cNvSpPr>
            <a:spLocks noGrp="1"/>
          </p:cNvSpPr>
          <p:nvPr>
            <p:ph type="title"/>
          </p:nvPr>
        </p:nvSpPr>
        <p:spPr/>
        <p:txBody>
          <a:bodyPr/>
          <a:lstStyle/>
          <a:p>
            <a:r>
              <a:rPr lang="es-ES" dirty="0"/>
              <a:t>Primitivas para Sockets TCP</a:t>
            </a:r>
          </a:p>
        </p:txBody>
      </p:sp>
      <p:pic>
        <p:nvPicPr>
          <p:cNvPr id="4" name="Picture 2">
            <a:extLst>
              <a:ext uri="{FF2B5EF4-FFF2-40B4-BE49-F238E27FC236}">
                <a16:creationId xmlns:a16="http://schemas.microsoft.com/office/drawing/2014/main" id="{FB07F45F-93E3-4147-B4E1-C002A71F5E33}"/>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77960" y="1905000"/>
            <a:ext cx="7236080" cy="407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42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9B3AA-6A84-4B3D-B64B-98D2EB041E73}"/>
              </a:ext>
            </a:extLst>
          </p:cNvPr>
          <p:cNvSpPr>
            <a:spLocks noGrp="1"/>
          </p:cNvSpPr>
          <p:nvPr>
            <p:ph type="title"/>
          </p:nvPr>
        </p:nvSpPr>
        <p:spPr/>
        <p:txBody>
          <a:bodyPr/>
          <a:lstStyle/>
          <a:p>
            <a:r>
              <a:rPr lang="es-ES" dirty="0"/>
              <a:t>Patrón de Comunicación</a:t>
            </a:r>
          </a:p>
        </p:txBody>
      </p:sp>
      <p:sp>
        <p:nvSpPr>
          <p:cNvPr id="3" name="Marcador de contenido 2">
            <a:extLst>
              <a:ext uri="{FF2B5EF4-FFF2-40B4-BE49-F238E27FC236}">
                <a16:creationId xmlns:a16="http://schemas.microsoft.com/office/drawing/2014/main" id="{796825A8-E6B9-4102-8EF1-550E91DCF211}"/>
              </a:ext>
            </a:extLst>
          </p:cNvPr>
          <p:cNvSpPr>
            <a:spLocks noGrp="1"/>
          </p:cNvSpPr>
          <p:nvPr>
            <p:ph idx="1"/>
          </p:nvPr>
        </p:nvSpPr>
        <p:spPr/>
        <p:txBody>
          <a:bodyPr/>
          <a:lstStyle/>
          <a:p>
            <a:r>
              <a:rPr lang="es-PE"/>
              <a:t>La siguiente figura muestra el patrón general que sigue un cliente y un servidor para implementar la comunicación orientada a conexiones mediante sockets.</a:t>
            </a:r>
          </a:p>
          <a:p>
            <a:endParaRPr lang="es-ES" dirty="0"/>
          </a:p>
        </p:txBody>
      </p:sp>
      <p:pic>
        <p:nvPicPr>
          <p:cNvPr id="4" name="Picture 2">
            <a:extLst>
              <a:ext uri="{FF2B5EF4-FFF2-40B4-BE49-F238E27FC236}">
                <a16:creationId xmlns:a16="http://schemas.microsoft.com/office/drawing/2014/main" id="{8924F247-ECCF-4BF5-BC06-22AC7D3FADD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10414" y="3429000"/>
            <a:ext cx="8037248" cy="250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2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73A2C-9B6F-42A4-961B-70390D058F8B}"/>
              </a:ext>
            </a:extLst>
          </p:cNvPr>
          <p:cNvSpPr>
            <a:spLocks noGrp="1"/>
          </p:cNvSpPr>
          <p:nvPr>
            <p:ph type="title"/>
          </p:nvPr>
        </p:nvSpPr>
        <p:spPr/>
        <p:txBody>
          <a:bodyPr/>
          <a:lstStyle/>
          <a:p>
            <a:r>
              <a:rPr lang="es-ES" dirty="0"/>
              <a:t>La Interfaz de Paso de Mensajes (MPI)</a:t>
            </a:r>
          </a:p>
        </p:txBody>
      </p:sp>
      <p:sp>
        <p:nvSpPr>
          <p:cNvPr id="3" name="Marcador de contenido 2">
            <a:extLst>
              <a:ext uri="{FF2B5EF4-FFF2-40B4-BE49-F238E27FC236}">
                <a16:creationId xmlns:a16="http://schemas.microsoft.com/office/drawing/2014/main" id="{D0FDFB11-831A-4C27-AD18-37453C9D6CD1}"/>
              </a:ext>
            </a:extLst>
          </p:cNvPr>
          <p:cNvSpPr>
            <a:spLocks noGrp="1"/>
          </p:cNvSpPr>
          <p:nvPr>
            <p:ph idx="1"/>
          </p:nvPr>
        </p:nvSpPr>
        <p:spPr/>
        <p:txBody>
          <a:bodyPr/>
          <a:lstStyle/>
          <a:p>
            <a:pPr algn="just"/>
            <a:r>
              <a:rPr lang="es-PE" dirty="0"/>
              <a:t>Está diseñada para aplicaciones paralelas, y como tal, fue confeccionada para comunicación transitoria. Utiliza directamente la red subyacente.</a:t>
            </a:r>
          </a:p>
          <a:p>
            <a:pPr algn="just"/>
            <a:r>
              <a:rPr lang="es-PE" dirty="0"/>
              <a:t>MPI asume que la comunicación ocurre dentro de un grupo conocido de procesos, asignando a cada grupo un identificador y a su vez dentro de un grupo, a cada proceso también se le asigna un identificador (local).</a:t>
            </a:r>
          </a:p>
          <a:p>
            <a:pPr algn="just"/>
            <a:r>
              <a:rPr lang="es-PE" dirty="0"/>
              <a:t>En la parte central de la MPI se encuentran las primitivas de mensajería para soportar la comunicación transitoria.</a:t>
            </a:r>
          </a:p>
          <a:p>
            <a:endParaRPr lang="es-ES" dirty="0"/>
          </a:p>
        </p:txBody>
      </p:sp>
    </p:spTree>
    <p:extLst>
      <p:ext uri="{BB962C8B-B14F-4D97-AF65-F5344CB8AC3E}">
        <p14:creationId xmlns:p14="http://schemas.microsoft.com/office/powerpoint/2010/main" val="74409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14483-6BE4-46C8-BF04-0389D3556BF5}"/>
              </a:ext>
            </a:extLst>
          </p:cNvPr>
          <p:cNvSpPr>
            <a:spLocks noGrp="1"/>
          </p:cNvSpPr>
          <p:nvPr>
            <p:ph type="title"/>
          </p:nvPr>
        </p:nvSpPr>
        <p:spPr/>
        <p:txBody>
          <a:bodyPr>
            <a:normAutofit fontScale="90000"/>
          </a:bodyPr>
          <a:lstStyle/>
          <a:p>
            <a:r>
              <a:rPr lang="es-PE" dirty="0"/>
              <a:t>Algunas de las primitivas para paso de mensajes más conocidas de la MPI.</a:t>
            </a:r>
            <a:br>
              <a:rPr lang="es-PE" dirty="0"/>
            </a:br>
            <a:endParaRPr lang="es-ES" dirty="0"/>
          </a:p>
        </p:txBody>
      </p:sp>
      <p:pic>
        <p:nvPicPr>
          <p:cNvPr id="4" name="Picture 2">
            <a:extLst>
              <a:ext uri="{FF2B5EF4-FFF2-40B4-BE49-F238E27FC236}">
                <a16:creationId xmlns:a16="http://schemas.microsoft.com/office/drawing/2014/main" id="{C664FAE5-872A-4C6E-9EB0-34B59C2A7C2A}"/>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2945828" y="2217485"/>
            <a:ext cx="8202170" cy="361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49285-2268-433D-84E8-0EEF42894368}"/>
              </a:ext>
            </a:extLst>
          </p:cNvPr>
          <p:cNvSpPr>
            <a:spLocks noGrp="1"/>
          </p:cNvSpPr>
          <p:nvPr>
            <p:ph type="title"/>
          </p:nvPr>
        </p:nvSpPr>
        <p:spPr/>
        <p:txBody>
          <a:bodyPr>
            <a:noAutofit/>
          </a:bodyPr>
          <a:lstStyle/>
          <a:p>
            <a:r>
              <a:rPr lang="es-PE" sz="1800" dirty="0"/>
              <a:t>Comunicación persistente orientada a mensajes:</a:t>
            </a:r>
            <a:br>
              <a:rPr lang="es-ES" sz="1800" dirty="0"/>
            </a:br>
            <a:r>
              <a:rPr lang="es-ES" sz="1800" dirty="0"/>
              <a:t>Modelo y </a:t>
            </a:r>
            <a:r>
              <a:rPr lang="es-PE" sz="1800" dirty="0"/>
              <a:t>arquitectura general de un sistema de colas de mensajes</a:t>
            </a:r>
            <a:endParaRPr lang="es-ES" sz="1800" dirty="0"/>
          </a:p>
        </p:txBody>
      </p:sp>
      <p:pic>
        <p:nvPicPr>
          <p:cNvPr id="31" name="Marcador de contenido 30">
            <a:extLst>
              <a:ext uri="{FF2B5EF4-FFF2-40B4-BE49-F238E27FC236}">
                <a16:creationId xmlns:a16="http://schemas.microsoft.com/office/drawing/2014/main" id="{815DF25C-D886-484A-B238-62A0A1E19FEB}"/>
              </a:ext>
            </a:extLst>
          </p:cNvPr>
          <p:cNvPicPr>
            <a:picLocks noGrp="1" noChangeAspect="1"/>
          </p:cNvPicPr>
          <p:nvPr>
            <p:ph idx="1"/>
          </p:nvPr>
        </p:nvPicPr>
        <p:blipFill>
          <a:blip r:embed="rId2"/>
          <a:stretch>
            <a:fillRect/>
          </a:stretch>
        </p:blipFill>
        <p:spPr>
          <a:xfrm>
            <a:off x="2835792" y="1403610"/>
            <a:ext cx="6286500" cy="2571750"/>
          </a:xfrm>
          <a:prstGeom prst="rect">
            <a:avLst/>
          </a:prstGeom>
        </p:spPr>
      </p:pic>
      <p:sp>
        <p:nvSpPr>
          <p:cNvPr id="32" name="CuadroTexto 31">
            <a:extLst>
              <a:ext uri="{FF2B5EF4-FFF2-40B4-BE49-F238E27FC236}">
                <a16:creationId xmlns:a16="http://schemas.microsoft.com/office/drawing/2014/main" id="{6F5D5919-D6C2-4230-AB80-1010773D99E0}"/>
              </a:ext>
            </a:extLst>
          </p:cNvPr>
          <p:cNvSpPr txBox="1"/>
          <p:nvPr/>
        </p:nvSpPr>
        <p:spPr>
          <a:xfrm>
            <a:off x="1648046" y="4272677"/>
            <a:ext cx="10234723" cy="2585323"/>
          </a:xfrm>
          <a:prstGeom prst="rect">
            <a:avLst/>
          </a:prstGeom>
          <a:noFill/>
        </p:spPr>
        <p:txBody>
          <a:bodyPr wrap="square" rtlCol="0">
            <a:spAutoFit/>
          </a:bodyPr>
          <a:lstStyle/>
          <a:p>
            <a:pPr marL="285750" indent="-285750" algn="just">
              <a:buFontTx/>
              <a:buChar char="-"/>
            </a:pPr>
            <a:r>
              <a:rPr lang="es-ES" dirty="0"/>
              <a:t>La idea básica detrás de un sistema de colas de mensajes es que las aplicaciones se comunican insertando mensajes en colas específicas. Estos mensajes son reenviados a una serie de servidores de comunicación y en algún momento se entregan en su destino, incluso si éste no estaba disponible cuando se envió el mensaje.</a:t>
            </a:r>
          </a:p>
          <a:p>
            <a:pPr marL="285750" indent="-285750" algn="just">
              <a:buFontTx/>
              <a:buChar char="-"/>
            </a:pPr>
            <a:endParaRPr lang="es-ES" dirty="0"/>
          </a:p>
          <a:p>
            <a:pPr algn="just"/>
            <a:r>
              <a:rPr lang="es-ES" dirty="0"/>
              <a:t>- En la práctica, la mayoría de los servidores de comunicación están directamente conectados uno con otro. En otras palabras, por lo general, un mensaje se transfiere directamente hacia un servidor destino.</a:t>
            </a:r>
          </a:p>
          <a:p>
            <a:endParaRPr lang="es-ES" dirty="0"/>
          </a:p>
        </p:txBody>
      </p:sp>
    </p:spTree>
    <p:extLst>
      <p:ext uri="{BB962C8B-B14F-4D97-AF65-F5344CB8AC3E}">
        <p14:creationId xmlns:p14="http://schemas.microsoft.com/office/powerpoint/2010/main" val="31655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608B5-285E-4C83-8403-A3CD8668C979}"/>
              </a:ext>
            </a:extLst>
          </p:cNvPr>
          <p:cNvSpPr>
            <a:spLocks noGrp="1"/>
          </p:cNvSpPr>
          <p:nvPr>
            <p:ph type="title"/>
          </p:nvPr>
        </p:nvSpPr>
        <p:spPr/>
        <p:txBody>
          <a:bodyPr/>
          <a:lstStyle/>
          <a:p>
            <a:r>
              <a:rPr lang="es-ES" dirty="0"/>
              <a:t>Modelo de Colas de Mensajes</a:t>
            </a:r>
          </a:p>
        </p:txBody>
      </p:sp>
      <p:pic>
        <p:nvPicPr>
          <p:cNvPr id="6" name="Imagen 1">
            <a:extLst>
              <a:ext uri="{FF2B5EF4-FFF2-40B4-BE49-F238E27FC236}">
                <a16:creationId xmlns:a16="http://schemas.microsoft.com/office/drawing/2014/main" id="{CDFF056B-E22C-416F-9C23-12ACAEE4C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3294" y="1482731"/>
            <a:ext cx="5070234" cy="330520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FD7256A4-D534-4CBC-8831-1755116FD6A7}"/>
              </a:ext>
            </a:extLst>
          </p:cNvPr>
          <p:cNvSpPr txBox="1"/>
          <p:nvPr/>
        </p:nvSpPr>
        <p:spPr>
          <a:xfrm>
            <a:off x="2105246" y="5115392"/>
            <a:ext cx="9675628" cy="1477328"/>
          </a:xfrm>
          <a:prstGeom prst="rect">
            <a:avLst/>
          </a:prstGeom>
          <a:noFill/>
        </p:spPr>
        <p:txBody>
          <a:bodyPr wrap="square" rtlCol="0">
            <a:spAutoFit/>
          </a:bodyPr>
          <a:lstStyle/>
          <a:p>
            <a:r>
              <a:rPr lang="es-ES" dirty="0"/>
              <a:t>De hecho, una vez que se ha depositado un mensaje en una cola, permanecerá ahí hasta que sea eliminado, sin tomar en cuenta si el remitente o el destinatario se encuentran en ejecución. Esto nos proporciona cuatro combinaciones con respecto al modo de ejecución del remitente y del destinatario.</a:t>
            </a:r>
          </a:p>
          <a:p>
            <a:endParaRPr lang="es-ES" dirty="0"/>
          </a:p>
        </p:txBody>
      </p:sp>
    </p:spTree>
    <p:extLst>
      <p:ext uri="{BB962C8B-B14F-4D97-AF65-F5344CB8AC3E}">
        <p14:creationId xmlns:p14="http://schemas.microsoft.com/office/powerpoint/2010/main" val="1452525529"/>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TotalTime>
  <Words>1377</Words>
  <Application>Microsoft Office PowerPoint</Application>
  <PresentationFormat>Panorámica</PresentationFormat>
  <Paragraphs>39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Comunicación Orientada a Mensajes</vt:lpstr>
      <vt:lpstr>Mapa Mental</vt:lpstr>
      <vt:lpstr>Socket</vt:lpstr>
      <vt:lpstr>Primitivas para Sockets TCP</vt:lpstr>
      <vt:lpstr>Patrón de Comunicación</vt:lpstr>
      <vt:lpstr>La Interfaz de Paso de Mensajes (MPI)</vt:lpstr>
      <vt:lpstr>Algunas de las primitivas para paso de mensajes más conocidas de la MPI. </vt:lpstr>
      <vt:lpstr>Comunicación persistente orientada a mensajes: Modelo y arquitectura general de un sistema de colas de mensajes</vt:lpstr>
      <vt:lpstr>Modelo de Colas de Mensajes</vt:lpstr>
      <vt:lpstr>Agentes de Mensajes</vt:lpstr>
      <vt:lpstr>Presentación de PowerPoint</vt:lpstr>
      <vt:lpstr>Ejemplo: WebSphere de IBM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Orientada a Mensajes</dc:title>
  <dc:creator>DENNIS ALEXIS, MAZA CERNA</dc:creator>
  <cp:lastModifiedBy>DENNIS ALEXIS, MAZA CERNA</cp:lastModifiedBy>
  <cp:revision>8</cp:revision>
  <dcterms:created xsi:type="dcterms:W3CDTF">2018-07-04T04:05:43Z</dcterms:created>
  <dcterms:modified xsi:type="dcterms:W3CDTF">2018-07-04T07:03:24Z</dcterms:modified>
</cp:coreProperties>
</file>