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70"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6F67D9A-CC7D-42EB-980D-0882A638161C}"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87933FD-90A7-4BAD-94FF-A10ED9645E4C}"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8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6F67D9A-CC7D-42EB-980D-0882A638161C}"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87933FD-90A7-4BAD-94FF-A10ED9645E4C}" type="slidenum">
              <a:rPr lang="es-ES" smtClean="0"/>
              <a:t>‹Nº›</a:t>
            </a:fld>
            <a:endParaRPr lang="es-ES"/>
          </a:p>
        </p:txBody>
      </p:sp>
    </p:spTree>
    <p:extLst>
      <p:ext uri="{BB962C8B-B14F-4D97-AF65-F5344CB8AC3E}">
        <p14:creationId xmlns:p14="http://schemas.microsoft.com/office/powerpoint/2010/main" val="107879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6F67D9A-CC7D-42EB-980D-0882A638161C}"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87933FD-90A7-4BAD-94FF-A10ED9645E4C}" type="slidenum">
              <a:rPr lang="es-ES" smtClean="0"/>
              <a:t>‹Nº›</a:t>
            </a:fld>
            <a:endParaRPr lang="es-ES"/>
          </a:p>
        </p:txBody>
      </p:sp>
    </p:spTree>
    <p:extLst>
      <p:ext uri="{BB962C8B-B14F-4D97-AF65-F5344CB8AC3E}">
        <p14:creationId xmlns:p14="http://schemas.microsoft.com/office/powerpoint/2010/main" val="303560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6F67D9A-CC7D-42EB-980D-0882A638161C}"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87933FD-90A7-4BAD-94FF-A10ED9645E4C}" type="slidenum">
              <a:rPr lang="es-ES" smtClean="0"/>
              <a:t>‹Nº›</a:t>
            </a:fld>
            <a:endParaRPr lang="es-ES"/>
          </a:p>
        </p:txBody>
      </p:sp>
    </p:spTree>
    <p:extLst>
      <p:ext uri="{BB962C8B-B14F-4D97-AF65-F5344CB8AC3E}">
        <p14:creationId xmlns:p14="http://schemas.microsoft.com/office/powerpoint/2010/main" val="420234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6F67D9A-CC7D-42EB-980D-0882A638161C}" type="datetimeFigureOut">
              <a:rPr lang="es-ES" smtClean="0"/>
              <a:t>04/07/2018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87933FD-90A7-4BAD-94FF-A10ED9645E4C}"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52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6F67D9A-CC7D-42EB-980D-0882A638161C}" type="datetimeFigureOut">
              <a:rPr lang="es-ES" smtClean="0"/>
              <a:t>04/07/2018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87933FD-90A7-4BAD-94FF-A10ED9645E4C}" type="slidenum">
              <a:rPr lang="es-ES" smtClean="0"/>
              <a:t>‹Nº›</a:t>
            </a:fld>
            <a:endParaRPr lang="es-ES"/>
          </a:p>
        </p:txBody>
      </p:sp>
    </p:spTree>
    <p:extLst>
      <p:ext uri="{BB962C8B-B14F-4D97-AF65-F5344CB8AC3E}">
        <p14:creationId xmlns:p14="http://schemas.microsoft.com/office/powerpoint/2010/main" val="66390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6F67D9A-CC7D-42EB-980D-0882A638161C}" type="datetimeFigureOut">
              <a:rPr lang="es-ES" smtClean="0"/>
              <a:t>04/07/2018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87933FD-90A7-4BAD-94FF-A10ED9645E4C}" type="slidenum">
              <a:rPr lang="es-ES" smtClean="0"/>
              <a:t>‹Nº›</a:t>
            </a:fld>
            <a:endParaRPr lang="es-ES"/>
          </a:p>
        </p:txBody>
      </p:sp>
    </p:spTree>
    <p:extLst>
      <p:ext uri="{BB962C8B-B14F-4D97-AF65-F5344CB8AC3E}">
        <p14:creationId xmlns:p14="http://schemas.microsoft.com/office/powerpoint/2010/main" val="228081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6F67D9A-CC7D-42EB-980D-0882A638161C}" type="datetimeFigureOut">
              <a:rPr lang="es-ES" smtClean="0"/>
              <a:t>04/07/2018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87933FD-90A7-4BAD-94FF-A10ED9645E4C}" type="slidenum">
              <a:rPr lang="es-ES" smtClean="0"/>
              <a:t>‹Nº›</a:t>
            </a:fld>
            <a:endParaRPr lang="es-ES"/>
          </a:p>
        </p:txBody>
      </p:sp>
    </p:spTree>
    <p:extLst>
      <p:ext uri="{BB962C8B-B14F-4D97-AF65-F5344CB8AC3E}">
        <p14:creationId xmlns:p14="http://schemas.microsoft.com/office/powerpoint/2010/main" val="2799902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F67D9A-CC7D-42EB-980D-0882A638161C}" type="datetimeFigureOut">
              <a:rPr lang="es-ES" smtClean="0"/>
              <a:t>04/07/2018</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587933FD-90A7-4BAD-94FF-A10ED9645E4C}" type="slidenum">
              <a:rPr lang="es-ES" smtClean="0"/>
              <a:t>‹Nº›</a:t>
            </a:fld>
            <a:endParaRPr lang="es-ES"/>
          </a:p>
        </p:txBody>
      </p:sp>
    </p:spTree>
    <p:extLst>
      <p:ext uri="{BB962C8B-B14F-4D97-AF65-F5344CB8AC3E}">
        <p14:creationId xmlns:p14="http://schemas.microsoft.com/office/powerpoint/2010/main" val="157576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F67D9A-CC7D-42EB-980D-0882A638161C}" type="datetimeFigureOut">
              <a:rPr lang="es-ES" smtClean="0"/>
              <a:t>04/07/2018</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7933FD-90A7-4BAD-94FF-A10ED9645E4C}" type="slidenum">
              <a:rPr lang="es-ES" smtClean="0"/>
              <a:t>‹Nº›</a:t>
            </a:fld>
            <a:endParaRPr lang="es-ES"/>
          </a:p>
        </p:txBody>
      </p:sp>
    </p:spTree>
    <p:extLst>
      <p:ext uri="{BB962C8B-B14F-4D97-AF65-F5344CB8AC3E}">
        <p14:creationId xmlns:p14="http://schemas.microsoft.com/office/powerpoint/2010/main" val="387934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F67D9A-CC7D-42EB-980D-0882A638161C}" type="datetimeFigureOut">
              <a:rPr lang="es-ES" smtClean="0"/>
              <a:t>04/07/2018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87933FD-90A7-4BAD-94FF-A10ED9645E4C}" type="slidenum">
              <a:rPr lang="es-ES" smtClean="0"/>
              <a:t>‹Nº›</a:t>
            </a:fld>
            <a:endParaRPr lang="es-ES"/>
          </a:p>
        </p:txBody>
      </p:sp>
    </p:spTree>
    <p:extLst>
      <p:ext uri="{BB962C8B-B14F-4D97-AF65-F5344CB8AC3E}">
        <p14:creationId xmlns:p14="http://schemas.microsoft.com/office/powerpoint/2010/main" val="147259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F67D9A-CC7D-42EB-980D-0882A638161C}" type="datetimeFigureOut">
              <a:rPr lang="es-ES" smtClean="0"/>
              <a:t>04/07/2018</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7933FD-90A7-4BAD-94FF-A10ED9645E4C}"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290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419" b="1" dirty="0" smtClean="0">
                <a:effectLst>
                  <a:outerShdw blurRad="38100" dist="38100" dir="2700000" algn="tl">
                    <a:srgbClr val="000000">
                      <a:alpha val="43137"/>
                    </a:srgbClr>
                  </a:outerShdw>
                </a:effectLst>
              </a:rPr>
              <a:t>Algoritmo de Selección y </a:t>
            </a:r>
            <a:r>
              <a:rPr lang="es-ES" b="1" dirty="0" smtClean="0">
                <a:effectLst>
                  <a:outerShdw blurRad="38100" dist="38100" dir="2700000" algn="tl">
                    <a:srgbClr val="000000">
                      <a:alpha val="43137"/>
                    </a:srgbClr>
                  </a:outerShdw>
                </a:effectLst>
              </a:rPr>
              <a:t>Elecciones en sistemas de gran escala</a:t>
            </a:r>
            <a:r>
              <a:rPr lang="es-419" b="1" dirty="0" smtClean="0">
                <a:effectLst>
                  <a:outerShdw blurRad="38100" dist="38100" dir="2700000" algn="tl">
                    <a:srgbClr val="000000">
                      <a:alpha val="43137"/>
                    </a:srgbClr>
                  </a:outerShdw>
                </a:effectLst>
              </a:rPr>
              <a:t> </a:t>
            </a:r>
            <a:endParaRPr lang="es-ES" b="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1138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08660"/>
            <a:ext cx="10515600" cy="5468303"/>
          </a:xfrm>
        </p:spPr>
        <p:txBody>
          <a:bodyPr>
            <a:normAutofit/>
          </a:bodyPr>
          <a:lstStyle/>
          <a:p>
            <a:pPr algn="just"/>
            <a:r>
              <a:rPr lang="es-ES" sz="2400" b="1" dirty="0" smtClean="0"/>
              <a:t>Puerto del </a:t>
            </a:r>
            <a:r>
              <a:rPr lang="es-ES" sz="2400" b="1" dirty="0" err="1" smtClean="0"/>
              <a:t>BitTorrent</a:t>
            </a:r>
            <a:r>
              <a:rPr lang="es-ES" sz="2400" b="1" dirty="0" smtClean="0"/>
              <a:t> </a:t>
            </a:r>
            <a:r>
              <a:rPr lang="es-ES" sz="2400" b="1" dirty="0" err="1" smtClean="0"/>
              <a:t>trackerless</a:t>
            </a:r>
            <a:r>
              <a:rPr lang="es-ES" sz="2400" b="1" dirty="0" smtClean="0"/>
              <a:t>: </a:t>
            </a:r>
            <a:r>
              <a:rPr lang="es-ES" sz="2400" dirty="0" smtClean="0"/>
              <a:t>Generalmente para usar el </a:t>
            </a:r>
            <a:r>
              <a:rPr lang="es-ES" sz="2400" dirty="0" err="1" smtClean="0"/>
              <a:t>trackerless</a:t>
            </a:r>
            <a:r>
              <a:rPr lang="es-ES" sz="2400" dirty="0" smtClean="0"/>
              <a:t> hay que abrir el mismo puerto que necesita el </a:t>
            </a:r>
            <a:r>
              <a:rPr lang="es-ES" sz="2400" dirty="0" err="1" smtClean="0"/>
              <a:t>BitTorrent</a:t>
            </a:r>
            <a:r>
              <a:rPr lang="es-ES" sz="2400" dirty="0" smtClean="0"/>
              <a:t> para conectar con otros usuarios pero en vez de ser TCP (Protocolo de control de transmisión) es UDP.</a:t>
            </a:r>
          </a:p>
          <a:p>
            <a:pPr algn="just"/>
            <a:r>
              <a:rPr lang="es-ES" sz="2400" b="1" dirty="0" err="1" smtClean="0"/>
              <a:t>BitTorrent</a:t>
            </a:r>
            <a:r>
              <a:rPr lang="es-ES" sz="2400" b="1" dirty="0" smtClean="0"/>
              <a:t> sin </a:t>
            </a:r>
            <a:r>
              <a:rPr lang="es-ES" sz="2400" b="1" dirty="0" err="1" smtClean="0"/>
              <a:t>trackers</a:t>
            </a:r>
            <a:r>
              <a:rPr lang="es-ES" sz="2400" b="1" dirty="0" smtClean="0"/>
              <a:t>: </a:t>
            </a:r>
            <a:r>
              <a:rPr lang="es-ES" sz="2400" dirty="0" smtClean="0"/>
              <a:t>El </a:t>
            </a:r>
            <a:r>
              <a:rPr lang="es-ES" sz="2400" dirty="0" err="1" smtClean="0"/>
              <a:t>BitTorrent</a:t>
            </a:r>
            <a:r>
              <a:rPr lang="es-ES" sz="2400" dirty="0" smtClean="0"/>
              <a:t> puede funcionar sin </a:t>
            </a:r>
            <a:r>
              <a:rPr lang="es-ES" sz="2400" dirty="0" err="1" smtClean="0"/>
              <a:t>trackers</a:t>
            </a:r>
            <a:r>
              <a:rPr lang="es-ES" sz="2400" dirty="0" smtClean="0"/>
              <a:t> siempre que el </a:t>
            </a:r>
            <a:r>
              <a:rPr lang="es-ES" sz="2400" dirty="0" err="1" smtClean="0"/>
              <a:t>torrent</a:t>
            </a:r>
            <a:r>
              <a:rPr lang="es-ES" sz="2400" dirty="0" smtClean="0"/>
              <a:t> no este marcado como privado. En cuanto se contacta con otro nodo que dispone de </a:t>
            </a:r>
            <a:r>
              <a:rPr lang="es-ES" sz="2400" dirty="0" err="1" smtClean="0"/>
              <a:t>trackerless</a:t>
            </a:r>
            <a:r>
              <a:rPr lang="es-ES" sz="2400" dirty="0" smtClean="0"/>
              <a:t> se comienza a intercambiar los datos de los nodos y clientes a los que están conectados.</a:t>
            </a:r>
            <a:endParaRPr lang="es-ES" sz="2400" dirty="0"/>
          </a:p>
        </p:txBody>
      </p:sp>
    </p:spTree>
    <p:extLst>
      <p:ext uri="{BB962C8B-B14F-4D97-AF65-F5344CB8AC3E}">
        <p14:creationId xmlns:p14="http://schemas.microsoft.com/office/powerpoint/2010/main" val="34395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29335"/>
          </a:xfrm>
        </p:spPr>
        <p:txBody>
          <a:bodyPr/>
          <a:lstStyle/>
          <a:p>
            <a:r>
              <a:rPr lang="es-ES" dirty="0" smtClean="0"/>
              <a:t>Contactar con el primer cliente</a:t>
            </a:r>
            <a:endParaRPr lang="es-ES" dirty="0"/>
          </a:p>
        </p:txBody>
      </p:sp>
      <p:sp>
        <p:nvSpPr>
          <p:cNvPr id="3" name="Marcador de contenido 2"/>
          <p:cNvSpPr>
            <a:spLocks noGrp="1"/>
          </p:cNvSpPr>
          <p:nvPr>
            <p:ph idx="1"/>
          </p:nvPr>
        </p:nvSpPr>
        <p:spPr>
          <a:xfrm>
            <a:off x="515155" y="1394460"/>
            <a:ext cx="11178862" cy="5074920"/>
          </a:xfrm>
        </p:spPr>
        <p:txBody>
          <a:bodyPr>
            <a:noAutofit/>
          </a:bodyPr>
          <a:lstStyle/>
          <a:p>
            <a:pPr algn="just"/>
            <a:r>
              <a:rPr lang="es-ES" sz="2200" dirty="0" smtClean="0"/>
              <a:t>Para contactar con el primer cliente hay 4 formas posibles:</a:t>
            </a:r>
          </a:p>
          <a:p>
            <a:pPr algn="just">
              <a:buFont typeface="Wingdings" panose="05000000000000000000" pitchFamily="2" charset="2"/>
              <a:buChar char="q"/>
            </a:pPr>
            <a:r>
              <a:rPr lang="es-ES" sz="2200" dirty="0" smtClean="0"/>
              <a:t>Lo más habitual es a través de un </a:t>
            </a:r>
            <a:r>
              <a:rPr lang="es-ES" sz="2200" dirty="0" err="1" smtClean="0"/>
              <a:t>tracker</a:t>
            </a:r>
            <a:r>
              <a:rPr lang="es-ES" sz="2200" dirty="0" smtClean="0"/>
              <a:t> de </a:t>
            </a:r>
            <a:r>
              <a:rPr lang="es-ES" sz="2200" dirty="0" err="1" smtClean="0"/>
              <a:t>BitTorrent</a:t>
            </a:r>
            <a:r>
              <a:rPr lang="es-ES" sz="2200" dirty="0" smtClean="0"/>
              <a:t>. Por norma general viene indicado en el propio </a:t>
            </a:r>
            <a:r>
              <a:rPr lang="es-ES" sz="2200" dirty="0" err="1" smtClean="0"/>
              <a:t>torrent</a:t>
            </a:r>
            <a:r>
              <a:rPr lang="es-ES" sz="2200" dirty="0" smtClean="0"/>
              <a:t>.</a:t>
            </a:r>
          </a:p>
          <a:p>
            <a:pPr algn="just">
              <a:buFont typeface="Wingdings" panose="05000000000000000000" pitchFamily="2" charset="2"/>
              <a:buChar char="q"/>
            </a:pPr>
            <a:r>
              <a:rPr lang="es-ES" sz="2200" dirty="0" smtClean="0"/>
              <a:t>A través de un nodo indicado en el propio </a:t>
            </a:r>
            <a:r>
              <a:rPr lang="es-ES" sz="2200" dirty="0" err="1" smtClean="0"/>
              <a:t>torrent</a:t>
            </a:r>
            <a:r>
              <a:rPr lang="es-ES" sz="2200" dirty="0" smtClean="0"/>
              <a:t>. Puede usarse si en vez de querer instalar un </a:t>
            </a:r>
            <a:r>
              <a:rPr lang="es-ES" sz="2200" dirty="0" err="1" smtClean="0"/>
              <a:t>tracker</a:t>
            </a:r>
            <a:r>
              <a:rPr lang="es-ES" sz="2200" dirty="0" smtClean="0"/>
              <a:t>, se instala un servidor de nodos que consume muchos menos recursos. El nodo puede ser el </a:t>
            </a:r>
            <a:r>
              <a:rPr lang="es-ES" sz="2200" dirty="0" err="1" smtClean="0"/>
              <a:t>seed</a:t>
            </a:r>
            <a:r>
              <a:rPr lang="es-ES" sz="2200" dirty="0" smtClean="0"/>
              <a:t> original y puede ser usado para intercambiar archivos entre unos pocos amigos. Si el nodo indicado tiene </a:t>
            </a:r>
            <a:r>
              <a:rPr lang="es-ES" sz="2200" dirty="0" err="1" smtClean="0"/>
              <a:t>ip</a:t>
            </a:r>
            <a:r>
              <a:rPr lang="es-ES" sz="2200" dirty="0" smtClean="0"/>
              <a:t> dinámica es muy recomendable usar DNS para evitar no poder contactar con él.</a:t>
            </a:r>
          </a:p>
          <a:p>
            <a:pPr algn="just">
              <a:buFont typeface="Wingdings" panose="05000000000000000000" pitchFamily="2" charset="2"/>
              <a:buChar char="q"/>
            </a:pPr>
            <a:r>
              <a:rPr lang="es-ES" sz="2200" dirty="0" smtClean="0"/>
              <a:t>A través del nodo por defecto que incorporan algunos clientes de </a:t>
            </a:r>
            <a:r>
              <a:rPr lang="es-ES" sz="2200" dirty="0" err="1" smtClean="0"/>
              <a:t>BitTorrent</a:t>
            </a:r>
            <a:r>
              <a:rPr lang="es-ES" sz="2200" dirty="0" smtClean="0"/>
              <a:t> y a través del cual conecta a todos los usuarios de ese cliente:</a:t>
            </a:r>
          </a:p>
          <a:p>
            <a:pPr lvl="1" algn="just">
              <a:buFont typeface="Wingdings" panose="05000000000000000000" pitchFamily="2" charset="2"/>
              <a:buChar char="q"/>
            </a:pPr>
            <a:r>
              <a:rPr lang="es-ES" sz="2200" dirty="0" smtClean="0"/>
              <a:t>El </a:t>
            </a:r>
            <a:r>
              <a:rPr lang="es-ES" sz="2200" dirty="0" err="1" smtClean="0"/>
              <a:t>BitComet</a:t>
            </a:r>
            <a:r>
              <a:rPr lang="es-ES" sz="2200" dirty="0" smtClean="0"/>
              <a:t> en router.bitcomet.com:554 (UDP)</a:t>
            </a:r>
          </a:p>
          <a:p>
            <a:pPr lvl="1" algn="just">
              <a:buFont typeface="Wingdings" panose="05000000000000000000" pitchFamily="2" charset="2"/>
              <a:buChar char="q"/>
            </a:pPr>
            <a:r>
              <a:rPr lang="es-ES" sz="2200" dirty="0" smtClean="0"/>
              <a:t>El </a:t>
            </a:r>
            <a:r>
              <a:rPr lang="es-ES" sz="2200" dirty="0" err="1" smtClean="0"/>
              <a:t>BitTorrent</a:t>
            </a:r>
            <a:r>
              <a:rPr lang="es-ES" sz="2200" dirty="0" smtClean="0"/>
              <a:t> Oficial en router.bittorrent.com:6881 (UDP)</a:t>
            </a:r>
          </a:p>
          <a:p>
            <a:pPr lvl="1" algn="just">
              <a:buFont typeface="Wingdings" panose="05000000000000000000" pitchFamily="2" charset="2"/>
              <a:buChar char="q"/>
            </a:pPr>
            <a:r>
              <a:rPr lang="es-ES" sz="2200" dirty="0" smtClean="0"/>
              <a:t>El </a:t>
            </a:r>
            <a:r>
              <a:rPr lang="es-ES" sz="2200" dirty="0" err="1" smtClean="0"/>
              <a:t>uTorrent</a:t>
            </a:r>
            <a:r>
              <a:rPr lang="es-ES" sz="2200" dirty="0" smtClean="0"/>
              <a:t> en router.utorrent.com:6881 (UDP)</a:t>
            </a:r>
          </a:p>
          <a:p>
            <a:pPr algn="just">
              <a:buFont typeface="Wingdings" panose="05000000000000000000" pitchFamily="2" charset="2"/>
              <a:buChar char="q"/>
            </a:pPr>
            <a:r>
              <a:rPr lang="es-ES" sz="2200" dirty="0" smtClean="0"/>
              <a:t>Algunos clientes de </a:t>
            </a:r>
            <a:r>
              <a:rPr lang="es-ES" sz="2200" dirty="0" err="1" smtClean="0"/>
              <a:t>BitTorrent</a:t>
            </a:r>
            <a:r>
              <a:rPr lang="es-ES" sz="2200" dirty="0" smtClean="0"/>
              <a:t> permiten introducir a mano la IP de otro cliente.</a:t>
            </a:r>
          </a:p>
          <a:p>
            <a:pPr algn="just"/>
            <a:endParaRPr lang="es-ES" sz="2200" dirty="0"/>
          </a:p>
        </p:txBody>
      </p:sp>
    </p:spTree>
    <p:extLst>
      <p:ext uri="{BB962C8B-B14F-4D97-AF65-F5344CB8AC3E}">
        <p14:creationId xmlns:p14="http://schemas.microsoft.com/office/powerpoint/2010/main" val="333812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effectLst>
                  <a:outerShdw blurRad="38100" dist="38100" dir="2700000" algn="tl">
                    <a:srgbClr val="000000">
                      <a:alpha val="43137"/>
                    </a:srgbClr>
                  </a:outerShdw>
                </a:effectLst>
              </a:rPr>
              <a:t>Diferencia entre </a:t>
            </a:r>
            <a:r>
              <a:rPr lang="es-ES" b="1" dirty="0" err="1" smtClean="0">
                <a:effectLst>
                  <a:outerShdw blurRad="38100" dist="38100" dir="2700000" algn="tl">
                    <a:srgbClr val="000000">
                      <a:alpha val="43137"/>
                    </a:srgbClr>
                  </a:outerShdw>
                </a:effectLst>
              </a:rPr>
              <a:t>trackerless</a:t>
            </a:r>
            <a:r>
              <a:rPr lang="es-ES" b="1" dirty="0" smtClean="0">
                <a:effectLst>
                  <a:outerShdw blurRad="38100" dist="38100" dir="2700000" algn="tl">
                    <a:srgbClr val="000000">
                      <a:alpha val="43137"/>
                    </a:srgbClr>
                  </a:outerShdw>
                </a:effectLst>
              </a:rPr>
              <a:t> y DHT</a:t>
            </a:r>
            <a:endParaRPr lang="es-ES"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pPr algn="just"/>
            <a:r>
              <a:rPr lang="es-ES" dirty="0" smtClean="0"/>
              <a:t>Aunque es común usar </a:t>
            </a:r>
            <a:r>
              <a:rPr lang="es-ES" dirty="0" err="1" smtClean="0"/>
              <a:t>trackerless</a:t>
            </a:r>
            <a:r>
              <a:rPr lang="es-ES" dirty="0" smtClean="0"/>
              <a:t> o DHT (Tabla de Hash Distribuido) para referirse a lo mismo hay una pequeña diferencia.</a:t>
            </a:r>
          </a:p>
          <a:p>
            <a:pPr algn="just"/>
            <a:r>
              <a:rPr lang="es-ES" dirty="0" smtClean="0"/>
              <a:t>El DHT es un sistema para compartir datos mediante nodos en una red descentralizada y hay muchos programas que lo usan. El </a:t>
            </a:r>
            <a:r>
              <a:rPr lang="es-ES" dirty="0" err="1" smtClean="0"/>
              <a:t>trackerless</a:t>
            </a:r>
            <a:r>
              <a:rPr lang="es-ES" dirty="0" smtClean="0"/>
              <a:t> en cambio es como han adaptado el DHT para funcionar en una red </a:t>
            </a:r>
            <a:r>
              <a:rPr lang="es-ES" dirty="0" err="1" smtClean="0"/>
              <a:t>BitTorrent</a:t>
            </a:r>
            <a:r>
              <a:rPr lang="es-ES" dirty="0" smtClean="0"/>
              <a:t> y así conseguir reducir la carga de procesos del </a:t>
            </a:r>
            <a:r>
              <a:rPr lang="es-ES" dirty="0" err="1" smtClean="0"/>
              <a:t>tracker</a:t>
            </a:r>
            <a:r>
              <a:rPr lang="es-ES" dirty="0" smtClean="0"/>
              <a:t>. El </a:t>
            </a:r>
            <a:r>
              <a:rPr lang="es-ES" dirty="0" err="1" smtClean="0"/>
              <a:t>trackerless</a:t>
            </a:r>
            <a:r>
              <a:rPr lang="es-ES" dirty="0" smtClean="0"/>
              <a:t> se usa exclusivamente en el </a:t>
            </a:r>
            <a:r>
              <a:rPr lang="es-ES" dirty="0" err="1" smtClean="0"/>
              <a:t>BitTorrent</a:t>
            </a:r>
            <a:r>
              <a:rPr lang="es-ES" dirty="0" smtClean="0"/>
              <a:t>.</a:t>
            </a:r>
          </a:p>
          <a:p>
            <a:pPr algn="just"/>
            <a:endParaRPr lang="es-ES" dirty="0"/>
          </a:p>
        </p:txBody>
      </p:sp>
    </p:spTree>
    <p:extLst>
      <p:ext uri="{BB962C8B-B14F-4D97-AF65-F5344CB8AC3E}">
        <p14:creationId xmlns:p14="http://schemas.microsoft.com/office/powerpoint/2010/main" val="399632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effectLst>
                  <a:outerShdw blurRad="38100" dist="38100" dir="2700000" algn="tl">
                    <a:srgbClr val="000000">
                      <a:alpha val="43137"/>
                    </a:srgbClr>
                  </a:outerShdw>
                </a:effectLst>
              </a:rPr>
              <a:t>Ventajas y desventajas del </a:t>
            </a:r>
            <a:r>
              <a:rPr lang="es-ES" b="1" dirty="0" err="1" smtClean="0">
                <a:effectLst>
                  <a:outerShdw blurRad="38100" dist="38100" dir="2700000" algn="tl">
                    <a:srgbClr val="000000">
                      <a:alpha val="43137"/>
                    </a:srgbClr>
                  </a:outerShdw>
                </a:effectLst>
              </a:rPr>
              <a:t>trackerless</a:t>
            </a:r>
            <a:endParaRPr lang="es-ES" b="1" dirty="0">
              <a:effectLst>
                <a:outerShdw blurRad="38100" dist="38100" dir="2700000" algn="tl">
                  <a:srgbClr val="000000">
                    <a:alpha val="43137"/>
                  </a:srgbClr>
                </a:outerShdw>
              </a:effectLst>
            </a:endParaRPr>
          </a:p>
        </p:txBody>
      </p:sp>
      <p:sp>
        <p:nvSpPr>
          <p:cNvPr id="3" name="Marcador de contenido 2"/>
          <p:cNvSpPr>
            <a:spLocks noGrp="1"/>
          </p:cNvSpPr>
          <p:nvPr>
            <p:ph sz="half" idx="1"/>
          </p:nvPr>
        </p:nvSpPr>
        <p:spPr/>
        <p:txBody>
          <a:bodyPr>
            <a:normAutofit lnSpcReduction="10000"/>
          </a:bodyPr>
          <a:lstStyle/>
          <a:p>
            <a:pPr algn="just"/>
            <a:r>
              <a:rPr lang="es-ES" sz="2800" b="1" dirty="0" smtClean="0">
                <a:effectLst>
                  <a:outerShdw blurRad="38100" dist="38100" dir="2700000" algn="tl">
                    <a:srgbClr val="000000">
                      <a:alpha val="43137"/>
                    </a:srgbClr>
                  </a:outerShdw>
                </a:effectLst>
              </a:rPr>
              <a:t>Ventajas:</a:t>
            </a:r>
          </a:p>
          <a:p>
            <a:pPr lvl="1" algn="just"/>
            <a:r>
              <a:rPr lang="es-ES" sz="2800" dirty="0" smtClean="0"/>
              <a:t>Reducen la carga del </a:t>
            </a:r>
            <a:r>
              <a:rPr lang="es-ES" sz="2800" dirty="0" err="1" smtClean="0"/>
              <a:t>tracker</a:t>
            </a:r>
            <a:r>
              <a:rPr lang="es-ES" sz="2800" dirty="0" smtClean="0"/>
              <a:t>.</a:t>
            </a:r>
          </a:p>
          <a:p>
            <a:pPr lvl="1" algn="just"/>
            <a:r>
              <a:rPr lang="es-ES" sz="2800" dirty="0" smtClean="0"/>
              <a:t>Si el </a:t>
            </a:r>
            <a:r>
              <a:rPr lang="es-ES" sz="2800" dirty="0" err="1" smtClean="0"/>
              <a:t>tracker</a:t>
            </a:r>
            <a:r>
              <a:rPr lang="es-ES" sz="2800" dirty="0" smtClean="0"/>
              <a:t> se cae se puede conectar con nuevos </a:t>
            </a:r>
            <a:r>
              <a:rPr lang="es-ES" sz="2800" dirty="0" err="1" smtClean="0"/>
              <a:t>peers</a:t>
            </a:r>
            <a:r>
              <a:rPr lang="es-ES" sz="2800" dirty="0" smtClean="0"/>
              <a:t> y </a:t>
            </a:r>
            <a:r>
              <a:rPr lang="es-ES" sz="2800" dirty="0" err="1" smtClean="0"/>
              <a:t>seeds</a:t>
            </a:r>
            <a:r>
              <a:rPr lang="es-ES" sz="2800" dirty="0" smtClean="0"/>
              <a:t>.</a:t>
            </a:r>
          </a:p>
          <a:p>
            <a:pPr lvl="1" algn="just"/>
            <a:r>
              <a:rPr lang="es-ES" sz="2800" dirty="0" smtClean="0"/>
              <a:t>No es necesario el uso de un </a:t>
            </a:r>
            <a:r>
              <a:rPr lang="es-ES" sz="2800" dirty="0" err="1" smtClean="0"/>
              <a:t>tracker</a:t>
            </a:r>
            <a:r>
              <a:rPr lang="es-ES" sz="2800" dirty="0" smtClean="0"/>
              <a:t>.</a:t>
            </a:r>
            <a:endParaRPr lang="es-ES" sz="2800" dirty="0"/>
          </a:p>
        </p:txBody>
      </p:sp>
      <p:sp>
        <p:nvSpPr>
          <p:cNvPr id="4" name="Marcador de contenido 3"/>
          <p:cNvSpPr>
            <a:spLocks noGrp="1"/>
          </p:cNvSpPr>
          <p:nvPr>
            <p:ph sz="half" idx="2"/>
          </p:nvPr>
        </p:nvSpPr>
        <p:spPr/>
        <p:txBody>
          <a:bodyPr>
            <a:normAutofit lnSpcReduction="10000"/>
          </a:bodyPr>
          <a:lstStyle/>
          <a:p>
            <a:pPr algn="just"/>
            <a:r>
              <a:rPr lang="es-ES" sz="2800" b="1" dirty="0" smtClean="0">
                <a:effectLst>
                  <a:outerShdw blurRad="38100" dist="38100" dir="2700000" algn="tl">
                    <a:srgbClr val="000000">
                      <a:alpha val="43137"/>
                    </a:srgbClr>
                  </a:outerShdw>
                </a:effectLst>
              </a:rPr>
              <a:t>Desventajas:</a:t>
            </a:r>
          </a:p>
          <a:p>
            <a:pPr lvl="1" algn="just"/>
            <a:r>
              <a:rPr lang="es-ES" sz="2800" dirty="0" smtClean="0"/>
              <a:t>El </a:t>
            </a:r>
            <a:r>
              <a:rPr lang="es-ES" sz="2800" dirty="0" err="1" smtClean="0"/>
              <a:t>tracker</a:t>
            </a:r>
            <a:r>
              <a:rPr lang="es-ES" sz="2800" dirty="0" smtClean="0"/>
              <a:t> no puede controlar lo que suben y bajan los usuarios y por lo tanto no puede tomar medidas con los usuarios que no son solidarios.</a:t>
            </a:r>
          </a:p>
          <a:p>
            <a:pPr lvl="1" algn="just"/>
            <a:r>
              <a:rPr lang="es-ES" sz="2800" dirty="0" smtClean="0"/>
              <a:t>El </a:t>
            </a:r>
            <a:r>
              <a:rPr lang="es-ES" sz="2800" dirty="0" err="1" smtClean="0"/>
              <a:t>tracker</a:t>
            </a:r>
            <a:r>
              <a:rPr lang="es-ES" sz="2800" dirty="0" smtClean="0"/>
              <a:t> no puede controlar que solo se conecten los usuarios registrados. Las redes privadas dejan de serlo.</a:t>
            </a:r>
            <a:endParaRPr lang="es-ES" sz="2800" dirty="0"/>
          </a:p>
        </p:txBody>
      </p:sp>
    </p:spTree>
    <p:extLst>
      <p:ext uri="{BB962C8B-B14F-4D97-AF65-F5344CB8AC3E}">
        <p14:creationId xmlns:p14="http://schemas.microsoft.com/office/powerpoint/2010/main" val="398242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effectLst>
                  <a:outerShdw blurRad="38100" dist="38100" dir="2700000" algn="tl">
                    <a:srgbClr val="000000">
                      <a:alpha val="43137"/>
                    </a:srgbClr>
                  </a:outerShdw>
                </a:effectLst>
              </a:rPr>
              <a:t>Algoritmo de Selección</a:t>
            </a:r>
            <a:endParaRPr lang="es-ES"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normAutofit/>
          </a:bodyPr>
          <a:lstStyle/>
          <a:p>
            <a:pPr algn="just"/>
            <a:r>
              <a:rPr lang="es-ES" dirty="0" smtClean="0"/>
              <a:t>Muchas aplicaciones y servicios distribuidos se basan en la existencia de un proceso diferenciado que coordina el trabajo de un conjunto de procesos. </a:t>
            </a:r>
          </a:p>
          <a:p>
            <a:pPr algn="just"/>
            <a:r>
              <a:rPr lang="es-ES" dirty="0" smtClean="0"/>
              <a:t>En todas estas situaciones se requiere detectar que el proceso coordinador falla y elegir un nuevo proceso que asuma el papel de coordinador. La elección requiere el acuerdo sobre quién va a ser el nuevo y único coordinador. De nuevo, las decisiones se basan en la existencia de plazos para la recepción de los mensajes de respuesta.</a:t>
            </a:r>
          </a:p>
          <a:p>
            <a:pPr algn="just"/>
            <a:r>
              <a:rPr lang="es-ES" dirty="0" smtClean="0"/>
              <a:t>Por otra parte, para determinar el criterio de elección de un proceso como coordinador se requiere definir un orden total entre el conjunto de procesos.</a:t>
            </a:r>
          </a:p>
          <a:p>
            <a:pPr algn="just"/>
            <a:r>
              <a:rPr lang="es-ES" dirty="0" smtClean="0"/>
              <a:t>Supondremos que los procesos tienen asociados identificadores únicos según los cuales pueden ordenarse.</a:t>
            </a:r>
          </a:p>
        </p:txBody>
      </p:sp>
    </p:spTree>
    <p:extLst>
      <p:ext uri="{BB962C8B-B14F-4D97-AF65-F5344CB8AC3E}">
        <p14:creationId xmlns:p14="http://schemas.microsoft.com/office/powerpoint/2010/main" val="282053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effectLst>
                  <a:outerShdw blurRad="38100" dist="38100" dir="2700000" algn="tl">
                    <a:srgbClr val="000000">
                      <a:alpha val="43137"/>
                    </a:srgbClr>
                  </a:outerShdw>
                </a:effectLst>
              </a:rPr>
              <a:t>Elecciones en sistemas de gran escala</a:t>
            </a:r>
            <a:endParaRPr lang="es-ES" b="1" dirty="0">
              <a:effectLst>
                <a:outerShdw blurRad="38100" dist="38100" dir="2700000" algn="tl">
                  <a:srgbClr val="000000">
                    <a:alpha val="43137"/>
                  </a:srgbClr>
                </a:outerShdw>
              </a:effectLst>
            </a:endParaRPr>
          </a:p>
        </p:txBody>
      </p:sp>
      <p:sp>
        <p:nvSpPr>
          <p:cNvPr id="3" name="Marcador de texto 2"/>
          <p:cNvSpPr>
            <a:spLocks noGrp="1"/>
          </p:cNvSpPr>
          <p:nvPr>
            <p:ph type="body" idx="1"/>
          </p:nvPr>
        </p:nvSpPr>
        <p:spPr/>
        <p:txBody>
          <a:bodyPr/>
          <a:lstStyle/>
          <a:p>
            <a:endParaRPr lang="es-ES"/>
          </a:p>
        </p:txBody>
      </p:sp>
    </p:spTree>
    <p:extLst>
      <p:ext uri="{BB962C8B-B14F-4D97-AF65-F5344CB8AC3E}">
        <p14:creationId xmlns:p14="http://schemas.microsoft.com/office/powerpoint/2010/main" val="148033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smtClean="0">
                <a:effectLst>
                  <a:outerShdw blurRad="38100" dist="38100" dir="2700000" algn="tl">
                    <a:srgbClr val="000000">
                      <a:alpha val="43137"/>
                    </a:srgbClr>
                  </a:outerShdw>
                </a:effectLst>
              </a:rPr>
              <a:t>Trackerless</a:t>
            </a:r>
            <a:r>
              <a:rPr lang="es-ES" b="1" dirty="0" smtClean="0">
                <a:effectLst>
                  <a:outerShdw blurRad="38100" dist="38100" dir="2700000" algn="tl">
                    <a:srgbClr val="000000">
                      <a:alpha val="43137"/>
                    </a:srgbClr>
                  </a:outerShdw>
                </a:effectLst>
              </a:rPr>
              <a:t> y DHT (Tabla de Hash Distribuido)</a:t>
            </a:r>
            <a:endParaRPr lang="es-ES"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pPr algn="just"/>
            <a:r>
              <a:rPr lang="es-ES" dirty="0" smtClean="0"/>
              <a:t>El </a:t>
            </a:r>
            <a:r>
              <a:rPr lang="es-ES" dirty="0" err="1" smtClean="0"/>
              <a:t>trackerless</a:t>
            </a:r>
            <a:r>
              <a:rPr lang="es-ES" dirty="0" smtClean="0"/>
              <a:t> es un sistema que permite intercambiar entre clientes de </a:t>
            </a:r>
            <a:r>
              <a:rPr lang="es-ES" dirty="0" err="1" smtClean="0"/>
              <a:t>BitTorrent</a:t>
            </a:r>
            <a:r>
              <a:rPr lang="es-ES" dirty="0" smtClean="0"/>
              <a:t> los </a:t>
            </a:r>
            <a:r>
              <a:rPr lang="es-ES" dirty="0" err="1" smtClean="0"/>
              <a:t>seeds</a:t>
            </a:r>
            <a:r>
              <a:rPr lang="es-ES" dirty="0" smtClean="0"/>
              <a:t> y </a:t>
            </a:r>
            <a:r>
              <a:rPr lang="es-ES" dirty="0" err="1" smtClean="0"/>
              <a:t>peers</a:t>
            </a:r>
            <a:r>
              <a:rPr lang="es-ES" dirty="0" smtClean="0"/>
              <a:t> que se está conectado sin necesidad de hacer uso de ningún </a:t>
            </a:r>
            <a:r>
              <a:rPr lang="es-ES" dirty="0" err="1" smtClean="0"/>
              <a:t>tracker</a:t>
            </a:r>
            <a:r>
              <a:rPr lang="es-ES" dirty="0" smtClean="0"/>
              <a:t>. Los clientes que actúan de esta manera se les conocen como nodos DHT.</a:t>
            </a:r>
            <a:endParaRPr lang="es-ES" dirty="0"/>
          </a:p>
        </p:txBody>
      </p:sp>
    </p:spTree>
    <p:extLst>
      <p:ext uri="{BB962C8B-B14F-4D97-AF65-F5344CB8AC3E}">
        <p14:creationId xmlns:p14="http://schemas.microsoft.com/office/powerpoint/2010/main" val="28142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64542" y="708338"/>
            <a:ext cx="4799682" cy="4092584"/>
          </a:xfrm>
          <a:prstGeom prst="rect">
            <a:avLst/>
          </a:prstGeom>
        </p:spPr>
      </p:pic>
      <p:sp>
        <p:nvSpPr>
          <p:cNvPr id="3" name="Rectángulo 2"/>
          <p:cNvSpPr/>
          <p:nvPr/>
        </p:nvSpPr>
        <p:spPr>
          <a:xfrm>
            <a:off x="515886" y="4892583"/>
            <a:ext cx="11096994" cy="1454950"/>
          </a:xfrm>
          <a:prstGeom prst="rect">
            <a:avLst/>
          </a:prstGeom>
        </p:spPr>
        <p:txBody>
          <a:bodyPr wrap="square">
            <a:spAutoFit/>
          </a:bodyPr>
          <a:lstStyle/>
          <a:p>
            <a:pPr>
              <a:lnSpc>
                <a:spcPct val="107000"/>
              </a:lnSpc>
              <a:spcAft>
                <a:spcPts val="800"/>
              </a:spcAft>
            </a:pPr>
            <a:r>
              <a:rPr lang="es-419" sz="2800" dirty="0" smtClean="0">
                <a:effectLst/>
                <a:ea typeface="Calibri" panose="020F0502020204030204" pitchFamily="34" charset="0"/>
                <a:cs typeface="Times New Roman" panose="02020603050405020304" pitchFamily="18" charset="0"/>
              </a:rPr>
              <a:t>En esta imagen se puede ver como los dos ordenadores de color azul intercambian los datos a través de la flecha de color verde de los clientes a los cuales están conectados.</a:t>
            </a:r>
            <a:endParaRPr lang="es-E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002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410911" y="824248"/>
            <a:ext cx="4775818" cy="3837904"/>
          </a:xfrm>
          <a:prstGeom prst="rect">
            <a:avLst/>
          </a:prstGeom>
        </p:spPr>
      </p:pic>
      <p:sp>
        <p:nvSpPr>
          <p:cNvPr id="4" name="Rectángulo 3"/>
          <p:cNvSpPr/>
          <p:nvPr/>
        </p:nvSpPr>
        <p:spPr>
          <a:xfrm>
            <a:off x="287199" y="4811940"/>
            <a:ext cx="11635740" cy="1475404"/>
          </a:xfrm>
          <a:prstGeom prst="rect">
            <a:avLst/>
          </a:prstGeom>
        </p:spPr>
        <p:txBody>
          <a:bodyPr wrap="square">
            <a:spAutoFit/>
          </a:bodyPr>
          <a:lstStyle/>
          <a:p>
            <a:pPr algn="just">
              <a:lnSpc>
                <a:spcPct val="107000"/>
              </a:lnSpc>
              <a:spcAft>
                <a:spcPts val="800"/>
              </a:spcAft>
            </a:pPr>
            <a:r>
              <a:rPr lang="es-419" sz="2800" dirty="0" smtClean="0">
                <a:effectLst/>
                <a:ea typeface="Calibri" panose="020F0502020204030204" pitchFamily="34" charset="0"/>
                <a:cs typeface="Times New Roman" panose="02020603050405020304" pitchFamily="18" charset="0"/>
              </a:rPr>
              <a:t>Ahora ya podemos ver las nuevas conexiones en las flechas de color azul. Estas nuevas conexiones se han conseguido sin necesidad de </a:t>
            </a:r>
            <a:r>
              <a:rPr lang="es-419" sz="2800" dirty="0" err="1" smtClean="0">
                <a:effectLst/>
                <a:ea typeface="Calibri" panose="020F0502020204030204" pitchFamily="34" charset="0"/>
                <a:cs typeface="Times New Roman" panose="02020603050405020304" pitchFamily="18" charset="0"/>
              </a:rPr>
              <a:t>tracker</a:t>
            </a:r>
            <a:r>
              <a:rPr lang="es-419" sz="2800" dirty="0" smtClean="0">
                <a:effectLst/>
                <a:ea typeface="Calibri" panose="020F0502020204030204" pitchFamily="34" charset="0"/>
                <a:cs typeface="Times New Roman" panose="02020603050405020304" pitchFamily="18" charset="0"/>
              </a:rPr>
              <a:t> y corresponden a los </a:t>
            </a:r>
            <a:r>
              <a:rPr lang="es-419" sz="2800" dirty="0" err="1" smtClean="0">
                <a:effectLst/>
                <a:ea typeface="Calibri" panose="020F0502020204030204" pitchFamily="34" charset="0"/>
                <a:cs typeface="Times New Roman" panose="02020603050405020304" pitchFamily="18" charset="0"/>
              </a:rPr>
              <a:t>seeds</a:t>
            </a:r>
            <a:r>
              <a:rPr lang="es-419" sz="2800" dirty="0" smtClean="0">
                <a:effectLst/>
                <a:ea typeface="Calibri" panose="020F0502020204030204" pitchFamily="34" charset="0"/>
                <a:cs typeface="Times New Roman" panose="02020603050405020304" pitchFamily="18" charset="0"/>
              </a:rPr>
              <a:t> y </a:t>
            </a:r>
            <a:r>
              <a:rPr lang="es-419" sz="2800" dirty="0" err="1" smtClean="0">
                <a:effectLst/>
                <a:ea typeface="Calibri" panose="020F0502020204030204" pitchFamily="34" charset="0"/>
                <a:cs typeface="Times New Roman" panose="02020603050405020304" pitchFamily="18" charset="0"/>
              </a:rPr>
              <a:t>peers</a:t>
            </a:r>
            <a:r>
              <a:rPr lang="es-419" sz="2800" dirty="0" smtClean="0">
                <a:effectLst/>
                <a:ea typeface="Calibri" panose="020F0502020204030204" pitchFamily="34" charset="0"/>
                <a:cs typeface="Times New Roman" panose="02020603050405020304" pitchFamily="18" charset="0"/>
              </a:rPr>
              <a:t> que tenía el otro nodo (ordenador azul) y que nos faltaban.</a:t>
            </a:r>
            <a:endParaRPr lang="es-E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427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411480" y="228600"/>
            <a:ext cx="5760720" cy="5948363"/>
          </a:xfrm>
        </p:spPr>
        <p:txBody>
          <a:bodyPr>
            <a:noAutofit/>
          </a:bodyPr>
          <a:lstStyle/>
          <a:p>
            <a:pPr algn="just"/>
            <a:r>
              <a:rPr lang="es-ES" sz="2500" dirty="0" err="1" smtClean="0"/>
              <a:t>Seeds</a:t>
            </a:r>
            <a:r>
              <a:rPr lang="es-ES" sz="2500" dirty="0" smtClean="0"/>
              <a:t>: Son los ordenadores de los usuarios que están compartiendo el 100% del archivo que queremos descargar. Estos usuarios envían el archivo al resto de usuarios. Lo ideal sería que los </a:t>
            </a:r>
            <a:r>
              <a:rPr lang="es-ES" sz="2500" dirty="0" err="1" smtClean="0"/>
              <a:t>seeds</a:t>
            </a:r>
            <a:r>
              <a:rPr lang="es-ES" sz="2500" dirty="0" smtClean="0"/>
              <a:t> tuvieran buenas líneas. Para ver su funcionamiento de forma gráfica mira el funcionamiento del protocolo </a:t>
            </a:r>
            <a:r>
              <a:rPr lang="es-ES" sz="2500" dirty="0" err="1" smtClean="0"/>
              <a:t>BitTorrent</a:t>
            </a:r>
            <a:r>
              <a:rPr lang="es-ES" sz="2500" dirty="0" smtClean="0"/>
              <a:t>. Cuando no hay ningún </a:t>
            </a:r>
            <a:r>
              <a:rPr lang="es-ES" sz="2500" dirty="0" err="1" smtClean="0"/>
              <a:t>seed</a:t>
            </a:r>
            <a:r>
              <a:rPr lang="es-ES" sz="2500" dirty="0" smtClean="0"/>
              <a:t> o hay muy pocos es posible que la descarga se quede a medias y nunca termine de descargar sobre todo si no hay ninguna copia distribuida, ya que pueden faltar trozos que nadie tiene.</a:t>
            </a:r>
          </a:p>
          <a:p>
            <a:pPr algn="just"/>
            <a:r>
              <a:rPr lang="es-ES" sz="2500" dirty="0" smtClean="0"/>
              <a:t>Peer o cliente: Son los usuarios conectados al </a:t>
            </a:r>
            <a:r>
              <a:rPr lang="es-ES" sz="2500" dirty="0" err="1" smtClean="0"/>
              <a:t>tracker</a:t>
            </a:r>
            <a:r>
              <a:rPr lang="es-ES" sz="2500" dirty="0" smtClean="0"/>
              <a:t> para la descarga de un archivo que no tienen entero, por lo tanto no se cuentan a los </a:t>
            </a:r>
            <a:r>
              <a:rPr lang="es-ES" sz="2500" dirty="0" err="1" smtClean="0"/>
              <a:t>seeds</a:t>
            </a:r>
            <a:r>
              <a:rPr lang="es-ES" sz="2500" dirty="0" smtClean="0"/>
              <a:t>.</a:t>
            </a:r>
          </a:p>
          <a:p>
            <a:pPr algn="just"/>
            <a:endParaRPr lang="es-ES" sz="2500" dirty="0"/>
          </a:p>
        </p:txBody>
      </p:sp>
      <p:sp>
        <p:nvSpPr>
          <p:cNvPr id="4" name="Marcador de contenido 3"/>
          <p:cNvSpPr>
            <a:spLocks noGrp="1"/>
          </p:cNvSpPr>
          <p:nvPr>
            <p:ph sz="half" idx="2"/>
          </p:nvPr>
        </p:nvSpPr>
        <p:spPr>
          <a:xfrm>
            <a:off x="6172200" y="228600"/>
            <a:ext cx="5372100" cy="5948363"/>
          </a:xfrm>
        </p:spPr>
        <p:txBody>
          <a:bodyPr>
            <a:normAutofit/>
          </a:bodyPr>
          <a:lstStyle/>
          <a:p>
            <a:pPr algn="just"/>
            <a:r>
              <a:rPr lang="es-ES" dirty="0" err="1" smtClean="0"/>
              <a:t>Tracker</a:t>
            </a:r>
            <a:r>
              <a:rPr lang="es-ES" dirty="0" smtClean="0"/>
              <a:t>: El </a:t>
            </a:r>
            <a:r>
              <a:rPr lang="es-ES" dirty="0" err="1" smtClean="0"/>
              <a:t>tracker</a:t>
            </a:r>
            <a:r>
              <a:rPr lang="es-ES" dirty="0" smtClean="0"/>
              <a:t> es el único ordenador que conoce dónde se encuentran todos los usuarios y dónde todos los usuarios se conectaran para poder encontrar al resto de usuarios y conocer cuando se conectan nuevos usuarios. Dicho de otro modo es al ordenador que gestiona a los usuarios. </a:t>
            </a:r>
          </a:p>
          <a:p>
            <a:pPr algn="just"/>
            <a:r>
              <a:rPr lang="es-ES" dirty="0" err="1" smtClean="0"/>
              <a:t>Torrent</a:t>
            </a:r>
            <a:r>
              <a:rPr lang="es-ES" dirty="0" smtClean="0"/>
              <a:t>: Un </a:t>
            </a:r>
            <a:r>
              <a:rPr lang="es-ES" dirty="0" err="1" smtClean="0"/>
              <a:t>torrent</a:t>
            </a:r>
            <a:r>
              <a:rPr lang="es-ES" dirty="0" smtClean="0"/>
              <a:t> es un archivo pequeñito de aproximadamente 50 Kb que contiene toda la información sobre el archivo que queremos descargar: la ubicación del </a:t>
            </a:r>
            <a:r>
              <a:rPr lang="es-ES" dirty="0" err="1" smtClean="0"/>
              <a:t>tracker</a:t>
            </a:r>
            <a:r>
              <a:rPr lang="es-ES" dirty="0" smtClean="0"/>
              <a:t>, el nombre del archivo, la información del hash que evitará poder bajar un archivo corrupto, etc…</a:t>
            </a:r>
          </a:p>
          <a:p>
            <a:pPr algn="just"/>
            <a:endParaRPr lang="es-ES" dirty="0"/>
          </a:p>
        </p:txBody>
      </p:sp>
    </p:spTree>
    <p:extLst>
      <p:ext uri="{BB962C8B-B14F-4D97-AF65-F5344CB8AC3E}">
        <p14:creationId xmlns:p14="http://schemas.microsoft.com/office/powerpoint/2010/main" val="35284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effectLst>
                  <a:outerShdw blurRad="38100" dist="38100" dir="2700000" algn="tl">
                    <a:srgbClr val="000000">
                      <a:alpha val="43137"/>
                    </a:srgbClr>
                  </a:outerShdw>
                </a:effectLst>
              </a:rPr>
              <a:t>Nodos DHT</a:t>
            </a:r>
            <a:endParaRPr lang="es-ES"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pPr algn="just"/>
            <a:r>
              <a:rPr lang="es-ES" dirty="0" smtClean="0"/>
              <a:t>A diferencia de un </a:t>
            </a:r>
            <a:r>
              <a:rPr lang="es-ES" dirty="0" err="1" smtClean="0"/>
              <a:t>tracker</a:t>
            </a:r>
            <a:r>
              <a:rPr lang="es-ES" dirty="0" smtClean="0"/>
              <a:t>, la única función de un nodo DHT es devolver un listado de </a:t>
            </a:r>
            <a:r>
              <a:rPr lang="es-ES" dirty="0" err="1" smtClean="0"/>
              <a:t>IPs</a:t>
            </a:r>
            <a:r>
              <a:rPr lang="es-ES" dirty="0" smtClean="0"/>
              <a:t> de los usuarios y nodos que contienen ese </a:t>
            </a:r>
            <a:r>
              <a:rPr lang="es-ES" dirty="0" err="1" smtClean="0"/>
              <a:t>torrent</a:t>
            </a:r>
            <a:r>
              <a:rPr lang="es-ES" dirty="0" smtClean="0"/>
              <a:t>.</a:t>
            </a:r>
          </a:p>
          <a:p>
            <a:pPr algn="just"/>
            <a:r>
              <a:rPr lang="es-ES" dirty="0" smtClean="0"/>
              <a:t>Un nodo DHT consume muy pocos recursos, si a eso añadimos que no hay límite en el número de nodos no existen problemas de sobrecarga. Es más el servidor de nodos no es indispensable ya que los propios clientes de </a:t>
            </a:r>
            <a:r>
              <a:rPr lang="es-ES" dirty="0" err="1" smtClean="0"/>
              <a:t>BitTorrent</a:t>
            </a:r>
            <a:r>
              <a:rPr lang="es-ES" dirty="0" smtClean="0"/>
              <a:t> que soportan </a:t>
            </a:r>
            <a:r>
              <a:rPr lang="es-ES" dirty="0" err="1" smtClean="0"/>
              <a:t>trackerless</a:t>
            </a:r>
            <a:r>
              <a:rPr lang="es-ES" dirty="0" smtClean="0"/>
              <a:t> también hacen de nodos.</a:t>
            </a:r>
            <a:endParaRPr lang="es-ES" dirty="0"/>
          </a:p>
        </p:txBody>
      </p:sp>
    </p:spTree>
    <p:extLst>
      <p:ext uri="{BB962C8B-B14F-4D97-AF65-F5344CB8AC3E}">
        <p14:creationId xmlns:p14="http://schemas.microsoft.com/office/powerpoint/2010/main" val="327809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effectLst>
                  <a:outerShdw blurRad="38100" dist="38100" dir="2700000" algn="tl">
                    <a:srgbClr val="000000">
                      <a:alpha val="43137"/>
                    </a:srgbClr>
                  </a:outerShdw>
                </a:effectLst>
              </a:rPr>
              <a:t>Problemas al conectar con otro nodo</a:t>
            </a:r>
            <a:endParaRPr lang="es-ES"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r>
              <a:rPr lang="es-ES" dirty="0" smtClean="0"/>
              <a:t>No se podrá conectar con otro nodo en los siguientes casos:</a:t>
            </a:r>
          </a:p>
          <a:p>
            <a:pPr lvl="1"/>
            <a:r>
              <a:rPr lang="es-ES" sz="2800" dirty="0" smtClean="0"/>
              <a:t>Si no se soporta </a:t>
            </a:r>
            <a:r>
              <a:rPr lang="es-ES" sz="2800" dirty="0" err="1" smtClean="0"/>
              <a:t>trackerless</a:t>
            </a:r>
            <a:r>
              <a:rPr lang="es-ES" sz="2800" dirty="0" smtClean="0"/>
              <a:t>.</a:t>
            </a:r>
          </a:p>
          <a:p>
            <a:pPr lvl="1"/>
            <a:r>
              <a:rPr lang="es-ES" sz="2800" dirty="0" smtClean="0"/>
              <a:t>Si el </a:t>
            </a:r>
            <a:r>
              <a:rPr lang="es-ES" sz="2800" dirty="0" err="1" smtClean="0"/>
              <a:t>torrent</a:t>
            </a:r>
            <a:r>
              <a:rPr lang="es-ES" sz="2800" dirty="0" smtClean="0"/>
              <a:t> está marcado como privado.</a:t>
            </a:r>
          </a:p>
          <a:p>
            <a:pPr lvl="1"/>
            <a:r>
              <a:rPr lang="es-ES" sz="2800" dirty="0" smtClean="0"/>
              <a:t>Entre dos nodos que no usan el mismo sistema </a:t>
            </a:r>
            <a:r>
              <a:rPr lang="es-ES" sz="2800" dirty="0" err="1" smtClean="0"/>
              <a:t>trackerless</a:t>
            </a:r>
            <a:r>
              <a:rPr lang="es-ES" sz="2800" dirty="0" smtClean="0"/>
              <a:t>. (</a:t>
            </a:r>
            <a:r>
              <a:rPr lang="es-ES" sz="2800" dirty="0" err="1" smtClean="0"/>
              <a:t>Azureus</a:t>
            </a:r>
            <a:r>
              <a:rPr lang="es-ES" sz="2800" dirty="0" smtClean="0"/>
              <a:t> implementa su propio sistema de </a:t>
            </a:r>
            <a:r>
              <a:rPr lang="es-ES" sz="2800" dirty="0" err="1" smtClean="0"/>
              <a:t>trackerless</a:t>
            </a:r>
            <a:r>
              <a:rPr lang="es-ES" sz="2800" dirty="0" smtClean="0"/>
              <a:t> y es incompatible con el oficial)</a:t>
            </a:r>
          </a:p>
          <a:p>
            <a:pPr lvl="1"/>
            <a:r>
              <a:rPr lang="es-ES" sz="2800" dirty="0" smtClean="0"/>
              <a:t>Entre dos nodos que tengan los puertos UDP (</a:t>
            </a:r>
            <a:r>
              <a:rPr lang="es-ES" sz="2800" dirty="0" err="1" smtClean="0"/>
              <a:t>User</a:t>
            </a:r>
            <a:r>
              <a:rPr lang="es-ES" sz="2800" dirty="0" smtClean="0"/>
              <a:t> </a:t>
            </a:r>
            <a:r>
              <a:rPr lang="es-ES" sz="2800" dirty="0" err="1" smtClean="0"/>
              <a:t>Datagram</a:t>
            </a:r>
            <a:r>
              <a:rPr lang="es-ES" sz="2800" dirty="0" smtClean="0"/>
              <a:t> </a:t>
            </a:r>
            <a:r>
              <a:rPr lang="es-ES" sz="2800" dirty="0" err="1" smtClean="0"/>
              <a:t>Protocol</a:t>
            </a:r>
            <a:r>
              <a:rPr lang="es-ES" sz="2800" dirty="0" smtClean="0"/>
              <a:t>) cerrados.</a:t>
            </a:r>
            <a:endParaRPr lang="es-ES" sz="2800" dirty="0"/>
          </a:p>
        </p:txBody>
      </p:sp>
    </p:spTree>
    <p:extLst>
      <p:ext uri="{BB962C8B-B14F-4D97-AF65-F5344CB8AC3E}">
        <p14:creationId xmlns:p14="http://schemas.microsoft.com/office/powerpoint/2010/main" val="94292599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TotalTime>
  <Words>1089</Words>
  <Application>Microsoft Office PowerPoint</Application>
  <PresentationFormat>Panorámica</PresentationFormat>
  <Paragraphs>46</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Calibri</vt:lpstr>
      <vt:lpstr>Calibri Light</vt:lpstr>
      <vt:lpstr>Times New Roman</vt:lpstr>
      <vt:lpstr>Wingdings</vt:lpstr>
      <vt:lpstr>Retrospección</vt:lpstr>
      <vt:lpstr>Algoritmo de Selección y Elecciones en sistemas de gran escala </vt:lpstr>
      <vt:lpstr>Algoritmo de Selección</vt:lpstr>
      <vt:lpstr>Elecciones en sistemas de gran escala</vt:lpstr>
      <vt:lpstr>Trackerless y DHT (Tabla de Hash Distribuido)</vt:lpstr>
      <vt:lpstr>Presentación de PowerPoint</vt:lpstr>
      <vt:lpstr>Presentación de PowerPoint</vt:lpstr>
      <vt:lpstr>Presentación de PowerPoint</vt:lpstr>
      <vt:lpstr>Nodos DHT</vt:lpstr>
      <vt:lpstr>Problemas al conectar con otro nodo</vt:lpstr>
      <vt:lpstr>Presentación de PowerPoint</vt:lpstr>
      <vt:lpstr>Contactar con el primer cliente</vt:lpstr>
      <vt:lpstr>Diferencia entre trackerless y DHT</vt:lpstr>
      <vt:lpstr>Ventajas y desventajas del trackerless</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Selección y Elecciones en sistemas de gran escala</dc:title>
  <dc:creator>Michael G.</dc:creator>
  <cp:lastModifiedBy>Michael G.</cp:lastModifiedBy>
  <cp:revision>3</cp:revision>
  <dcterms:created xsi:type="dcterms:W3CDTF">2018-07-04T05:39:18Z</dcterms:created>
  <dcterms:modified xsi:type="dcterms:W3CDTF">2018-07-04T05:49:56Z</dcterms:modified>
</cp:coreProperties>
</file>