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884F2A0C-A6FE-4F9E-876E-E5EBC2033F33}" type="datetimeFigureOut">
              <a:rPr lang="es-PE" smtClean="0"/>
              <a:t>4/07/2018</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4F667CB-C74C-4612-A6F3-F1998B8BBFBC}" type="slidenum">
              <a:rPr lang="es-PE" smtClean="0"/>
              <a:t>‹Nº›</a:t>
            </a:fld>
            <a:endParaRPr lang="es-PE"/>
          </a:p>
        </p:txBody>
      </p:sp>
    </p:spTree>
    <p:extLst>
      <p:ext uri="{BB962C8B-B14F-4D97-AF65-F5344CB8AC3E}">
        <p14:creationId xmlns:p14="http://schemas.microsoft.com/office/powerpoint/2010/main" val="215702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84F2A0C-A6FE-4F9E-876E-E5EBC2033F33}" type="datetimeFigureOut">
              <a:rPr lang="es-PE" smtClean="0"/>
              <a:t>4/07/2018</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F667CB-C74C-4612-A6F3-F1998B8BBFBC}" type="slidenum">
              <a:rPr lang="es-PE" smtClean="0"/>
              <a:t>‹Nº›</a:t>
            </a:fld>
            <a:endParaRPr lang="es-PE"/>
          </a:p>
        </p:txBody>
      </p:sp>
    </p:spTree>
    <p:extLst>
      <p:ext uri="{BB962C8B-B14F-4D97-AF65-F5344CB8AC3E}">
        <p14:creationId xmlns:p14="http://schemas.microsoft.com/office/powerpoint/2010/main" val="4078387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84F2A0C-A6FE-4F9E-876E-E5EBC2033F33}" type="datetimeFigureOut">
              <a:rPr lang="es-PE" smtClean="0"/>
              <a:t>4/07/2018</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F667CB-C74C-4612-A6F3-F1998B8BBFBC}"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7694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884F2A0C-A6FE-4F9E-876E-E5EBC2033F33}" type="datetimeFigureOut">
              <a:rPr lang="es-PE" smtClean="0"/>
              <a:t>4/07/2018</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F667CB-C74C-4612-A6F3-F1998B8BBFBC}" type="slidenum">
              <a:rPr lang="es-PE" smtClean="0"/>
              <a:t>‹Nº›</a:t>
            </a:fld>
            <a:endParaRPr lang="es-PE"/>
          </a:p>
        </p:txBody>
      </p:sp>
    </p:spTree>
    <p:extLst>
      <p:ext uri="{BB962C8B-B14F-4D97-AF65-F5344CB8AC3E}">
        <p14:creationId xmlns:p14="http://schemas.microsoft.com/office/powerpoint/2010/main" val="983725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884F2A0C-A6FE-4F9E-876E-E5EBC2033F33}" type="datetimeFigureOut">
              <a:rPr lang="es-PE" smtClean="0"/>
              <a:t>4/07/2018</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F667CB-C74C-4612-A6F3-F1998B8BBFBC}"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0801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884F2A0C-A6FE-4F9E-876E-E5EBC2033F33}" type="datetimeFigureOut">
              <a:rPr lang="es-PE" smtClean="0"/>
              <a:t>4/07/2018</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F667CB-C74C-4612-A6F3-F1998B8BBFBC}" type="slidenum">
              <a:rPr lang="es-PE" smtClean="0"/>
              <a:t>‹Nº›</a:t>
            </a:fld>
            <a:endParaRPr lang="es-PE"/>
          </a:p>
        </p:txBody>
      </p:sp>
    </p:spTree>
    <p:extLst>
      <p:ext uri="{BB962C8B-B14F-4D97-AF65-F5344CB8AC3E}">
        <p14:creationId xmlns:p14="http://schemas.microsoft.com/office/powerpoint/2010/main" val="661692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84F2A0C-A6FE-4F9E-876E-E5EBC2033F33}" type="datetimeFigureOut">
              <a:rPr lang="es-PE" smtClean="0"/>
              <a:t>4/07/2018</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F667CB-C74C-4612-A6F3-F1998B8BBFBC}" type="slidenum">
              <a:rPr lang="es-PE" smtClean="0"/>
              <a:t>‹Nº›</a:t>
            </a:fld>
            <a:endParaRPr lang="es-PE"/>
          </a:p>
        </p:txBody>
      </p:sp>
    </p:spTree>
    <p:extLst>
      <p:ext uri="{BB962C8B-B14F-4D97-AF65-F5344CB8AC3E}">
        <p14:creationId xmlns:p14="http://schemas.microsoft.com/office/powerpoint/2010/main" val="885269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84F2A0C-A6FE-4F9E-876E-E5EBC2033F33}" type="datetimeFigureOut">
              <a:rPr lang="es-PE" smtClean="0"/>
              <a:t>4/07/2018</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F667CB-C74C-4612-A6F3-F1998B8BBFBC}" type="slidenum">
              <a:rPr lang="es-PE" smtClean="0"/>
              <a:t>‹Nº›</a:t>
            </a:fld>
            <a:endParaRPr lang="es-PE"/>
          </a:p>
        </p:txBody>
      </p:sp>
    </p:spTree>
    <p:extLst>
      <p:ext uri="{BB962C8B-B14F-4D97-AF65-F5344CB8AC3E}">
        <p14:creationId xmlns:p14="http://schemas.microsoft.com/office/powerpoint/2010/main" val="18094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84F2A0C-A6FE-4F9E-876E-E5EBC2033F33}" type="datetimeFigureOut">
              <a:rPr lang="es-PE" smtClean="0"/>
              <a:t>4/07/2018</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F667CB-C74C-4612-A6F3-F1998B8BBFBC}" type="slidenum">
              <a:rPr lang="es-PE" smtClean="0"/>
              <a:t>‹Nº›</a:t>
            </a:fld>
            <a:endParaRPr lang="es-PE"/>
          </a:p>
        </p:txBody>
      </p:sp>
    </p:spTree>
    <p:extLst>
      <p:ext uri="{BB962C8B-B14F-4D97-AF65-F5344CB8AC3E}">
        <p14:creationId xmlns:p14="http://schemas.microsoft.com/office/powerpoint/2010/main" val="274298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84F2A0C-A6FE-4F9E-876E-E5EBC2033F33}" type="datetimeFigureOut">
              <a:rPr lang="es-PE" smtClean="0"/>
              <a:t>4/07/2018</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F667CB-C74C-4612-A6F3-F1998B8BBFBC}" type="slidenum">
              <a:rPr lang="es-PE" smtClean="0"/>
              <a:t>‹Nº›</a:t>
            </a:fld>
            <a:endParaRPr lang="es-PE"/>
          </a:p>
        </p:txBody>
      </p:sp>
    </p:spTree>
    <p:extLst>
      <p:ext uri="{BB962C8B-B14F-4D97-AF65-F5344CB8AC3E}">
        <p14:creationId xmlns:p14="http://schemas.microsoft.com/office/powerpoint/2010/main" val="275508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84F2A0C-A6FE-4F9E-876E-E5EBC2033F33}" type="datetimeFigureOut">
              <a:rPr lang="es-PE" smtClean="0"/>
              <a:t>4/07/2018</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4F667CB-C74C-4612-A6F3-F1998B8BBFBC}" type="slidenum">
              <a:rPr lang="es-PE" smtClean="0"/>
              <a:t>‹Nº›</a:t>
            </a:fld>
            <a:endParaRPr lang="es-PE"/>
          </a:p>
        </p:txBody>
      </p:sp>
    </p:spTree>
    <p:extLst>
      <p:ext uri="{BB962C8B-B14F-4D97-AF65-F5344CB8AC3E}">
        <p14:creationId xmlns:p14="http://schemas.microsoft.com/office/powerpoint/2010/main" val="353500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84F2A0C-A6FE-4F9E-876E-E5EBC2033F33}" type="datetimeFigureOut">
              <a:rPr lang="es-PE" smtClean="0"/>
              <a:t>4/07/2018</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F667CB-C74C-4612-A6F3-F1998B8BBFBC}" type="slidenum">
              <a:rPr lang="es-PE" smtClean="0"/>
              <a:t>‹Nº›</a:t>
            </a:fld>
            <a:endParaRPr lang="es-PE"/>
          </a:p>
        </p:txBody>
      </p:sp>
    </p:spTree>
    <p:extLst>
      <p:ext uri="{BB962C8B-B14F-4D97-AF65-F5344CB8AC3E}">
        <p14:creationId xmlns:p14="http://schemas.microsoft.com/office/powerpoint/2010/main" val="116650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84F2A0C-A6FE-4F9E-876E-E5EBC2033F33}" type="datetimeFigureOut">
              <a:rPr lang="es-PE" smtClean="0"/>
              <a:t>4/07/2018</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4F667CB-C74C-4612-A6F3-F1998B8BBFBC}" type="slidenum">
              <a:rPr lang="es-PE" smtClean="0"/>
              <a:t>‹Nº›</a:t>
            </a:fld>
            <a:endParaRPr lang="es-PE"/>
          </a:p>
        </p:txBody>
      </p:sp>
    </p:spTree>
    <p:extLst>
      <p:ext uri="{BB962C8B-B14F-4D97-AF65-F5344CB8AC3E}">
        <p14:creationId xmlns:p14="http://schemas.microsoft.com/office/powerpoint/2010/main" val="325809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4F2A0C-A6FE-4F9E-876E-E5EBC2033F33}" type="datetimeFigureOut">
              <a:rPr lang="es-PE" smtClean="0"/>
              <a:t>4/07/2018</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4F667CB-C74C-4612-A6F3-F1998B8BBFBC}" type="slidenum">
              <a:rPr lang="es-PE" smtClean="0"/>
              <a:t>‹Nº›</a:t>
            </a:fld>
            <a:endParaRPr lang="es-PE"/>
          </a:p>
        </p:txBody>
      </p:sp>
    </p:spTree>
    <p:extLst>
      <p:ext uri="{BB962C8B-B14F-4D97-AF65-F5344CB8AC3E}">
        <p14:creationId xmlns:p14="http://schemas.microsoft.com/office/powerpoint/2010/main" val="172229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84F2A0C-A6FE-4F9E-876E-E5EBC2033F33}" type="datetimeFigureOut">
              <a:rPr lang="es-PE" smtClean="0"/>
              <a:t>4/07/2018</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4F667CB-C74C-4612-A6F3-F1998B8BBFBC}" type="slidenum">
              <a:rPr lang="es-PE" smtClean="0"/>
              <a:t>‹Nº›</a:t>
            </a:fld>
            <a:endParaRPr lang="es-PE"/>
          </a:p>
        </p:txBody>
      </p:sp>
    </p:spTree>
    <p:extLst>
      <p:ext uri="{BB962C8B-B14F-4D97-AF65-F5344CB8AC3E}">
        <p14:creationId xmlns:p14="http://schemas.microsoft.com/office/powerpoint/2010/main" val="669612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84F2A0C-A6FE-4F9E-876E-E5EBC2033F33}" type="datetimeFigureOut">
              <a:rPr lang="es-PE" smtClean="0"/>
              <a:t>4/07/2018</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F667CB-C74C-4612-A6F3-F1998B8BBFBC}" type="slidenum">
              <a:rPr lang="es-PE" smtClean="0"/>
              <a:t>‹Nº›</a:t>
            </a:fld>
            <a:endParaRPr lang="es-PE"/>
          </a:p>
        </p:txBody>
      </p:sp>
    </p:spTree>
    <p:extLst>
      <p:ext uri="{BB962C8B-B14F-4D97-AF65-F5344CB8AC3E}">
        <p14:creationId xmlns:p14="http://schemas.microsoft.com/office/powerpoint/2010/main" val="298015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84F2A0C-A6FE-4F9E-876E-E5EBC2033F33}" type="datetimeFigureOut">
              <a:rPr lang="es-PE" smtClean="0"/>
              <a:t>4/07/2018</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4F667CB-C74C-4612-A6F3-F1998B8BBFBC}" type="slidenum">
              <a:rPr lang="es-PE" smtClean="0"/>
              <a:t>‹Nº›</a:t>
            </a:fld>
            <a:endParaRPr lang="es-PE"/>
          </a:p>
        </p:txBody>
      </p:sp>
    </p:spTree>
    <p:extLst>
      <p:ext uri="{BB962C8B-B14F-4D97-AF65-F5344CB8AC3E}">
        <p14:creationId xmlns:p14="http://schemas.microsoft.com/office/powerpoint/2010/main" val="3089512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unap.edu.pe/cidiomas/licing/pdf/sd.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academia.edu/34833896/Tanenbaum_Andrew_-_Sistemas_Operativos_Distribuidos.PDF"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www.academia.edu/34833896/Tanenbaum_Andrew_-_Sistemas_Operativos_Distribuidos.PDF"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www.academia.edu/34833896/Tanenbaum_Andrew_-_Sistemas_Operativos_Distribuidos.PDF"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tolerancia-a-fallas.blogspot.es/"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www.academia.edu/34833896/Tanenbaum_Andrew_-_Sistemas_Operativos_Distribuidos.PDF"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www.academia.edu/34833896/Tanenbaum_Andrew_-_Sistemas_Operativos_Distribuidos.PDF"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www.academia.edu/34833896/Tanenbaum_Andrew_-_Sistemas_Operativos_Distribuidos.PDF"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so-ii-itst.wikispaces.com/so-ii-u3-itst" TargetMode="External"/><Relationship Id="rId2" Type="http://schemas.openxmlformats.org/officeDocument/2006/relationships/hyperlink" Target="http://www.academia.edu/34833896/Tanenbaum_Andrew_-_Sistemas_Operativos_Distribuidos.PDF"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hyperlink" Target="https://so-ii-itst.wikispaces.com/so-ii-u3-itst" TargetMode="External"/><Relationship Id="rId2" Type="http://schemas.openxmlformats.org/officeDocument/2006/relationships/hyperlink" Target="http://www.academia.edu/34833896/Tanenbaum_Andrew_-_Sistemas_Operativos_Distribuidos.PDF" TargetMode="Externa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sites.google.com/site/mrtripus/home/sistemas-operativos-2/3-6-tolerancia-a-fallos-nivel-proceso-nivel-almacenamient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ecomparteosepierde.blogspot.com/2010/07/problema-de-los-dos-ejecitos.html"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es.slideshare.net/jcbp_peru/ul-rccap7el-nivel-de-transporte-en-internet" TargetMode="External"/><Relationship Id="rId2" Type="http://schemas.openxmlformats.org/officeDocument/2006/relationships/hyperlink" Target="http://secomparteosepierde.blogspot.com/2010/07/problema-de-los-dos-ejecitos.html" TargetMode="Externa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hyperlink" Target="http://studylib.es/doc/7376235/tolerancia-a-falla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wikiwand.com/es/Problema_de_los_generales_bizantinos" TargetMode="External"/><Relationship Id="rId2" Type="http://schemas.openxmlformats.org/officeDocument/2006/relationships/hyperlink" Target="https://wiki2.org/es/Problema_de_los_generales_bizantinos" TargetMode="Externa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tudylib.es/doc/7376235/tolerancia-a-falla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maintenancela.blogspot.com/2011/10/confiabilidad-disponibilidad-y.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maintenancela.blogspot.com/2011/10/confiabilidad-disponibilidad-y.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sites.google.com/site/mrtripus/home/sistemas-operativos-2/3-6-tolerancia-a-fallos-nivel-proceso-nivel-almacenamiento"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es.slideshare.net/AdrianZ7/confiabilidad-y-mantenibilidad"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programacion-js.blogspot.com/2018/01/sistemas-distribuidos-tolerancia-fallos.html" TargetMode="External"/><Relationship Id="rId2" Type="http://schemas.openxmlformats.org/officeDocument/2006/relationships/hyperlink" Target="https://es.slideshare.net/dabiddo/tolerancia-a-fallos"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www.academia.edu/34833896/Tanenbaum_Andrew_-_Sistemas_Operativos_Distribuidos.PDF"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www.academia.edu/34833896/Tanenbaum_Andrew_-_Sistemas_Operativos_Distribuidos.PDF"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991733"/>
            <a:ext cx="9144000" cy="1477146"/>
          </a:xfrm>
        </p:spPr>
        <p:txBody>
          <a:bodyPr/>
          <a:lstStyle/>
          <a:p>
            <a:r>
              <a:rPr lang="es-PE" dirty="0" smtClean="0"/>
              <a:t>Tolerancia a fallas</a:t>
            </a:r>
            <a:endParaRPr lang="es-PE" dirty="0"/>
          </a:p>
        </p:txBody>
      </p:sp>
      <p:sp>
        <p:nvSpPr>
          <p:cNvPr id="3" name="Subtítulo 2"/>
          <p:cNvSpPr>
            <a:spLocks noGrp="1"/>
          </p:cNvSpPr>
          <p:nvPr>
            <p:ph type="subTitle" idx="1"/>
          </p:nvPr>
        </p:nvSpPr>
        <p:spPr>
          <a:xfrm>
            <a:off x="1789610" y="2991394"/>
            <a:ext cx="8878389" cy="2266406"/>
          </a:xfrm>
        </p:spPr>
        <p:txBody>
          <a:bodyPr>
            <a:normAutofit/>
          </a:bodyPr>
          <a:lstStyle/>
          <a:p>
            <a:pPr algn="just"/>
            <a:r>
              <a:rPr lang="es-PE" dirty="0" smtClean="0"/>
              <a:t>En un sistema centralizado por lo general el fallo de cualquier componente del sistema provoca que todos los servicios que este ofrece dejen de funcionar, en cambio, en un sistema distribuido, los fallos son parciales, puesto que solo afectan a los servicios que el componente que fallo este prestando, mientras que otros servicios que prestan otros componentes siguen funcionando.</a:t>
            </a:r>
            <a:endParaRPr lang="es-PE" dirty="0"/>
          </a:p>
        </p:txBody>
      </p:sp>
      <p:sp>
        <p:nvSpPr>
          <p:cNvPr id="4" name="CuadroTexto 3"/>
          <p:cNvSpPr txBox="1"/>
          <p:nvPr/>
        </p:nvSpPr>
        <p:spPr>
          <a:xfrm>
            <a:off x="1524000" y="5649685"/>
            <a:ext cx="6244046" cy="261610"/>
          </a:xfrm>
          <a:prstGeom prst="rect">
            <a:avLst/>
          </a:prstGeom>
          <a:noFill/>
        </p:spPr>
        <p:txBody>
          <a:bodyPr wrap="square" rtlCol="0">
            <a:spAutoFit/>
          </a:bodyPr>
          <a:lstStyle/>
          <a:p>
            <a:r>
              <a:rPr lang="es-PE" sz="1050" u="sng" dirty="0">
                <a:hlinkClick r:id="rId2"/>
              </a:rPr>
              <a:t>http://www.unap.edu.pe/cidiomas/licing/pdf/sd.pdf</a:t>
            </a:r>
            <a:endParaRPr lang="es-PE" sz="1050" dirty="0"/>
          </a:p>
        </p:txBody>
      </p:sp>
    </p:spTree>
    <p:extLst>
      <p:ext uri="{BB962C8B-B14F-4D97-AF65-F5344CB8AC3E}">
        <p14:creationId xmlns:p14="http://schemas.microsoft.com/office/powerpoint/2010/main" val="739309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1477146"/>
          </a:xfrm>
        </p:spPr>
        <p:txBody>
          <a:bodyPr>
            <a:normAutofit/>
          </a:bodyPr>
          <a:lstStyle/>
          <a:p>
            <a:r>
              <a:rPr lang="es-PE" dirty="0" smtClean="0"/>
              <a:t>Falla de Componentes</a:t>
            </a:r>
            <a:endParaRPr lang="es-PE" dirty="0"/>
          </a:p>
        </p:txBody>
      </p:sp>
      <p:sp>
        <p:nvSpPr>
          <p:cNvPr id="3" name="Subtítulo 2"/>
          <p:cNvSpPr>
            <a:spLocks noGrp="1"/>
          </p:cNvSpPr>
          <p:nvPr>
            <p:ph type="subTitle" idx="1"/>
          </p:nvPr>
        </p:nvSpPr>
        <p:spPr>
          <a:xfrm>
            <a:off x="1998616" y="2782391"/>
            <a:ext cx="8669383" cy="2658291"/>
          </a:xfrm>
        </p:spPr>
        <p:txBody>
          <a:bodyPr>
            <a:normAutofit/>
          </a:bodyPr>
          <a:lstStyle/>
          <a:p>
            <a:pPr algn="just"/>
            <a:r>
              <a:rPr lang="es-PE" dirty="0" smtClean="0"/>
              <a:t>1. Transitorias</a:t>
            </a:r>
          </a:p>
          <a:p>
            <a:pPr algn="just"/>
            <a:r>
              <a:rPr lang="es-PE" dirty="0" smtClean="0"/>
              <a:t>Son aquellos fallos que aparecen una vez y después desaparecen aun cuando la misma operación se repite. Ejemplo: un pájaro que vuela a través del rayo de un transmisor de microondas provoca la pérdida de bits en una red (por no mencionar un pájaro frito). Si la transmisión expira y se repite, es probable que funcione la segunda vez.</a:t>
            </a:r>
          </a:p>
        </p:txBody>
      </p:sp>
      <p:sp>
        <p:nvSpPr>
          <p:cNvPr id="5" name="CuadroTexto 4"/>
          <p:cNvSpPr txBox="1"/>
          <p:nvPr/>
        </p:nvSpPr>
        <p:spPr>
          <a:xfrm>
            <a:off x="1524000" y="5649685"/>
            <a:ext cx="8442960" cy="246221"/>
          </a:xfrm>
          <a:prstGeom prst="rect">
            <a:avLst/>
          </a:prstGeom>
          <a:noFill/>
        </p:spPr>
        <p:txBody>
          <a:bodyPr wrap="square" rtlCol="0">
            <a:spAutoFit/>
          </a:bodyPr>
          <a:lstStyle/>
          <a:p>
            <a:r>
              <a:rPr lang="es-PE" sz="1000" u="sng" dirty="0">
                <a:hlinkClick r:id="rId2"/>
              </a:rPr>
              <a:t>http://www.academia.edu/34833896/Tanenbaum_Andrew_-_</a:t>
            </a:r>
            <a:r>
              <a:rPr lang="es-PE" sz="1000" u="sng" dirty="0" smtClean="0">
                <a:hlinkClick r:id="rId2"/>
              </a:rPr>
              <a:t>Sistemas_Operativos_Distribuidos.PDF</a:t>
            </a:r>
            <a:r>
              <a:rPr lang="es-PE" sz="1000" dirty="0" smtClean="0"/>
              <a:t> </a:t>
            </a:r>
            <a:r>
              <a:rPr lang="es-PE" sz="1000" dirty="0"/>
              <a:t>- página 212</a:t>
            </a:r>
            <a:endParaRPr lang="es-PE" sz="400" dirty="0" smtClean="0"/>
          </a:p>
        </p:txBody>
      </p:sp>
    </p:spTree>
    <p:extLst>
      <p:ext uri="{BB962C8B-B14F-4D97-AF65-F5344CB8AC3E}">
        <p14:creationId xmlns:p14="http://schemas.microsoft.com/office/powerpoint/2010/main" val="47439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1477146"/>
          </a:xfrm>
        </p:spPr>
        <p:txBody>
          <a:bodyPr>
            <a:normAutofit/>
          </a:bodyPr>
          <a:lstStyle/>
          <a:p>
            <a:r>
              <a:rPr lang="es-PE" dirty="0" smtClean="0"/>
              <a:t>Falla de Componentes</a:t>
            </a:r>
            <a:endParaRPr lang="es-PE" dirty="0"/>
          </a:p>
        </p:txBody>
      </p:sp>
      <p:sp>
        <p:nvSpPr>
          <p:cNvPr id="3" name="Subtítulo 2"/>
          <p:cNvSpPr>
            <a:spLocks noGrp="1"/>
          </p:cNvSpPr>
          <p:nvPr>
            <p:ph type="subTitle" idx="1"/>
          </p:nvPr>
        </p:nvSpPr>
        <p:spPr>
          <a:xfrm>
            <a:off x="1907176" y="2782391"/>
            <a:ext cx="8760823" cy="2658291"/>
          </a:xfrm>
        </p:spPr>
        <p:txBody>
          <a:bodyPr>
            <a:normAutofit/>
          </a:bodyPr>
          <a:lstStyle/>
          <a:p>
            <a:pPr algn="just"/>
            <a:r>
              <a:rPr lang="es-PE" dirty="0"/>
              <a:t>2</a:t>
            </a:r>
            <a:r>
              <a:rPr lang="es-PE" dirty="0" smtClean="0"/>
              <a:t>. Intermitentes</a:t>
            </a:r>
          </a:p>
          <a:p>
            <a:pPr algn="just"/>
            <a:r>
              <a:rPr lang="es-PE" dirty="0" smtClean="0"/>
              <a:t>Ocurre, desaparece, pero vuelve a aparecer más tarde. Ejemplo: un mal contacto de un conector causa con frecuencia una falla intermitente, las cuales son graves por su difícil diagnóstico.</a:t>
            </a:r>
          </a:p>
        </p:txBody>
      </p:sp>
      <p:sp>
        <p:nvSpPr>
          <p:cNvPr id="5" name="CuadroTexto 4"/>
          <p:cNvSpPr txBox="1"/>
          <p:nvPr/>
        </p:nvSpPr>
        <p:spPr>
          <a:xfrm>
            <a:off x="1524000" y="5649685"/>
            <a:ext cx="8442960" cy="246221"/>
          </a:xfrm>
          <a:prstGeom prst="rect">
            <a:avLst/>
          </a:prstGeom>
          <a:noFill/>
        </p:spPr>
        <p:txBody>
          <a:bodyPr wrap="square" rtlCol="0">
            <a:spAutoFit/>
          </a:bodyPr>
          <a:lstStyle/>
          <a:p>
            <a:r>
              <a:rPr lang="es-PE" sz="1000" u="sng" dirty="0">
                <a:hlinkClick r:id="rId2"/>
              </a:rPr>
              <a:t>http://www.academia.edu/34833896/Tanenbaum_Andrew_-_</a:t>
            </a:r>
            <a:r>
              <a:rPr lang="es-PE" sz="1000" u="sng" dirty="0" smtClean="0">
                <a:hlinkClick r:id="rId2"/>
              </a:rPr>
              <a:t>Sistemas_Operativos_Distribuidos.PDF</a:t>
            </a:r>
            <a:r>
              <a:rPr lang="es-PE" sz="1000" dirty="0" smtClean="0"/>
              <a:t> </a:t>
            </a:r>
            <a:r>
              <a:rPr lang="es-PE" sz="1000" dirty="0"/>
              <a:t>- página 212</a:t>
            </a:r>
            <a:endParaRPr lang="es-PE" sz="400" dirty="0" smtClean="0"/>
          </a:p>
        </p:txBody>
      </p:sp>
    </p:spTree>
    <p:extLst>
      <p:ext uri="{BB962C8B-B14F-4D97-AF65-F5344CB8AC3E}">
        <p14:creationId xmlns:p14="http://schemas.microsoft.com/office/powerpoint/2010/main" val="1962710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1477146"/>
          </a:xfrm>
        </p:spPr>
        <p:txBody>
          <a:bodyPr>
            <a:normAutofit/>
          </a:bodyPr>
          <a:lstStyle/>
          <a:p>
            <a:r>
              <a:rPr lang="es-PE" dirty="0" smtClean="0"/>
              <a:t>Falla de Componentes</a:t>
            </a:r>
            <a:endParaRPr lang="es-PE" dirty="0"/>
          </a:p>
        </p:txBody>
      </p:sp>
      <p:sp>
        <p:nvSpPr>
          <p:cNvPr id="3" name="Subtítulo 2"/>
          <p:cNvSpPr>
            <a:spLocks noGrp="1"/>
          </p:cNvSpPr>
          <p:nvPr>
            <p:ph type="subTitle" idx="1"/>
          </p:nvPr>
        </p:nvSpPr>
        <p:spPr>
          <a:xfrm>
            <a:off x="1972490" y="2782391"/>
            <a:ext cx="8695509" cy="2658291"/>
          </a:xfrm>
        </p:spPr>
        <p:txBody>
          <a:bodyPr>
            <a:normAutofit/>
          </a:bodyPr>
          <a:lstStyle/>
          <a:p>
            <a:pPr algn="just"/>
            <a:r>
              <a:rPr lang="es-PE" dirty="0" smtClean="0"/>
              <a:t>3. Permanentes</a:t>
            </a:r>
          </a:p>
          <a:p>
            <a:pPr algn="just"/>
            <a:r>
              <a:rPr lang="es-PE" dirty="0" smtClean="0"/>
              <a:t>Son aquellos fallos que aparecen y no desaparecen hasta que el componente erróneo es reemplazado o es arreglado el problema. Ejemplo: Los circuitos quemados, los errores del software y el rompimiento de la cabeza del disco provocan con frecuencia fallas permanentes.</a:t>
            </a:r>
          </a:p>
        </p:txBody>
      </p:sp>
      <p:sp>
        <p:nvSpPr>
          <p:cNvPr id="5" name="CuadroTexto 4"/>
          <p:cNvSpPr txBox="1"/>
          <p:nvPr/>
        </p:nvSpPr>
        <p:spPr>
          <a:xfrm>
            <a:off x="1524000" y="5649685"/>
            <a:ext cx="8442960" cy="246221"/>
          </a:xfrm>
          <a:prstGeom prst="rect">
            <a:avLst/>
          </a:prstGeom>
          <a:noFill/>
        </p:spPr>
        <p:txBody>
          <a:bodyPr wrap="square" rtlCol="0">
            <a:spAutoFit/>
          </a:bodyPr>
          <a:lstStyle/>
          <a:p>
            <a:r>
              <a:rPr lang="es-PE" sz="1000" u="sng" dirty="0">
                <a:hlinkClick r:id="rId2"/>
              </a:rPr>
              <a:t>http://www.academia.edu/34833896/Tanenbaum_Andrew_-_</a:t>
            </a:r>
            <a:r>
              <a:rPr lang="es-PE" sz="1000" u="sng" dirty="0" smtClean="0">
                <a:hlinkClick r:id="rId2"/>
              </a:rPr>
              <a:t>Sistemas_Operativos_Distribuidos.PDF</a:t>
            </a:r>
            <a:r>
              <a:rPr lang="es-PE" sz="1000" dirty="0" smtClean="0"/>
              <a:t> </a:t>
            </a:r>
            <a:r>
              <a:rPr lang="es-PE" sz="1000" dirty="0"/>
              <a:t>- página 212</a:t>
            </a:r>
            <a:endParaRPr lang="es-PE" sz="400" dirty="0" smtClean="0"/>
          </a:p>
        </p:txBody>
      </p:sp>
    </p:spTree>
    <p:extLst>
      <p:ext uri="{BB962C8B-B14F-4D97-AF65-F5344CB8AC3E}">
        <p14:creationId xmlns:p14="http://schemas.microsoft.com/office/powerpoint/2010/main" val="1360436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666206"/>
            <a:ext cx="9144000" cy="1084217"/>
          </a:xfrm>
        </p:spPr>
        <p:txBody>
          <a:bodyPr>
            <a:normAutofit/>
          </a:bodyPr>
          <a:lstStyle/>
          <a:p>
            <a:r>
              <a:rPr lang="es-PE" dirty="0" smtClean="0"/>
              <a:t>Falla de Componentes</a:t>
            </a:r>
            <a:endParaRPr lang="es-PE" dirty="0"/>
          </a:p>
        </p:txBody>
      </p:sp>
      <p:sp>
        <p:nvSpPr>
          <p:cNvPr id="5" name="CuadroTexto 4"/>
          <p:cNvSpPr txBox="1"/>
          <p:nvPr/>
        </p:nvSpPr>
        <p:spPr>
          <a:xfrm>
            <a:off x="1876693" y="5649685"/>
            <a:ext cx="8442960" cy="246221"/>
          </a:xfrm>
          <a:prstGeom prst="rect">
            <a:avLst/>
          </a:prstGeom>
          <a:noFill/>
        </p:spPr>
        <p:txBody>
          <a:bodyPr wrap="square" rtlCol="0">
            <a:spAutoFit/>
          </a:bodyPr>
          <a:lstStyle/>
          <a:p>
            <a:pPr algn="ctr"/>
            <a:r>
              <a:rPr lang="es-PE" sz="1000" u="sng" dirty="0">
                <a:hlinkClick r:id="rId2"/>
              </a:rPr>
              <a:t>http://tolerancia-a-fallas.blogspot.es</a:t>
            </a:r>
            <a:r>
              <a:rPr lang="es-PE" sz="1000" u="sng" dirty="0" smtClean="0">
                <a:hlinkClick r:id="rId2"/>
              </a:rPr>
              <a:t>/</a:t>
            </a:r>
            <a:endParaRPr lang="es-PE" sz="100" dirty="0" smtClean="0"/>
          </a:p>
        </p:txBody>
      </p:sp>
      <p:pic>
        <p:nvPicPr>
          <p:cNvPr id="6" name="Imagen 5"/>
          <p:cNvPicPr/>
          <p:nvPr/>
        </p:nvPicPr>
        <p:blipFill>
          <a:blip r:embed="rId3">
            <a:extLst>
              <a:ext uri="{28A0092B-C50C-407E-A947-70E740481C1C}">
                <a14:useLocalDpi xmlns:a14="http://schemas.microsoft.com/office/drawing/2010/main" val="0"/>
              </a:ext>
            </a:extLst>
          </a:blip>
          <a:stretch>
            <a:fillRect/>
          </a:stretch>
        </p:blipFill>
        <p:spPr>
          <a:xfrm>
            <a:off x="2420982" y="1854926"/>
            <a:ext cx="7350036" cy="3794759"/>
          </a:xfrm>
          <a:prstGeom prst="rect">
            <a:avLst/>
          </a:prstGeom>
          <a:ln>
            <a:solidFill>
              <a:schemeClr val="accent1"/>
            </a:solidFill>
          </a:ln>
        </p:spPr>
      </p:pic>
    </p:spTree>
    <p:extLst>
      <p:ext uri="{BB962C8B-B14F-4D97-AF65-F5344CB8AC3E}">
        <p14:creationId xmlns:p14="http://schemas.microsoft.com/office/powerpoint/2010/main" val="4235184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992777"/>
            <a:ext cx="9144000" cy="1071154"/>
          </a:xfrm>
        </p:spPr>
        <p:txBody>
          <a:bodyPr>
            <a:normAutofit/>
          </a:bodyPr>
          <a:lstStyle/>
          <a:p>
            <a:r>
              <a:rPr lang="es-PE" dirty="0" smtClean="0"/>
              <a:t>Falla de Sistema</a:t>
            </a:r>
            <a:endParaRPr lang="es-PE" dirty="0"/>
          </a:p>
        </p:txBody>
      </p:sp>
      <p:sp>
        <p:nvSpPr>
          <p:cNvPr id="3" name="Subtítulo 2"/>
          <p:cNvSpPr>
            <a:spLocks noGrp="1"/>
          </p:cNvSpPr>
          <p:nvPr>
            <p:ph type="subTitle" idx="1"/>
          </p:nvPr>
        </p:nvSpPr>
        <p:spPr>
          <a:xfrm>
            <a:off x="1828800" y="2429691"/>
            <a:ext cx="8839200" cy="3010991"/>
          </a:xfrm>
        </p:spPr>
        <p:txBody>
          <a:bodyPr>
            <a:normAutofit/>
          </a:bodyPr>
          <a:lstStyle/>
          <a:p>
            <a:pPr algn="just"/>
            <a:r>
              <a:rPr lang="es-PE" dirty="0" smtClean="0"/>
              <a:t>En un sistema distribuido crítico, con frecuencia nos interesa que el sistema pueda sobrevivir a las fallas de los componentes (en particular, del procesador), en vez de hacer que las fallas sean poco probables.</a:t>
            </a:r>
          </a:p>
          <a:p>
            <a:pPr algn="just"/>
            <a:r>
              <a:rPr lang="es-PE" dirty="0" smtClean="0"/>
              <a:t>Tipos:</a:t>
            </a:r>
          </a:p>
          <a:p>
            <a:pPr marL="457200" indent="-457200" algn="just">
              <a:buFont typeface="+mj-lt"/>
              <a:buAutoNum type="arabicPeriod"/>
            </a:pPr>
            <a:r>
              <a:rPr lang="es-PE" dirty="0" smtClean="0"/>
              <a:t>Fallas silentes.</a:t>
            </a:r>
          </a:p>
          <a:p>
            <a:pPr marL="457200" indent="-457200" algn="just">
              <a:buFont typeface="+mj-lt"/>
              <a:buAutoNum type="arabicPeriod"/>
            </a:pPr>
            <a:r>
              <a:rPr lang="es-PE" dirty="0" smtClean="0"/>
              <a:t>Fallas bizantinas.</a:t>
            </a:r>
          </a:p>
        </p:txBody>
      </p:sp>
      <p:sp>
        <p:nvSpPr>
          <p:cNvPr id="5" name="CuadroTexto 4"/>
          <p:cNvSpPr txBox="1"/>
          <p:nvPr/>
        </p:nvSpPr>
        <p:spPr>
          <a:xfrm>
            <a:off x="1524000" y="5649685"/>
            <a:ext cx="8442960" cy="246221"/>
          </a:xfrm>
          <a:prstGeom prst="rect">
            <a:avLst/>
          </a:prstGeom>
          <a:noFill/>
        </p:spPr>
        <p:txBody>
          <a:bodyPr wrap="square" rtlCol="0">
            <a:spAutoFit/>
          </a:bodyPr>
          <a:lstStyle/>
          <a:p>
            <a:r>
              <a:rPr lang="es-PE" sz="1000" u="sng" dirty="0">
                <a:hlinkClick r:id="rId2"/>
              </a:rPr>
              <a:t>http://www.academia.edu/34833896/Tanenbaum_Andrew_-_Sistemas_Operativos_Distribuidos.PDF</a:t>
            </a:r>
            <a:r>
              <a:rPr lang="es-PE" sz="1000" dirty="0"/>
              <a:t>) - página 213</a:t>
            </a:r>
            <a:endParaRPr lang="es-PE" sz="100" dirty="0" smtClean="0"/>
          </a:p>
        </p:txBody>
      </p:sp>
    </p:spTree>
    <p:extLst>
      <p:ext uri="{BB962C8B-B14F-4D97-AF65-F5344CB8AC3E}">
        <p14:creationId xmlns:p14="http://schemas.microsoft.com/office/powerpoint/2010/main" val="3288773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992777"/>
            <a:ext cx="9144000" cy="1071154"/>
          </a:xfrm>
        </p:spPr>
        <p:txBody>
          <a:bodyPr>
            <a:normAutofit/>
          </a:bodyPr>
          <a:lstStyle/>
          <a:p>
            <a:r>
              <a:rPr lang="es-PE" dirty="0" smtClean="0"/>
              <a:t>Uso de Redundancia</a:t>
            </a:r>
            <a:endParaRPr lang="es-PE" dirty="0"/>
          </a:p>
        </p:txBody>
      </p:sp>
      <p:sp>
        <p:nvSpPr>
          <p:cNvPr id="3" name="Subtítulo 2"/>
          <p:cNvSpPr>
            <a:spLocks noGrp="1"/>
          </p:cNvSpPr>
          <p:nvPr>
            <p:ph type="subTitle" idx="1"/>
          </p:nvPr>
        </p:nvSpPr>
        <p:spPr>
          <a:xfrm>
            <a:off x="1854926" y="2429691"/>
            <a:ext cx="8813074" cy="3010991"/>
          </a:xfrm>
        </p:spPr>
        <p:txBody>
          <a:bodyPr>
            <a:normAutofit/>
          </a:bodyPr>
          <a:lstStyle/>
          <a:p>
            <a:pPr algn="just"/>
            <a:r>
              <a:rPr lang="es-PE" dirty="0" smtClean="0"/>
              <a:t>El método general para la tolerancia de fallas consiste en el uso de redundancia. Existen tres tipos posibles: </a:t>
            </a:r>
          </a:p>
          <a:p>
            <a:pPr algn="just"/>
            <a:endParaRPr lang="es-PE" dirty="0" smtClean="0"/>
          </a:p>
          <a:p>
            <a:pPr marL="457200" indent="-457200" algn="just">
              <a:buFont typeface="+mj-lt"/>
              <a:buAutoNum type="arabicPeriod"/>
            </a:pPr>
            <a:r>
              <a:rPr lang="es-PE" dirty="0"/>
              <a:t>R</a:t>
            </a:r>
            <a:r>
              <a:rPr lang="es-PE" dirty="0" smtClean="0"/>
              <a:t>edundancia de la información.</a:t>
            </a:r>
          </a:p>
          <a:p>
            <a:pPr marL="457200" indent="-457200" algn="just">
              <a:buFont typeface="+mj-lt"/>
              <a:buAutoNum type="arabicPeriod"/>
            </a:pPr>
            <a:r>
              <a:rPr lang="es-PE" dirty="0"/>
              <a:t>R</a:t>
            </a:r>
            <a:r>
              <a:rPr lang="es-PE" dirty="0" smtClean="0"/>
              <a:t>edundancia del tiempo.</a:t>
            </a:r>
          </a:p>
          <a:p>
            <a:pPr marL="457200" indent="-457200" algn="just">
              <a:buFont typeface="+mj-lt"/>
              <a:buAutoNum type="arabicPeriod"/>
            </a:pPr>
            <a:r>
              <a:rPr lang="es-PE" dirty="0"/>
              <a:t>R</a:t>
            </a:r>
            <a:r>
              <a:rPr lang="es-PE" dirty="0" smtClean="0"/>
              <a:t>edundancia física. </a:t>
            </a:r>
          </a:p>
        </p:txBody>
      </p:sp>
      <p:sp>
        <p:nvSpPr>
          <p:cNvPr id="5" name="CuadroTexto 4"/>
          <p:cNvSpPr txBox="1"/>
          <p:nvPr/>
        </p:nvSpPr>
        <p:spPr>
          <a:xfrm>
            <a:off x="1524000" y="5649685"/>
            <a:ext cx="8442960" cy="246221"/>
          </a:xfrm>
          <a:prstGeom prst="rect">
            <a:avLst/>
          </a:prstGeom>
          <a:noFill/>
        </p:spPr>
        <p:txBody>
          <a:bodyPr wrap="square" rtlCol="0">
            <a:spAutoFit/>
          </a:bodyPr>
          <a:lstStyle/>
          <a:p>
            <a:r>
              <a:rPr lang="es-PE" sz="1000" u="sng" dirty="0">
                <a:hlinkClick r:id="rId2"/>
              </a:rPr>
              <a:t>http://www.academia.edu/34833896/Tanenbaum_Andrew_-_Sistemas_Operativos_Distribuidos.PDF</a:t>
            </a:r>
            <a:r>
              <a:rPr lang="es-PE" sz="1000" dirty="0"/>
              <a:t>) - página </a:t>
            </a:r>
            <a:r>
              <a:rPr lang="es-PE" sz="1000" dirty="0" smtClean="0"/>
              <a:t>215</a:t>
            </a:r>
            <a:endParaRPr lang="es-PE" sz="100" dirty="0" smtClean="0"/>
          </a:p>
        </p:txBody>
      </p:sp>
    </p:spTree>
    <p:extLst>
      <p:ext uri="{BB962C8B-B14F-4D97-AF65-F5344CB8AC3E}">
        <p14:creationId xmlns:p14="http://schemas.microsoft.com/office/powerpoint/2010/main" val="4251240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862149"/>
            <a:ext cx="9144000" cy="992779"/>
          </a:xfrm>
        </p:spPr>
        <p:txBody>
          <a:bodyPr>
            <a:normAutofit/>
          </a:bodyPr>
          <a:lstStyle/>
          <a:p>
            <a:r>
              <a:rPr lang="es-PE" dirty="0" smtClean="0"/>
              <a:t>Uso de Redundancia</a:t>
            </a:r>
            <a:endParaRPr lang="es-PE" dirty="0"/>
          </a:p>
        </p:txBody>
      </p:sp>
      <p:sp>
        <p:nvSpPr>
          <p:cNvPr id="3" name="Subtítulo 2"/>
          <p:cNvSpPr>
            <a:spLocks noGrp="1"/>
          </p:cNvSpPr>
          <p:nvPr>
            <p:ph type="subTitle" idx="1"/>
          </p:nvPr>
        </p:nvSpPr>
        <p:spPr>
          <a:xfrm>
            <a:off x="1828800" y="2063931"/>
            <a:ext cx="8839200" cy="3376751"/>
          </a:xfrm>
        </p:spPr>
        <p:txBody>
          <a:bodyPr>
            <a:normAutofit/>
          </a:bodyPr>
          <a:lstStyle/>
          <a:p>
            <a:pPr marL="457200" indent="-457200" algn="just">
              <a:buFont typeface="+mj-lt"/>
              <a:buAutoNum type="arabicPeriod"/>
            </a:pPr>
            <a:r>
              <a:rPr lang="es-PE" b="1" dirty="0" smtClean="0"/>
              <a:t>Redundancia de la información</a:t>
            </a:r>
            <a:r>
              <a:rPr lang="es-PE" dirty="0" smtClean="0"/>
              <a:t>. se agregan algunos bits para poder recuperar los bits revueltos. Por ejemplo, se puede agregar un código Hamming para transmitir los datos y recuperarse del ruido en la línea de transmisión.</a:t>
            </a:r>
          </a:p>
          <a:p>
            <a:pPr marL="457200" indent="-457200" algn="just">
              <a:buFont typeface="+mj-lt"/>
              <a:buAutoNum type="arabicPeriod"/>
            </a:pPr>
            <a:r>
              <a:rPr lang="es-PE" b="1" dirty="0"/>
              <a:t>R</a:t>
            </a:r>
            <a:r>
              <a:rPr lang="es-PE" b="1" dirty="0" smtClean="0"/>
              <a:t>edundancia del tiempo</a:t>
            </a:r>
            <a:r>
              <a:rPr lang="es-PE" dirty="0" smtClean="0"/>
              <a:t>. se realiza una acción, y entonces, en caso necesario, se vuelve a realizar. Si una transacción aborta, puede volverse a realizar sin daño alguno. </a:t>
            </a:r>
          </a:p>
          <a:p>
            <a:pPr marL="457200" indent="-457200" algn="just">
              <a:buFont typeface="+mj-lt"/>
              <a:buAutoNum type="arabicPeriod"/>
            </a:pPr>
            <a:r>
              <a:rPr lang="es-PE" b="1" dirty="0"/>
              <a:t>R</a:t>
            </a:r>
            <a:r>
              <a:rPr lang="es-PE" b="1" dirty="0" smtClean="0"/>
              <a:t>edundancia física</a:t>
            </a:r>
            <a:r>
              <a:rPr lang="es-PE" dirty="0" smtClean="0"/>
              <a:t>. se agrega un equipo adicional para permitir que el sistema como un todo tolere la pérdida o el mal funcionamiento de algunos componentes. </a:t>
            </a:r>
          </a:p>
        </p:txBody>
      </p:sp>
      <p:sp>
        <p:nvSpPr>
          <p:cNvPr id="5" name="CuadroTexto 4"/>
          <p:cNvSpPr txBox="1"/>
          <p:nvPr/>
        </p:nvSpPr>
        <p:spPr>
          <a:xfrm>
            <a:off x="1524000" y="5649685"/>
            <a:ext cx="8442960" cy="246221"/>
          </a:xfrm>
          <a:prstGeom prst="rect">
            <a:avLst/>
          </a:prstGeom>
          <a:noFill/>
        </p:spPr>
        <p:txBody>
          <a:bodyPr wrap="square" rtlCol="0">
            <a:spAutoFit/>
          </a:bodyPr>
          <a:lstStyle/>
          <a:p>
            <a:r>
              <a:rPr lang="es-PE" sz="1000" u="sng" dirty="0">
                <a:hlinkClick r:id="rId2"/>
              </a:rPr>
              <a:t>http://www.academia.edu/34833896/Tanenbaum_Andrew_-_Sistemas_Operativos_Distribuidos.PDF</a:t>
            </a:r>
            <a:r>
              <a:rPr lang="es-PE" sz="1000" dirty="0"/>
              <a:t>) - página </a:t>
            </a:r>
            <a:r>
              <a:rPr lang="es-PE" sz="1000" dirty="0" smtClean="0"/>
              <a:t>215</a:t>
            </a:r>
            <a:endParaRPr lang="es-PE" sz="100" dirty="0" smtClean="0"/>
          </a:p>
        </p:txBody>
      </p:sp>
    </p:spTree>
    <p:extLst>
      <p:ext uri="{BB962C8B-B14F-4D97-AF65-F5344CB8AC3E}">
        <p14:creationId xmlns:p14="http://schemas.microsoft.com/office/powerpoint/2010/main" val="26465748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862149"/>
            <a:ext cx="9144000" cy="1528357"/>
          </a:xfrm>
        </p:spPr>
        <p:txBody>
          <a:bodyPr>
            <a:normAutofit fontScale="90000"/>
          </a:bodyPr>
          <a:lstStyle/>
          <a:p>
            <a:r>
              <a:rPr lang="es-PE" dirty="0" smtClean="0"/>
              <a:t>Tolerancia de fallas mediante replica activa</a:t>
            </a:r>
            <a:endParaRPr lang="es-PE" dirty="0"/>
          </a:p>
        </p:txBody>
      </p:sp>
      <p:sp>
        <p:nvSpPr>
          <p:cNvPr id="3" name="Subtítulo 2"/>
          <p:cNvSpPr>
            <a:spLocks noGrp="1"/>
          </p:cNvSpPr>
          <p:nvPr>
            <p:ph type="subTitle" idx="1"/>
          </p:nvPr>
        </p:nvSpPr>
        <p:spPr>
          <a:xfrm>
            <a:off x="1802674" y="2599509"/>
            <a:ext cx="4663440" cy="2841173"/>
          </a:xfrm>
        </p:spPr>
        <p:txBody>
          <a:bodyPr>
            <a:normAutofit/>
          </a:bodyPr>
          <a:lstStyle/>
          <a:p>
            <a:pPr algn="just"/>
            <a:r>
              <a:rPr lang="es-PE" dirty="0" smtClean="0"/>
              <a:t>Es una técnica muy conocida para proporcionar la tolerancia de fallas mediante la redundancia física. Se utiliza en la biología (los mamíferos tienen dos ojos, dos oídos, dos pulmones, etc.), aviación (los modelo 747 tienen cuatro motores, pero pueden volar con tres) y los deportes (varios árbitros, en caso de que alguno omita un evento).</a:t>
            </a:r>
          </a:p>
        </p:txBody>
      </p:sp>
      <p:sp>
        <p:nvSpPr>
          <p:cNvPr id="5" name="CuadroTexto 4"/>
          <p:cNvSpPr txBox="1"/>
          <p:nvPr/>
        </p:nvSpPr>
        <p:spPr>
          <a:xfrm>
            <a:off x="1524000" y="5649685"/>
            <a:ext cx="8442960" cy="400110"/>
          </a:xfrm>
          <a:prstGeom prst="rect">
            <a:avLst/>
          </a:prstGeom>
          <a:noFill/>
        </p:spPr>
        <p:txBody>
          <a:bodyPr wrap="square" rtlCol="0">
            <a:spAutoFit/>
          </a:bodyPr>
          <a:lstStyle/>
          <a:p>
            <a:r>
              <a:rPr lang="es-PE" sz="1000" u="sng" dirty="0">
                <a:hlinkClick r:id="rId2"/>
              </a:rPr>
              <a:t>http://www.academia.edu/34833896/Tanenbaum_Andrew_-_Sistemas_Operativos_Distribuidos.PDF</a:t>
            </a:r>
            <a:r>
              <a:rPr lang="es-PE" sz="1000" dirty="0"/>
              <a:t>) - página </a:t>
            </a:r>
            <a:r>
              <a:rPr lang="es-PE" sz="1000" dirty="0" smtClean="0"/>
              <a:t>215</a:t>
            </a:r>
          </a:p>
          <a:p>
            <a:r>
              <a:rPr lang="es-PE" sz="1000" u="sng" dirty="0">
                <a:hlinkClick r:id="rId3"/>
              </a:rPr>
              <a:t>https://so-ii-itst.wikispaces.com/so-ii-u3-itst</a:t>
            </a:r>
            <a:endParaRPr lang="es-PE" sz="1000" dirty="0" smtClean="0"/>
          </a:p>
        </p:txBody>
      </p:sp>
      <p:pic>
        <p:nvPicPr>
          <p:cNvPr id="6" name="Imagen 5"/>
          <p:cNvPicPr/>
          <p:nvPr/>
        </p:nvPicPr>
        <p:blipFill>
          <a:blip r:embed="rId4">
            <a:extLst>
              <a:ext uri="{28A0092B-C50C-407E-A947-70E740481C1C}">
                <a14:useLocalDpi xmlns:a14="http://schemas.microsoft.com/office/drawing/2010/main" val="0"/>
              </a:ext>
            </a:extLst>
          </a:blip>
          <a:stretch>
            <a:fillRect/>
          </a:stretch>
        </p:blipFill>
        <p:spPr>
          <a:xfrm>
            <a:off x="6570617" y="2704011"/>
            <a:ext cx="4097383" cy="2736671"/>
          </a:xfrm>
          <a:prstGeom prst="rect">
            <a:avLst/>
          </a:prstGeom>
        </p:spPr>
      </p:pic>
    </p:spTree>
    <p:extLst>
      <p:ext uri="{BB962C8B-B14F-4D97-AF65-F5344CB8AC3E}">
        <p14:creationId xmlns:p14="http://schemas.microsoft.com/office/powerpoint/2010/main" val="25743499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862149"/>
            <a:ext cx="9144000" cy="1528357"/>
          </a:xfrm>
        </p:spPr>
        <p:txBody>
          <a:bodyPr>
            <a:normAutofit fontScale="90000"/>
          </a:bodyPr>
          <a:lstStyle/>
          <a:p>
            <a:r>
              <a:rPr lang="es-PE" dirty="0" smtClean="0"/>
              <a:t>Tolerancia de fallas mediante respaldo primario</a:t>
            </a:r>
            <a:endParaRPr lang="es-PE" dirty="0"/>
          </a:p>
        </p:txBody>
      </p:sp>
      <p:sp>
        <p:nvSpPr>
          <p:cNvPr id="3" name="Subtítulo 2"/>
          <p:cNvSpPr>
            <a:spLocks noGrp="1"/>
          </p:cNvSpPr>
          <p:nvPr>
            <p:ph type="subTitle" idx="1"/>
          </p:nvPr>
        </p:nvSpPr>
        <p:spPr>
          <a:xfrm>
            <a:off x="1524000" y="2599509"/>
            <a:ext cx="4511040" cy="2841173"/>
          </a:xfrm>
        </p:spPr>
        <p:txBody>
          <a:bodyPr>
            <a:normAutofit/>
          </a:bodyPr>
          <a:lstStyle/>
          <a:p>
            <a:pPr algn="just"/>
            <a:r>
              <a:rPr lang="es-PE" dirty="0" smtClean="0"/>
              <a:t>La idea esencial del método de respaldo primario es que, en cualquier instante, un servidor es el primario y realiza todo el trabajo. Si el primario falla, el respaldo ocupa su lugar. En forma ideal, el remplazo debe ocurrir de manera limpia</a:t>
            </a:r>
          </a:p>
        </p:txBody>
      </p:sp>
      <p:sp>
        <p:nvSpPr>
          <p:cNvPr id="5" name="CuadroTexto 4"/>
          <p:cNvSpPr txBox="1"/>
          <p:nvPr/>
        </p:nvSpPr>
        <p:spPr>
          <a:xfrm>
            <a:off x="1524000" y="5649685"/>
            <a:ext cx="8442960" cy="400110"/>
          </a:xfrm>
          <a:prstGeom prst="rect">
            <a:avLst/>
          </a:prstGeom>
          <a:noFill/>
        </p:spPr>
        <p:txBody>
          <a:bodyPr wrap="square" rtlCol="0">
            <a:spAutoFit/>
          </a:bodyPr>
          <a:lstStyle/>
          <a:p>
            <a:r>
              <a:rPr lang="es-PE" sz="1000" u="sng" dirty="0">
                <a:hlinkClick r:id="rId2"/>
              </a:rPr>
              <a:t>http://www.academia.edu/34833896/Tanenbaum_Andrew_-_Sistemas_Operativos_Distribuidos.PDF</a:t>
            </a:r>
            <a:r>
              <a:rPr lang="es-PE" sz="1000" dirty="0"/>
              <a:t>) - página </a:t>
            </a:r>
            <a:r>
              <a:rPr lang="es-PE" sz="1000" dirty="0" smtClean="0"/>
              <a:t>218</a:t>
            </a:r>
          </a:p>
          <a:p>
            <a:r>
              <a:rPr lang="es-PE" sz="1000" u="sng" dirty="0">
                <a:hlinkClick r:id="rId3"/>
              </a:rPr>
              <a:t>https://so-ii-itst.wikispaces.com/so-ii-u3-itst</a:t>
            </a:r>
            <a:endParaRPr lang="es-PE" sz="1000" dirty="0"/>
          </a:p>
        </p:txBody>
      </p:sp>
      <p:pic>
        <p:nvPicPr>
          <p:cNvPr id="7" name="Imagen 6"/>
          <p:cNvPicPr/>
          <p:nvPr/>
        </p:nvPicPr>
        <p:blipFill>
          <a:blip r:embed="rId4">
            <a:extLst>
              <a:ext uri="{28A0092B-C50C-407E-A947-70E740481C1C}">
                <a14:useLocalDpi xmlns:a14="http://schemas.microsoft.com/office/drawing/2010/main" val="0"/>
              </a:ext>
            </a:extLst>
          </a:blip>
          <a:stretch>
            <a:fillRect/>
          </a:stretch>
        </p:blipFill>
        <p:spPr>
          <a:xfrm>
            <a:off x="6126480" y="2599509"/>
            <a:ext cx="4444274" cy="2521131"/>
          </a:xfrm>
          <a:prstGeom prst="rect">
            <a:avLst/>
          </a:prstGeom>
        </p:spPr>
      </p:pic>
    </p:spTree>
    <p:extLst>
      <p:ext uri="{BB962C8B-B14F-4D97-AF65-F5344CB8AC3E}">
        <p14:creationId xmlns:p14="http://schemas.microsoft.com/office/powerpoint/2010/main" val="1695548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862149"/>
            <a:ext cx="9144000" cy="1528357"/>
          </a:xfrm>
        </p:spPr>
        <p:txBody>
          <a:bodyPr>
            <a:normAutofit fontScale="90000"/>
          </a:bodyPr>
          <a:lstStyle/>
          <a:p>
            <a:r>
              <a:rPr lang="es-PE" dirty="0" smtClean="0"/>
              <a:t>Replica Activa / Respaldo </a:t>
            </a:r>
            <a:r>
              <a:rPr lang="es-PE" dirty="0"/>
              <a:t>P</a:t>
            </a:r>
            <a:r>
              <a:rPr lang="es-PE" dirty="0" smtClean="0"/>
              <a:t>rimario</a:t>
            </a:r>
            <a:endParaRPr lang="es-PE" dirty="0"/>
          </a:p>
        </p:txBody>
      </p:sp>
      <p:sp>
        <p:nvSpPr>
          <p:cNvPr id="5" name="CuadroTexto 4"/>
          <p:cNvSpPr txBox="1"/>
          <p:nvPr/>
        </p:nvSpPr>
        <p:spPr>
          <a:xfrm>
            <a:off x="1524000" y="5649685"/>
            <a:ext cx="8442960" cy="246221"/>
          </a:xfrm>
          <a:prstGeom prst="rect">
            <a:avLst/>
          </a:prstGeom>
          <a:noFill/>
        </p:spPr>
        <p:txBody>
          <a:bodyPr wrap="square" rtlCol="0">
            <a:spAutoFit/>
          </a:bodyPr>
          <a:lstStyle/>
          <a:p>
            <a:r>
              <a:rPr lang="es-PE" sz="1000" u="sng" dirty="0">
                <a:hlinkClick r:id="rId2"/>
              </a:rPr>
              <a:t>https://sites.google.com/site/mrtripus/home/sistemas-operativos-2/3-6-tolerancia-a-fallos-nivel-proceso-nivel-almacenamiento</a:t>
            </a:r>
            <a:endParaRPr lang="es-PE" sz="1000" dirty="0"/>
          </a:p>
        </p:txBody>
      </p:sp>
      <p:pic>
        <p:nvPicPr>
          <p:cNvPr id="8" name="Imagen 7"/>
          <p:cNvPicPr/>
          <p:nvPr/>
        </p:nvPicPr>
        <p:blipFill>
          <a:blip r:embed="rId3">
            <a:extLst>
              <a:ext uri="{28A0092B-C50C-407E-A947-70E740481C1C}">
                <a14:useLocalDpi xmlns:a14="http://schemas.microsoft.com/office/drawing/2010/main" val="0"/>
              </a:ext>
            </a:extLst>
          </a:blip>
          <a:stretch>
            <a:fillRect/>
          </a:stretch>
        </p:blipFill>
        <p:spPr>
          <a:xfrm>
            <a:off x="1678577" y="2390506"/>
            <a:ext cx="8834846" cy="3056705"/>
          </a:xfrm>
          <a:prstGeom prst="rect">
            <a:avLst/>
          </a:prstGeom>
        </p:spPr>
      </p:pic>
    </p:spTree>
    <p:extLst>
      <p:ext uri="{BB962C8B-B14F-4D97-AF65-F5344CB8AC3E}">
        <p14:creationId xmlns:p14="http://schemas.microsoft.com/office/powerpoint/2010/main" val="4261247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991733"/>
            <a:ext cx="9144000" cy="1477146"/>
          </a:xfrm>
        </p:spPr>
        <p:txBody>
          <a:bodyPr>
            <a:normAutofit fontScale="90000"/>
          </a:bodyPr>
          <a:lstStyle/>
          <a:p>
            <a:r>
              <a:rPr lang="es-PE" dirty="0" smtClean="0"/>
              <a:t>Características de un sistema tolerante a fallas </a:t>
            </a:r>
            <a:endParaRPr lang="es-PE" dirty="0"/>
          </a:p>
        </p:txBody>
      </p:sp>
      <p:sp>
        <p:nvSpPr>
          <p:cNvPr id="3" name="Subtítulo 2"/>
          <p:cNvSpPr>
            <a:spLocks noGrp="1"/>
          </p:cNvSpPr>
          <p:nvPr>
            <p:ph type="subTitle" idx="1"/>
          </p:nvPr>
        </p:nvSpPr>
        <p:spPr>
          <a:xfrm>
            <a:off x="2246810" y="2991394"/>
            <a:ext cx="8421189" cy="2266406"/>
          </a:xfrm>
        </p:spPr>
        <p:txBody>
          <a:bodyPr>
            <a:normAutofit/>
          </a:bodyPr>
          <a:lstStyle/>
          <a:p>
            <a:pPr marL="457200" indent="-457200" algn="just">
              <a:buFont typeface="+mj-lt"/>
              <a:buAutoNum type="arabicPeriod"/>
            </a:pPr>
            <a:r>
              <a:rPr lang="es-PE" dirty="0" smtClean="0"/>
              <a:t>Disponibilidad</a:t>
            </a:r>
          </a:p>
          <a:p>
            <a:pPr marL="457200" indent="-457200" algn="just">
              <a:buFont typeface="+mj-lt"/>
              <a:buAutoNum type="arabicPeriod"/>
            </a:pPr>
            <a:r>
              <a:rPr lang="es-PE" dirty="0" smtClean="0"/>
              <a:t>Confiabilidad</a:t>
            </a:r>
          </a:p>
          <a:p>
            <a:pPr marL="457200" indent="-457200" algn="just">
              <a:buFont typeface="+mj-lt"/>
              <a:buAutoNum type="arabicPeriod"/>
            </a:pPr>
            <a:r>
              <a:rPr lang="es-PE" dirty="0" smtClean="0"/>
              <a:t>Seguridad</a:t>
            </a:r>
          </a:p>
          <a:p>
            <a:pPr marL="457200" indent="-457200" algn="just">
              <a:buFont typeface="+mj-lt"/>
              <a:buAutoNum type="arabicPeriod"/>
            </a:pPr>
            <a:r>
              <a:rPr lang="es-PE" dirty="0" smtClean="0"/>
              <a:t>Mantenimiento</a:t>
            </a:r>
          </a:p>
        </p:txBody>
      </p:sp>
    </p:spTree>
    <p:extLst>
      <p:ext uri="{BB962C8B-B14F-4D97-AF65-F5344CB8AC3E}">
        <p14:creationId xmlns:p14="http://schemas.microsoft.com/office/powerpoint/2010/main" val="3829207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862149"/>
            <a:ext cx="9144000" cy="1528357"/>
          </a:xfrm>
        </p:spPr>
        <p:txBody>
          <a:bodyPr>
            <a:normAutofit fontScale="90000"/>
          </a:bodyPr>
          <a:lstStyle/>
          <a:p>
            <a:r>
              <a:rPr lang="es-PE" dirty="0" smtClean="0"/>
              <a:t>Acuerdos en sistemas defectuosos</a:t>
            </a:r>
            <a:endParaRPr lang="es-PE" dirty="0"/>
          </a:p>
        </p:txBody>
      </p:sp>
      <p:sp>
        <p:nvSpPr>
          <p:cNvPr id="3" name="Subtítulo 2"/>
          <p:cNvSpPr>
            <a:spLocks noGrp="1"/>
          </p:cNvSpPr>
          <p:nvPr>
            <p:ph type="subTitle" idx="1"/>
          </p:nvPr>
        </p:nvSpPr>
        <p:spPr>
          <a:xfrm>
            <a:off x="1802674" y="2390507"/>
            <a:ext cx="8865326" cy="3161208"/>
          </a:xfrm>
        </p:spPr>
        <p:txBody>
          <a:bodyPr>
            <a:normAutofit fontScale="92500" lnSpcReduction="20000"/>
          </a:bodyPr>
          <a:lstStyle/>
          <a:p>
            <a:pPr algn="just"/>
            <a:r>
              <a:rPr lang="es-PE" dirty="0" smtClean="0"/>
              <a:t>En muchos sistemas distribuidos existe la necesidad de que los procesos coincidan en algo. Algunos ejemplos son la elección de un coordinador, decidir cuándo comprometer una transacción o no, dividir las tareas entre trabajadores, la sincronización, etc.</a:t>
            </a:r>
          </a:p>
          <a:p>
            <a:pPr algn="just"/>
            <a:r>
              <a:rPr lang="es-PE" dirty="0" smtClean="0"/>
              <a:t>Se consideran los siguientes puntos:</a:t>
            </a:r>
          </a:p>
          <a:p>
            <a:pPr marL="457200" indent="-457200" algn="just">
              <a:buFont typeface="+mj-lt"/>
              <a:buAutoNum type="arabicPeriod"/>
            </a:pPr>
            <a:r>
              <a:rPr lang="es-PE" dirty="0" smtClean="0"/>
              <a:t>Procesadores perfectos, pero error en las líneas de comunicación (problemas de los dos ejércitos).</a:t>
            </a:r>
          </a:p>
          <a:p>
            <a:pPr marL="457200" indent="-457200" algn="just">
              <a:buFont typeface="+mj-lt"/>
              <a:buAutoNum type="arabicPeriod"/>
            </a:pPr>
            <a:r>
              <a:rPr lang="es-PE" dirty="0" smtClean="0"/>
              <a:t>Procesadores con error, pero líneas de comunicación correctas (problema de los generales bizantinos).</a:t>
            </a:r>
          </a:p>
          <a:p>
            <a:pPr marL="457200" indent="-457200" algn="just">
              <a:buFont typeface="+mj-lt"/>
              <a:buAutoNum type="arabicPeriod"/>
            </a:pPr>
            <a:r>
              <a:rPr lang="es-PE" dirty="0" smtClean="0"/>
              <a:t>Sistemas asíncronos. no se pueden distinguir los procesadores lentos de los muertos.</a:t>
            </a:r>
          </a:p>
        </p:txBody>
      </p:sp>
      <p:sp>
        <p:nvSpPr>
          <p:cNvPr id="5" name="CuadroTexto 4"/>
          <p:cNvSpPr txBox="1"/>
          <p:nvPr/>
        </p:nvSpPr>
        <p:spPr>
          <a:xfrm>
            <a:off x="1524000" y="5649685"/>
            <a:ext cx="8442960" cy="246221"/>
          </a:xfrm>
          <a:prstGeom prst="rect">
            <a:avLst/>
          </a:prstGeom>
          <a:noFill/>
        </p:spPr>
        <p:txBody>
          <a:bodyPr wrap="square" rtlCol="0">
            <a:spAutoFit/>
          </a:bodyPr>
          <a:lstStyle/>
          <a:p>
            <a:r>
              <a:rPr lang="es-PE" sz="1000" dirty="0"/>
              <a:t> </a:t>
            </a:r>
            <a:r>
              <a:rPr lang="es-PE" sz="1000" u="sng" dirty="0" smtClean="0">
                <a:hlinkClick r:id="rId2"/>
              </a:rPr>
              <a:t>http</a:t>
            </a:r>
            <a:r>
              <a:rPr lang="es-PE" sz="1000" u="sng" dirty="0">
                <a:hlinkClick r:id="rId2"/>
              </a:rPr>
              <a:t>://secomparteosepierde.blogspot.com/2010/07/problema-de-los-dos-ejecitos.html</a:t>
            </a:r>
            <a:endParaRPr lang="es-PE" sz="1000" dirty="0"/>
          </a:p>
        </p:txBody>
      </p:sp>
    </p:spTree>
    <p:extLst>
      <p:ext uri="{BB962C8B-B14F-4D97-AF65-F5344CB8AC3E}">
        <p14:creationId xmlns:p14="http://schemas.microsoft.com/office/powerpoint/2010/main" val="18531646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862149"/>
            <a:ext cx="9144000" cy="1528357"/>
          </a:xfrm>
        </p:spPr>
        <p:txBody>
          <a:bodyPr>
            <a:normAutofit fontScale="90000"/>
          </a:bodyPr>
          <a:lstStyle/>
          <a:p>
            <a:r>
              <a:rPr lang="es-PE" dirty="0" smtClean="0"/>
              <a:t>Acuerdos en sistemas defectuosos</a:t>
            </a:r>
            <a:endParaRPr lang="es-PE" dirty="0"/>
          </a:p>
        </p:txBody>
      </p:sp>
      <p:sp>
        <p:nvSpPr>
          <p:cNvPr id="3" name="Subtítulo 2"/>
          <p:cNvSpPr>
            <a:spLocks noGrp="1"/>
          </p:cNvSpPr>
          <p:nvPr>
            <p:ph type="subTitle" idx="1"/>
          </p:nvPr>
        </p:nvSpPr>
        <p:spPr>
          <a:xfrm>
            <a:off x="1524000" y="2390507"/>
            <a:ext cx="9144000" cy="796830"/>
          </a:xfrm>
        </p:spPr>
        <p:txBody>
          <a:bodyPr>
            <a:normAutofit/>
          </a:bodyPr>
          <a:lstStyle/>
          <a:p>
            <a:pPr marL="457200" indent="-457200" algn="just">
              <a:buFont typeface="+mj-lt"/>
              <a:buAutoNum type="arabicPeriod"/>
            </a:pPr>
            <a:r>
              <a:rPr lang="es-PE" dirty="0" smtClean="0"/>
              <a:t>Procesadores perfectos, pero error en las líneas de comunicación (problemas de los dos ejércitos).</a:t>
            </a:r>
          </a:p>
        </p:txBody>
      </p:sp>
      <p:sp>
        <p:nvSpPr>
          <p:cNvPr id="5" name="CuadroTexto 4"/>
          <p:cNvSpPr txBox="1"/>
          <p:nvPr/>
        </p:nvSpPr>
        <p:spPr>
          <a:xfrm>
            <a:off x="1524000" y="5649685"/>
            <a:ext cx="8442960" cy="553998"/>
          </a:xfrm>
          <a:prstGeom prst="rect">
            <a:avLst/>
          </a:prstGeom>
          <a:noFill/>
        </p:spPr>
        <p:txBody>
          <a:bodyPr wrap="square" rtlCol="0">
            <a:spAutoFit/>
          </a:bodyPr>
          <a:lstStyle/>
          <a:p>
            <a:r>
              <a:rPr lang="es-PE" sz="1000" dirty="0"/>
              <a:t> </a:t>
            </a:r>
            <a:r>
              <a:rPr lang="es-PE" sz="1000" u="sng" dirty="0" smtClean="0">
                <a:hlinkClick r:id="rId2"/>
              </a:rPr>
              <a:t>http</a:t>
            </a:r>
            <a:r>
              <a:rPr lang="es-PE" sz="1000" u="sng" dirty="0">
                <a:hlinkClick r:id="rId2"/>
              </a:rPr>
              <a:t>://</a:t>
            </a:r>
            <a:r>
              <a:rPr lang="es-PE" sz="1000" u="sng" dirty="0" smtClean="0">
                <a:hlinkClick r:id="rId2"/>
              </a:rPr>
              <a:t>secomparteosepierde.blogspot.com/2010/07/problema-de-los-dos-ejecitos.html</a:t>
            </a:r>
            <a:endParaRPr lang="es-PE" sz="1000" u="sng" dirty="0" smtClean="0"/>
          </a:p>
          <a:p>
            <a:r>
              <a:rPr lang="es-PE" sz="1000" u="sng" dirty="0">
                <a:hlinkClick r:id="rId3"/>
              </a:rPr>
              <a:t>https://</a:t>
            </a:r>
            <a:r>
              <a:rPr lang="es-PE" sz="1000" u="sng" dirty="0" smtClean="0">
                <a:hlinkClick r:id="rId3"/>
              </a:rPr>
              <a:t>es.slideshare.net/jcbp_peru/ul-rccap7el-nivel-de-transporte-en-internet</a:t>
            </a:r>
            <a:endParaRPr lang="es-PE" sz="1000" u="sng" dirty="0" smtClean="0"/>
          </a:p>
          <a:p>
            <a:r>
              <a:rPr lang="es-PE" sz="1000" u="sng" dirty="0">
                <a:hlinkClick r:id="rId4"/>
              </a:rPr>
              <a:t>http://studylib.es/doc/7376235/tolerancia-a-fallas</a:t>
            </a:r>
            <a:endParaRPr lang="es-PE" sz="1000" dirty="0"/>
          </a:p>
        </p:txBody>
      </p:sp>
      <p:pic>
        <p:nvPicPr>
          <p:cNvPr id="6" name="Imagen 5"/>
          <p:cNvPicPr/>
          <p:nvPr/>
        </p:nvPicPr>
        <p:blipFill>
          <a:blip r:embed="rId5">
            <a:extLst>
              <a:ext uri="{28A0092B-C50C-407E-A947-70E740481C1C}">
                <a14:useLocalDpi xmlns:a14="http://schemas.microsoft.com/office/drawing/2010/main" val="0"/>
              </a:ext>
            </a:extLst>
          </a:blip>
          <a:stretch>
            <a:fillRect/>
          </a:stretch>
        </p:blipFill>
        <p:spPr>
          <a:xfrm>
            <a:off x="3011215" y="3187337"/>
            <a:ext cx="6169569" cy="2181497"/>
          </a:xfrm>
          <a:prstGeom prst="rect">
            <a:avLst/>
          </a:prstGeom>
          <a:ln>
            <a:solidFill>
              <a:schemeClr val="accent1"/>
            </a:solidFill>
          </a:ln>
        </p:spPr>
      </p:pic>
    </p:spTree>
    <p:extLst>
      <p:ext uri="{BB962C8B-B14F-4D97-AF65-F5344CB8AC3E}">
        <p14:creationId xmlns:p14="http://schemas.microsoft.com/office/powerpoint/2010/main" val="2562220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862149"/>
            <a:ext cx="9144000" cy="1528357"/>
          </a:xfrm>
        </p:spPr>
        <p:txBody>
          <a:bodyPr>
            <a:normAutofit fontScale="90000"/>
          </a:bodyPr>
          <a:lstStyle/>
          <a:p>
            <a:r>
              <a:rPr lang="es-PE" dirty="0" smtClean="0"/>
              <a:t>Acuerdos en sistemas defectuosos</a:t>
            </a:r>
            <a:endParaRPr lang="es-PE" dirty="0"/>
          </a:p>
        </p:txBody>
      </p:sp>
      <p:sp>
        <p:nvSpPr>
          <p:cNvPr id="3" name="Subtítulo 2"/>
          <p:cNvSpPr>
            <a:spLocks noGrp="1"/>
          </p:cNvSpPr>
          <p:nvPr>
            <p:ph type="subTitle" idx="1"/>
          </p:nvPr>
        </p:nvSpPr>
        <p:spPr>
          <a:xfrm>
            <a:off x="1524000" y="2390507"/>
            <a:ext cx="9144000" cy="796830"/>
          </a:xfrm>
        </p:spPr>
        <p:txBody>
          <a:bodyPr>
            <a:normAutofit/>
          </a:bodyPr>
          <a:lstStyle/>
          <a:p>
            <a:pPr algn="just"/>
            <a:r>
              <a:rPr lang="es-PE" dirty="0" smtClean="0"/>
              <a:t>2. Procesadores con error, pero líneas de comunicación correctas (problema de los generales bizantinos).</a:t>
            </a:r>
          </a:p>
        </p:txBody>
      </p:sp>
      <p:sp>
        <p:nvSpPr>
          <p:cNvPr id="5" name="CuadroTexto 4"/>
          <p:cNvSpPr txBox="1"/>
          <p:nvPr/>
        </p:nvSpPr>
        <p:spPr>
          <a:xfrm>
            <a:off x="1524000" y="5649685"/>
            <a:ext cx="8442960" cy="553998"/>
          </a:xfrm>
          <a:prstGeom prst="rect">
            <a:avLst/>
          </a:prstGeom>
          <a:noFill/>
        </p:spPr>
        <p:txBody>
          <a:bodyPr wrap="square" rtlCol="0">
            <a:spAutoFit/>
          </a:bodyPr>
          <a:lstStyle/>
          <a:p>
            <a:r>
              <a:rPr lang="es-PE" sz="1000" u="sng" dirty="0">
                <a:hlinkClick r:id="rId2"/>
              </a:rPr>
              <a:t>https://</a:t>
            </a:r>
            <a:r>
              <a:rPr lang="es-PE" sz="1000" u="sng" dirty="0" smtClean="0">
                <a:hlinkClick r:id="rId2"/>
              </a:rPr>
              <a:t>wiki2.org/es/Problema_de_los_generales_bizantinos</a:t>
            </a:r>
            <a:endParaRPr lang="es-PE" sz="1000" u="sng" dirty="0" smtClean="0"/>
          </a:p>
          <a:p>
            <a:r>
              <a:rPr lang="es-PE" sz="1000" u="sng" dirty="0">
                <a:hlinkClick r:id="rId3"/>
              </a:rPr>
              <a:t>http://</a:t>
            </a:r>
            <a:r>
              <a:rPr lang="es-PE" sz="1000" u="sng" dirty="0" smtClean="0">
                <a:hlinkClick r:id="rId3"/>
              </a:rPr>
              <a:t>www.wikiwand.com/es/Problema_de_los_generales_bizantinos</a:t>
            </a:r>
            <a:endParaRPr lang="es-PE" sz="1000" u="sng" dirty="0" smtClean="0"/>
          </a:p>
          <a:p>
            <a:r>
              <a:rPr lang="es-PE" sz="1000" u="sng" dirty="0">
                <a:hlinkClick r:id="rId4"/>
              </a:rPr>
              <a:t>http://studylib.es/doc/7376235/tolerancia-a-fallas</a:t>
            </a:r>
            <a:endParaRPr lang="es-PE" sz="1000" dirty="0"/>
          </a:p>
        </p:txBody>
      </p:sp>
      <p:pic>
        <p:nvPicPr>
          <p:cNvPr id="7" name="Imagen 6"/>
          <p:cNvPicPr/>
          <p:nvPr/>
        </p:nvPicPr>
        <p:blipFill>
          <a:blip r:embed="rId5">
            <a:extLst>
              <a:ext uri="{28A0092B-C50C-407E-A947-70E740481C1C}">
                <a14:useLocalDpi xmlns:a14="http://schemas.microsoft.com/office/drawing/2010/main" val="0"/>
              </a:ext>
            </a:extLst>
          </a:blip>
          <a:stretch>
            <a:fillRect/>
          </a:stretch>
        </p:blipFill>
        <p:spPr>
          <a:xfrm>
            <a:off x="3425417" y="3187337"/>
            <a:ext cx="5341166" cy="2244725"/>
          </a:xfrm>
          <a:prstGeom prst="rect">
            <a:avLst/>
          </a:prstGeom>
          <a:ln>
            <a:solidFill>
              <a:schemeClr val="accent1"/>
            </a:solidFill>
          </a:ln>
        </p:spPr>
      </p:pic>
    </p:spTree>
    <p:extLst>
      <p:ext uri="{BB962C8B-B14F-4D97-AF65-F5344CB8AC3E}">
        <p14:creationId xmlns:p14="http://schemas.microsoft.com/office/powerpoint/2010/main" val="135219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991733"/>
            <a:ext cx="9144000" cy="1477146"/>
          </a:xfrm>
        </p:spPr>
        <p:txBody>
          <a:bodyPr>
            <a:normAutofit fontScale="90000"/>
          </a:bodyPr>
          <a:lstStyle/>
          <a:p>
            <a:r>
              <a:rPr lang="es-PE" dirty="0" smtClean="0"/>
              <a:t>Características de un sistema tolerante a fallas </a:t>
            </a:r>
            <a:endParaRPr lang="es-PE" dirty="0"/>
          </a:p>
        </p:txBody>
      </p:sp>
      <p:sp>
        <p:nvSpPr>
          <p:cNvPr id="3" name="Subtítulo 2"/>
          <p:cNvSpPr>
            <a:spLocks noGrp="1"/>
          </p:cNvSpPr>
          <p:nvPr>
            <p:ph type="subTitle" idx="1"/>
          </p:nvPr>
        </p:nvSpPr>
        <p:spPr>
          <a:xfrm>
            <a:off x="1841862" y="2991394"/>
            <a:ext cx="8826137" cy="2266406"/>
          </a:xfrm>
        </p:spPr>
        <p:txBody>
          <a:bodyPr>
            <a:normAutofit/>
          </a:bodyPr>
          <a:lstStyle/>
          <a:p>
            <a:pPr algn="just"/>
            <a:r>
              <a:rPr lang="es-PE" b="1" dirty="0" smtClean="0"/>
              <a:t>1. Disponibilidad</a:t>
            </a:r>
            <a:endParaRPr lang="es-PE" dirty="0"/>
          </a:p>
          <a:p>
            <a:pPr algn="just"/>
            <a:r>
              <a:rPr lang="es-PE" dirty="0" smtClean="0"/>
              <a:t>Es la capacidad de un activo o componente para estar en un estado (arriba) para realizar una función requerida bajo condiciones dadas en un instante dado de tiempo o durante un determinado intervalo de tiempo, asumiendo que los recursos externos necesarios se han proporcionado. Un sistema con alta disponibilidad es aquel que puede trabajar en cualquier tiempo.</a:t>
            </a:r>
          </a:p>
        </p:txBody>
      </p:sp>
      <p:sp>
        <p:nvSpPr>
          <p:cNvPr id="5" name="CuadroTexto 4"/>
          <p:cNvSpPr txBox="1"/>
          <p:nvPr/>
        </p:nvSpPr>
        <p:spPr>
          <a:xfrm>
            <a:off x="1524000" y="5649685"/>
            <a:ext cx="8442960" cy="253916"/>
          </a:xfrm>
          <a:prstGeom prst="rect">
            <a:avLst/>
          </a:prstGeom>
          <a:noFill/>
        </p:spPr>
        <p:txBody>
          <a:bodyPr wrap="square" rtlCol="0">
            <a:spAutoFit/>
          </a:bodyPr>
          <a:lstStyle/>
          <a:p>
            <a:r>
              <a:rPr lang="es-PE" sz="1050" u="sng" dirty="0" smtClean="0">
                <a:hlinkClick r:id="rId2"/>
              </a:rPr>
              <a:t>https://maintenancela.blogspot.com/2011/10/confiabilidad-disponibilidad-y.html</a:t>
            </a:r>
            <a:endParaRPr lang="es-PE" sz="600" dirty="0"/>
          </a:p>
        </p:txBody>
      </p:sp>
    </p:spTree>
    <p:extLst>
      <p:ext uri="{BB962C8B-B14F-4D97-AF65-F5344CB8AC3E}">
        <p14:creationId xmlns:p14="http://schemas.microsoft.com/office/powerpoint/2010/main" val="3456838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991733"/>
            <a:ext cx="9144000" cy="1477146"/>
          </a:xfrm>
        </p:spPr>
        <p:txBody>
          <a:bodyPr>
            <a:normAutofit fontScale="90000"/>
          </a:bodyPr>
          <a:lstStyle/>
          <a:p>
            <a:r>
              <a:rPr lang="es-PE" dirty="0" smtClean="0"/>
              <a:t>Características de un sistema tolerante a fallas </a:t>
            </a:r>
            <a:endParaRPr lang="es-PE" dirty="0"/>
          </a:p>
        </p:txBody>
      </p:sp>
      <p:sp>
        <p:nvSpPr>
          <p:cNvPr id="3" name="Subtítulo 2"/>
          <p:cNvSpPr>
            <a:spLocks noGrp="1"/>
          </p:cNvSpPr>
          <p:nvPr>
            <p:ph type="subTitle" idx="1"/>
          </p:nvPr>
        </p:nvSpPr>
        <p:spPr>
          <a:xfrm>
            <a:off x="1763486" y="2991394"/>
            <a:ext cx="8904514" cy="2266406"/>
          </a:xfrm>
        </p:spPr>
        <p:txBody>
          <a:bodyPr>
            <a:normAutofit/>
          </a:bodyPr>
          <a:lstStyle/>
          <a:p>
            <a:pPr algn="just"/>
            <a:r>
              <a:rPr lang="es-PE" b="1" dirty="0" smtClean="0"/>
              <a:t>2. Confiabilidad</a:t>
            </a:r>
            <a:endParaRPr lang="es-PE" dirty="0"/>
          </a:p>
          <a:p>
            <a:pPr algn="just"/>
            <a:r>
              <a:rPr lang="es-PE" dirty="0" smtClean="0"/>
              <a:t>Es la capacidad de un activo o componente para realizar una función requerida bajo condiciones dadas para un intervalo de tiempo dado. cuando hablamos de confiabilidad el componente trabaja continuamente durante un periodo de tiempo dado, en otras palabras, la función del componente no se interrumpe, el componente se pone en operación (arriba) y se mantiene arriba. </a:t>
            </a:r>
          </a:p>
        </p:txBody>
      </p:sp>
      <p:sp>
        <p:nvSpPr>
          <p:cNvPr id="5" name="CuadroTexto 4"/>
          <p:cNvSpPr txBox="1"/>
          <p:nvPr/>
        </p:nvSpPr>
        <p:spPr>
          <a:xfrm>
            <a:off x="1524000" y="5649685"/>
            <a:ext cx="8442960" cy="253916"/>
          </a:xfrm>
          <a:prstGeom prst="rect">
            <a:avLst/>
          </a:prstGeom>
          <a:noFill/>
        </p:spPr>
        <p:txBody>
          <a:bodyPr wrap="square" rtlCol="0">
            <a:spAutoFit/>
          </a:bodyPr>
          <a:lstStyle/>
          <a:p>
            <a:r>
              <a:rPr lang="es-PE" sz="1050" u="sng" dirty="0" smtClean="0">
                <a:hlinkClick r:id="rId2"/>
              </a:rPr>
              <a:t>https://maintenancela.blogspot.com/2011/10/confiabilidad-disponibilidad-y.html</a:t>
            </a:r>
            <a:endParaRPr lang="es-PE" sz="600" dirty="0"/>
          </a:p>
        </p:txBody>
      </p:sp>
    </p:spTree>
    <p:extLst>
      <p:ext uri="{BB962C8B-B14F-4D97-AF65-F5344CB8AC3E}">
        <p14:creationId xmlns:p14="http://schemas.microsoft.com/office/powerpoint/2010/main" val="6605390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991733"/>
            <a:ext cx="9144000" cy="1477146"/>
          </a:xfrm>
        </p:spPr>
        <p:txBody>
          <a:bodyPr>
            <a:normAutofit fontScale="90000"/>
          </a:bodyPr>
          <a:lstStyle/>
          <a:p>
            <a:r>
              <a:rPr lang="es-PE" dirty="0" smtClean="0"/>
              <a:t>Características de un sistema tolerante a fallas </a:t>
            </a:r>
            <a:endParaRPr lang="es-PE" dirty="0"/>
          </a:p>
        </p:txBody>
      </p:sp>
      <p:sp>
        <p:nvSpPr>
          <p:cNvPr id="3" name="Subtítulo 2"/>
          <p:cNvSpPr>
            <a:spLocks noGrp="1"/>
          </p:cNvSpPr>
          <p:nvPr>
            <p:ph type="subTitle" idx="1"/>
          </p:nvPr>
        </p:nvSpPr>
        <p:spPr>
          <a:xfrm>
            <a:off x="1867988" y="2991394"/>
            <a:ext cx="8800011" cy="2266406"/>
          </a:xfrm>
        </p:spPr>
        <p:txBody>
          <a:bodyPr>
            <a:normAutofit/>
          </a:bodyPr>
          <a:lstStyle/>
          <a:p>
            <a:pPr algn="just"/>
            <a:r>
              <a:rPr lang="es-PE" b="1" dirty="0"/>
              <a:t>3</a:t>
            </a:r>
            <a:r>
              <a:rPr lang="es-PE" b="1" dirty="0" smtClean="0"/>
              <a:t>. Seguridad</a:t>
            </a:r>
            <a:endParaRPr lang="es-PE" dirty="0"/>
          </a:p>
          <a:p>
            <a:pPr algn="just"/>
            <a:r>
              <a:rPr lang="es-PE" dirty="0" smtClean="0"/>
              <a:t>Si el sistema falla, no ocurre nada grave. se refiere a la situación en la que no acontece nada catastrófico cuando un sistema deja de funcionar correctamente durante un tiempo.</a:t>
            </a:r>
          </a:p>
          <a:p>
            <a:pPr algn="just"/>
            <a:r>
              <a:rPr lang="es-PE" dirty="0" smtClean="0"/>
              <a:t>Ejemplo: algunos sistemas que controlan plantas nucleares, si algunos de esos sistemas fallan, pueden traer consecuencias catastróficas.</a:t>
            </a:r>
          </a:p>
        </p:txBody>
      </p:sp>
      <p:sp>
        <p:nvSpPr>
          <p:cNvPr id="5" name="CuadroTexto 4"/>
          <p:cNvSpPr txBox="1"/>
          <p:nvPr/>
        </p:nvSpPr>
        <p:spPr>
          <a:xfrm>
            <a:off x="1524000" y="5649685"/>
            <a:ext cx="8442960" cy="253916"/>
          </a:xfrm>
          <a:prstGeom prst="rect">
            <a:avLst/>
          </a:prstGeom>
          <a:noFill/>
        </p:spPr>
        <p:txBody>
          <a:bodyPr wrap="square" rtlCol="0">
            <a:spAutoFit/>
          </a:bodyPr>
          <a:lstStyle/>
          <a:p>
            <a:r>
              <a:rPr lang="es-PE" sz="1050" u="sng" dirty="0" smtClean="0">
                <a:hlinkClick r:id="rId2"/>
              </a:rPr>
              <a:t>https://sites.google.com/site/mrtripus/home/sistemas-operativos-2/3-6-tolerancia-a-fallos-nivel-proceso-nivel-almacenamiento</a:t>
            </a:r>
            <a:endParaRPr lang="es-PE" sz="600" dirty="0"/>
          </a:p>
        </p:txBody>
      </p:sp>
    </p:spTree>
    <p:extLst>
      <p:ext uri="{BB962C8B-B14F-4D97-AF65-F5344CB8AC3E}">
        <p14:creationId xmlns:p14="http://schemas.microsoft.com/office/powerpoint/2010/main" val="2752020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991733"/>
            <a:ext cx="9144000" cy="1477146"/>
          </a:xfrm>
        </p:spPr>
        <p:txBody>
          <a:bodyPr>
            <a:normAutofit fontScale="90000"/>
          </a:bodyPr>
          <a:lstStyle/>
          <a:p>
            <a:r>
              <a:rPr lang="es-PE" dirty="0" smtClean="0"/>
              <a:t>Características de un sistema tolerante a fallas </a:t>
            </a:r>
            <a:endParaRPr lang="es-PE" dirty="0"/>
          </a:p>
        </p:txBody>
      </p:sp>
      <p:sp>
        <p:nvSpPr>
          <p:cNvPr id="3" name="Subtítulo 2"/>
          <p:cNvSpPr>
            <a:spLocks noGrp="1"/>
          </p:cNvSpPr>
          <p:nvPr>
            <p:ph type="subTitle" idx="1"/>
          </p:nvPr>
        </p:nvSpPr>
        <p:spPr>
          <a:xfrm>
            <a:off x="1867988" y="2991394"/>
            <a:ext cx="8800011" cy="2266406"/>
          </a:xfrm>
        </p:spPr>
        <p:txBody>
          <a:bodyPr>
            <a:normAutofit/>
          </a:bodyPr>
          <a:lstStyle/>
          <a:p>
            <a:pPr algn="just"/>
            <a:r>
              <a:rPr lang="es-PE" b="1" dirty="0" smtClean="0"/>
              <a:t>4. Mantenimiento</a:t>
            </a:r>
            <a:endParaRPr lang="es-PE" dirty="0"/>
          </a:p>
          <a:p>
            <a:pPr algn="just"/>
            <a:r>
              <a:rPr lang="es-PE" dirty="0" smtClean="0"/>
              <a:t>Es la capacidad (o probabilidad si hablamos en términos estadísticos), bajo condiciones dadas, que tiene un activo o componente de ser mantenido o restaurado en un periodo de tiempo dado a un estado donde sea capaz de realizar su función original nuevamente.</a:t>
            </a:r>
          </a:p>
        </p:txBody>
      </p:sp>
      <p:sp>
        <p:nvSpPr>
          <p:cNvPr id="5" name="CuadroTexto 4"/>
          <p:cNvSpPr txBox="1"/>
          <p:nvPr/>
        </p:nvSpPr>
        <p:spPr>
          <a:xfrm>
            <a:off x="1524000" y="5649685"/>
            <a:ext cx="8442960" cy="246221"/>
          </a:xfrm>
          <a:prstGeom prst="rect">
            <a:avLst/>
          </a:prstGeom>
          <a:noFill/>
        </p:spPr>
        <p:txBody>
          <a:bodyPr wrap="square" rtlCol="0">
            <a:spAutoFit/>
          </a:bodyPr>
          <a:lstStyle/>
          <a:p>
            <a:r>
              <a:rPr lang="es-PE" sz="1000" dirty="0" smtClean="0">
                <a:hlinkClick r:id="rId2"/>
              </a:rPr>
              <a:t>https://es.slideshare.net/AdrianZ7/confiabilidad-y-mantenibilidad</a:t>
            </a:r>
            <a:endParaRPr lang="es-PE" sz="1000" dirty="0" smtClean="0"/>
          </a:p>
        </p:txBody>
      </p:sp>
    </p:spTree>
    <p:extLst>
      <p:ext uri="{BB962C8B-B14F-4D97-AF65-F5344CB8AC3E}">
        <p14:creationId xmlns:p14="http://schemas.microsoft.com/office/powerpoint/2010/main" val="3339507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991733"/>
            <a:ext cx="9144000" cy="1477146"/>
          </a:xfrm>
        </p:spPr>
        <p:txBody>
          <a:bodyPr>
            <a:normAutofit/>
          </a:bodyPr>
          <a:lstStyle/>
          <a:p>
            <a:r>
              <a:rPr lang="es-PE" dirty="0" smtClean="0"/>
              <a:t>Modelo de fallas</a:t>
            </a:r>
            <a:endParaRPr lang="es-PE" dirty="0"/>
          </a:p>
        </p:txBody>
      </p:sp>
      <p:sp>
        <p:nvSpPr>
          <p:cNvPr id="3" name="Subtítulo 2"/>
          <p:cNvSpPr>
            <a:spLocks noGrp="1"/>
          </p:cNvSpPr>
          <p:nvPr>
            <p:ph type="subTitle" idx="1"/>
          </p:nvPr>
        </p:nvSpPr>
        <p:spPr>
          <a:xfrm>
            <a:off x="1854926" y="2782391"/>
            <a:ext cx="8813074" cy="2658291"/>
          </a:xfrm>
        </p:spPr>
        <p:txBody>
          <a:bodyPr>
            <a:normAutofit fontScale="77500" lnSpcReduction="20000"/>
          </a:bodyPr>
          <a:lstStyle/>
          <a:p>
            <a:pPr marL="457200" indent="-457200" algn="just">
              <a:buFont typeface="+mj-lt"/>
              <a:buAutoNum type="arabicPeriod"/>
            </a:pPr>
            <a:r>
              <a:rPr lang="es-PE" dirty="0" smtClean="0"/>
              <a:t>Fallas de bloqueo.</a:t>
            </a:r>
          </a:p>
          <a:p>
            <a:pPr marL="457200" indent="-457200" algn="just">
              <a:buFont typeface="+mj-lt"/>
              <a:buAutoNum type="arabicPeriod"/>
            </a:pPr>
            <a:r>
              <a:rPr lang="es-PE" dirty="0" smtClean="0"/>
              <a:t>Falla de omisión.</a:t>
            </a:r>
          </a:p>
          <a:p>
            <a:pPr marL="914400" lvl="1" indent="-457200" algn="just">
              <a:buFont typeface="+mj-lt"/>
              <a:buAutoNum type="arabicPeriod"/>
            </a:pPr>
            <a:r>
              <a:rPr lang="es-PE" dirty="0" smtClean="0"/>
              <a:t>Omisión de recepción.</a:t>
            </a:r>
          </a:p>
          <a:p>
            <a:pPr marL="914400" lvl="1" indent="-457200" algn="just">
              <a:buFont typeface="+mj-lt"/>
              <a:buAutoNum type="arabicPeriod"/>
            </a:pPr>
            <a:r>
              <a:rPr lang="es-PE" dirty="0" smtClean="0"/>
              <a:t>Omisión de envío.</a:t>
            </a:r>
          </a:p>
          <a:p>
            <a:pPr marL="457200" indent="-457200" algn="just">
              <a:buFont typeface="+mj-lt"/>
              <a:buAutoNum type="arabicPeriod"/>
            </a:pPr>
            <a:r>
              <a:rPr lang="es-PE" dirty="0" smtClean="0"/>
              <a:t>Falla de tiempo.</a:t>
            </a:r>
          </a:p>
          <a:p>
            <a:pPr marL="457200" indent="-457200" algn="just">
              <a:buFont typeface="+mj-lt"/>
              <a:buAutoNum type="arabicPeriod"/>
            </a:pPr>
            <a:r>
              <a:rPr lang="es-PE" dirty="0" smtClean="0"/>
              <a:t>Falla de respuesta.</a:t>
            </a:r>
          </a:p>
          <a:p>
            <a:pPr marL="914400" lvl="1" indent="-457200" algn="just">
              <a:buFont typeface="+mj-lt"/>
              <a:buAutoNum type="arabicPeriod"/>
            </a:pPr>
            <a:r>
              <a:rPr lang="es-PE" dirty="0" smtClean="0"/>
              <a:t>Falla de valor.</a:t>
            </a:r>
          </a:p>
          <a:p>
            <a:pPr marL="914400" lvl="1" indent="-457200" algn="just">
              <a:buFont typeface="+mj-lt"/>
              <a:buAutoNum type="arabicPeriod"/>
            </a:pPr>
            <a:r>
              <a:rPr lang="es-PE" dirty="0" smtClean="0"/>
              <a:t>Falla de transición de estado.</a:t>
            </a:r>
          </a:p>
          <a:p>
            <a:pPr marL="457200" indent="-457200" algn="just">
              <a:buFont typeface="+mj-lt"/>
              <a:buAutoNum type="arabicPeriod"/>
            </a:pPr>
            <a:r>
              <a:rPr lang="es-PE" dirty="0" smtClean="0"/>
              <a:t>Falla arbitraria.</a:t>
            </a:r>
          </a:p>
        </p:txBody>
      </p:sp>
      <p:sp>
        <p:nvSpPr>
          <p:cNvPr id="5" name="CuadroTexto 4"/>
          <p:cNvSpPr txBox="1"/>
          <p:nvPr/>
        </p:nvSpPr>
        <p:spPr>
          <a:xfrm>
            <a:off x="1524000" y="5649685"/>
            <a:ext cx="8442960" cy="400110"/>
          </a:xfrm>
          <a:prstGeom prst="rect">
            <a:avLst/>
          </a:prstGeom>
          <a:noFill/>
        </p:spPr>
        <p:txBody>
          <a:bodyPr wrap="square" rtlCol="0">
            <a:spAutoFit/>
          </a:bodyPr>
          <a:lstStyle/>
          <a:p>
            <a:r>
              <a:rPr lang="es-PE" sz="1000" dirty="0" smtClean="0">
                <a:hlinkClick r:id="rId2"/>
              </a:rPr>
              <a:t>https://es.slideshare.net/dabiddo/tolerancia-a-fallos</a:t>
            </a:r>
            <a:endParaRPr lang="es-PE" sz="1000" dirty="0" smtClean="0"/>
          </a:p>
          <a:p>
            <a:r>
              <a:rPr lang="es-PE" sz="1000" dirty="0" smtClean="0">
                <a:hlinkClick r:id="rId3"/>
              </a:rPr>
              <a:t>http://programacion-js.blogspot.com/2018/01/sistemas-distribuidos-tolerancia-fallos.html</a:t>
            </a:r>
            <a:endParaRPr lang="es-PE" sz="1000" dirty="0" smtClean="0"/>
          </a:p>
        </p:txBody>
      </p:sp>
    </p:spTree>
    <p:extLst>
      <p:ext uri="{BB962C8B-B14F-4D97-AF65-F5344CB8AC3E}">
        <p14:creationId xmlns:p14="http://schemas.microsoft.com/office/powerpoint/2010/main" val="20830472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991733"/>
            <a:ext cx="9144000" cy="1477146"/>
          </a:xfrm>
        </p:spPr>
        <p:txBody>
          <a:bodyPr>
            <a:normAutofit/>
          </a:bodyPr>
          <a:lstStyle/>
          <a:p>
            <a:r>
              <a:rPr lang="es-PE" dirty="0" smtClean="0"/>
              <a:t>Falla de Componentes</a:t>
            </a:r>
            <a:endParaRPr lang="es-PE" dirty="0"/>
          </a:p>
        </p:txBody>
      </p:sp>
      <p:sp>
        <p:nvSpPr>
          <p:cNvPr id="3" name="Subtítulo 2"/>
          <p:cNvSpPr>
            <a:spLocks noGrp="1"/>
          </p:cNvSpPr>
          <p:nvPr>
            <p:ph type="subTitle" idx="1"/>
          </p:nvPr>
        </p:nvSpPr>
        <p:spPr>
          <a:xfrm>
            <a:off x="1946366" y="2782391"/>
            <a:ext cx="8721634" cy="2658291"/>
          </a:xfrm>
        </p:spPr>
        <p:txBody>
          <a:bodyPr>
            <a:normAutofit/>
          </a:bodyPr>
          <a:lstStyle/>
          <a:p>
            <a:pPr algn="just"/>
            <a:r>
              <a:rPr lang="es-PE" dirty="0" smtClean="0"/>
              <a:t>Los sistemas de cómputo pueden fallar debido a una falla en algún componente, como procesador, la memoria, un dispositivo de E/S, un cable o el software. Una falla es un desperfecto, causado tal vez por un error de diseño, un error de fabricación, un error de programación, un daño físico, el deterioro con el curso del tiempo, condiciones ambientales adversas (pudo nevar sobre la computadora), entradas inesperadas, un error del operador, roedores comiendo parte del sistema y muchas otras causas.</a:t>
            </a:r>
          </a:p>
        </p:txBody>
      </p:sp>
      <p:sp>
        <p:nvSpPr>
          <p:cNvPr id="5" name="CuadroTexto 4"/>
          <p:cNvSpPr txBox="1"/>
          <p:nvPr/>
        </p:nvSpPr>
        <p:spPr>
          <a:xfrm>
            <a:off x="1524000" y="5649685"/>
            <a:ext cx="8442960" cy="246221"/>
          </a:xfrm>
          <a:prstGeom prst="rect">
            <a:avLst/>
          </a:prstGeom>
          <a:noFill/>
        </p:spPr>
        <p:txBody>
          <a:bodyPr wrap="square" rtlCol="0">
            <a:spAutoFit/>
          </a:bodyPr>
          <a:lstStyle/>
          <a:p>
            <a:r>
              <a:rPr lang="es-PE" sz="1000" u="sng" dirty="0">
                <a:hlinkClick r:id="rId2"/>
              </a:rPr>
              <a:t>http://www.academia.edu/34833896/Tanenbaum_Andrew_-_</a:t>
            </a:r>
            <a:r>
              <a:rPr lang="es-PE" sz="1000" u="sng" dirty="0" smtClean="0">
                <a:hlinkClick r:id="rId2"/>
              </a:rPr>
              <a:t>Sistemas_Operativos_Distribuidos.PDF</a:t>
            </a:r>
            <a:r>
              <a:rPr lang="es-PE" sz="1000" dirty="0" smtClean="0"/>
              <a:t> </a:t>
            </a:r>
            <a:r>
              <a:rPr lang="es-PE" sz="1000" dirty="0"/>
              <a:t>- página 212</a:t>
            </a:r>
            <a:endParaRPr lang="es-PE" sz="400" dirty="0" smtClean="0"/>
          </a:p>
        </p:txBody>
      </p:sp>
    </p:spTree>
    <p:extLst>
      <p:ext uri="{BB962C8B-B14F-4D97-AF65-F5344CB8AC3E}">
        <p14:creationId xmlns:p14="http://schemas.microsoft.com/office/powerpoint/2010/main" val="561846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1477146"/>
          </a:xfrm>
        </p:spPr>
        <p:txBody>
          <a:bodyPr>
            <a:normAutofit/>
          </a:bodyPr>
          <a:lstStyle/>
          <a:p>
            <a:r>
              <a:rPr lang="es-PE" dirty="0" smtClean="0"/>
              <a:t>Falla de Componentes</a:t>
            </a:r>
            <a:endParaRPr lang="es-PE" dirty="0"/>
          </a:p>
        </p:txBody>
      </p:sp>
      <p:sp>
        <p:nvSpPr>
          <p:cNvPr id="3" name="Subtítulo 2"/>
          <p:cNvSpPr>
            <a:spLocks noGrp="1"/>
          </p:cNvSpPr>
          <p:nvPr>
            <p:ph type="subTitle" idx="1"/>
          </p:nvPr>
        </p:nvSpPr>
        <p:spPr>
          <a:xfrm>
            <a:off x="1920240" y="2782391"/>
            <a:ext cx="8747760" cy="2658291"/>
          </a:xfrm>
        </p:spPr>
        <p:txBody>
          <a:bodyPr>
            <a:normAutofit/>
          </a:bodyPr>
          <a:lstStyle/>
          <a:p>
            <a:pPr algn="just"/>
            <a:r>
              <a:rPr lang="es-PE" dirty="0" smtClean="0"/>
              <a:t>Se clasifican en:</a:t>
            </a:r>
          </a:p>
          <a:p>
            <a:pPr marL="342900" indent="-342900" algn="just">
              <a:buFont typeface="Arial" panose="020B0604020202020204" pitchFamily="34" charset="0"/>
              <a:buChar char="•"/>
            </a:pPr>
            <a:r>
              <a:rPr lang="es-PE" dirty="0" smtClean="0"/>
              <a:t>Transitorias</a:t>
            </a:r>
          </a:p>
          <a:p>
            <a:pPr marL="342900" indent="-342900" algn="just">
              <a:buFont typeface="Arial" panose="020B0604020202020204" pitchFamily="34" charset="0"/>
              <a:buChar char="•"/>
            </a:pPr>
            <a:r>
              <a:rPr lang="es-PE" dirty="0" smtClean="0"/>
              <a:t>Intermitentes</a:t>
            </a:r>
          </a:p>
          <a:p>
            <a:pPr marL="342900" indent="-342900" algn="just">
              <a:buFont typeface="Arial" panose="020B0604020202020204" pitchFamily="34" charset="0"/>
              <a:buChar char="•"/>
            </a:pPr>
            <a:r>
              <a:rPr lang="es-PE" dirty="0" smtClean="0"/>
              <a:t>Permanentes</a:t>
            </a:r>
          </a:p>
        </p:txBody>
      </p:sp>
      <p:sp>
        <p:nvSpPr>
          <p:cNvPr id="5" name="CuadroTexto 4"/>
          <p:cNvSpPr txBox="1"/>
          <p:nvPr/>
        </p:nvSpPr>
        <p:spPr>
          <a:xfrm>
            <a:off x="1524000" y="5649685"/>
            <a:ext cx="8442960" cy="246221"/>
          </a:xfrm>
          <a:prstGeom prst="rect">
            <a:avLst/>
          </a:prstGeom>
          <a:noFill/>
        </p:spPr>
        <p:txBody>
          <a:bodyPr wrap="square" rtlCol="0">
            <a:spAutoFit/>
          </a:bodyPr>
          <a:lstStyle/>
          <a:p>
            <a:r>
              <a:rPr lang="es-PE" sz="1000" u="sng" dirty="0">
                <a:hlinkClick r:id="rId2"/>
              </a:rPr>
              <a:t>http://www.academia.edu/34833896/Tanenbaum_Andrew_-_</a:t>
            </a:r>
            <a:r>
              <a:rPr lang="es-PE" sz="1000" u="sng" dirty="0" smtClean="0">
                <a:hlinkClick r:id="rId2"/>
              </a:rPr>
              <a:t>Sistemas_Operativos_Distribuidos.PDF</a:t>
            </a:r>
            <a:r>
              <a:rPr lang="es-PE" sz="1000" dirty="0" smtClean="0"/>
              <a:t> </a:t>
            </a:r>
            <a:r>
              <a:rPr lang="es-PE" sz="1000" dirty="0"/>
              <a:t>- página 212</a:t>
            </a:r>
            <a:endParaRPr lang="es-PE" sz="400" dirty="0" smtClean="0"/>
          </a:p>
        </p:txBody>
      </p:sp>
    </p:spTree>
    <p:extLst>
      <p:ext uri="{BB962C8B-B14F-4D97-AF65-F5344CB8AC3E}">
        <p14:creationId xmlns:p14="http://schemas.microsoft.com/office/powerpoint/2010/main" val="1585761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146</TotalTime>
  <Words>1251</Words>
  <Application>Microsoft Office PowerPoint</Application>
  <PresentationFormat>Panorámica</PresentationFormat>
  <Paragraphs>105</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Century Gothic</vt:lpstr>
      <vt:lpstr>Wingdings 3</vt:lpstr>
      <vt:lpstr>Espiral</vt:lpstr>
      <vt:lpstr>Tolerancia a fallas</vt:lpstr>
      <vt:lpstr>Características de un sistema tolerante a fallas </vt:lpstr>
      <vt:lpstr>Características de un sistema tolerante a fallas </vt:lpstr>
      <vt:lpstr>Características de un sistema tolerante a fallas </vt:lpstr>
      <vt:lpstr>Características de un sistema tolerante a fallas </vt:lpstr>
      <vt:lpstr>Características de un sistema tolerante a fallas </vt:lpstr>
      <vt:lpstr>Modelo de fallas</vt:lpstr>
      <vt:lpstr>Falla de Componentes</vt:lpstr>
      <vt:lpstr>Falla de Componentes</vt:lpstr>
      <vt:lpstr>Falla de Componentes</vt:lpstr>
      <vt:lpstr>Falla de Componentes</vt:lpstr>
      <vt:lpstr>Falla de Componentes</vt:lpstr>
      <vt:lpstr>Falla de Componentes</vt:lpstr>
      <vt:lpstr>Falla de Sistema</vt:lpstr>
      <vt:lpstr>Uso de Redundancia</vt:lpstr>
      <vt:lpstr>Uso de Redundancia</vt:lpstr>
      <vt:lpstr>Tolerancia de fallas mediante replica activa</vt:lpstr>
      <vt:lpstr>Tolerancia de fallas mediante respaldo primario</vt:lpstr>
      <vt:lpstr>Replica Activa / Respaldo Primario</vt:lpstr>
      <vt:lpstr>Acuerdos en sistemas defectuosos</vt:lpstr>
      <vt:lpstr>Acuerdos en sistemas defectuosos</vt:lpstr>
      <vt:lpstr>Acuerdos en sistemas defectuosos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Tolerancia a fallas</dc:title>
  <dc:creator>Frank Ronald</dc:creator>
  <cp:lastModifiedBy>Frank Ronald</cp:lastModifiedBy>
  <cp:revision>18</cp:revision>
  <dcterms:created xsi:type="dcterms:W3CDTF">2018-07-04T03:56:19Z</dcterms:created>
  <dcterms:modified xsi:type="dcterms:W3CDTF">2018-07-04T06:53:34Z</dcterms:modified>
</cp:coreProperties>
</file>