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2"/>
  </p:notesMasterIdLst>
  <p:sldIdLst>
    <p:sldId id="256" r:id="rId2"/>
    <p:sldId id="257" r:id="rId3"/>
    <p:sldId id="258" r:id="rId4"/>
    <p:sldId id="262" r:id="rId5"/>
    <p:sldId id="263" r:id="rId6"/>
    <p:sldId id="264" r:id="rId7"/>
    <p:sldId id="265" r:id="rId8"/>
    <p:sldId id="266" r:id="rId9"/>
    <p:sldId id="267" r:id="rId10"/>
    <p:sldId id="268" r:id="rId11"/>
    <p:sldId id="269" r:id="rId12"/>
    <p:sldId id="270" r:id="rId13"/>
    <p:sldId id="259" r:id="rId14"/>
    <p:sldId id="260" r:id="rId15"/>
    <p:sldId id="261"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7756F-2A3E-4594-9134-B76F78056A49}" type="datetimeFigureOut">
              <a:rPr lang="en-ZA" smtClean="0"/>
              <a:t>2023-09-10</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541FC3-99F6-4F91-A2F0-8DCB9B2821D9}" type="slidenum">
              <a:rPr lang="en-ZA" smtClean="0"/>
              <a:t>‹#›</a:t>
            </a:fld>
            <a:endParaRPr lang="en-ZA"/>
          </a:p>
        </p:txBody>
      </p:sp>
    </p:spTree>
    <p:extLst>
      <p:ext uri="{BB962C8B-B14F-4D97-AF65-F5344CB8AC3E}">
        <p14:creationId xmlns:p14="http://schemas.microsoft.com/office/powerpoint/2010/main" val="1784279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1</a:t>
            </a:fld>
            <a:endParaRPr lang="en-ZA"/>
          </a:p>
        </p:txBody>
      </p:sp>
    </p:spTree>
    <p:extLst>
      <p:ext uri="{BB962C8B-B14F-4D97-AF65-F5344CB8AC3E}">
        <p14:creationId xmlns:p14="http://schemas.microsoft.com/office/powerpoint/2010/main" val="3534011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27</a:t>
            </a:fld>
            <a:endParaRPr lang="en-ZA"/>
          </a:p>
        </p:txBody>
      </p:sp>
    </p:spTree>
    <p:extLst>
      <p:ext uri="{BB962C8B-B14F-4D97-AF65-F5344CB8AC3E}">
        <p14:creationId xmlns:p14="http://schemas.microsoft.com/office/powerpoint/2010/main" val="4035203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28</a:t>
            </a:fld>
            <a:endParaRPr lang="en-ZA"/>
          </a:p>
        </p:txBody>
      </p:sp>
    </p:spTree>
    <p:extLst>
      <p:ext uri="{BB962C8B-B14F-4D97-AF65-F5344CB8AC3E}">
        <p14:creationId xmlns:p14="http://schemas.microsoft.com/office/powerpoint/2010/main" val="3791988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29</a:t>
            </a:fld>
            <a:endParaRPr lang="en-ZA"/>
          </a:p>
        </p:txBody>
      </p:sp>
    </p:spTree>
    <p:extLst>
      <p:ext uri="{BB962C8B-B14F-4D97-AF65-F5344CB8AC3E}">
        <p14:creationId xmlns:p14="http://schemas.microsoft.com/office/powerpoint/2010/main" val="2168148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30</a:t>
            </a:fld>
            <a:endParaRPr lang="en-ZA"/>
          </a:p>
        </p:txBody>
      </p:sp>
    </p:spTree>
    <p:extLst>
      <p:ext uri="{BB962C8B-B14F-4D97-AF65-F5344CB8AC3E}">
        <p14:creationId xmlns:p14="http://schemas.microsoft.com/office/powerpoint/2010/main" val="1978813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31</a:t>
            </a:fld>
            <a:endParaRPr lang="en-ZA"/>
          </a:p>
        </p:txBody>
      </p:sp>
    </p:spTree>
    <p:extLst>
      <p:ext uri="{BB962C8B-B14F-4D97-AF65-F5344CB8AC3E}">
        <p14:creationId xmlns:p14="http://schemas.microsoft.com/office/powerpoint/2010/main" val="850357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32</a:t>
            </a:fld>
            <a:endParaRPr lang="en-ZA"/>
          </a:p>
        </p:txBody>
      </p:sp>
    </p:spTree>
    <p:extLst>
      <p:ext uri="{BB962C8B-B14F-4D97-AF65-F5344CB8AC3E}">
        <p14:creationId xmlns:p14="http://schemas.microsoft.com/office/powerpoint/2010/main" val="902483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33</a:t>
            </a:fld>
            <a:endParaRPr lang="en-ZA"/>
          </a:p>
        </p:txBody>
      </p:sp>
    </p:spTree>
    <p:extLst>
      <p:ext uri="{BB962C8B-B14F-4D97-AF65-F5344CB8AC3E}">
        <p14:creationId xmlns:p14="http://schemas.microsoft.com/office/powerpoint/2010/main" val="2439745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34</a:t>
            </a:fld>
            <a:endParaRPr lang="en-ZA"/>
          </a:p>
        </p:txBody>
      </p:sp>
    </p:spTree>
    <p:extLst>
      <p:ext uri="{BB962C8B-B14F-4D97-AF65-F5344CB8AC3E}">
        <p14:creationId xmlns:p14="http://schemas.microsoft.com/office/powerpoint/2010/main" val="3131816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35</a:t>
            </a:fld>
            <a:endParaRPr lang="en-ZA"/>
          </a:p>
        </p:txBody>
      </p:sp>
    </p:spTree>
    <p:extLst>
      <p:ext uri="{BB962C8B-B14F-4D97-AF65-F5344CB8AC3E}">
        <p14:creationId xmlns:p14="http://schemas.microsoft.com/office/powerpoint/2010/main" val="632591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36</a:t>
            </a:fld>
            <a:endParaRPr lang="en-ZA"/>
          </a:p>
        </p:txBody>
      </p:sp>
    </p:spTree>
    <p:extLst>
      <p:ext uri="{BB962C8B-B14F-4D97-AF65-F5344CB8AC3E}">
        <p14:creationId xmlns:p14="http://schemas.microsoft.com/office/powerpoint/2010/main" val="2095164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3</a:t>
            </a:fld>
            <a:endParaRPr lang="en-ZA"/>
          </a:p>
        </p:txBody>
      </p:sp>
    </p:spTree>
    <p:extLst>
      <p:ext uri="{BB962C8B-B14F-4D97-AF65-F5344CB8AC3E}">
        <p14:creationId xmlns:p14="http://schemas.microsoft.com/office/powerpoint/2010/main" val="2732620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37</a:t>
            </a:fld>
            <a:endParaRPr lang="en-ZA"/>
          </a:p>
        </p:txBody>
      </p:sp>
    </p:spTree>
    <p:extLst>
      <p:ext uri="{BB962C8B-B14F-4D97-AF65-F5344CB8AC3E}">
        <p14:creationId xmlns:p14="http://schemas.microsoft.com/office/powerpoint/2010/main" val="921847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38</a:t>
            </a:fld>
            <a:endParaRPr lang="en-ZA"/>
          </a:p>
        </p:txBody>
      </p:sp>
    </p:spTree>
    <p:extLst>
      <p:ext uri="{BB962C8B-B14F-4D97-AF65-F5344CB8AC3E}">
        <p14:creationId xmlns:p14="http://schemas.microsoft.com/office/powerpoint/2010/main" val="3262589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39</a:t>
            </a:fld>
            <a:endParaRPr lang="en-ZA"/>
          </a:p>
        </p:txBody>
      </p:sp>
    </p:spTree>
    <p:extLst>
      <p:ext uri="{BB962C8B-B14F-4D97-AF65-F5344CB8AC3E}">
        <p14:creationId xmlns:p14="http://schemas.microsoft.com/office/powerpoint/2010/main" val="19412509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40</a:t>
            </a:fld>
            <a:endParaRPr lang="en-ZA"/>
          </a:p>
        </p:txBody>
      </p:sp>
    </p:spTree>
    <p:extLst>
      <p:ext uri="{BB962C8B-B14F-4D97-AF65-F5344CB8AC3E}">
        <p14:creationId xmlns:p14="http://schemas.microsoft.com/office/powerpoint/2010/main" val="1108321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41</a:t>
            </a:fld>
            <a:endParaRPr lang="en-ZA"/>
          </a:p>
        </p:txBody>
      </p:sp>
    </p:spTree>
    <p:extLst>
      <p:ext uri="{BB962C8B-B14F-4D97-AF65-F5344CB8AC3E}">
        <p14:creationId xmlns:p14="http://schemas.microsoft.com/office/powerpoint/2010/main" val="1490998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42</a:t>
            </a:fld>
            <a:endParaRPr lang="en-ZA"/>
          </a:p>
        </p:txBody>
      </p:sp>
    </p:spTree>
    <p:extLst>
      <p:ext uri="{BB962C8B-B14F-4D97-AF65-F5344CB8AC3E}">
        <p14:creationId xmlns:p14="http://schemas.microsoft.com/office/powerpoint/2010/main" val="21579602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43</a:t>
            </a:fld>
            <a:endParaRPr lang="en-ZA"/>
          </a:p>
        </p:txBody>
      </p:sp>
    </p:spTree>
    <p:extLst>
      <p:ext uri="{BB962C8B-B14F-4D97-AF65-F5344CB8AC3E}">
        <p14:creationId xmlns:p14="http://schemas.microsoft.com/office/powerpoint/2010/main" val="18265834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44</a:t>
            </a:fld>
            <a:endParaRPr lang="en-ZA"/>
          </a:p>
        </p:txBody>
      </p:sp>
    </p:spTree>
    <p:extLst>
      <p:ext uri="{BB962C8B-B14F-4D97-AF65-F5344CB8AC3E}">
        <p14:creationId xmlns:p14="http://schemas.microsoft.com/office/powerpoint/2010/main" val="7562759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45</a:t>
            </a:fld>
            <a:endParaRPr lang="en-ZA"/>
          </a:p>
        </p:txBody>
      </p:sp>
    </p:spTree>
    <p:extLst>
      <p:ext uri="{BB962C8B-B14F-4D97-AF65-F5344CB8AC3E}">
        <p14:creationId xmlns:p14="http://schemas.microsoft.com/office/powerpoint/2010/main" val="4261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46</a:t>
            </a:fld>
            <a:endParaRPr lang="en-ZA"/>
          </a:p>
        </p:txBody>
      </p:sp>
    </p:spTree>
    <p:extLst>
      <p:ext uri="{BB962C8B-B14F-4D97-AF65-F5344CB8AC3E}">
        <p14:creationId xmlns:p14="http://schemas.microsoft.com/office/powerpoint/2010/main" val="1043191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16</a:t>
            </a:fld>
            <a:endParaRPr lang="en-ZA"/>
          </a:p>
        </p:txBody>
      </p:sp>
    </p:spTree>
    <p:extLst>
      <p:ext uri="{BB962C8B-B14F-4D97-AF65-F5344CB8AC3E}">
        <p14:creationId xmlns:p14="http://schemas.microsoft.com/office/powerpoint/2010/main" val="2662864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47</a:t>
            </a:fld>
            <a:endParaRPr lang="en-ZA"/>
          </a:p>
        </p:txBody>
      </p:sp>
    </p:spTree>
    <p:extLst>
      <p:ext uri="{BB962C8B-B14F-4D97-AF65-F5344CB8AC3E}">
        <p14:creationId xmlns:p14="http://schemas.microsoft.com/office/powerpoint/2010/main" val="39957654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48</a:t>
            </a:fld>
            <a:endParaRPr lang="en-ZA"/>
          </a:p>
        </p:txBody>
      </p:sp>
    </p:spTree>
    <p:extLst>
      <p:ext uri="{BB962C8B-B14F-4D97-AF65-F5344CB8AC3E}">
        <p14:creationId xmlns:p14="http://schemas.microsoft.com/office/powerpoint/2010/main" val="28154206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49</a:t>
            </a:fld>
            <a:endParaRPr lang="en-ZA"/>
          </a:p>
        </p:txBody>
      </p:sp>
    </p:spTree>
    <p:extLst>
      <p:ext uri="{BB962C8B-B14F-4D97-AF65-F5344CB8AC3E}">
        <p14:creationId xmlns:p14="http://schemas.microsoft.com/office/powerpoint/2010/main" val="2332836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50</a:t>
            </a:fld>
            <a:endParaRPr lang="en-ZA"/>
          </a:p>
        </p:txBody>
      </p:sp>
    </p:spTree>
    <p:extLst>
      <p:ext uri="{BB962C8B-B14F-4D97-AF65-F5344CB8AC3E}">
        <p14:creationId xmlns:p14="http://schemas.microsoft.com/office/powerpoint/2010/main" val="2579772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21</a:t>
            </a:fld>
            <a:endParaRPr lang="en-ZA"/>
          </a:p>
        </p:txBody>
      </p:sp>
    </p:spTree>
    <p:extLst>
      <p:ext uri="{BB962C8B-B14F-4D97-AF65-F5344CB8AC3E}">
        <p14:creationId xmlns:p14="http://schemas.microsoft.com/office/powerpoint/2010/main" val="3830393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22</a:t>
            </a:fld>
            <a:endParaRPr lang="en-ZA"/>
          </a:p>
        </p:txBody>
      </p:sp>
    </p:spTree>
    <p:extLst>
      <p:ext uri="{BB962C8B-B14F-4D97-AF65-F5344CB8AC3E}">
        <p14:creationId xmlns:p14="http://schemas.microsoft.com/office/powerpoint/2010/main" val="2306152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23</a:t>
            </a:fld>
            <a:endParaRPr lang="en-ZA"/>
          </a:p>
        </p:txBody>
      </p:sp>
    </p:spTree>
    <p:extLst>
      <p:ext uri="{BB962C8B-B14F-4D97-AF65-F5344CB8AC3E}">
        <p14:creationId xmlns:p14="http://schemas.microsoft.com/office/powerpoint/2010/main" val="2532802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24</a:t>
            </a:fld>
            <a:endParaRPr lang="en-ZA"/>
          </a:p>
        </p:txBody>
      </p:sp>
    </p:spTree>
    <p:extLst>
      <p:ext uri="{BB962C8B-B14F-4D97-AF65-F5344CB8AC3E}">
        <p14:creationId xmlns:p14="http://schemas.microsoft.com/office/powerpoint/2010/main" val="3955565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25</a:t>
            </a:fld>
            <a:endParaRPr lang="en-ZA"/>
          </a:p>
        </p:txBody>
      </p:sp>
    </p:spTree>
    <p:extLst>
      <p:ext uri="{BB962C8B-B14F-4D97-AF65-F5344CB8AC3E}">
        <p14:creationId xmlns:p14="http://schemas.microsoft.com/office/powerpoint/2010/main" val="2470318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F541FC3-99F6-4F91-A2F0-8DCB9B2821D9}" type="slidenum">
              <a:rPr lang="en-ZA" smtClean="0"/>
              <a:t>26</a:t>
            </a:fld>
            <a:endParaRPr lang="en-ZA"/>
          </a:p>
        </p:txBody>
      </p:sp>
    </p:spTree>
    <p:extLst>
      <p:ext uri="{BB962C8B-B14F-4D97-AF65-F5344CB8AC3E}">
        <p14:creationId xmlns:p14="http://schemas.microsoft.com/office/powerpoint/2010/main" val="19178684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D0C88A4-5552-4C5C-96E3-4C417EF4AC06}" type="datetime1">
              <a:rPr lang="en-US" smtClean="0"/>
              <a:t>9/10/2023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ZA" smtClean="0"/>
              <a:t>Movie Sentiment Analysis: From Data to Deployment by Team San Francisco</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A6B390-8EB6-4433-A8D3-8CBD7B8B8F17}" type="datetime1">
              <a:rPr lang="en-US" smtClean="0"/>
              <a:t>9/10/2023</a:t>
            </a:fld>
            <a:endParaRPr lang="en-US" dirty="0"/>
          </a:p>
        </p:txBody>
      </p:sp>
      <p:sp>
        <p:nvSpPr>
          <p:cNvPr id="6" name="Footer Placeholder 5"/>
          <p:cNvSpPr>
            <a:spLocks noGrp="1"/>
          </p:cNvSpPr>
          <p:nvPr>
            <p:ph type="ftr" sz="quarter" idx="11"/>
          </p:nvPr>
        </p:nvSpPr>
        <p:spPr/>
        <p:txBody>
          <a:bodyPr/>
          <a:lstStyle/>
          <a:p>
            <a:r>
              <a:rPr lang="en-ZA" smtClean="0"/>
              <a:t>Movie Sentiment Analysis: From Data to Deployment by Team San Francisco</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48F9B7-1355-4E25-A0EC-621CEDB90512}" type="datetime1">
              <a:rPr lang="en-US" smtClean="0"/>
              <a:t>9/10/2023</a:t>
            </a:fld>
            <a:endParaRPr lang="en-US" dirty="0"/>
          </a:p>
        </p:txBody>
      </p:sp>
      <p:sp>
        <p:nvSpPr>
          <p:cNvPr id="6" name="Footer Placeholder 5"/>
          <p:cNvSpPr>
            <a:spLocks noGrp="1"/>
          </p:cNvSpPr>
          <p:nvPr>
            <p:ph type="ftr" sz="quarter" idx="11"/>
          </p:nvPr>
        </p:nvSpPr>
        <p:spPr/>
        <p:txBody>
          <a:bodyPr/>
          <a:lstStyle/>
          <a:p>
            <a:r>
              <a:rPr lang="en-ZA" smtClean="0"/>
              <a:t>Movie Sentiment Analysis: From Data to Deployment by Team San Francisco</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657582-E844-415A-B2A8-7CF3E2F99E5D}" type="datetime1">
              <a:rPr lang="en-US" smtClean="0"/>
              <a:t>9/10/2023</a:t>
            </a:fld>
            <a:endParaRPr lang="en-US" dirty="0"/>
          </a:p>
        </p:txBody>
      </p:sp>
      <p:sp>
        <p:nvSpPr>
          <p:cNvPr id="6" name="Footer Placeholder 5"/>
          <p:cNvSpPr>
            <a:spLocks noGrp="1"/>
          </p:cNvSpPr>
          <p:nvPr>
            <p:ph type="ftr" sz="quarter" idx="11"/>
          </p:nvPr>
        </p:nvSpPr>
        <p:spPr/>
        <p:txBody>
          <a:bodyPr/>
          <a:lstStyle/>
          <a:p>
            <a:r>
              <a:rPr lang="en-ZA" smtClean="0"/>
              <a:t>Movie Sentiment Analysis: From Data to Deployment by Team San Francisco</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6AB721-1376-47C8-ACFF-41D5BBC47009}" type="datetime1">
              <a:rPr lang="en-US" smtClean="0"/>
              <a:t>9/10/2023</a:t>
            </a:fld>
            <a:endParaRPr lang="en-US" dirty="0"/>
          </a:p>
        </p:txBody>
      </p:sp>
      <p:sp>
        <p:nvSpPr>
          <p:cNvPr id="6" name="Footer Placeholder 5"/>
          <p:cNvSpPr>
            <a:spLocks noGrp="1"/>
          </p:cNvSpPr>
          <p:nvPr>
            <p:ph type="ftr" sz="quarter" idx="11"/>
          </p:nvPr>
        </p:nvSpPr>
        <p:spPr/>
        <p:txBody>
          <a:bodyPr/>
          <a:lstStyle/>
          <a:p>
            <a:r>
              <a:rPr lang="en-ZA" smtClean="0"/>
              <a:t>Movie Sentiment Analysis: From Data to Deployment by Team San Francisco</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7309CAB-5335-4EB1-9115-58F7317E0344}" type="datetime1">
              <a:rPr lang="en-US" smtClean="0"/>
              <a:t>9/10/2023</a:t>
            </a:fld>
            <a:endParaRPr lang="en-US" dirty="0"/>
          </a:p>
        </p:txBody>
      </p:sp>
      <p:sp>
        <p:nvSpPr>
          <p:cNvPr id="4" name="Footer Placeholder 3"/>
          <p:cNvSpPr>
            <a:spLocks noGrp="1"/>
          </p:cNvSpPr>
          <p:nvPr>
            <p:ph type="ftr" sz="quarter" idx="11"/>
          </p:nvPr>
        </p:nvSpPr>
        <p:spPr/>
        <p:txBody>
          <a:bodyPr/>
          <a:lstStyle/>
          <a:p>
            <a:r>
              <a:rPr lang="en-ZA" smtClean="0"/>
              <a:t>Movie Sentiment Analysis: From Data to Deployment by Team San Francisco</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1D1892B-19FC-494E-B709-5F2B7F93CABB}" type="datetime1">
              <a:rPr lang="en-US" smtClean="0"/>
              <a:t>9/10/2023</a:t>
            </a:fld>
            <a:endParaRPr lang="en-US" dirty="0"/>
          </a:p>
        </p:txBody>
      </p:sp>
      <p:sp>
        <p:nvSpPr>
          <p:cNvPr id="4" name="Footer Placeholder 3"/>
          <p:cNvSpPr>
            <a:spLocks noGrp="1"/>
          </p:cNvSpPr>
          <p:nvPr>
            <p:ph type="ftr" sz="quarter" idx="11"/>
          </p:nvPr>
        </p:nvSpPr>
        <p:spPr/>
        <p:txBody>
          <a:bodyPr/>
          <a:lstStyle/>
          <a:p>
            <a:r>
              <a:rPr lang="en-ZA" smtClean="0"/>
              <a:t>Movie Sentiment Analysis: From Data to Deployment by Team San Francisco</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A40680-1179-4782-AC80-9900773C6C01}" type="datetime1">
              <a:rPr lang="en-US" smtClean="0"/>
              <a:t>9/10/2023</a:t>
            </a:fld>
            <a:endParaRPr lang="en-US" dirty="0"/>
          </a:p>
        </p:txBody>
      </p:sp>
      <p:sp>
        <p:nvSpPr>
          <p:cNvPr id="5" name="Footer Placeholder 4"/>
          <p:cNvSpPr>
            <a:spLocks noGrp="1"/>
          </p:cNvSpPr>
          <p:nvPr>
            <p:ph type="ftr" sz="quarter" idx="11"/>
          </p:nvPr>
        </p:nvSpPr>
        <p:spPr/>
        <p:txBody>
          <a:bodyPr/>
          <a:lstStyle/>
          <a:p>
            <a:r>
              <a:rPr lang="en-ZA" smtClean="0"/>
              <a:t>Movie Sentiment Analysis: From Data to Deployment by Team San Francisco</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64ABDF-C9A5-4BC5-8C88-8419435FA271}" type="datetime1">
              <a:rPr lang="en-US" smtClean="0"/>
              <a:t>9/10/2023</a:t>
            </a:fld>
            <a:endParaRPr lang="en-US" dirty="0"/>
          </a:p>
        </p:txBody>
      </p:sp>
      <p:sp>
        <p:nvSpPr>
          <p:cNvPr id="5" name="Footer Placeholder 4"/>
          <p:cNvSpPr>
            <a:spLocks noGrp="1"/>
          </p:cNvSpPr>
          <p:nvPr>
            <p:ph type="ftr" sz="quarter" idx="11"/>
          </p:nvPr>
        </p:nvSpPr>
        <p:spPr/>
        <p:txBody>
          <a:bodyPr/>
          <a:lstStyle/>
          <a:p>
            <a:r>
              <a:rPr lang="en-ZA" smtClean="0"/>
              <a:t>Movie Sentiment Analysis: From Data to Deployment by Team San Francisco</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E9BE0D-E56D-4E28-90A7-6DE4EC463E34}" type="datetime1">
              <a:rPr lang="en-US" smtClean="0"/>
              <a:t>9/10/2023</a:t>
            </a:fld>
            <a:endParaRPr lang="en-US" dirty="0"/>
          </a:p>
        </p:txBody>
      </p:sp>
      <p:sp>
        <p:nvSpPr>
          <p:cNvPr id="5" name="Footer Placeholder 4"/>
          <p:cNvSpPr>
            <a:spLocks noGrp="1"/>
          </p:cNvSpPr>
          <p:nvPr>
            <p:ph type="ftr" sz="quarter" idx="11"/>
          </p:nvPr>
        </p:nvSpPr>
        <p:spPr/>
        <p:txBody>
          <a:bodyPr/>
          <a:lstStyle/>
          <a:p>
            <a:r>
              <a:rPr lang="en-ZA" smtClean="0"/>
              <a:t>Movie Sentiment Analysis: From Data to Deployment by Team San Francisco</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8300BF-A7DA-4856-9133-C027F8E69C10}" type="datetime1">
              <a:rPr lang="en-US" smtClean="0"/>
              <a:t>9/10/2023</a:t>
            </a:fld>
            <a:endParaRPr lang="en-US" dirty="0"/>
          </a:p>
        </p:txBody>
      </p:sp>
      <p:sp>
        <p:nvSpPr>
          <p:cNvPr id="5" name="Footer Placeholder 4"/>
          <p:cNvSpPr>
            <a:spLocks noGrp="1"/>
          </p:cNvSpPr>
          <p:nvPr>
            <p:ph type="ftr" sz="quarter" idx="11"/>
          </p:nvPr>
        </p:nvSpPr>
        <p:spPr/>
        <p:txBody>
          <a:bodyPr/>
          <a:lstStyle/>
          <a:p>
            <a:r>
              <a:rPr lang="en-ZA" smtClean="0"/>
              <a:t>Movie Sentiment Analysis: From Data to Deployment by Team San Francisco</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2EA0F7-05BB-467D-AAB6-0015F502E7AE}" type="datetime1">
              <a:rPr lang="en-US" smtClean="0"/>
              <a:t>9/10/2023</a:t>
            </a:fld>
            <a:endParaRPr lang="en-US" dirty="0"/>
          </a:p>
        </p:txBody>
      </p:sp>
      <p:sp>
        <p:nvSpPr>
          <p:cNvPr id="6" name="Footer Placeholder 5"/>
          <p:cNvSpPr>
            <a:spLocks noGrp="1"/>
          </p:cNvSpPr>
          <p:nvPr>
            <p:ph type="ftr" sz="quarter" idx="11"/>
          </p:nvPr>
        </p:nvSpPr>
        <p:spPr/>
        <p:txBody>
          <a:bodyPr/>
          <a:lstStyle/>
          <a:p>
            <a:r>
              <a:rPr lang="en-ZA" smtClean="0"/>
              <a:t>Movie Sentiment Analysis: From Data to Deployment by Team San Francisco</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1980B6E-3758-44C9-9820-18D5D80819DB}" type="datetime1">
              <a:rPr lang="en-US" smtClean="0"/>
              <a:t>9/10/2023</a:t>
            </a:fld>
            <a:endParaRPr lang="en-US" dirty="0"/>
          </a:p>
        </p:txBody>
      </p:sp>
      <p:sp>
        <p:nvSpPr>
          <p:cNvPr id="8" name="Footer Placeholder 7"/>
          <p:cNvSpPr>
            <a:spLocks noGrp="1"/>
          </p:cNvSpPr>
          <p:nvPr>
            <p:ph type="ftr" sz="quarter" idx="11"/>
          </p:nvPr>
        </p:nvSpPr>
        <p:spPr/>
        <p:txBody>
          <a:bodyPr/>
          <a:lstStyle/>
          <a:p>
            <a:r>
              <a:rPr lang="en-ZA" smtClean="0"/>
              <a:t>Movie Sentiment Analysis: From Data to Deployment by Team San Francisco</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E162FE-4F2A-4ABB-89DC-87278F9A62AD}" type="datetime1">
              <a:rPr lang="en-US" smtClean="0"/>
              <a:t>9/10/2023</a:t>
            </a:fld>
            <a:endParaRPr lang="en-US" dirty="0"/>
          </a:p>
        </p:txBody>
      </p:sp>
      <p:sp>
        <p:nvSpPr>
          <p:cNvPr id="4" name="Footer Placeholder 3"/>
          <p:cNvSpPr>
            <a:spLocks noGrp="1"/>
          </p:cNvSpPr>
          <p:nvPr>
            <p:ph type="ftr" sz="quarter" idx="11"/>
          </p:nvPr>
        </p:nvSpPr>
        <p:spPr/>
        <p:txBody>
          <a:bodyPr/>
          <a:lstStyle/>
          <a:p>
            <a:r>
              <a:rPr lang="en-ZA" smtClean="0"/>
              <a:t>Movie Sentiment Analysis: From Data to Deployment by Team San Francisco</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6B6C4B-673F-4B88-8795-5ECFE7D0FA44}" type="datetime1">
              <a:rPr lang="en-US" smtClean="0"/>
              <a:t>9/10/2023</a:t>
            </a:fld>
            <a:endParaRPr lang="en-US" dirty="0"/>
          </a:p>
        </p:txBody>
      </p:sp>
      <p:sp>
        <p:nvSpPr>
          <p:cNvPr id="3" name="Footer Placeholder 2"/>
          <p:cNvSpPr>
            <a:spLocks noGrp="1"/>
          </p:cNvSpPr>
          <p:nvPr>
            <p:ph type="ftr" sz="quarter" idx="11"/>
          </p:nvPr>
        </p:nvSpPr>
        <p:spPr/>
        <p:txBody>
          <a:bodyPr/>
          <a:lstStyle/>
          <a:p>
            <a:r>
              <a:rPr lang="en-ZA" smtClean="0"/>
              <a:t>Movie Sentiment Analysis: From Data to Deployment by Team San Francisco</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2237D2-532E-47EC-8DDC-B26EE0E60D35}" type="datetime1">
              <a:rPr lang="en-US" smtClean="0"/>
              <a:t>9/10/2023</a:t>
            </a:fld>
            <a:endParaRPr lang="en-US" dirty="0"/>
          </a:p>
        </p:txBody>
      </p:sp>
      <p:sp>
        <p:nvSpPr>
          <p:cNvPr id="6" name="Footer Placeholder 5"/>
          <p:cNvSpPr>
            <a:spLocks noGrp="1"/>
          </p:cNvSpPr>
          <p:nvPr>
            <p:ph type="ftr" sz="quarter" idx="11"/>
          </p:nvPr>
        </p:nvSpPr>
        <p:spPr/>
        <p:txBody>
          <a:bodyPr/>
          <a:lstStyle/>
          <a:p>
            <a:r>
              <a:rPr lang="en-ZA" smtClean="0"/>
              <a:t>Movie Sentiment Analysis: From Data to Deployment by Team San Francisco</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AB4BA1-3D3E-465A-90ED-2FFB492FFA5F}" type="datetime1">
              <a:rPr lang="en-US" smtClean="0"/>
              <a:t>9/10/2023</a:t>
            </a:fld>
            <a:endParaRPr lang="en-US" dirty="0"/>
          </a:p>
        </p:txBody>
      </p:sp>
      <p:sp>
        <p:nvSpPr>
          <p:cNvPr id="6" name="Footer Placeholder 5"/>
          <p:cNvSpPr>
            <a:spLocks noGrp="1"/>
          </p:cNvSpPr>
          <p:nvPr>
            <p:ph type="ftr" sz="quarter" idx="11"/>
          </p:nvPr>
        </p:nvSpPr>
        <p:spPr/>
        <p:txBody>
          <a:bodyPr/>
          <a:lstStyle/>
          <a:p>
            <a:r>
              <a:rPr lang="en-ZA" smtClean="0"/>
              <a:t>Movie Sentiment Analysis: From Data to Deployment by Team San Francisco</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28244B-B36B-4592-8032-A939FB0AE6D1}" type="datetime1">
              <a:rPr lang="en-US" smtClean="0"/>
              <a:t>9/10/2023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ZA" smtClean="0"/>
              <a:t>Movie Sentiment Analysis: From Data to Deployment by Team San Francisco</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ransition spd="slow">
    <p:push dir="u"/>
  </p:transition>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631065"/>
            <a:ext cx="8791575" cy="1661374"/>
          </a:xfrm>
        </p:spPr>
        <p:txBody>
          <a:bodyPr/>
          <a:lstStyle/>
          <a:p>
            <a:r>
              <a:rPr lang="en-ZA" b="1" dirty="0"/>
              <a:t>Movie Sentiment Analysis: From Data to Deployment</a:t>
            </a:r>
            <a:endParaRPr lang="en-ZA" dirty="0"/>
          </a:p>
        </p:txBody>
      </p:sp>
      <p:sp>
        <p:nvSpPr>
          <p:cNvPr id="3" name="Subtitle 2"/>
          <p:cNvSpPr>
            <a:spLocks noGrp="1"/>
          </p:cNvSpPr>
          <p:nvPr>
            <p:ph type="subTitle" idx="1"/>
          </p:nvPr>
        </p:nvSpPr>
        <p:spPr>
          <a:xfrm>
            <a:off x="1876424" y="2292439"/>
            <a:ext cx="8791575" cy="3902299"/>
          </a:xfrm>
        </p:spPr>
        <p:txBody>
          <a:bodyPr>
            <a:normAutofit/>
          </a:bodyPr>
          <a:lstStyle/>
          <a:p>
            <a:pPr algn="ctr"/>
            <a:r>
              <a:rPr lang="en-ZA" sz="3600" cap="none" dirty="0" smtClean="0">
                <a:solidFill>
                  <a:schemeClr val="bg1"/>
                </a:solidFill>
              </a:rPr>
              <a:t>Team San Francisco</a:t>
            </a:r>
          </a:p>
          <a:p>
            <a:r>
              <a:rPr lang="en-ZA" sz="2600" i="1" cap="none" dirty="0" smtClean="0">
                <a:solidFill>
                  <a:schemeClr val="bg1"/>
                </a:solidFill>
              </a:rPr>
              <a:t>1. Jacob </a:t>
            </a:r>
            <a:r>
              <a:rPr lang="en-ZA" sz="2600" i="1" cap="none" dirty="0">
                <a:solidFill>
                  <a:schemeClr val="bg1"/>
                </a:solidFill>
              </a:rPr>
              <a:t>O. Jaroya</a:t>
            </a:r>
          </a:p>
          <a:p>
            <a:r>
              <a:rPr lang="en-ZA" sz="2600" i="1" cap="none" dirty="0" smtClean="0">
                <a:solidFill>
                  <a:schemeClr val="bg1"/>
                </a:solidFill>
              </a:rPr>
              <a:t>2</a:t>
            </a:r>
            <a:r>
              <a:rPr lang="en-ZA" sz="2600" i="1" cap="none" dirty="0">
                <a:solidFill>
                  <a:schemeClr val="bg1"/>
                </a:solidFill>
              </a:rPr>
              <a:t>. Felix Kiprotich</a:t>
            </a:r>
          </a:p>
          <a:p>
            <a:r>
              <a:rPr lang="en-ZA" sz="2600" i="1" cap="none" dirty="0" smtClean="0">
                <a:solidFill>
                  <a:schemeClr val="bg1"/>
                </a:solidFill>
              </a:rPr>
              <a:t>3</a:t>
            </a:r>
            <a:r>
              <a:rPr lang="en-ZA" sz="2600" i="1" cap="none" dirty="0">
                <a:solidFill>
                  <a:schemeClr val="bg1"/>
                </a:solidFill>
              </a:rPr>
              <a:t>. Sylvester </a:t>
            </a:r>
            <a:r>
              <a:rPr lang="en-ZA" sz="2600" i="1" cap="none" dirty="0" err="1">
                <a:solidFill>
                  <a:schemeClr val="bg1"/>
                </a:solidFill>
              </a:rPr>
              <a:t>Ampomah</a:t>
            </a:r>
            <a:endParaRPr lang="en-ZA" sz="2600" i="1" cap="none" dirty="0">
              <a:solidFill>
                <a:schemeClr val="bg1"/>
              </a:solidFill>
            </a:endParaRPr>
          </a:p>
          <a:p>
            <a:r>
              <a:rPr lang="en-ZA" sz="2600" i="1" cap="none" dirty="0" smtClean="0">
                <a:solidFill>
                  <a:schemeClr val="bg1"/>
                </a:solidFill>
              </a:rPr>
              <a:t>4</a:t>
            </a:r>
            <a:r>
              <a:rPr lang="en-ZA" sz="2600" i="1" cap="none" dirty="0">
                <a:solidFill>
                  <a:schemeClr val="bg1"/>
                </a:solidFill>
              </a:rPr>
              <a:t>. Kingsley Yaw </a:t>
            </a:r>
            <a:r>
              <a:rPr lang="en-ZA" sz="2600" i="1" cap="none" dirty="0" err="1">
                <a:solidFill>
                  <a:schemeClr val="bg1"/>
                </a:solidFill>
              </a:rPr>
              <a:t>Siedu</a:t>
            </a:r>
            <a:endParaRPr lang="en-ZA" sz="2600" i="1" cap="none" dirty="0">
              <a:solidFill>
                <a:schemeClr val="bg1"/>
              </a:solidFill>
            </a:endParaRPr>
          </a:p>
          <a:p>
            <a:r>
              <a:rPr lang="en-ZA" sz="2600" i="1" cap="none" dirty="0" smtClean="0">
                <a:solidFill>
                  <a:schemeClr val="bg1"/>
                </a:solidFill>
              </a:rPr>
              <a:t>5</a:t>
            </a:r>
            <a:r>
              <a:rPr lang="en-ZA" sz="2600" i="1" cap="none" dirty="0">
                <a:solidFill>
                  <a:schemeClr val="bg1"/>
                </a:solidFill>
              </a:rPr>
              <a:t>. </a:t>
            </a:r>
            <a:r>
              <a:rPr lang="en-ZA" sz="2600" i="1" cap="none" dirty="0" err="1">
                <a:solidFill>
                  <a:schemeClr val="bg1"/>
                </a:solidFill>
              </a:rPr>
              <a:t>Jedida</a:t>
            </a:r>
            <a:r>
              <a:rPr lang="en-ZA" sz="2600" i="1" cap="none" dirty="0">
                <a:solidFill>
                  <a:schemeClr val="bg1"/>
                </a:solidFill>
              </a:rPr>
              <a:t> M. </a:t>
            </a:r>
            <a:r>
              <a:rPr lang="en-ZA" sz="2600" i="1" cap="none" dirty="0" err="1">
                <a:solidFill>
                  <a:schemeClr val="bg1"/>
                </a:solidFill>
              </a:rPr>
              <a:t>Kisiang'Ani</a:t>
            </a:r>
            <a:endParaRPr lang="en-ZA" sz="2600" i="1" cap="none" dirty="0">
              <a:solidFill>
                <a:schemeClr val="bg1"/>
              </a:solidFill>
            </a:endParaRPr>
          </a:p>
        </p:txBody>
      </p:sp>
    </p:spTree>
    <p:extLst>
      <p:ext uri="{BB962C8B-B14F-4D97-AF65-F5344CB8AC3E}">
        <p14:creationId xmlns:p14="http://schemas.microsoft.com/office/powerpoint/2010/main" val="422329539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167" y="167757"/>
            <a:ext cx="9905998" cy="643612"/>
          </a:xfrm>
        </p:spPr>
        <p:txBody>
          <a:bodyPr>
            <a:normAutofit fontScale="90000"/>
          </a:bodyPr>
          <a:lstStyle/>
          <a:p>
            <a:pPr algn="ctr"/>
            <a:r>
              <a:rPr lang="en-ZA" b="1" dirty="0" smtClean="0"/>
              <a:t>Brief documentations on the Libraries cont’d..</a:t>
            </a:r>
            <a:endParaRPr lang="en-ZA" dirty="0"/>
          </a:p>
        </p:txBody>
      </p:sp>
      <p:sp>
        <p:nvSpPr>
          <p:cNvPr id="3" name="Subtitle 2"/>
          <p:cNvSpPr>
            <a:spLocks noGrp="1"/>
          </p:cNvSpPr>
          <p:nvPr>
            <p:ph sz="half" idx="1"/>
          </p:nvPr>
        </p:nvSpPr>
        <p:spPr>
          <a:xfrm>
            <a:off x="927279" y="811369"/>
            <a:ext cx="10908406" cy="5718220"/>
          </a:xfrm>
        </p:spPr>
        <p:txBody>
          <a:bodyPr>
            <a:noAutofit/>
          </a:bodyPr>
          <a:lstStyle/>
          <a:p>
            <a:pPr marL="0" indent="0">
              <a:buNone/>
            </a:pPr>
            <a:r>
              <a:rPr lang="en-ZA" sz="2000" dirty="0" smtClean="0"/>
              <a:t>16. </a:t>
            </a:r>
            <a:r>
              <a:rPr lang="en-ZA" sz="2000" b="1" dirty="0" err="1" smtClean="0"/>
              <a:t>transformers.AutoModelForSequenceClassification</a:t>
            </a:r>
            <a:r>
              <a:rPr lang="en-ZA" sz="2000" b="1" dirty="0"/>
              <a:t>:</a:t>
            </a:r>
          </a:p>
          <a:p>
            <a:pPr marL="0" indent="0">
              <a:buNone/>
            </a:pPr>
            <a:r>
              <a:rPr lang="en-ZA" sz="2000" dirty="0" smtClean="0"/>
              <a:t>Purpose</a:t>
            </a:r>
            <a:r>
              <a:rPr lang="en-ZA" sz="2000" dirty="0"/>
              <a:t>: This class from Transformers is used for fine-tuning pre-trained models for sequence classification tasks.</a:t>
            </a:r>
          </a:p>
          <a:p>
            <a:pPr marL="0" indent="0">
              <a:buNone/>
            </a:pPr>
            <a:r>
              <a:rPr lang="en-ZA" sz="2000" dirty="0"/>
              <a:t>Use: It's used for building and fine-tuning NLP models.</a:t>
            </a:r>
          </a:p>
          <a:p>
            <a:pPr marL="0" indent="0">
              <a:buNone/>
            </a:pPr>
            <a:r>
              <a:rPr lang="en-ZA" sz="2000" dirty="0" smtClean="0"/>
              <a:t>17. </a:t>
            </a:r>
            <a:r>
              <a:rPr lang="en-ZA" sz="2000" b="1" dirty="0" err="1" smtClean="0"/>
              <a:t>transformers.Trainer</a:t>
            </a:r>
            <a:r>
              <a:rPr lang="en-ZA" sz="2000" b="1" dirty="0"/>
              <a:t>:</a:t>
            </a:r>
          </a:p>
          <a:p>
            <a:pPr marL="0" indent="0">
              <a:buNone/>
            </a:pPr>
            <a:r>
              <a:rPr lang="en-ZA" sz="2000" dirty="0" smtClean="0"/>
              <a:t>Purpose</a:t>
            </a:r>
            <a:r>
              <a:rPr lang="en-ZA" sz="2000" dirty="0"/>
              <a:t>: The Trainer class from Transformers provides an interface for training and evaluating machine learning models.</a:t>
            </a:r>
          </a:p>
          <a:p>
            <a:pPr marL="0" indent="0">
              <a:buNone/>
            </a:pPr>
            <a:r>
              <a:rPr lang="en-ZA" sz="2000" dirty="0"/>
              <a:t>Use: It simplifies the training process for NLP models.</a:t>
            </a:r>
          </a:p>
          <a:p>
            <a:pPr marL="0" indent="0">
              <a:buNone/>
            </a:pPr>
            <a:r>
              <a:rPr lang="en-ZA" sz="2000" dirty="0" smtClean="0"/>
              <a:t>18. </a:t>
            </a:r>
            <a:r>
              <a:rPr lang="en-ZA" sz="2000" b="1" dirty="0" smtClean="0"/>
              <a:t>torch</a:t>
            </a:r>
            <a:r>
              <a:rPr lang="en-ZA" sz="2000" b="1" dirty="0"/>
              <a:t>:</a:t>
            </a:r>
          </a:p>
          <a:p>
            <a:pPr marL="0" indent="0">
              <a:buNone/>
            </a:pPr>
            <a:r>
              <a:rPr lang="en-ZA" sz="2000" dirty="0" smtClean="0"/>
              <a:t>Purpose</a:t>
            </a:r>
            <a:r>
              <a:rPr lang="en-ZA" sz="2000" dirty="0"/>
              <a:t>: </a:t>
            </a:r>
            <a:r>
              <a:rPr lang="en-ZA" sz="2000" dirty="0" err="1"/>
              <a:t>PyTorch</a:t>
            </a:r>
            <a:r>
              <a:rPr lang="en-ZA" sz="2000" dirty="0"/>
              <a:t> is an open-source deep learning framework. The torch module provides a wide range of tools for building and training neural networks.</a:t>
            </a:r>
          </a:p>
          <a:p>
            <a:pPr marL="0" indent="0">
              <a:buNone/>
            </a:pPr>
            <a:r>
              <a:rPr lang="en-ZA" sz="2000" dirty="0"/>
              <a:t>Use: It's a fundamental library for deep learning.</a:t>
            </a:r>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237545908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167" y="167757"/>
            <a:ext cx="9905998" cy="643612"/>
          </a:xfrm>
        </p:spPr>
        <p:txBody>
          <a:bodyPr>
            <a:normAutofit fontScale="90000"/>
          </a:bodyPr>
          <a:lstStyle/>
          <a:p>
            <a:pPr algn="ctr"/>
            <a:r>
              <a:rPr lang="en-ZA" b="1" dirty="0" smtClean="0"/>
              <a:t>Brief documentations on the Libraries cont’d..</a:t>
            </a:r>
            <a:endParaRPr lang="en-ZA" dirty="0"/>
          </a:p>
        </p:txBody>
      </p:sp>
      <p:sp>
        <p:nvSpPr>
          <p:cNvPr id="3" name="Subtitle 2"/>
          <p:cNvSpPr>
            <a:spLocks noGrp="1"/>
          </p:cNvSpPr>
          <p:nvPr>
            <p:ph sz="half" idx="1"/>
          </p:nvPr>
        </p:nvSpPr>
        <p:spPr>
          <a:xfrm>
            <a:off x="927279" y="811369"/>
            <a:ext cx="10908406" cy="5718220"/>
          </a:xfrm>
        </p:spPr>
        <p:txBody>
          <a:bodyPr>
            <a:noAutofit/>
          </a:bodyPr>
          <a:lstStyle/>
          <a:p>
            <a:pPr marL="0" indent="0">
              <a:buNone/>
            </a:pPr>
            <a:r>
              <a:rPr lang="en-ZA" sz="2000" dirty="0" smtClean="0"/>
              <a:t>19. </a:t>
            </a:r>
            <a:r>
              <a:rPr lang="en-ZA" sz="2000" b="1" dirty="0" err="1" smtClean="0"/>
              <a:t>torch.utils.data.DataLoader</a:t>
            </a:r>
            <a:r>
              <a:rPr lang="en-ZA" sz="2000" b="1" dirty="0"/>
              <a:t>:</a:t>
            </a:r>
          </a:p>
          <a:p>
            <a:pPr marL="0" indent="0">
              <a:buNone/>
            </a:pPr>
            <a:r>
              <a:rPr lang="en-ZA" sz="2000" dirty="0" smtClean="0"/>
              <a:t>Purpose</a:t>
            </a:r>
            <a:r>
              <a:rPr lang="en-ZA" sz="2000" dirty="0"/>
              <a:t>: This class from </a:t>
            </a:r>
            <a:r>
              <a:rPr lang="en-ZA" sz="2000" dirty="0" err="1"/>
              <a:t>PyTorch</a:t>
            </a:r>
            <a:r>
              <a:rPr lang="en-ZA" sz="2000" dirty="0"/>
              <a:t> provides an efficient way to load and iterate over datasets, making it suitable for data batching and parallel processing during training.</a:t>
            </a:r>
          </a:p>
          <a:p>
            <a:pPr marL="0" indent="0">
              <a:buNone/>
            </a:pPr>
            <a:r>
              <a:rPr lang="en-ZA" sz="2000" dirty="0"/>
              <a:t>Use: It's used for creating data loaders for training neural networks.</a:t>
            </a:r>
          </a:p>
          <a:p>
            <a:pPr marL="0" indent="0">
              <a:buNone/>
            </a:pPr>
            <a:r>
              <a:rPr lang="en-ZA" sz="2000" dirty="0" smtClean="0"/>
              <a:t>20. </a:t>
            </a:r>
            <a:r>
              <a:rPr lang="en-ZA" sz="2000" b="1" dirty="0" err="1" smtClean="0"/>
              <a:t>datasets.load_metric</a:t>
            </a:r>
            <a:r>
              <a:rPr lang="en-ZA" sz="2000" b="1" dirty="0"/>
              <a:t>:</a:t>
            </a:r>
          </a:p>
          <a:p>
            <a:pPr marL="0" indent="0">
              <a:buNone/>
            </a:pPr>
            <a:r>
              <a:rPr lang="en-ZA" sz="2000" dirty="0" smtClean="0"/>
              <a:t>Purpose</a:t>
            </a:r>
            <a:r>
              <a:rPr lang="en-ZA" sz="2000" dirty="0"/>
              <a:t>: This function from the datasets library loads evaluation metrics for various machine learning tasks.</a:t>
            </a:r>
          </a:p>
          <a:p>
            <a:pPr marL="0" indent="0">
              <a:buNone/>
            </a:pPr>
            <a:r>
              <a:rPr lang="en-ZA" sz="2000" dirty="0"/>
              <a:t>Use: It's used for evaluating model performance.</a:t>
            </a:r>
          </a:p>
          <a:p>
            <a:pPr marL="0" indent="0">
              <a:buNone/>
            </a:pPr>
            <a:r>
              <a:rPr lang="en-ZA" sz="2000" dirty="0" smtClean="0"/>
              <a:t>21. </a:t>
            </a:r>
            <a:r>
              <a:rPr lang="en-ZA" sz="2000" b="1" dirty="0" err="1" smtClean="0"/>
              <a:t>datasets.load_dataset</a:t>
            </a:r>
            <a:r>
              <a:rPr lang="en-ZA" sz="2000" b="1" dirty="0"/>
              <a:t>:</a:t>
            </a:r>
          </a:p>
          <a:p>
            <a:pPr marL="0" indent="0">
              <a:buNone/>
            </a:pPr>
            <a:r>
              <a:rPr lang="en-ZA" sz="2000" dirty="0" smtClean="0"/>
              <a:t>Purpose</a:t>
            </a:r>
            <a:r>
              <a:rPr lang="en-ZA" sz="2000" dirty="0"/>
              <a:t>: This function from the datasets library is used to load datasets for various machine learning tasks.</a:t>
            </a:r>
          </a:p>
          <a:p>
            <a:pPr marL="0" indent="0">
              <a:buNone/>
            </a:pPr>
            <a:r>
              <a:rPr lang="en-ZA" sz="2000" dirty="0"/>
              <a:t>Use: It simplifies the process of loading datasets.</a:t>
            </a:r>
          </a:p>
        </p:txBody>
      </p:sp>
      <p:sp>
        <p:nvSpPr>
          <p:cNvPr id="5" name="Slide Number Placeholder 4"/>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345956700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167" y="167757"/>
            <a:ext cx="9905998" cy="643612"/>
          </a:xfrm>
        </p:spPr>
        <p:txBody>
          <a:bodyPr>
            <a:normAutofit fontScale="90000"/>
          </a:bodyPr>
          <a:lstStyle/>
          <a:p>
            <a:pPr algn="ctr"/>
            <a:r>
              <a:rPr lang="en-ZA" b="1" dirty="0" smtClean="0"/>
              <a:t>Brief documentations on the Libraries cont’d..</a:t>
            </a:r>
            <a:endParaRPr lang="en-ZA" dirty="0"/>
          </a:p>
        </p:txBody>
      </p:sp>
      <p:sp>
        <p:nvSpPr>
          <p:cNvPr id="3" name="Subtitle 2"/>
          <p:cNvSpPr>
            <a:spLocks noGrp="1"/>
          </p:cNvSpPr>
          <p:nvPr>
            <p:ph sz="half" idx="1"/>
          </p:nvPr>
        </p:nvSpPr>
        <p:spPr>
          <a:xfrm>
            <a:off x="927279" y="811369"/>
            <a:ext cx="10908406" cy="5718220"/>
          </a:xfrm>
        </p:spPr>
        <p:txBody>
          <a:bodyPr>
            <a:noAutofit/>
          </a:bodyPr>
          <a:lstStyle/>
          <a:p>
            <a:pPr marL="0" indent="0">
              <a:buNone/>
            </a:pPr>
            <a:r>
              <a:rPr lang="en-ZA" sz="2000" dirty="0" smtClean="0"/>
              <a:t>22. </a:t>
            </a:r>
            <a:r>
              <a:rPr lang="en-ZA" sz="2000" b="1" dirty="0" smtClean="0"/>
              <a:t>sklearn.metrics.f1_score</a:t>
            </a:r>
            <a:r>
              <a:rPr lang="en-ZA" sz="2000" b="1" dirty="0"/>
              <a:t>:</a:t>
            </a:r>
          </a:p>
          <a:p>
            <a:pPr marL="0" indent="0">
              <a:buNone/>
            </a:pPr>
            <a:r>
              <a:rPr lang="en-ZA" sz="2000" dirty="0" smtClean="0"/>
              <a:t>Purpose</a:t>
            </a:r>
            <a:r>
              <a:rPr lang="en-ZA" sz="2000" dirty="0"/>
              <a:t>: This function from </a:t>
            </a:r>
            <a:r>
              <a:rPr lang="en-ZA" sz="2000" dirty="0" err="1"/>
              <a:t>scikit</a:t>
            </a:r>
            <a:r>
              <a:rPr lang="en-ZA" sz="2000" dirty="0"/>
              <a:t>-learn computes the F1 score, which is a common metric for binary and multiclass classification tasks.</a:t>
            </a:r>
          </a:p>
          <a:p>
            <a:pPr marL="0" indent="0">
              <a:buNone/>
            </a:pPr>
            <a:r>
              <a:rPr lang="en-ZA" sz="2000" dirty="0"/>
              <a:t>Use: It's used for evaluating classification model performance.</a:t>
            </a:r>
          </a:p>
          <a:p>
            <a:pPr marL="0" indent="0">
              <a:buNone/>
            </a:pPr>
            <a:r>
              <a:rPr lang="en-ZA" sz="2000" dirty="0" smtClean="0"/>
              <a:t>23. </a:t>
            </a:r>
            <a:r>
              <a:rPr lang="en-ZA" sz="2000" b="1" dirty="0" err="1" smtClean="0"/>
              <a:t>huggingface_hub.notebook_login</a:t>
            </a:r>
            <a:r>
              <a:rPr lang="en-ZA" sz="2000" b="1" dirty="0"/>
              <a:t>:</a:t>
            </a:r>
          </a:p>
          <a:p>
            <a:pPr marL="0" indent="0">
              <a:buNone/>
            </a:pPr>
            <a:r>
              <a:rPr lang="en-ZA" sz="2000" dirty="0" smtClean="0"/>
              <a:t>Purpose</a:t>
            </a:r>
            <a:r>
              <a:rPr lang="en-ZA" sz="2000" dirty="0"/>
              <a:t>: This function allows you to log in to the Hugging Face Model Hub from a </a:t>
            </a:r>
            <a:r>
              <a:rPr lang="en-ZA" sz="2000" dirty="0" err="1"/>
              <a:t>Jupyter</a:t>
            </a:r>
            <a:r>
              <a:rPr lang="en-ZA" sz="2000" dirty="0"/>
              <a:t> notebook.</a:t>
            </a:r>
          </a:p>
          <a:p>
            <a:pPr marL="0" indent="0">
              <a:buNone/>
            </a:pPr>
            <a:r>
              <a:rPr lang="en-ZA" sz="2000" dirty="0"/>
              <a:t>Use: It's useful when working with Hugging Face's model sharing platform.</a:t>
            </a:r>
          </a:p>
          <a:p>
            <a:pPr marL="0" indent="0">
              <a:buNone/>
            </a:pPr>
            <a:r>
              <a:rPr lang="en-ZA" sz="2000" dirty="0" smtClean="0"/>
              <a:t>24. </a:t>
            </a:r>
            <a:r>
              <a:rPr lang="en-ZA" sz="2000" b="1" dirty="0" smtClean="0"/>
              <a:t>scipy.stats.chi2_contingency</a:t>
            </a:r>
            <a:r>
              <a:rPr lang="en-ZA" sz="2000" b="1" dirty="0"/>
              <a:t>:</a:t>
            </a:r>
          </a:p>
          <a:p>
            <a:pPr marL="0" indent="0">
              <a:buNone/>
            </a:pPr>
            <a:r>
              <a:rPr lang="en-ZA" sz="2000" dirty="0" smtClean="0"/>
              <a:t>Purpose</a:t>
            </a:r>
            <a:r>
              <a:rPr lang="en-ZA" sz="2000" dirty="0"/>
              <a:t>: This function from </a:t>
            </a:r>
            <a:r>
              <a:rPr lang="en-ZA" sz="2000" dirty="0" err="1"/>
              <a:t>SciPy</a:t>
            </a:r>
            <a:r>
              <a:rPr lang="en-ZA" sz="2000" dirty="0"/>
              <a:t> is used for the chi-squared test of independence, which is a statistical test for the association between categorical variables.</a:t>
            </a:r>
          </a:p>
          <a:p>
            <a:pPr marL="0" indent="0">
              <a:buNone/>
            </a:pPr>
            <a:r>
              <a:rPr lang="en-ZA" sz="2000" dirty="0"/>
              <a:t>Use: It's used for conducting chi-squared tests.</a:t>
            </a:r>
          </a:p>
        </p:txBody>
      </p:sp>
      <p:sp>
        <p:nvSpPr>
          <p:cNvPr id="5" name="Slide Number Placeholder 4"/>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58408758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4249" y="373487"/>
            <a:ext cx="9843550" cy="901521"/>
          </a:xfrm>
        </p:spPr>
        <p:txBody>
          <a:bodyPr>
            <a:normAutofit/>
          </a:bodyPr>
          <a:lstStyle/>
          <a:p>
            <a:pPr algn="ctr"/>
            <a:r>
              <a:rPr lang="en-ZA" b="1" dirty="0"/>
              <a:t>Loading the Datasets</a:t>
            </a:r>
            <a:endParaRPr lang="en-ZA" dirty="0"/>
          </a:p>
        </p:txBody>
      </p:sp>
      <p:sp>
        <p:nvSpPr>
          <p:cNvPr id="3" name="Subtitle 2"/>
          <p:cNvSpPr>
            <a:spLocks noGrp="1"/>
          </p:cNvSpPr>
          <p:nvPr>
            <p:ph type="subTitle" idx="1"/>
          </p:nvPr>
        </p:nvSpPr>
        <p:spPr>
          <a:xfrm>
            <a:off x="1326524" y="1275008"/>
            <a:ext cx="9890975" cy="4546243"/>
          </a:xfrm>
        </p:spPr>
        <p:txBody>
          <a:bodyPr>
            <a:noAutofit/>
          </a:bodyPr>
          <a:lstStyle/>
          <a:p>
            <a:pPr algn="ctr"/>
            <a:r>
              <a:rPr lang="en-ZA" sz="2400" cap="none" dirty="0" smtClean="0">
                <a:solidFill>
                  <a:schemeClr val="tx1"/>
                </a:solidFill>
              </a:rPr>
              <a:t>To load the datasets, the code utilized the google </a:t>
            </a:r>
            <a:r>
              <a:rPr lang="en-ZA" sz="2400" cap="none" dirty="0" err="1" smtClean="0">
                <a:solidFill>
                  <a:schemeClr val="tx1"/>
                </a:solidFill>
              </a:rPr>
              <a:t>colab</a:t>
            </a:r>
            <a:r>
              <a:rPr lang="en-ZA" sz="2400" cap="none" dirty="0" smtClean="0">
                <a:solidFill>
                  <a:schemeClr val="tx1"/>
                </a:solidFill>
              </a:rPr>
              <a:t> environment and google drive for data storage. The steps involved were as follows:</a:t>
            </a:r>
          </a:p>
          <a:p>
            <a:pPr marL="457200" indent="-457200">
              <a:buAutoNum type="arabicPeriod"/>
            </a:pPr>
            <a:r>
              <a:rPr lang="en-ZA" sz="2400" b="1" cap="none" dirty="0" smtClean="0">
                <a:solidFill>
                  <a:schemeClr val="tx1"/>
                </a:solidFill>
              </a:rPr>
              <a:t>Mounting google drive</a:t>
            </a:r>
            <a:r>
              <a:rPr lang="en-ZA" sz="2400" cap="none" dirty="0" smtClean="0">
                <a:solidFill>
                  <a:schemeClr val="tx1"/>
                </a:solidFill>
              </a:rPr>
              <a:t>: </a:t>
            </a:r>
          </a:p>
          <a:p>
            <a:r>
              <a:rPr lang="en-US" altLang="en-US" cap="none" dirty="0" smtClean="0">
                <a:solidFill>
                  <a:schemeClr val="tx1"/>
                </a:solidFill>
                <a:latin typeface="Söhne"/>
              </a:rPr>
              <a:t>The </a:t>
            </a:r>
            <a:r>
              <a:rPr lang="en-US" altLang="en-US" cap="none" dirty="0">
                <a:solidFill>
                  <a:schemeClr val="tx1"/>
                </a:solidFill>
                <a:latin typeface="Söhne"/>
              </a:rPr>
              <a:t>first line of code imports the </a:t>
            </a:r>
            <a:r>
              <a:rPr lang="en-US" altLang="en-US" b="1" cap="none" dirty="0">
                <a:solidFill>
                  <a:schemeClr val="tx1"/>
                </a:solidFill>
                <a:latin typeface="Söhne Mono"/>
              </a:rPr>
              <a:t>drive</a:t>
            </a:r>
            <a:r>
              <a:rPr lang="en-US" altLang="en-US" cap="none" dirty="0">
                <a:solidFill>
                  <a:schemeClr val="tx1"/>
                </a:solidFill>
                <a:latin typeface="Söhne"/>
              </a:rPr>
              <a:t> module from the </a:t>
            </a:r>
            <a:r>
              <a:rPr lang="en-US" altLang="en-US" b="1" cap="none" dirty="0" err="1">
                <a:solidFill>
                  <a:schemeClr val="tx1"/>
                </a:solidFill>
                <a:latin typeface="Söhne Mono"/>
              </a:rPr>
              <a:t>google.colab</a:t>
            </a:r>
            <a:r>
              <a:rPr lang="en-US" altLang="en-US" cap="none" dirty="0">
                <a:solidFill>
                  <a:schemeClr val="tx1"/>
                </a:solidFill>
                <a:latin typeface="Söhne"/>
              </a:rPr>
              <a:t> library and then mounts the Google Drive to the </a:t>
            </a:r>
            <a:r>
              <a:rPr lang="en-US" altLang="en-US" cap="none" dirty="0" err="1">
                <a:solidFill>
                  <a:schemeClr val="tx1"/>
                </a:solidFill>
                <a:latin typeface="Söhne"/>
              </a:rPr>
              <a:t>Colab</a:t>
            </a:r>
            <a:r>
              <a:rPr lang="en-US" altLang="en-US" cap="none" dirty="0">
                <a:solidFill>
                  <a:schemeClr val="tx1"/>
                </a:solidFill>
                <a:latin typeface="Söhne"/>
              </a:rPr>
              <a:t> environment. This allows you to access files stored in your Google Drive</a:t>
            </a:r>
            <a:r>
              <a:rPr lang="en-US" altLang="en-US" cap="none" dirty="0" smtClean="0">
                <a:solidFill>
                  <a:schemeClr val="tx1"/>
                </a:solidFill>
                <a:latin typeface="Söhne"/>
              </a:rPr>
              <a:t>.</a:t>
            </a:r>
          </a:p>
          <a:p>
            <a:r>
              <a:rPr lang="en-US" cap="none" dirty="0">
                <a:solidFill>
                  <a:schemeClr val="tx1"/>
                </a:solidFill>
                <a:latin typeface="Söhne"/>
              </a:rPr>
              <a:t>	</a:t>
            </a:r>
            <a:r>
              <a:rPr lang="en-ZA" cap="none" dirty="0">
                <a:solidFill>
                  <a:schemeClr val="tx1"/>
                </a:solidFill>
                <a:latin typeface="Söhne"/>
              </a:rPr>
              <a:t> </a:t>
            </a:r>
            <a:r>
              <a:rPr lang="en-ZA" i="1" cap="none" dirty="0">
                <a:solidFill>
                  <a:schemeClr val="accent2"/>
                </a:solidFill>
                <a:latin typeface="Söhne"/>
              </a:rPr>
              <a:t>from </a:t>
            </a:r>
            <a:r>
              <a:rPr lang="en-ZA" i="1" cap="none" dirty="0" err="1">
                <a:solidFill>
                  <a:schemeClr val="accent2"/>
                </a:solidFill>
                <a:latin typeface="Söhne"/>
              </a:rPr>
              <a:t>google.colab</a:t>
            </a:r>
            <a:r>
              <a:rPr lang="en-ZA" i="1" cap="none" dirty="0">
                <a:solidFill>
                  <a:schemeClr val="accent2"/>
                </a:solidFill>
                <a:latin typeface="Söhne"/>
              </a:rPr>
              <a:t> import drive</a:t>
            </a:r>
          </a:p>
          <a:p>
            <a:r>
              <a:rPr lang="en-ZA" i="1" cap="none" dirty="0" smtClean="0">
                <a:solidFill>
                  <a:schemeClr val="accent2"/>
                </a:solidFill>
                <a:latin typeface="Söhne"/>
              </a:rPr>
              <a:t>	</a:t>
            </a:r>
            <a:r>
              <a:rPr lang="en-ZA" i="1" cap="none" dirty="0" err="1" smtClean="0">
                <a:solidFill>
                  <a:schemeClr val="accent2"/>
                </a:solidFill>
                <a:latin typeface="Söhne"/>
              </a:rPr>
              <a:t>drive.mount</a:t>
            </a:r>
            <a:r>
              <a:rPr lang="en-ZA" i="1" cap="none" dirty="0">
                <a:solidFill>
                  <a:schemeClr val="accent2"/>
                </a:solidFill>
                <a:latin typeface="Söhne"/>
              </a:rPr>
              <a:t>('/content/drive')</a:t>
            </a:r>
            <a:endParaRPr lang="en-ZA" i="1" cap="none" dirty="0" smtClean="0">
              <a:solidFill>
                <a:schemeClr val="accent2"/>
              </a:solidFill>
            </a:endParaRPr>
          </a:p>
          <a:p>
            <a:endParaRPr lang="en-ZA" sz="2400" cap="none" dirty="0" smtClean="0"/>
          </a:p>
          <a:p>
            <a:pPr marL="457200" indent="-457200">
              <a:buAutoNum type="arabicPeriod"/>
            </a:pPr>
            <a:endParaRPr lang="en-ZA" sz="2400" cap="none" dirty="0" smtClean="0"/>
          </a:p>
        </p:txBody>
      </p:sp>
    </p:spTree>
    <p:extLst>
      <p:ext uri="{BB962C8B-B14F-4D97-AF65-F5344CB8AC3E}">
        <p14:creationId xmlns:p14="http://schemas.microsoft.com/office/powerpoint/2010/main" val="1418654102"/>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399" y="553790"/>
            <a:ext cx="10676587" cy="4546243"/>
          </a:xfrm>
        </p:spPr>
        <p:txBody>
          <a:bodyPr>
            <a:noAutofit/>
          </a:bodyPr>
          <a:lstStyle/>
          <a:p>
            <a:r>
              <a:rPr lang="en-ZA" sz="2800" cap="none" dirty="0" smtClean="0">
                <a:solidFill>
                  <a:schemeClr val="tx1"/>
                </a:solidFill>
              </a:rPr>
              <a:t>2. </a:t>
            </a:r>
            <a:r>
              <a:rPr lang="en-ZA" sz="2800" b="1" cap="none" dirty="0" smtClean="0">
                <a:solidFill>
                  <a:schemeClr val="tx1"/>
                </a:solidFill>
              </a:rPr>
              <a:t>Loading the training and testing data: </a:t>
            </a:r>
          </a:p>
          <a:p>
            <a:r>
              <a:rPr lang="en-US" altLang="en-US" sz="2400" cap="none" dirty="0">
                <a:solidFill>
                  <a:schemeClr val="tx1"/>
                </a:solidFill>
                <a:latin typeface="Söhne"/>
              </a:rPr>
              <a:t>The next step is to load the datasets. This is done using the </a:t>
            </a:r>
            <a:r>
              <a:rPr lang="en-US" altLang="en-US" sz="2400" b="1" cap="none" dirty="0" err="1">
                <a:solidFill>
                  <a:schemeClr val="tx1"/>
                </a:solidFill>
                <a:latin typeface="Söhne Mono"/>
              </a:rPr>
              <a:t>pd.read_csv</a:t>
            </a:r>
            <a:r>
              <a:rPr lang="en-US" altLang="en-US" sz="2400" b="1" cap="none" dirty="0">
                <a:solidFill>
                  <a:schemeClr val="tx1"/>
                </a:solidFill>
                <a:latin typeface="Söhne Mono"/>
              </a:rPr>
              <a:t>()</a:t>
            </a:r>
            <a:r>
              <a:rPr lang="en-US" altLang="en-US" sz="2400" cap="none" dirty="0">
                <a:solidFill>
                  <a:schemeClr val="tx1"/>
                </a:solidFill>
                <a:latin typeface="Söhne"/>
              </a:rPr>
              <a:t> function from the </a:t>
            </a:r>
            <a:r>
              <a:rPr lang="en-US" altLang="en-US" sz="2400" b="1" cap="none" dirty="0">
                <a:solidFill>
                  <a:schemeClr val="tx1"/>
                </a:solidFill>
                <a:latin typeface="Söhne Mono"/>
              </a:rPr>
              <a:t>pandas</a:t>
            </a:r>
            <a:r>
              <a:rPr lang="en-US" altLang="en-US" sz="2400" cap="none" dirty="0">
                <a:solidFill>
                  <a:schemeClr val="tx1"/>
                </a:solidFill>
                <a:latin typeface="Söhne"/>
              </a:rPr>
              <a:t> library. It reads the CSV files located in the specified Google Drive </a:t>
            </a:r>
            <a:r>
              <a:rPr lang="en-US" altLang="en-US" sz="2400" cap="none" dirty="0" smtClean="0">
                <a:solidFill>
                  <a:schemeClr val="tx1"/>
                </a:solidFill>
                <a:latin typeface="Söhne"/>
              </a:rPr>
              <a:t>directory.</a:t>
            </a:r>
          </a:p>
          <a:p>
            <a:pPr lvl="1" algn="l">
              <a:lnSpc>
                <a:spcPct val="100000"/>
              </a:lnSpc>
            </a:pPr>
            <a:r>
              <a:rPr lang="en-ZA" sz="2400" i="1" cap="none" dirty="0">
                <a:solidFill>
                  <a:schemeClr val="accent2"/>
                </a:solidFill>
              </a:rPr>
              <a:t># Load the training dataset</a:t>
            </a:r>
          </a:p>
          <a:p>
            <a:pPr lvl="1" algn="l">
              <a:lnSpc>
                <a:spcPct val="100000"/>
              </a:lnSpc>
            </a:pPr>
            <a:r>
              <a:rPr lang="en-ZA" sz="2400" i="1" cap="none" dirty="0" err="1">
                <a:solidFill>
                  <a:schemeClr val="accent2"/>
                </a:solidFill>
              </a:rPr>
              <a:t>train_df</a:t>
            </a:r>
            <a:r>
              <a:rPr lang="en-ZA" sz="2400" i="1" cap="none" dirty="0">
                <a:solidFill>
                  <a:schemeClr val="accent2"/>
                </a:solidFill>
              </a:rPr>
              <a:t> = </a:t>
            </a:r>
            <a:r>
              <a:rPr lang="en-ZA" sz="2400" i="1" cap="none" dirty="0" err="1">
                <a:solidFill>
                  <a:schemeClr val="accent2"/>
                </a:solidFill>
              </a:rPr>
              <a:t>pd.read_csv</a:t>
            </a:r>
            <a:r>
              <a:rPr lang="en-ZA" sz="2400" i="1" cap="none" dirty="0">
                <a:solidFill>
                  <a:schemeClr val="accent2"/>
                </a:solidFill>
              </a:rPr>
              <a:t>('/content/drive/</a:t>
            </a:r>
            <a:r>
              <a:rPr lang="en-ZA" sz="2400" i="1" cap="none" dirty="0" err="1">
                <a:solidFill>
                  <a:schemeClr val="accent2"/>
                </a:solidFill>
              </a:rPr>
              <a:t>MyDrive</a:t>
            </a:r>
            <a:r>
              <a:rPr lang="en-ZA" sz="2400" i="1" cap="none" dirty="0">
                <a:solidFill>
                  <a:schemeClr val="accent2"/>
                </a:solidFill>
              </a:rPr>
              <a:t>/</a:t>
            </a:r>
            <a:r>
              <a:rPr lang="en-ZA" sz="2400" i="1" cap="none" dirty="0" err="1">
                <a:solidFill>
                  <a:schemeClr val="accent2"/>
                </a:solidFill>
              </a:rPr>
              <a:t>Movie_Datasets</a:t>
            </a:r>
            <a:r>
              <a:rPr lang="en-ZA" sz="2400" i="1" cap="none" dirty="0">
                <a:solidFill>
                  <a:schemeClr val="accent2"/>
                </a:solidFill>
              </a:rPr>
              <a:t>/Train.csv')</a:t>
            </a:r>
          </a:p>
          <a:p>
            <a:pPr lvl="1" algn="l">
              <a:lnSpc>
                <a:spcPct val="100000"/>
              </a:lnSpc>
            </a:pPr>
            <a:r>
              <a:rPr lang="en-ZA" sz="2400" i="1" cap="none" dirty="0" smtClean="0">
                <a:solidFill>
                  <a:schemeClr val="accent2"/>
                </a:solidFill>
              </a:rPr>
              <a:t># </a:t>
            </a:r>
            <a:r>
              <a:rPr lang="en-ZA" sz="2400" i="1" cap="none" dirty="0">
                <a:solidFill>
                  <a:schemeClr val="accent2"/>
                </a:solidFill>
              </a:rPr>
              <a:t>Load the testing dataset</a:t>
            </a:r>
          </a:p>
          <a:p>
            <a:pPr lvl="1" algn="l">
              <a:lnSpc>
                <a:spcPct val="100000"/>
              </a:lnSpc>
            </a:pPr>
            <a:r>
              <a:rPr lang="en-ZA" sz="2400" i="1" cap="none" dirty="0" err="1">
                <a:solidFill>
                  <a:schemeClr val="accent2"/>
                </a:solidFill>
              </a:rPr>
              <a:t>test_df</a:t>
            </a:r>
            <a:r>
              <a:rPr lang="en-ZA" sz="2400" i="1" cap="none" dirty="0">
                <a:solidFill>
                  <a:schemeClr val="accent2"/>
                </a:solidFill>
              </a:rPr>
              <a:t> = </a:t>
            </a:r>
            <a:r>
              <a:rPr lang="en-ZA" sz="2400" i="1" cap="none" dirty="0" err="1">
                <a:solidFill>
                  <a:schemeClr val="accent2"/>
                </a:solidFill>
              </a:rPr>
              <a:t>pd.read_csv</a:t>
            </a:r>
            <a:r>
              <a:rPr lang="en-ZA" sz="2400" i="1" cap="none" dirty="0">
                <a:solidFill>
                  <a:schemeClr val="accent2"/>
                </a:solidFill>
              </a:rPr>
              <a:t>('/content/drive/</a:t>
            </a:r>
            <a:r>
              <a:rPr lang="en-ZA" sz="2400" i="1" cap="none" dirty="0" err="1">
                <a:solidFill>
                  <a:schemeClr val="accent2"/>
                </a:solidFill>
              </a:rPr>
              <a:t>MyDrive</a:t>
            </a:r>
            <a:r>
              <a:rPr lang="en-ZA" sz="2400" i="1" cap="none" dirty="0">
                <a:solidFill>
                  <a:schemeClr val="accent2"/>
                </a:solidFill>
              </a:rPr>
              <a:t>/</a:t>
            </a:r>
            <a:r>
              <a:rPr lang="en-ZA" sz="2400" i="1" cap="none" dirty="0" err="1">
                <a:solidFill>
                  <a:schemeClr val="accent2"/>
                </a:solidFill>
              </a:rPr>
              <a:t>Movie_Datasets</a:t>
            </a:r>
            <a:r>
              <a:rPr lang="en-ZA" sz="2400" i="1" cap="none" dirty="0">
                <a:solidFill>
                  <a:schemeClr val="accent2"/>
                </a:solidFill>
              </a:rPr>
              <a:t>/Test.csv')</a:t>
            </a:r>
          </a:p>
          <a:p>
            <a:endParaRPr lang="en-ZA" sz="2400" i="1" cap="none" dirty="0" smtClean="0">
              <a:solidFill>
                <a:schemeClr val="tx1"/>
              </a:solidFill>
            </a:endParaRPr>
          </a:p>
          <a:p>
            <a:endParaRPr lang="en-ZA" sz="2400" cap="none" dirty="0" smtClean="0"/>
          </a:p>
          <a:p>
            <a:pPr marL="457200" indent="-457200">
              <a:buAutoNum type="arabicPeriod"/>
            </a:pPr>
            <a:endParaRPr lang="en-ZA" sz="2400" cap="none" dirty="0" smtClean="0"/>
          </a:p>
        </p:txBody>
      </p:sp>
      <p:sp>
        <p:nvSpPr>
          <p:cNvPr id="6" name="Rectangle 2"/>
          <p:cNvSpPr>
            <a:spLocks noChangeArrowheads="1"/>
          </p:cNvSpPr>
          <p:nvPr/>
        </p:nvSpPr>
        <p:spPr bwMode="auto">
          <a:xfrm>
            <a:off x="-270457" y="-138499"/>
            <a:ext cx="266420" cy="27699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74151"/>
                </a:solidFill>
                <a:effectLst/>
                <a:latin typeface="Söhne"/>
              </a:rPr>
              <a:t>.</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154421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13644" y="618185"/>
            <a:ext cx="10676587" cy="5112914"/>
          </a:xfrm>
        </p:spPr>
        <p:txBody>
          <a:bodyPr>
            <a:noAutofit/>
          </a:bodyPr>
          <a:lstStyle/>
          <a:p>
            <a:r>
              <a:rPr lang="en-ZA" sz="2800" cap="none" dirty="0" smtClean="0">
                <a:solidFill>
                  <a:schemeClr val="tx1"/>
                </a:solidFill>
              </a:rPr>
              <a:t>3. </a:t>
            </a:r>
            <a:r>
              <a:rPr lang="en-ZA" sz="2800" b="1" cap="none" dirty="0">
                <a:solidFill>
                  <a:schemeClr val="tx1"/>
                </a:solidFill>
              </a:rPr>
              <a:t>Checking the Train and Test Datasets:</a:t>
            </a:r>
            <a:endParaRPr lang="en-ZA" sz="2800" b="1" cap="none" dirty="0">
              <a:solidFill>
                <a:schemeClr val="tx1"/>
              </a:solidFill>
            </a:endParaRPr>
          </a:p>
          <a:p>
            <a:r>
              <a:rPr lang="en-ZA" sz="2400" cap="none" dirty="0">
                <a:solidFill>
                  <a:schemeClr val="tx1"/>
                </a:solidFill>
                <a:latin typeface="Söhne"/>
              </a:rPr>
              <a:t>After loading, the code prints out the first few rows of both the training and testing datasets. </a:t>
            </a:r>
            <a:r>
              <a:rPr lang="en-ZA" sz="2400" cap="none" dirty="0">
                <a:solidFill>
                  <a:schemeClr val="tx1"/>
                </a:solidFill>
                <a:latin typeface="Söhne"/>
              </a:rPr>
              <a:t>This provides a preview of the data structure. </a:t>
            </a:r>
            <a:endParaRPr lang="en-ZA" sz="2400" cap="none" dirty="0" smtClean="0">
              <a:solidFill>
                <a:schemeClr val="tx1"/>
              </a:solidFill>
              <a:latin typeface="Söhne"/>
            </a:endParaRPr>
          </a:p>
          <a:p>
            <a:pPr lvl="1" algn="l">
              <a:lnSpc>
                <a:spcPct val="100000"/>
              </a:lnSpc>
            </a:pPr>
            <a:r>
              <a:rPr lang="en-ZA" sz="2400" i="1" cap="none" dirty="0" smtClean="0">
                <a:solidFill>
                  <a:schemeClr val="tx1"/>
                </a:solidFill>
                <a:latin typeface="Söhne"/>
              </a:rPr>
              <a:t> </a:t>
            </a:r>
            <a:r>
              <a:rPr lang="en-ZA" sz="2400" i="1" dirty="0">
                <a:solidFill>
                  <a:schemeClr val="accent2"/>
                </a:solidFill>
              </a:rPr>
              <a:t># Check the train dataset </a:t>
            </a:r>
            <a:endParaRPr lang="en-ZA" sz="2400" i="1" dirty="0">
              <a:solidFill>
                <a:schemeClr val="accent2"/>
              </a:solidFill>
            </a:endParaRPr>
          </a:p>
          <a:p>
            <a:pPr lvl="1" algn="l">
              <a:lnSpc>
                <a:spcPct val="100000"/>
              </a:lnSpc>
            </a:pPr>
            <a:r>
              <a:rPr lang="en-ZA" sz="2400" i="1" dirty="0" err="1">
                <a:solidFill>
                  <a:schemeClr val="accent2"/>
                </a:solidFill>
              </a:rPr>
              <a:t>train_df</a:t>
            </a:r>
            <a:r>
              <a:rPr lang="en-ZA" sz="2400" i="1" dirty="0">
                <a:solidFill>
                  <a:schemeClr val="accent2"/>
                </a:solidFill>
              </a:rPr>
              <a:t> </a:t>
            </a:r>
          </a:p>
          <a:p>
            <a:pPr lvl="1" algn="l">
              <a:lnSpc>
                <a:spcPct val="100000"/>
              </a:lnSpc>
            </a:pPr>
            <a:r>
              <a:rPr lang="en-ZA" sz="2400" i="1" dirty="0">
                <a:solidFill>
                  <a:schemeClr val="accent2"/>
                </a:solidFill>
              </a:rPr>
              <a:t># </a:t>
            </a:r>
            <a:r>
              <a:rPr lang="en-ZA" sz="2400" i="1" dirty="0">
                <a:solidFill>
                  <a:schemeClr val="accent2"/>
                </a:solidFill>
              </a:rPr>
              <a:t>Check the test dataset </a:t>
            </a:r>
            <a:endParaRPr lang="en-ZA" sz="2400" i="1" dirty="0">
              <a:solidFill>
                <a:schemeClr val="accent2"/>
              </a:solidFill>
            </a:endParaRPr>
          </a:p>
          <a:p>
            <a:pPr lvl="1" algn="l">
              <a:lnSpc>
                <a:spcPct val="100000"/>
              </a:lnSpc>
            </a:pPr>
            <a:r>
              <a:rPr lang="en-ZA" sz="2400" i="1" dirty="0" err="1" smtClean="0">
                <a:solidFill>
                  <a:schemeClr val="accent2"/>
                </a:solidFill>
              </a:rPr>
              <a:t>test_df</a:t>
            </a:r>
            <a:endParaRPr lang="en-ZA" sz="2400" i="1" dirty="0">
              <a:solidFill>
                <a:schemeClr val="accent2"/>
              </a:solidFill>
            </a:endParaRPr>
          </a:p>
          <a:p>
            <a:pPr lvl="1" algn="l">
              <a:lnSpc>
                <a:spcPct val="100000"/>
              </a:lnSpc>
            </a:pPr>
            <a:endParaRPr lang="en-ZA" sz="2400" i="1" dirty="0" smtClean="0">
              <a:solidFill>
                <a:schemeClr val="accent2"/>
              </a:solidFill>
            </a:endParaRPr>
          </a:p>
          <a:p>
            <a:pPr lvl="1" algn="l">
              <a:lnSpc>
                <a:spcPct val="100000"/>
              </a:lnSpc>
            </a:pPr>
            <a:r>
              <a:rPr lang="en-ZA" sz="2400" dirty="0"/>
              <a:t>The output displayed the structure of both datasets, including the columns ('</a:t>
            </a:r>
            <a:r>
              <a:rPr lang="en-ZA" sz="2400" dirty="0" err="1"/>
              <a:t>review_file</a:t>
            </a:r>
            <a:r>
              <a:rPr lang="en-ZA" sz="2400" dirty="0"/>
              <a:t>', 'content', 'sentiment' for the training set and '</a:t>
            </a:r>
            <a:r>
              <a:rPr lang="en-ZA" sz="2400" dirty="0" err="1"/>
              <a:t>review_file</a:t>
            </a:r>
            <a:r>
              <a:rPr lang="en-ZA" sz="2400" dirty="0"/>
              <a:t>' and 'content' for the testing set) and the first few rows.</a:t>
            </a:r>
            <a:endParaRPr lang="en-ZA" sz="2400" i="1" dirty="0">
              <a:solidFill>
                <a:schemeClr val="accent2"/>
              </a:solidFill>
            </a:endParaRPr>
          </a:p>
          <a:p>
            <a:endParaRPr lang="en-ZA" sz="2400" cap="none" dirty="0" smtClean="0"/>
          </a:p>
          <a:p>
            <a:endParaRPr lang="en-ZA" sz="2400" cap="none" dirty="0" smtClean="0"/>
          </a:p>
        </p:txBody>
      </p:sp>
      <p:sp>
        <p:nvSpPr>
          <p:cNvPr id="6" name="Rectangle 2"/>
          <p:cNvSpPr>
            <a:spLocks noChangeArrowheads="1"/>
          </p:cNvSpPr>
          <p:nvPr/>
        </p:nvSpPr>
        <p:spPr bwMode="auto">
          <a:xfrm>
            <a:off x="-270457" y="-138499"/>
            <a:ext cx="266420" cy="27699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74151"/>
                </a:solidFill>
                <a:effectLst/>
                <a:latin typeface="Söhne"/>
              </a:rPr>
              <a:t>.</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2776390"/>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4249" y="283335"/>
            <a:ext cx="9843550" cy="901521"/>
          </a:xfrm>
        </p:spPr>
        <p:txBody>
          <a:bodyPr>
            <a:normAutofit fontScale="90000"/>
          </a:bodyPr>
          <a:lstStyle/>
          <a:p>
            <a:pPr algn="ctr"/>
            <a:r>
              <a:rPr lang="en-ZA" b="1" dirty="0"/>
              <a:t>Exploratory Data Analysis (EDA)</a:t>
            </a:r>
            <a:endParaRPr lang="en-ZA" dirty="0"/>
          </a:p>
        </p:txBody>
      </p:sp>
      <p:sp>
        <p:nvSpPr>
          <p:cNvPr id="3" name="Subtitle 2"/>
          <p:cNvSpPr>
            <a:spLocks noGrp="1"/>
          </p:cNvSpPr>
          <p:nvPr>
            <p:ph type="subTitle" idx="1"/>
          </p:nvPr>
        </p:nvSpPr>
        <p:spPr>
          <a:xfrm>
            <a:off x="1326524" y="1184856"/>
            <a:ext cx="9890975" cy="5022761"/>
          </a:xfrm>
        </p:spPr>
        <p:txBody>
          <a:bodyPr>
            <a:noAutofit/>
          </a:bodyPr>
          <a:lstStyle/>
          <a:p>
            <a:pPr marL="457200" indent="-457200">
              <a:buAutoNum type="arabicPeriod"/>
            </a:pPr>
            <a:r>
              <a:rPr lang="en-ZA" sz="2400" b="1" cap="none" dirty="0" smtClean="0">
                <a:solidFill>
                  <a:schemeClr val="tx1"/>
                </a:solidFill>
              </a:rPr>
              <a:t>Generate a </a:t>
            </a:r>
            <a:r>
              <a:rPr lang="en-ZA" sz="2400" b="1" cap="none" dirty="0" err="1" smtClean="0">
                <a:solidFill>
                  <a:schemeClr val="tx1"/>
                </a:solidFill>
              </a:rPr>
              <a:t>wordcloud</a:t>
            </a:r>
            <a:r>
              <a:rPr lang="en-ZA" sz="2400" b="1" cap="none" dirty="0" smtClean="0">
                <a:solidFill>
                  <a:schemeClr val="tx1"/>
                </a:solidFill>
              </a:rPr>
              <a:t> from ‘content’ column</a:t>
            </a:r>
            <a:endParaRPr lang="en-ZA" sz="2400" cap="none" dirty="0" smtClean="0">
              <a:solidFill>
                <a:schemeClr val="tx1"/>
              </a:solidFill>
            </a:endParaRPr>
          </a:p>
          <a:p>
            <a:r>
              <a:rPr lang="en-US" altLang="en-US" cap="none" dirty="0" smtClean="0">
                <a:solidFill>
                  <a:schemeClr val="tx1"/>
                </a:solidFill>
                <a:latin typeface="Söhne"/>
              </a:rPr>
              <a:t>The code snippet below generates a </a:t>
            </a:r>
            <a:r>
              <a:rPr lang="en-US" altLang="en-US" cap="none" dirty="0" err="1" smtClean="0">
                <a:solidFill>
                  <a:schemeClr val="tx1"/>
                </a:solidFill>
                <a:latin typeface="Söhne"/>
              </a:rPr>
              <a:t>wordcloud</a:t>
            </a:r>
            <a:r>
              <a:rPr lang="en-US" altLang="en-US" cap="none" dirty="0" smtClean="0">
                <a:solidFill>
                  <a:schemeClr val="tx1"/>
                </a:solidFill>
                <a:latin typeface="Söhne"/>
              </a:rPr>
              <a:t> which we can then visualize.</a:t>
            </a:r>
          </a:p>
          <a:p>
            <a:r>
              <a:rPr lang="en-US" cap="none" dirty="0" smtClean="0">
                <a:solidFill>
                  <a:schemeClr val="tx1"/>
                </a:solidFill>
                <a:latin typeface="Söhne"/>
              </a:rPr>
              <a:t>	</a:t>
            </a:r>
            <a:r>
              <a:rPr lang="en-ZA" sz="1600" cap="none" dirty="0" smtClean="0">
                <a:solidFill>
                  <a:schemeClr val="bg1"/>
                </a:solidFill>
                <a:latin typeface="Söhne"/>
              </a:rPr>
              <a:t> </a:t>
            </a:r>
            <a:r>
              <a:rPr lang="en-ZA" sz="1600" i="1" cap="none" dirty="0">
                <a:solidFill>
                  <a:schemeClr val="bg1"/>
                </a:solidFill>
                <a:latin typeface="Söhne"/>
              </a:rPr>
              <a:t># Generate a word cloud from the message text data</a:t>
            </a:r>
          </a:p>
          <a:p>
            <a:pPr lvl="2" algn="l"/>
            <a:r>
              <a:rPr lang="en-ZA" sz="1600" i="1" cap="none" dirty="0">
                <a:solidFill>
                  <a:schemeClr val="bg1"/>
                </a:solidFill>
                <a:latin typeface="Söhne"/>
              </a:rPr>
              <a:t>text = " ".join(sentence for sentence in </a:t>
            </a:r>
            <a:r>
              <a:rPr lang="en-ZA" sz="1600" i="1" cap="none" dirty="0" err="1">
                <a:solidFill>
                  <a:schemeClr val="bg1"/>
                </a:solidFill>
                <a:latin typeface="Söhne"/>
              </a:rPr>
              <a:t>train_df.content</a:t>
            </a:r>
            <a:r>
              <a:rPr lang="en-ZA" sz="1600" i="1" cap="none" dirty="0">
                <a:solidFill>
                  <a:schemeClr val="bg1"/>
                </a:solidFill>
                <a:latin typeface="Söhne"/>
              </a:rPr>
              <a:t>)</a:t>
            </a:r>
          </a:p>
          <a:p>
            <a:pPr lvl="2" algn="l"/>
            <a:r>
              <a:rPr lang="en-ZA" sz="1600" i="1" cap="none" dirty="0" err="1">
                <a:solidFill>
                  <a:schemeClr val="bg1"/>
                </a:solidFill>
                <a:latin typeface="Söhne"/>
              </a:rPr>
              <a:t>wordcloud</a:t>
            </a:r>
            <a:r>
              <a:rPr lang="en-ZA" sz="1600" i="1" cap="none" dirty="0">
                <a:solidFill>
                  <a:schemeClr val="bg1"/>
                </a:solidFill>
                <a:latin typeface="Söhne"/>
              </a:rPr>
              <a:t> = </a:t>
            </a:r>
            <a:r>
              <a:rPr lang="en-ZA" sz="1600" i="1" cap="none" dirty="0" err="1">
                <a:solidFill>
                  <a:schemeClr val="bg1"/>
                </a:solidFill>
                <a:latin typeface="Söhne"/>
              </a:rPr>
              <a:t>WordCloud</a:t>
            </a:r>
            <a:r>
              <a:rPr lang="en-ZA" sz="1600" i="1" cap="none" dirty="0">
                <a:solidFill>
                  <a:schemeClr val="bg1"/>
                </a:solidFill>
                <a:latin typeface="Söhne"/>
              </a:rPr>
              <a:t>(width=800, height=400, </a:t>
            </a:r>
            <a:r>
              <a:rPr lang="en-ZA" sz="1600" i="1" cap="none" dirty="0" err="1">
                <a:solidFill>
                  <a:schemeClr val="bg1"/>
                </a:solidFill>
                <a:latin typeface="Söhne"/>
              </a:rPr>
              <a:t>max_font_size</a:t>
            </a:r>
            <a:r>
              <a:rPr lang="en-ZA" sz="1600" i="1" cap="none" dirty="0">
                <a:solidFill>
                  <a:schemeClr val="bg1"/>
                </a:solidFill>
                <a:latin typeface="Söhne"/>
              </a:rPr>
              <a:t>=200, </a:t>
            </a:r>
            <a:r>
              <a:rPr lang="en-ZA" sz="1600" i="1" cap="none" dirty="0" err="1">
                <a:solidFill>
                  <a:schemeClr val="bg1"/>
                </a:solidFill>
                <a:latin typeface="Söhne"/>
              </a:rPr>
              <a:t>background_color</a:t>
            </a:r>
            <a:r>
              <a:rPr lang="en-ZA" sz="1600" i="1" cap="none" dirty="0">
                <a:solidFill>
                  <a:schemeClr val="bg1"/>
                </a:solidFill>
                <a:latin typeface="Söhne"/>
              </a:rPr>
              <a:t>="white")</a:t>
            </a:r>
          </a:p>
          <a:p>
            <a:pPr lvl="2" algn="l"/>
            <a:r>
              <a:rPr lang="en-ZA" sz="1600" i="1" cap="none" dirty="0">
                <a:solidFill>
                  <a:schemeClr val="bg1"/>
                </a:solidFill>
                <a:latin typeface="Söhne"/>
              </a:rPr>
              <a:t># Generate the word cloud</a:t>
            </a:r>
          </a:p>
          <a:p>
            <a:pPr lvl="2" algn="l"/>
            <a:r>
              <a:rPr lang="en-ZA" sz="1600" i="1" cap="none" dirty="0" err="1">
                <a:solidFill>
                  <a:schemeClr val="bg1"/>
                </a:solidFill>
                <a:latin typeface="Söhne"/>
              </a:rPr>
              <a:t>wordcloud.generate</a:t>
            </a:r>
            <a:r>
              <a:rPr lang="en-ZA" sz="1600" i="1" cap="none" dirty="0">
                <a:solidFill>
                  <a:schemeClr val="bg1"/>
                </a:solidFill>
                <a:latin typeface="Söhne"/>
              </a:rPr>
              <a:t>(text</a:t>
            </a:r>
            <a:r>
              <a:rPr lang="en-ZA" sz="1600" i="1" cap="none" dirty="0" smtClean="0">
                <a:solidFill>
                  <a:schemeClr val="bg1"/>
                </a:solidFill>
                <a:latin typeface="Söhne"/>
              </a:rPr>
              <a:t>)</a:t>
            </a:r>
          </a:p>
          <a:p>
            <a:pPr lvl="2" algn="l"/>
            <a:r>
              <a:rPr lang="en-ZA" sz="1600" i="1" dirty="0">
                <a:solidFill>
                  <a:schemeClr val="bg1"/>
                </a:solidFill>
                <a:latin typeface="Söhne"/>
              </a:rPr>
              <a:t># Display the word cloud image</a:t>
            </a:r>
          </a:p>
          <a:p>
            <a:pPr lvl="2" algn="l"/>
            <a:r>
              <a:rPr lang="en-ZA" sz="1600" i="1" dirty="0" err="1">
                <a:solidFill>
                  <a:schemeClr val="bg1"/>
                </a:solidFill>
                <a:latin typeface="Söhne"/>
              </a:rPr>
              <a:t>plt.figure</a:t>
            </a:r>
            <a:r>
              <a:rPr lang="en-ZA" sz="1600" i="1" dirty="0">
                <a:solidFill>
                  <a:schemeClr val="bg1"/>
                </a:solidFill>
                <a:latin typeface="Söhne"/>
              </a:rPr>
              <a:t>(</a:t>
            </a:r>
            <a:r>
              <a:rPr lang="en-ZA" sz="1600" i="1" dirty="0" err="1">
                <a:solidFill>
                  <a:schemeClr val="bg1"/>
                </a:solidFill>
                <a:latin typeface="Söhne"/>
              </a:rPr>
              <a:t>figsize</a:t>
            </a:r>
            <a:r>
              <a:rPr lang="en-ZA" sz="1600" i="1" dirty="0">
                <a:solidFill>
                  <a:schemeClr val="bg1"/>
                </a:solidFill>
                <a:latin typeface="Söhne"/>
              </a:rPr>
              <a:t>=(16,8))</a:t>
            </a:r>
          </a:p>
          <a:p>
            <a:pPr lvl="2" algn="l"/>
            <a:r>
              <a:rPr lang="en-ZA" sz="1600" i="1" dirty="0" err="1">
                <a:solidFill>
                  <a:schemeClr val="bg1"/>
                </a:solidFill>
                <a:latin typeface="Söhne"/>
              </a:rPr>
              <a:t>plt.imshow</a:t>
            </a:r>
            <a:r>
              <a:rPr lang="en-ZA" sz="1600" i="1" dirty="0">
                <a:solidFill>
                  <a:schemeClr val="bg1"/>
                </a:solidFill>
                <a:latin typeface="Söhne"/>
              </a:rPr>
              <a:t>(</a:t>
            </a:r>
            <a:r>
              <a:rPr lang="en-ZA" sz="1600" i="1" dirty="0" err="1">
                <a:solidFill>
                  <a:schemeClr val="bg1"/>
                </a:solidFill>
                <a:latin typeface="Söhne"/>
              </a:rPr>
              <a:t>wordcloud</a:t>
            </a:r>
            <a:r>
              <a:rPr lang="en-ZA" sz="1600" i="1" dirty="0">
                <a:solidFill>
                  <a:schemeClr val="bg1"/>
                </a:solidFill>
                <a:latin typeface="Söhne"/>
              </a:rPr>
              <a:t>, interpolation='bilinear')</a:t>
            </a:r>
          </a:p>
          <a:p>
            <a:pPr lvl="2" algn="l"/>
            <a:r>
              <a:rPr lang="en-ZA" sz="1600" i="1" dirty="0" err="1">
                <a:solidFill>
                  <a:schemeClr val="bg1"/>
                </a:solidFill>
                <a:latin typeface="Söhne"/>
              </a:rPr>
              <a:t>plt.axis</a:t>
            </a:r>
            <a:r>
              <a:rPr lang="en-ZA" sz="1600" i="1" dirty="0">
                <a:solidFill>
                  <a:schemeClr val="bg1"/>
                </a:solidFill>
                <a:latin typeface="Söhne"/>
              </a:rPr>
              <a:t>("off")</a:t>
            </a:r>
          </a:p>
          <a:p>
            <a:pPr lvl="2" algn="l"/>
            <a:r>
              <a:rPr lang="en-ZA" sz="1600" i="1" dirty="0" err="1">
                <a:solidFill>
                  <a:schemeClr val="bg1"/>
                </a:solidFill>
                <a:latin typeface="Söhne"/>
              </a:rPr>
              <a:t>plt.show</a:t>
            </a:r>
            <a:r>
              <a:rPr lang="en-ZA" sz="1600" i="1" dirty="0">
                <a:solidFill>
                  <a:schemeClr val="bg1"/>
                </a:solidFill>
                <a:latin typeface="Söhne"/>
              </a:rPr>
              <a:t>()</a:t>
            </a:r>
          </a:p>
          <a:p>
            <a:pPr lvl="2" algn="l"/>
            <a:endParaRPr lang="en-ZA" sz="2200" cap="none" dirty="0" smtClean="0">
              <a:solidFill>
                <a:schemeClr val="bg1"/>
              </a:solidFill>
            </a:endParaRPr>
          </a:p>
          <a:p>
            <a:pPr marL="457200" indent="-457200">
              <a:buAutoNum type="arabicPeriod"/>
            </a:pPr>
            <a:endParaRPr lang="en-ZA" sz="2400" cap="none" dirty="0" smtClean="0"/>
          </a:p>
        </p:txBody>
      </p:sp>
    </p:spTree>
    <p:extLst>
      <p:ext uri="{BB962C8B-B14F-4D97-AF65-F5344CB8AC3E}">
        <p14:creationId xmlns:p14="http://schemas.microsoft.com/office/powerpoint/2010/main" val="1119750623"/>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8788198" cy="755561"/>
          </a:xfrm>
        </p:spPr>
        <p:txBody>
          <a:bodyPr/>
          <a:lstStyle/>
          <a:p>
            <a:r>
              <a:rPr lang="en-ZA" cap="none" dirty="0" smtClean="0"/>
              <a:t>Word cloud from ‘content’ column</a:t>
            </a:r>
            <a:endParaRPr lang="en-ZA" cap="none"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876" r="876"/>
          <a:stretch>
            <a:fillRect/>
          </a:stretch>
        </p:blipFill>
        <p:spPr>
          <a:xfrm>
            <a:off x="1393825" y="1528763"/>
            <a:ext cx="9128125" cy="4719637"/>
          </a:xfrm>
        </p:spPr>
      </p:pic>
      <p:sp>
        <p:nvSpPr>
          <p:cNvPr id="5" name="Slide Number Placeholder 4"/>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551641553"/>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8788198" cy="755561"/>
          </a:xfrm>
        </p:spPr>
        <p:txBody>
          <a:bodyPr>
            <a:normAutofit fontScale="90000"/>
          </a:bodyPr>
          <a:lstStyle/>
          <a:p>
            <a:pPr algn="ctr"/>
            <a:r>
              <a:rPr lang="en-ZA" dirty="0"/>
              <a:t>sentiment </a:t>
            </a:r>
            <a:r>
              <a:rPr lang="en-ZA" dirty="0" smtClean="0"/>
              <a:t>distribution</a:t>
            </a:r>
            <a:br>
              <a:rPr lang="en-ZA" dirty="0" smtClean="0"/>
            </a:br>
            <a:r>
              <a:rPr lang="en-ZA" sz="2200" cap="none" dirty="0" smtClean="0"/>
              <a:t>We are able to show the distribution of sentiments from the train dataset</a:t>
            </a:r>
            <a:endParaRPr lang="en-ZA" sz="2200" cap="none"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3777690" y="1528762"/>
            <a:ext cx="6151921" cy="4719637"/>
          </a:xfrm>
        </p:spPr>
      </p:pic>
      <p:sp>
        <p:nvSpPr>
          <p:cNvPr id="5" name="Slide Number Placeholder 4"/>
          <p:cNvSpPr>
            <a:spLocks noGrp="1"/>
          </p:cNvSpPr>
          <p:nvPr>
            <p:ph type="sldNum" sz="quarter" idx="12"/>
          </p:nvPr>
        </p:nvSpPr>
        <p:spPr/>
        <p:txBody>
          <a:bodyPr/>
          <a:lstStyle/>
          <a:p>
            <a:fld id="{6D22F896-40B5-4ADD-8801-0D06FADFA095}" type="slidenum">
              <a:rPr lang="en-US" smtClean="0"/>
              <a:t>18</a:t>
            </a:fld>
            <a:endParaRPr lang="en-US" dirty="0"/>
          </a:p>
        </p:txBody>
      </p:sp>
      <p:sp>
        <p:nvSpPr>
          <p:cNvPr id="4" name="TextBox 3"/>
          <p:cNvSpPr txBox="1"/>
          <p:nvPr/>
        </p:nvSpPr>
        <p:spPr>
          <a:xfrm>
            <a:off x="862885" y="1841679"/>
            <a:ext cx="2691684" cy="2308324"/>
          </a:xfrm>
          <a:prstGeom prst="rect">
            <a:avLst/>
          </a:prstGeom>
          <a:noFill/>
          <a:ln w="28575">
            <a:solidFill>
              <a:schemeClr val="tx2"/>
            </a:solidFill>
          </a:ln>
        </p:spPr>
        <p:txBody>
          <a:bodyPr wrap="square" rtlCol="0">
            <a:spAutoFit/>
          </a:bodyPr>
          <a:lstStyle/>
          <a:p>
            <a:r>
              <a:rPr lang="en-ZA" sz="2400" dirty="0" smtClean="0"/>
              <a:t>From the bar graph, we are able to see that the sentiments are equally distributed in the dataset</a:t>
            </a:r>
            <a:endParaRPr lang="en-ZA" sz="2400" dirty="0"/>
          </a:p>
        </p:txBody>
      </p:sp>
    </p:spTree>
    <p:extLst>
      <p:ext uri="{BB962C8B-B14F-4D97-AF65-F5344CB8AC3E}">
        <p14:creationId xmlns:p14="http://schemas.microsoft.com/office/powerpoint/2010/main" val="2986579360"/>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02276"/>
            <a:ext cx="9316232" cy="862885"/>
          </a:xfrm>
        </p:spPr>
        <p:txBody>
          <a:bodyPr>
            <a:normAutofit fontScale="90000"/>
          </a:bodyPr>
          <a:lstStyle/>
          <a:p>
            <a:pPr algn="ctr"/>
            <a:r>
              <a:rPr lang="en-ZA" dirty="0"/>
              <a:t/>
            </a:r>
            <a:br>
              <a:rPr lang="en-ZA" dirty="0"/>
            </a:br>
            <a:r>
              <a:rPr lang="en-ZA" dirty="0"/>
              <a:t>text length analysis.</a:t>
            </a:r>
            <a:r>
              <a:rPr lang="en-ZA" dirty="0" smtClean="0"/>
              <a:t/>
            </a:r>
            <a:br>
              <a:rPr lang="en-ZA" dirty="0" smtClean="0"/>
            </a:br>
            <a:r>
              <a:rPr lang="en-ZA" sz="2200" cap="none" dirty="0" smtClean="0"/>
              <a:t>We are able to </a:t>
            </a:r>
            <a:r>
              <a:rPr lang="en-ZA" sz="2200" cap="none" dirty="0"/>
              <a:t>Visualize the distribution of text lengths using histograms or box plots.</a:t>
            </a:r>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976593" y="1748919"/>
            <a:ext cx="6151921" cy="4499480"/>
          </a:xfrm>
        </p:spPr>
      </p:pic>
      <p:sp>
        <p:nvSpPr>
          <p:cNvPr id="5" name="Slide Number Placeholder 4"/>
          <p:cNvSpPr>
            <a:spLocks noGrp="1"/>
          </p:cNvSpPr>
          <p:nvPr>
            <p:ph type="sldNum" sz="quarter" idx="12"/>
          </p:nvPr>
        </p:nvSpPr>
        <p:spPr/>
        <p:txBody>
          <a:bodyPr/>
          <a:lstStyle/>
          <a:p>
            <a:fld id="{6D22F896-40B5-4ADD-8801-0D06FADFA095}" type="slidenum">
              <a:rPr lang="en-US" smtClean="0"/>
              <a:t>19</a:t>
            </a:fld>
            <a:endParaRPr lang="en-US" dirty="0"/>
          </a:p>
        </p:txBody>
      </p:sp>
      <p:sp>
        <p:nvSpPr>
          <p:cNvPr id="4" name="TextBox 3"/>
          <p:cNvSpPr txBox="1"/>
          <p:nvPr/>
        </p:nvSpPr>
        <p:spPr>
          <a:xfrm>
            <a:off x="180304" y="1841679"/>
            <a:ext cx="1736313" cy="3293209"/>
          </a:xfrm>
          <a:prstGeom prst="rect">
            <a:avLst/>
          </a:prstGeom>
          <a:noFill/>
          <a:ln w="28575">
            <a:solidFill>
              <a:schemeClr val="tx2"/>
            </a:solidFill>
          </a:ln>
        </p:spPr>
        <p:txBody>
          <a:bodyPr wrap="square" rtlCol="0">
            <a:spAutoFit/>
          </a:bodyPr>
          <a:lstStyle/>
          <a:p>
            <a:pPr algn="ctr"/>
            <a:r>
              <a:rPr lang="en-ZA" sz="1600" dirty="0" smtClean="0"/>
              <a:t>From the Histogram, the </a:t>
            </a:r>
            <a:r>
              <a:rPr lang="en-ZA" sz="1600" dirty="0"/>
              <a:t>distribution appears to be right-skewed, indicating that there are relatively few texts with very short lengths and a larger number of texts with longer lengths.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490" y="1748919"/>
            <a:ext cx="3828431" cy="4499480"/>
          </a:xfrm>
          <a:prstGeom prst="rect">
            <a:avLst/>
          </a:prstGeom>
        </p:spPr>
      </p:pic>
    </p:spTree>
    <p:extLst>
      <p:ext uri="{BB962C8B-B14F-4D97-AF65-F5344CB8AC3E}">
        <p14:creationId xmlns:p14="http://schemas.microsoft.com/office/powerpoint/2010/main" val="157366118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223" y="620087"/>
            <a:ext cx="8791575" cy="1079924"/>
          </a:xfrm>
        </p:spPr>
        <p:txBody>
          <a:bodyPr/>
          <a:lstStyle/>
          <a:p>
            <a:pPr algn="ctr"/>
            <a:r>
              <a:rPr lang="en-ZA" b="1" dirty="0"/>
              <a:t>Project Brief</a:t>
            </a:r>
            <a:endParaRPr lang="en-ZA" dirty="0"/>
          </a:p>
        </p:txBody>
      </p:sp>
      <p:sp>
        <p:nvSpPr>
          <p:cNvPr id="3" name="Subtitle 2"/>
          <p:cNvSpPr>
            <a:spLocks noGrp="1"/>
          </p:cNvSpPr>
          <p:nvPr>
            <p:ph type="subTitle" idx="1"/>
          </p:nvPr>
        </p:nvSpPr>
        <p:spPr>
          <a:xfrm>
            <a:off x="1326524" y="1996225"/>
            <a:ext cx="9890975" cy="3825026"/>
          </a:xfrm>
        </p:spPr>
        <p:txBody>
          <a:bodyPr>
            <a:noAutofit/>
          </a:bodyPr>
          <a:lstStyle/>
          <a:p>
            <a:pPr algn="ctr"/>
            <a:r>
              <a:rPr lang="en-ZA" sz="2800" cap="none" dirty="0" smtClean="0">
                <a:solidFill>
                  <a:schemeClr val="tx1"/>
                </a:solidFill>
              </a:rPr>
              <a:t>In the digital age, opinions about movies are everywhere - from social media to dedicated review platforms. But what if you could harness the power of natural language processing (NLP) to instantly gauge the sentiments expressed in these reviews? This presentation takes you on a journey through the creation of a movie sentiment analysis application, from its inception to deployment</a:t>
            </a:r>
            <a:endParaRPr lang="en-ZA" sz="2800" cap="none" dirty="0">
              <a:solidFill>
                <a:schemeClr val="tx1"/>
              </a:solidFill>
            </a:endParaRPr>
          </a:p>
        </p:txBody>
      </p:sp>
    </p:spTree>
    <p:extLst>
      <p:ext uri="{BB962C8B-B14F-4D97-AF65-F5344CB8AC3E}">
        <p14:creationId xmlns:p14="http://schemas.microsoft.com/office/powerpoint/2010/main" val="367633604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02276"/>
            <a:ext cx="9316232" cy="1114489"/>
          </a:xfrm>
        </p:spPr>
        <p:txBody>
          <a:bodyPr>
            <a:normAutofit fontScale="90000"/>
          </a:bodyPr>
          <a:lstStyle/>
          <a:p>
            <a:pPr algn="ctr"/>
            <a:r>
              <a:rPr lang="en-ZA" dirty="0"/>
              <a:t/>
            </a:r>
            <a:br>
              <a:rPr lang="en-ZA" dirty="0"/>
            </a:br>
            <a:r>
              <a:rPr lang="en-ZA" dirty="0"/>
              <a:t>Keyword Frequencies by Sentiment Label</a:t>
            </a:r>
            <a:br>
              <a:rPr lang="en-ZA" dirty="0"/>
            </a:br>
            <a:r>
              <a:rPr lang="en-ZA" sz="2200" cap="none" dirty="0"/>
              <a:t>The </a:t>
            </a:r>
            <a:r>
              <a:rPr lang="en-ZA" sz="2200" cap="none" dirty="0" smtClean="0"/>
              <a:t>chart below </a:t>
            </a:r>
            <a:r>
              <a:rPr lang="en-ZA" sz="2200" cap="none" dirty="0"/>
              <a:t>allows us to compare the distribution and relative frequencies of keywords across different sentiment categories.</a:t>
            </a:r>
            <a:endParaRPr lang="en-ZA" sz="2200" cap="none"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3450811" y="1616765"/>
            <a:ext cx="7006834" cy="4749228"/>
          </a:xfrm>
        </p:spPr>
      </p:pic>
      <p:sp>
        <p:nvSpPr>
          <p:cNvPr id="5" name="Slide Number Placeholder 4"/>
          <p:cNvSpPr>
            <a:spLocks noGrp="1"/>
          </p:cNvSpPr>
          <p:nvPr>
            <p:ph type="sldNum" sz="quarter" idx="12"/>
          </p:nvPr>
        </p:nvSpPr>
        <p:spPr/>
        <p:txBody>
          <a:bodyPr/>
          <a:lstStyle/>
          <a:p>
            <a:fld id="{6D22F896-40B5-4ADD-8801-0D06FADFA095}" type="slidenum">
              <a:rPr lang="en-US" smtClean="0"/>
              <a:t>20</a:t>
            </a:fld>
            <a:endParaRPr lang="en-US" dirty="0"/>
          </a:p>
        </p:txBody>
      </p:sp>
      <p:sp>
        <p:nvSpPr>
          <p:cNvPr id="4" name="TextBox 3"/>
          <p:cNvSpPr txBox="1"/>
          <p:nvPr/>
        </p:nvSpPr>
        <p:spPr>
          <a:xfrm>
            <a:off x="462399" y="1724084"/>
            <a:ext cx="2735174" cy="4524315"/>
          </a:xfrm>
          <a:prstGeom prst="rect">
            <a:avLst/>
          </a:prstGeom>
          <a:noFill/>
          <a:ln w="28575">
            <a:solidFill>
              <a:schemeClr val="tx2"/>
            </a:solidFill>
          </a:ln>
        </p:spPr>
        <p:txBody>
          <a:bodyPr wrap="square" rtlCol="0">
            <a:spAutoFit/>
          </a:bodyPr>
          <a:lstStyle/>
          <a:p>
            <a:pPr algn="ctr"/>
            <a:r>
              <a:rPr lang="en-ZA" sz="2400" dirty="0"/>
              <a:t>We can conclude that these commonly used words in the sentences are almost uniformly distributed in their usage between the two sentiments with a slightly more usage of the word(s) </a:t>
            </a:r>
            <a:r>
              <a:rPr lang="en-ZA" sz="2400" dirty="0" smtClean="0"/>
              <a:t>“movie(s)” </a:t>
            </a:r>
            <a:r>
              <a:rPr lang="en-ZA" sz="2400" dirty="0"/>
              <a:t>in negative sentiment.</a:t>
            </a:r>
          </a:p>
        </p:txBody>
      </p:sp>
    </p:spTree>
    <p:extLst>
      <p:ext uri="{BB962C8B-B14F-4D97-AF65-F5344CB8AC3E}">
        <p14:creationId xmlns:p14="http://schemas.microsoft.com/office/powerpoint/2010/main" val="1326096976"/>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4249" y="283335"/>
            <a:ext cx="9843550" cy="901521"/>
          </a:xfrm>
        </p:spPr>
        <p:txBody>
          <a:bodyPr>
            <a:normAutofit/>
          </a:bodyPr>
          <a:lstStyle/>
          <a:p>
            <a:pPr algn="ctr"/>
            <a:r>
              <a:rPr lang="en-ZA" b="1" dirty="0" smtClean="0"/>
              <a:t>Model training</a:t>
            </a:r>
            <a:endParaRPr lang="en-ZA" dirty="0"/>
          </a:p>
        </p:txBody>
      </p:sp>
      <p:sp>
        <p:nvSpPr>
          <p:cNvPr id="3" name="Subtitle 2"/>
          <p:cNvSpPr>
            <a:spLocks noGrp="1"/>
          </p:cNvSpPr>
          <p:nvPr>
            <p:ph type="subTitle" idx="1"/>
          </p:nvPr>
        </p:nvSpPr>
        <p:spPr>
          <a:xfrm>
            <a:off x="1326524" y="1184856"/>
            <a:ext cx="9890975" cy="5022761"/>
          </a:xfrm>
        </p:spPr>
        <p:txBody>
          <a:bodyPr>
            <a:noAutofit/>
          </a:bodyPr>
          <a:lstStyle/>
          <a:p>
            <a:r>
              <a:rPr lang="en-ZA" sz="2400" b="1" cap="none" dirty="0">
                <a:solidFill>
                  <a:schemeClr val="tx1"/>
                </a:solidFill>
              </a:rPr>
              <a:t>We delve into model building, selecting from the vast world of Natural Language Processing (NLP) models. BERT, </a:t>
            </a:r>
            <a:r>
              <a:rPr lang="en-ZA" sz="2400" b="1" cap="none" dirty="0" err="1">
                <a:solidFill>
                  <a:schemeClr val="tx1"/>
                </a:solidFill>
              </a:rPr>
              <a:t>DistilBERT</a:t>
            </a:r>
            <a:r>
              <a:rPr lang="en-ZA" sz="2400" b="1" cap="none" dirty="0">
                <a:solidFill>
                  <a:schemeClr val="tx1"/>
                </a:solidFill>
              </a:rPr>
              <a:t>, and </a:t>
            </a:r>
            <a:r>
              <a:rPr lang="en-ZA" sz="2400" b="1" cap="none" dirty="0" err="1">
                <a:solidFill>
                  <a:schemeClr val="tx1"/>
                </a:solidFill>
              </a:rPr>
              <a:t>RoBERTa</a:t>
            </a:r>
            <a:r>
              <a:rPr lang="en-ZA" sz="2400" b="1" cap="none" dirty="0">
                <a:solidFill>
                  <a:schemeClr val="tx1"/>
                </a:solidFill>
              </a:rPr>
              <a:t> are popular choices. Each has its strengths, and our choice depends on factors like model size and accuracy</a:t>
            </a:r>
            <a:r>
              <a:rPr lang="en-ZA" sz="2400" b="1" cap="none" dirty="0" smtClean="0">
                <a:solidFill>
                  <a:schemeClr val="tx1"/>
                </a:solidFill>
              </a:rPr>
              <a:t>.</a:t>
            </a:r>
          </a:p>
          <a:p>
            <a:r>
              <a:rPr lang="en-ZA" sz="2200" cap="none" dirty="0">
                <a:solidFill>
                  <a:schemeClr val="tx1"/>
                </a:solidFill>
              </a:rPr>
              <a:t>The first step before training the models is to create a tokenizer instance. The line of code below initializes a tokenizer for the "</a:t>
            </a:r>
            <a:r>
              <a:rPr lang="en-ZA" sz="2200" cap="none" dirty="0" err="1">
                <a:solidFill>
                  <a:schemeClr val="tx1"/>
                </a:solidFill>
              </a:rPr>
              <a:t>sentence_sentiments_analysis_bert</a:t>
            </a:r>
            <a:r>
              <a:rPr lang="en-ZA" sz="2200" cap="none" dirty="0">
                <a:solidFill>
                  <a:schemeClr val="tx1"/>
                </a:solidFill>
              </a:rPr>
              <a:t>" model using the transformers library. The tokenizer is an essential component for processing text data and is used to convert input text into tokens that can be fed into the model for sentiment analysis</a:t>
            </a:r>
            <a:r>
              <a:rPr lang="en-ZA" sz="2200" cap="none" dirty="0" smtClean="0">
                <a:solidFill>
                  <a:schemeClr val="tx1"/>
                </a:solidFill>
              </a:rPr>
              <a:t>.</a:t>
            </a:r>
          </a:p>
          <a:p>
            <a:pPr lvl="1" algn="l"/>
            <a:r>
              <a:rPr lang="en-ZA" sz="2200" cap="none" dirty="0">
                <a:solidFill>
                  <a:schemeClr val="bg1"/>
                </a:solidFill>
              </a:rPr>
              <a:t>#Create a tokenizer instance</a:t>
            </a:r>
          </a:p>
          <a:p>
            <a:pPr lvl="1" algn="l"/>
            <a:r>
              <a:rPr lang="en-ZA" sz="2200" cap="none" dirty="0">
                <a:solidFill>
                  <a:schemeClr val="bg1"/>
                </a:solidFill>
              </a:rPr>
              <a:t>tokenizer=</a:t>
            </a:r>
            <a:r>
              <a:rPr lang="en-ZA" sz="2200" cap="none" dirty="0" err="1">
                <a:solidFill>
                  <a:schemeClr val="bg1"/>
                </a:solidFill>
              </a:rPr>
              <a:t>AutoTokenizer.from_pretrained</a:t>
            </a:r>
            <a:r>
              <a:rPr lang="en-ZA" sz="2200" cap="none" dirty="0">
                <a:solidFill>
                  <a:schemeClr val="bg1"/>
                </a:solidFill>
              </a:rPr>
              <a:t>('</a:t>
            </a:r>
            <a:r>
              <a:rPr lang="en-ZA" sz="2200" cap="none" dirty="0" err="1">
                <a:solidFill>
                  <a:schemeClr val="bg1"/>
                </a:solidFill>
              </a:rPr>
              <a:t>bert</a:t>
            </a:r>
            <a:r>
              <a:rPr lang="en-ZA" sz="2200" cap="none" dirty="0">
                <a:solidFill>
                  <a:schemeClr val="bg1"/>
                </a:solidFill>
              </a:rPr>
              <a:t>-base-cased')</a:t>
            </a:r>
          </a:p>
          <a:p>
            <a:endParaRPr lang="en-ZA" sz="2200" cap="none" dirty="0" smtClean="0">
              <a:solidFill>
                <a:schemeClr val="bg1"/>
              </a:solidFill>
            </a:endParaRPr>
          </a:p>
          <a:p>
            <a:pPr marL="457200" indent="-457200">
              <a:buAutoNum type="arabicPeriod"/>
            </a:pPr>
            <a:endParaRPr lang="en-ZA" sz="2400" cap="none" dirty="0" smtClean="0"/>
          </a:p>
        </p:txBody>
      </p:sp>
    </p:spTree>
    <p:extLst>
      <p:ext uri="{BB962C8B-B14F-4D97-AF65-F5344CB8AC3E}">
        <p14:creationId xmlns:p14="http://schemas.microsoft.com/office/powerpoint/2010/main" val="2718420172"/>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4249" y="283335"/>
            <a:ext cx="9843550" cy="901521"/>
          </a:xfrm>
        </p:spPr>
        <p:txBody>
          <a:bodyPr>
            <a:normAutofit/>
          </a:bodyPr>
          <a:lstStyle/>
          <a:p>
            <a:pPr algn="ctr"/>
            <a:r>
              <a:rPr lang="en-ZA" b="1" dirty="0" smtClean="0"/>
              <a:t>Model training cont’d..</a:t>
            </a:r>
            <a:endParaRPr lang="en-ZA" dirty="0"/>
          </a:p>
        </p:txBody>
      </p:sp>
      <p:sp>
        <p:nvSpPr>
          <p:cNvPr id="3" name="Subtitle 2"/>
          <p:cNvSpPr>
            <a:spLocks noGrp="1"/>
          </p:cNvSpPr>
          <p:nvPr>
            <p:ph type="subTitle" idx="1"/>
          </p:nvPr>
        </p:nvSpPr>
        <p:spPr>
          <a:xfrm>
            <a:off x="1326524" y="1184856"/>
            <a:ext cx="9890975" cy="5022761"/>
          </a:xfrm>
        </p:spPr>
        <p:txBody>
          <a:bodyPr>
            <a:noAutofit/>
          </a:bodyPr>
          <a:lstStyle/>
          <a:p>
            <a:r>
              <a:rPr lang="en-ZA" sz="2400" b="1" cap="none" dirty="0">
                <a:solidFill>
                  <a:schemeClr val="tx1"/>
                </a:solidFill>
              </a:rPr>
              <a:t>Since some sequences might be longer than the length of 512 allowable for BERT, </a:t>
            </a:r>
            <a:r>
              <a:rPr lang="en-ZA" sz="2400" b="1" cap="none" dirty="0" err="1">
                <a:solidFill>
                  <a:schemeClr val="tx1"/>
                </a:solidFill>
              </a:rPr>
              <a:t>DistilBERT</a:t>
            </a:r>
            <a:r>
              <a:rPr lang="en-ZA" sz="2400" b="1" cap="none" dirty="0">
                <a:solidFill>
                  <a:schemeClr val="tx1"/>
                </a:solidFill>
              </a:rPr>
              <a:t>, and </a:t>
            </a:r>
            <a:r>
              <a:rPr lang="en-ZA" sz="2400" b="1" cap="none" dirty="0" err="1">
                <a:solidFill>
                  <a:schemeClr val="tx1"/>
                </a:solidFill>
              </a:rPr>
              <a:t>RoBERTa</a:t>
            </a:r>
            <a:r>
              <a:rPr lang="en-ZA" sz="2400" b="1" cap="none" dirty="0">
                <a:solidFill>
                  <a:schemeClr val="tx1"/>
                </a:solidFill>
              </a:rPr>
              <a:t> models, it is important to divide then into chunks of 512 as shown in the code below</a:t>
            </a:r>
            <a:r>
              <a:rPr lang="en-ZA" sz="2400" b="1" cap="none" dirty="0" smtClean="0">
                <a:solidFill>
                  <a:schemeClr val="tx1"/>
                </a:solidFill>
              </a:rPr>
              <a:t>.</a:t>
            </a:r>
          </a:p>
          <a:p>
            <a:pPr lvl="1" algn="l"/>
            <a:r>
              <a:rPr lang="en-ZA" sz="2200" dirty="0">
                <a:solidFill>
                  <a:schemeClr val="bg1"/>
                </a:solidFill>
              </a:rPr>
              <a:t># Chunk size for dividing longer sequences</a:t>
            </a:r>
          </a:p>
          <a:p>
            <a:pPr lvl="1" algn="l"/>
            <a:r>
              <a:rPr lang="en-ZA" sz="2200" dirty="0" err="1">
                <a:solidFill>
                  <a:schemeClr val="bg1"/>
                </a:solidFill>
              </a:rPr>
              <a:t>chunk_size</a:t>
            </a:r>
            <a:r>
              <a:rPr lang="en-ZA" sz="2200" dirty="0">
                <a:solidFill>
                  <a:schemeClr val="bg1"/>
                </a:solidFill>
              </a:rPr>
              <a:t> = 512  # Adjust this based on the length of the tokens</a:t>
            </a:r>
          </a:p>
          <a:p>
            <a:endParaRPr lang="en-ZA" sz="2200" cap="none" dirty="0" smtClean="0">
              <a:solidFill>
                <a:schemeClr val="bg1"/>
              </a:solidFill>
            </a:endParaRPr>
          </a:p>
          <a:p>
            <a:pPr marL="457200" indent="-457200">
              <a:buAutoNum type="arabicPeriod"/>
            </a:pPr>
            <a:endParaRPr lang="en-ZA" sz="2400" cap="none" dirty="0" smtClean="0"/>
          </a:p>
        </p:txBody>
      </p:sp>
    </p:spTree>
    <p:extLst>
      <p:ext uri="{BB962C8B-B14F-4D97-AF65-F5344CB8AC3E}">
        <p14:creationId xmlns:p14="http://schemas.microsoft.com/office/powerpoint/2010/main" val="2639595614"/>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4249" y="283335"/>
            <a:ext cx="9843550" cy="901521"/>
          </a:xfrm>
        </p:spPr>
        <p:txBody>
          <a:bodyPr>
            <a:normAutofit/>
          </a:bodyPr>
          <a:lstStyle/>
          <a:p>
            <a:pPr algn="ctr"/>
            <a:r>
              <a:rPr lang="en-ZA" b="1" dirty="0" smtClean="0"/>
              <a:t>Model training cont’d..</a:t>
            </a:r>
            <a:endParaRPr lang="en-ZA" dirty="0"/>
          </a:p>
        </p:txBody>
      </p:sp>
      <p:sp>
        <p:nvSpPr>
          <p:cNvPr id="3" name="Subtitle 2"/>
          <p:cNvSpPr>
            <a:spLocks noGrp="1"/>
          </p:cNvSpPr>
          <p:nvPr>
            <p:ph type="subTitle" idx="1"/>
          </p:nvPr>
        </p:nvSpPr>
        <p:spPr>
          <a:xfrm>
            <a:off x="1326524" y="1184856"/>
            <a:ext cx="9890975" cy="5022761"/>
          </a:xfrm>
        </p:spPr>
        <p:txBody>
          <a:bodyPr>
            <a:noAutofit/>
          </a:bodyPr>
          <a:lstStyle/>
          <a:p>
            <a:r>
              <a:rPr lang="en-ZA" sz="2400" b="1" cap="none" dirty="0">
                <a:solidFill>
                  <a:schemeClr val="tx1"/>
                </a:solidFill>
              </a:rPr>
              <a:t>The second step is to create functions to tokenize text and transform labels. We shall need two functions to do the following</a:t>
            </a:r>
            <a:r>
              <a:rPr lang="en-ZA" sz="2400" b="1" cap="none" dirty="0" smtClean="0">
                <a:solidFill>
                  <a:schemeClr val="tx1"/>
                </a:solidFill>
              </a:rPr>
              <a:t>:</a:t>
            </a:r>
          </a:p>
          <a:p>
            <a:pPr marL="457200" indent="-457200">
              <a:buAutoNum type="arabicPeriod"/>
            </a:pPr>
            <a:r>
              <a:rPr lang="en-ZA" sz="2400" b="1" cap="none" dirty="0" err="1" smtClean="0">
                <a:solidFill>
                  <a:schemeClr val="tx1"/>
                </a:solidFill>
              </a:rPr>
              <a:t>tokenize_data</a:t>
            </a:r>
            <a:r>
              <a:rPr lang="en-ZA" sz="2400" b="1" cap="none" dirty="0" smtClean="0">
                <a:solidFill>
                  <a:schemeClr val="tx1"/>
                </a:solidFill>
              </a:rPr>
              <a:t>(data</a:t>
            </a:r>
            <a:r>
              <a:rPr lang="en-ZA" sz="2400" b="1" cap="none" dirty="0">
                <a:solidFill>
                  <a:schemeClr val="tx1"/>
                </a:solidFill>
              </a:rPr>
              <a:t>): This function takes a dictionary-like data object as input, which is assumed to have a 'content' field containing the text to be tokenized. </a:t>
            </a:r>
            <a:endParaRPr lang="en-ZA" sz="2400" b="1" cap="none" dirty="0" smtClean="0">
              <a:solidFill>
                <a:schemeClr val="tx1"/>
              </a:solidFill>
            </a:endParaRPr>
          </a:p>
          <a:p>
            <a:pPr marL="457200" indent="-457200">
              <a:buFont typeface="Arial" panose="020B0604020202020204" pitchFamily="34" charset="0"/>
              <a:buAutoNum type="arabicPeriod"/>
            </a:pPr>
            <a:r>
              <a:rPr lang="en-ZA" sz="2400" b="1" cap="none" dirty="0" err="1">
                <a:solidFill>
                  <a:schemeClr val="tx1"/>
                </a:solidFill>
              </a:rPr>
              <a:t>transfom_label</a:t>
            </a:r>
            <a:r>
              <a:rPr lang="en-ZA" sz="2400" b="1" cap="none" dirty="0">
                <a:solidFill>
                  <a:schemeClr val="tx1"/>
                </a:solidFill>
              </a:rPr>
              <a:t>(data</a:t>
            </a:r>
            <a:r>
              <a:rPr lang="en-ZA" sz="2400" b="1" cap="none" dirty="0">
                <a:solidFill>
                  <a:schemeClr val="tx1"/>
                </a:solidFill>
              </a:rPr>
              <a:t>): This function takes a dictionary-like data object as input, which is assumed to have a 'sentiment' field containing the sentiment label ('positive' or 'negative'). </a:t>
            </a:r>
            <a:endParaRPr lang="en-ZA" sz="2400" b="1" cap="none" dirty="0" smtClean="0">
              <a:solidFill>
                <a:schemeClr val="tx1"/>
              </a:solidFill>
            </a:endParaRPr>
          </a:p>
          <a:p>
            <a:r>
              <a:rPr lang="en-ZA" sz="2400" b="1" cap="none" dirty="0">
                <a:solidFill>
                  <a:schemeClr val="tx1"/>
                </a:solidFill>
              </a:rPr>
              <a:t>These steps are </a:t>
            </a:r>
            <a:r>
              <a:rPr lang="en-ZA" sz="2400" b="1" cap="none" dirty="0" smtClean="0">
                <a:solidFill>
                  <a:schemeClr val="tx1"/>
                </a:solidFill>
              </a:rPr>
              <a:t>illustrated </a:t>
            </a:r>
            <a:r>
              <a:rPr lang="en-ZA" sz="2400" b="1" cap="none" dirty="0">
                <a:solidFill>
                  <a:schemeClr val="tx1"/>
                </a:solidFill>
              </a:rPr>
              <a:t>in the code snippet </a:t>
            </a:r>
            <a:r>
              <a:rPr lang="en-ZA" sz="2400" b="1" cap="none" dirty="0" smtClean="0">
                <a:solidFill>
                  <a:schemeClr val="tx1"/>
                </a:solidFill>
              </a:rPr>
              <a:t>in the next slide:</a:t>
            </a:r>
            <a:endParaRPr lang="en-ZA" sz="2400" b="1" cap="none" dirty="0">
              <a:solidFill>
                <a:schemeClr val="tx1"/>
              </a:solidFill>
            </a:endParaRPr>
          </a:p>
          <a:p>
            <a:pPr marL="457200" indent="-457200">
              <a:buAutoNum type="arabicPeriod"/>
            </a:pPr>
            <a:endParaRPr lang="en-ZA" sz="2400" cap="none" dirty="0" smtClean="0"/>
          </a:p>
        </p:txBody>
      </p:sp>
    </p:spTree>
    <p:extLst>
      <p:ext uri="{BB962C8B-B14F-4D97-AF65-F5344CB8AC3E}">
        <p14:creationId xmlns:p14="http://schemas.microsoft.com/office/powerpoint/2010/main" val="1837716318"/>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4249" y="283335"/>
            <a:ext cx="9843550" cy="901521"/>
          </a:xfrm>
        </p:spPr>
        <p:txBody>
          <a:bodyPr>
            <a:normAutofit/>
          </a:bodyPr>
          <a:lstStyle/>
          <a:p>
            <a:pPr algn="ctr"/>
            <a:r>
              <a:rPr lang="en-ZA" b="1" dirty="0" smtClean="0"/>
              <a:t>Model training cont’d..</a:t>
            </a:r>
            <a:endParaRPr lang="en-ZA" dirty="0"/>
          </a:p>
        </p:txBody>
      </p:sp>
      <p:sp>
        <p:nvSpPr>
          <p:cNvPr id="3" name="Subtitle 2"/>
          <p:cNvSpPr>
            <a:spLocks noGrp="1"/>
          </p:cNvSpPr>
          <p:nvPr>
            <p:ph type="subTitle" idx="1"/>
          </p:nvPr>
        </p:nvSpPr>
        <p:spPr>
          <a:xfrm>
            <a:off x="1326524" y="1184856"/>
            <a:ext cx="10406130" cy="5022761"/>
          </a:xfrm>
        </p:spPr>
        <p:txBody>
          <a:bodyPr>
            <a:noAutofit/>
          </a:bodyPr>
          <a:lstStyle/>
          <a:p>
            <a:r>
              <a:rPr lang="en-ZA" sz="2400" b="1" cap="none" dirty="0" smtClean="0">
                <a:solidFill>
                  <a:schemeClr val="tx1"/>
                </a:solidFill>
              </a:rPr>
              <a:t>Code snippet:</a:t>
            </a:r>
          </a:p>
          <a:p>
            <a:pPr lvl="1" algn="l">
              <a:lnSpc>
                <a:spcPct val="100000"/>
              </a:lnSpc>
            </a:pPr>
            <a:r>
              <a:rPr lang="en-ZA" sz="1400" b="1" cap="none" dirty="0" err="1">
                <a:solidFill>
                  <a:schemeClr val="bg1"/>
                </a:solidFill>
              </a:rPr>
              <a:t>def</a:t>
            </a:r>
            <a:r>
              <a:rPr lang="en-ZA" sz="1400" b="1" cap="none" dirty="0">
                <a:solidFill>
                  <a:schemeClr val="bg1"/>
                </a:solidFill>
              </a:rPr>
              <a:t> </a:t>
            </a:r>
            <a:r>
              <a:rPr lang="en-ZA" sz="1400" b="1" cap="none" dirty="0" err="1">
                <a:solidFill>
                  <a:schemeClr val="bg1"/>
                </a:solidFill>
              </a:rPr>
              <a:t>tokenize_data</a:t>
            </a:r>
            <a:r>
              <a:rPr lang="en-ZA" sz="1400" b="1" cap="none" dirty="0">
                <a:solidFill>
                  <a:schemeClr val="bg1"/>
                </a:solidFill>
              </a:rPr>
              <a:t>(data):</a:t>
            </a:r>
          </a:p>
          <a:p>
            <a:pPr lvl="1" algn="l">
              <a:lnSpc>
                <a:spcPct val="100000"/>
              </a:lnSpc>
            </a:pPr>
            <a:r>
              <a:rPr lang="en-ZA" sz="1400" b="1" cap="none" dirty="0">
                <a:solidFill>
                  <a:schemeClr val="bg1"/>
                </a:solidFill>
              </a:rPr>
              <a:t>    content = data['content']</a:t>
            </a:r>
          </a:p>
          <a:p>
            <a:pPr lvl="1" algn="l">
              <a:lnSpc>
                <a:spcPct val="100000"/>
              </a:lnSpc>
            </a:pPr>
            <a:r>
              <a:rPr lang="en-ZA" sz="1400" b="1" cap="none" dirty="0">
                <a:solidFill>
                  <a:schemeClr val="bg1"/>
                </a:solidFill>
              </a:rPr>
              <a:t>    tokens = tokenizer(content, padding='</a:t>
            </a:r>
            <a:r>
              <a:rPr lang="en-ZA" sz="1400" b="1" cap="none" dirty="0" err="1">
                <a:solidFill>
                  <a:schemeClr val="bg1"/>
                </a:solidFill>
              </a:rPr>
              <a:t>max_length</a:t>
            </a:r>
            <a:r>
              <a:rPr lang="en-ZA" sz="1400" b="1" cap="none" dirty="0">
                <a:solidFill>
                  <a:schemeClr val="bg1"/>
                </a:solidFill>
              </a:rPr>
              <a:t>', truncation=True,    </a:t>
            </a:r>
            <a:r>
              <a:rPr lang="en-ZA" sz="1400" b="1" cap="none" dirty="0" err="1">
                <a:solidFill>
                  <a:schemeClr val="bg1"/>
                </a:solidFill>
              </a:rPr>
              <a:t>max_length</a:t>
            </a:r>
            <a:r>
              <a:rPr lang="en-ZA" sz="1400" b="1" cap="none" dirty="0">
                <a:solidFill>
                  <a:schemeClr val="bg1"/>
                </a:solidFill>
              </a:rPr>
              <a:t>=</a:t>
            </a:r>
            <a:r>
              <a:rPr lang="en-ZA" sz="1400" b="1" cap="none" dirty="0" err="1">
                <a:solidFill>
                  <a:schemeClr val="bg1"/>
                </a:solidFill>
              </a:rPr>
              <a:t>chunk_size</a:t>
            </a:r>
            <a:r>
              <a:rPr lang="en-ZA" sz="1400" b="1" cap="none" dirty="0">
                <a:solidFill>
                  <a:schemeClr val="bg1"/>
                </a:solidFill>
              </a:rPr>
              <a:t>, </a:t>
            </a:r>
            <a:r>
              <a:rPr lang="en-ZA" sz="1400" b="1" cap="none" dirty="0" err="1">
                <a:solidFill>
                  <a:schemeClr val="bg1"/>
                </a:solidFill>
              </a:rPr>
              <a:t>return_tensors</a:t>
            </a:r>
            <a:r>
              <a:rPr lang="en-ZA" sz="1400" b="1" cap="none" dirty="0">
                <a:solidFill>
                  <a:schemeClr val="bg1"/>
                </a:solidFill>
              </a:rPr>
              <a:t>='</a:t>
            </a:r>
            <a:r>
              <a:rPr lang="en-ZA" sz="1400" b="1" cap="none" dirty="0" err="1">
                <a:solidFill>
                  <a:schemeClr val="bg1"/>
                </a:solidFill>
              </a:rPr>
              <a:t>pt</a:t>
            </a:r>
            <a:r>
              <a:rPr lang="en-ZA" sz="1400" b="1" cap="none" dirty="0">
                <a:solidFill>
                  <a:schemeClr val="bg1"/>
                </a:solidFill>
              </a:rPr>
              <a:t>')</a:t>
            </a:r>
          </a:p>
          <a:p>
            <a:pPr lvl="1" algn="l">
              <a:lnSpc>
                <a:spcPct val="100000"/>
              </a:lnSpc>
            </a:pPr>
            <a:r>
              <a:rPr lang="en-ZA" sz="1400" b="1" cap="none" dirty="0">
                <a:solidFill>
                  <a:schemeClr val="bg1"/>
                </a:solidFill>
              </a:rPr>
              <a:t>    return tokens</a:t>
            </a:r>
          </a:p>
          <a:p>
            <a:pPr lvl="1" algn="l">
              <a:lnSpc>
                <a:spcPct val="100000"/>
              </a:lnSpc>
            </a:pPr>
            <a:r>
              <a:rPr lang="en-ZA" sz="1400" b="1" cap="none" dirty="0" smtClean="0">
                <a:solidFill>
                  <a:schemeClr val="bg1"/>
                </a:solidFill>
              </a:rPr>
              <a:t>#</a:t>
            </a:r>
            <a:r>
              <a:rPr lang="en-ZA" sz="1400" b="1" cap="none" dirty="0">
                <a:solidFill>
                  <a:schemeClr val="bg1"/>
                </a:solidFill>
              </a:rPr>
              <a:t>function to transform labels</a:t>
            </a:r>
          </a:p>
          <a:p>
            <a:pPr lvl="1" algn="l">
              <a:lnSpc>
                <a:spcPct val="100000"/>
              </a:lnSpc>
            </a:pPr>
            <a:r>
              <a:rPr lang="en-ZA" sz="1400" b="1" cap="none" dirty="0" err="1">
                <a:solidFill>
                  <a:schemeClr val="bg1"/>
                </a:solidFill>
              </a:rPr>
              <a:t>def</a:t>
            </a:r>
            <a:r>
              <a:rPr lang="en-ZA" sz="1400" b="1" cap="none" dirty="0">
                <a:solidFill>
                  <a:schemeClr val="bg1"/>
                </a:solidFill>
              </a:rPr>
              <a:t> </a:t>
            </a:r>
            <a:r>
              <a:rPr lang="en-ZA" sz="1400" b="1" cap="none" dirty="0" err="1">
                <a:solidFill>
                  <a:schemeClr val="bg1"/>
                </a:solidFill>
              </a:rPr>
              <a:t>transfom_label</a:t>
            </a:r>
            <a:r>
              <a:rPr lang="en-ZA" sz="1400" b="1" cap="none" dirty="0">
                <a:solidFill>
                  <a:schemeClr val="bg1"/>
                </a:solidFill>
              </a:rPr>
              <a:t>(data):</a:t>
            </a:r>
          </a:p>
          <a:p>
            <a:pPr lvl="1" algn="l">
              <a:lnSpc>
                <a:spcPct val="100000"/>
              </a:lnSpc>
            </a:pPr>
            <a:r>
              <a:rPr lang="en-ZA" sz="1400" b="1" cap="none" dirty="0" smtClean="0">
                <a:solidFill>
                  <a:schemeClr val="bg1"/>
                </a:solidFill>
              </a:rPr>
              <a:t>    </a:t>
            </a:r>
            <a:r>
              <a:rPr lang="en-ZA" sz="1400" b="1" cap="none" dirty="0">
                <a:solidFill>
                  <a:schemeClr val="bg1"/>
                </a:solidFill>
              </a:rPr>
              <a:t>#extract label</a:t>
            </a:r>
          </a:p>
          <a:p>
            <a:pPr lvl="1" algn="l">
              <a:lnSpc>
                <a:spcPct val="100000"/>
              </a:lnSpc>
            </a:pPr>
            <a:r>
              <a:rPr lang="en-ZA" sz="1400" b="1" cap="none" dirty="0">
                <a:solidFill>
                  <a:schemeClr val="bg1"/>
                </a:solidFill>
              </a:rPr>
              <a:t>    label=data['sentiment']</a:t>
            </a:r>
          </a:p>
          <a:p>
            <a:pPr lvl="1" algn="l">
              <a:lnSpc>
                <a:spcPct val="100000"/>
              </a:lnSpc>
            </a:pPr>
            <a:r>
              <a:rPr lang="en-ZA" sz="1400" b="1" cap="none" dirty="0">
                <a:solidFill>
                  <a:schemeClr val="bg1"/>
                </a:solidFill>
              </a:rPr>
              <a:t>    </a:t>
            </a:r>
            <a:r>
              <a:rPr lang="en-ZA" sz="1400" b="1" cap="none" dirty="0" err="1">
                <a:solidFill>
                  <a:schemeClr val="bg1"/>
                </a:solidFill>
              </a:rPr>
              <a:t>num</a:t>
            </a:r>
            <a:r>
              <a:rPr lang="en-ZA" sz="1400" b="1" cap="none" dirty="0">
                <a:solidFill>
                  <a:schemeClr val="bg1"/>
                </a:solidFill>
              </a:rPr>
              <a:t>=0</a:t>
            </a:r>
          </a:p>
          <a:p>
            <a:pPr lvl="1" algn="l">
              <a:lnSpc>
                <a:spcPct val="100000"/>
              </a:lnSpc>
            </a:pPr>
            <a:r>
              <a:rPr lang="en-ZA" sz="1400" b="1" cap="none" dirty="0">
                <a:solidFill>
                  <a:schemeClr val="bg1"/>
                </a:solidFill>
              </a:rPr>
              <a:t>    #create </a:t>
            </a:r>
            <a:r>
              <a:rPr lang="en-ZA" sz="1400" b="1" cap="none" dirty="0" smtClean="0">
                <a:solidFill>
                  <a:schemeClr val="bg1"/>
                </a:solidFill>
              </a:rPr>
              <a:t>conditions</a:t>
            </a:r>
            <a:endParaRPr lang="en-ZA" sz="1400" b="1" cap="none" dirty="0">
              <a:solidFill>
                <a:schemeClr val="bg1"/>
              </a:solidFill>
            </a:endParaRPr>
          </a:p>
          <a:p>
            <a:pPr lvl="1" algn="l">
              <a:lnSpc>
                <a:spcPct val="100000"/>
              </a:lnSpc>
            </a:pPr>
            <a:r>
              <a:rPr lang="en-ZA" sz="1400" b="1" cap="none" dirty="0">
                <a:solidFill>
                  <a:schemeClr val="bg1"/>
                </a:solidFill>
              </a:rPr>
              <a:t>    if label=='negative':</a:t>
            </a:r>
          </a:p>
          <a:p>
            <a:pPr lvl="1" algn="l">
              <a:lnSpc>
                <a:spcPct val="100000"/>
              </a:lnSpc>
            </a:pPr>
            <a:r>
              <a:rPr lang="en-ZA" sz="1400" b="1" cap="none" dirty="0">
                <a:solidFill>
                  <a:schemeClr val="bg1"/>
                </a:solidFill>
              </a:rPr>
              <a:t>        </a:t>
            </a:r>
            <a:r>
              <a:rPr lang="en-ZA" sz="1400" b="1" cap="none" dirty="0" err="1">
                <a:solidFill>
                  <a:schemeClr val="bg1"/>
                </a:solidFill>
              </a:rPr>
              <a:t>num</a:t>
            </a:r>
            <a:r>
              <a:rPr lang="en-ZA" sz="1400" b="1" cap="none" dirty="0">
                <a:solidFill>
                  <a:schemeClr val="bg1"/>
                </a:solidFill>
              </a:rPr>
              <a:t>=0</a:t>
            </a:r>
          </a:p>
          <a:p>
            <a:pPr lvl="1" algn="l">
              <a:lnSpc>
                <a:spcPct val="100000"/>
              </a:lnSpc>
            </a:pPr>
            <a:r>
              <a:rPr lang="en-ZA" sz="1400" b="1" cap="none" dirty="0">
                <a:solidFill>
                  <a:schemeClr val="bg1"/>
                </a:solidFill>
              </a:rPr>
              <a:t>    else:</a:t>
            </a:r>
          </a:p>
          <a:p>
            <a:pPr lvl="1" algn="l">
              <a:lnSpc>
                <a:spcPct val="100000"/>
              </a:lnSpc>
            </a:pPr>
            <a:r>
              <a:rPr lang="en-ZA" sz="1400" b="1" cap="none" dirty="0">
                <a:solidFill>
                  <a:schemeClr val="bg1"/>
                </a:solidFill>
              </a:rPr>
              <a:t>        </a:t>
            </a:r>
            <a:r>
              <a:rPr lang="en-ZA" sz="1400" b="1" cap="none" dirty="0" err="1">
                <a:solidFill>
                  <a:schemeClr val="bg1"/>
                </a:solidFill>
              </a:rPr>
              <a:t>num</a:t>
            </a:r>
            <a:r>
              <a:rPr lang="en-ZA" sz="1400" b="1" cap="none" dirty="0">
                <a:solidFill>
                  <a:schemeClr val="bg1"/>
                </a:solidFill>
              </a:rPr>
              <a:t>=1      #Positive</a:t>
            </a:r>
          </a:p>
          <a:p>
            <a:pPr lvl="1" algn="l">
              <a:lnSpc>
                <a:spcPct val="100000"/>
              </a:lnSpc>
            </a:pPr>
            <a:r>
              <a:rPr lang="en-ZA" sz="1400" b="1" cap="none" dirty="0">
                <a:solidFill>
                  <a:schemeClr val="bg1"/>
                </a:solidFill>
              </a:rPr>
              <a:t>    return {'labels':</a:t>
            </a:r>
            <a:r>
              <a:rPr lang="en-ZA" sz="1400" b="1" cap="none" dirty="0" err="1">
                <a:solidFill>
                  <a:schemeClr val="bg1"/>
                </a:solidFill>
              </a:rPr>
              <a:t>num</a:t>
            </a:r>
            <a:r>
              <a:rPr lang="en-ZA" sz="1400" b="1" cap="none" dirty="0">
                <a:solidFill>
                  <a:schemeClr val="bg1"/>
                </a:solidFill>
              </a:rPr>
              <a:t>}</a:t>
            </a:r>
          </a:p>
          <a:p>
            <a:endParaRPr lang="en-ZA" sz="2400" b="1" cap="none" dirty="0">
              <a:solidFill>
                <a:schemeClr val="tx1"/>
              </a:solidFill>
            </a:endParaRPr>
          </a:p>
          <a:p>
            <a:pPr marL="457200" indent="-457200">
              <a:buAutoNum type="arabicPeriod"/>
            </a:pPr>
            <a:endParaRPr lang="en-ZA" sz="2400" cap="none" dirty="0" smtClean="0"/>
          </a:p>
        </p:txBody>
      </p:sp>
    </p:spTree>
    <p:extLst>
      <p:ext uri="{BB962C8B-B14F-4D97-AF65-F5344CB8AC3E}">
        <p14:creationId xmlns:p14="http://schemas.microsoft.com/office/powerpoint/2010/main" val="596352109"/>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4249" y="283335"/>
            <a:ext cx="9843550" cy="901521"/>
          </a:xfrm>
        </p:spPr>
        <p:txBody>
          <a:bodyPr>
            <a:normAutofit/>
          </a:bodyPr>
          <a:lstStyle/>
          <a:p>
            <a:pPr algn="ctr"/>
            <a:r>
              <a:rPr lang="en-ZA" b="1" dirty="0" smtClean="0"/>
              <a:t>Model training cont’d..</a:t>
            </a:r>
            <a:endParaRPr lang="en-ZA" dirty="0"/>
          </a:p>
        </p:txBody>
      </p:sp>
      <p:sp>
        <p:nvSpPr>
          <p:cNvPr id="3" name="Subtitle 2"/>
          <p:cNvSpPr>
            <a:spLocks noGrp="1"/>
          </p:cNvSpPr>
          <p:nvPr>
            <p:ph type="subTitle" idx="1"/>
          </p:nvPr>
        </p:nvSpPr>
        <p:spPr>
          <a:xfrm>
            <a:off x="1326524" y="1184856"/>
            <a:ext cx="10406130" cy="5022761"/>
          </a:xfrm>
        </p:spPr>
        <p:txBody>
          <a:bodyPr>
            <a:noAutofit/>
          </a:bodyPr>
          <a:lstStyle/>
          <a:p>
            <a:r>
              <a:rPr lang="en-ZA" sz="2400" b="1" cap="none" dirty="0">
                <a:solidFill>
                  <a:schemeClr val="tx1"/>
                </a:solidFill>
              </a:rPr>
              <a:t>The third step is to tokenizer text and transform original sentiment labels. This is achieved by the code below:</a:t>
            </a:r>
          </a:p>
          <a:p>
            <a:r>
              <a:rPr lang="en-ZA" sz="2400" b="1" cap="none" dirty="0">
                <a:solidFill>
                  <a:schemeClr val="tx1"/>
                </a:solidFill>
              </a:rPr>
              <a:t> </a:t>
            </a:r>
            <a:r>
              <a:rPr lang="en-ZA" sz="2400" b="1" cap="none" dirty="0" smtClean="0">
                <a:solidFill>
                  <a:schemeClr val="tx1"/>
                </a:solidFill>
              </a:rPr>
              <a:t>    </a:t>
            </a:r>
            <a:r>
              <a:rPr lang="en-ZA" b="1" cap="none" dirty="0" smtClean="0">
                <a:solidFill>
                  <a:schemeClr val="bg1"/>
                </a:solidFill>
              </a:rPr>
              <a:t>#</a:t>
            </a:r>
            <a:r>
              <a:rPr lang="en-ZA" b="1" cap="none" dirty="0">
                <a:solidFill>
                  <a:schemeClr val="bg1"/>
                </a:solidFill>
              </a:rPr>
              <a:t>The following columns will be removed after tokenization</a:t>
            </a:r>
          </a:p>
          <a:p>
            <a:pPr lvl="1" algn="l"/>
            <a:r>
              <a:rPr lang="en-ZA" b="1" cap="none" dirty="0" err="1">
                <a:solidFill>
                  <a:schemeClr val="bg1"/>
                </a:solidFill>
              </a:rPr>
              <a:t>remove_columns</a:t>
            </a:r>
            <a:r>
              <a:rPr lang="en-ZA" b="1" cap="none" dirty="0">
                <a:solidFill>
                  <a:schemeClr val="bg1"/>
                </a:solidFill>
              </a:rPr>
              <a:t> = ['</a:t>
            </a:r>
            <a:r>
              <a:rPr lang="en-ZA" b="1" cap="none" dirty="0" err="1">
                <a:solidFill>
                  <a:schemeClr val="bg1"/>
                </a:solidFill>
              </a:rPr>
              <a:t>review_file</a:t>
            </a:r>
            <a:r>
              <a:rPr lang="en-ZA" b="1" cap="none" dirty="0">
                <a:solidFill>
                  <a:schemeClr val="bg1"/>
                </a:solidFill>
              </a:rPr>
              <a:t>', 'content', 'sentiment']</a:t>
            </a:r>
          </a:p>
          <a:p>
            <a:pPr lvl="1" algn="l"/>
            <a:endParaRPr lang="en-ZA" b="1" cap="none" dirty="0">
              <a:solidFill>
                <a:schemeClr val="bg1"/>
              </a:solidFill>
            </a:endParaRPr>
          </a:p>
          <a:p>
            <a:pPr lvl="1" algn="l"/>
            <a:r>
              <a:rPr lang="en-ZA" b="1" cap="none" dirty="0">
                <a:solidFill>
                  <a:schemeClr val="bg1"/>
                </a:solidFill>
              </a:rPr>
              <a:t>#Tokenize the text data</a:t>
            </a:r>
          </a:p>
          <a:p>
            <a:pPr lvl="1" algn="l"/>
            <a:r>
              <a:rPr lang="en-ZA" b="1" cap="none" dirty="0">
                <a:solidFill>
                  <a:schemeClr val="bg1"/>
                </a:solidFill>
              </a:rPr>
              <a:t>datasets = </a:t>
            </a:r>
            <a:r>
              <a:rPr lang="en-ZA" b="1" cap="none" dirty="0" err="1">
                <a:solidFill>
                  <a:schemeClr val="bg1"/>
                </a:solidFill>
              </a:rPr>
              <a:t>datasets.map</a:t>
            </a:r>
            <a:r>
              <a:rPr lang="en-ZA" b="1" cap="none" dirty="0">
                <a:solidFill>
                  <a:schemeClr val="bg1"/>
                </a:solidFill>
              </a:rPr>
              <a:t>(</a:t>
            </a:r>
            <a:r>
              <a:rPr lang="en-ZA" b="1" cap="none" dirty="0" err="1">
                <a:solidFill>
                  <a:schemeClr val="bg1"/>
                </a:solidFill>
              </a:rPr>
              <a:t>tokenize_data</a:t>
            </a:r>
            <a:r>
              <a:rPr lang="en-ZA" b="1" cap="none" dirty="0">
                <a:solidFill>
                  <a:schemeClr val="bg1"/>
                </a:solidFill>
              </a:rPr>
              <a:t>, batched=True)</a:t>
            </a:r>
          </a:p>
          <a:p>
            <a:pPr lvl="1" algn="l"/>
            <a:endParaRPr lang="en-ZA" b="1" cap="none" dirty="0">
              <a:solidFill>
                <a:schemeClr val="bg1"/>
              </a:solidFill>
            </a:endParaRPr>
          </a:p>
          <a:p>
            <a:pPr lvl="1" algn="l"/>
            <a:r>
              <a:rPr lang="en-ZA" b="1" cap="none" dirty="0">
                <a:solidFill>
                  <a:schemeClr val="bg1"/>
                </a:solidFill>
              </a:rPr>
              <a:t>#transform the labels</a:t>
            </a:r>
          </a:p>
          <a:p>
            <a:pPr lvl="1" algn="l"/>
            <a:r>
              <a:rPr lang="en-ZA" b="1" cap="none" dirty="0">
                <a:solidFill>
                  <a:schemeClr val="bg1"/>
                </a:solidFill>
              </a:rPr>
              <a:t>datasets=</a:t>
            </a:r>
            <a:r>
              <a:rPr lang="en-ZA" b="1" cap="none" dirty="0" err="1">
                <a:solidFill>
                  <a:schemeClr val="bg1"/>
                </a:solidFill>
              </a:rPr>
              <a:t>datasets.map</a:t>
            </a:r>
            <a:r>
              <a:rPr lang="en-ZA" b="1" cap="none" dirty="0">
                <a:solidFill>
                  <a:schemeClr val="bg1"/>
                </a:solidFill>
              </a:rPr>
              <a:t>(</a:t>
            </a:r>
            <a:r>
              <a:rPr lang="en-ZA" b="1" cap="none" dirty="0" err="1">
                <a:solidFill>
                  <a:schemeClr val="bg1"/>
                </a:solidFill>
              </a:rPr>
              <a:t>transfom_label,remove_columns</a:t>
            </a:r>
            <a:r>
              <a:rPr lang="en-ZA" b="1" cap="none" dirty="0">
                <a:solidFill>
                  <a:schemeClr val="bg1"/>
                </a:solidFill>
              </a:rPr>
              <a:t>=</a:t>
            </a:r>
            <a:r>
              <a:rPr lang="en-ZA" b="1" cap="none" dirty="0" err="1">
                <a:solidFill>
                  <a:schemeClr val="bg1"/>
                </a:solidFill>
              </a:rPr>
              <a:t>remove_columns</a:t>
            </a:r>
            <a:r>
              <a:rPr lang="en-ZA" b="1" cap="none" dirty="0">
                <a:solidFill>
                  <a:schemeClr val="bg1"/>
                </a:solidFill>
              </a:rPr>
              <a:t>)</a:t>
            </a:r>
          </a:p>
          <a:p>
            <a:endParaRPr lang="en-ZA" sz="2400" b="1" cap="none" dirty="0">
              <a:solidFill>
                <a:schemeClr val="tx1"/>
              </a:solidFill>
            </a:endParaRPr>
          </a:p>
          <a:p>
            <a:pPr marL="457200" indent="-457200">
              <a:buAutoNum type="arabicPeriod"/>
            </a:pPr>
            <a:endParaRPr lang="en-ZA" sz="2400" cap="none" dirty="0" smtClean="0"/>
          </a:p>
        </p:txBody>
      </p:sp>
    </p:spTree>
    <p:extLst>
      <p:ext uri="{BB962C8B-B14F-4D97-AF65-F5344CB8AC3E}">
        <p14:creationId xmlns:p14="http://schemas.microsoft.com/office/powerpoint/2010/main" val="1194905541"/>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7128" y="154547"/>
            <a:ext cx="9843550" cy="901521"/>
          </a:xfrm>
        </p:spPr>
        <p:txBody>
          <a:bodyPr>
            <a:normAutofit/>
          </a:bodyPr>
          <a:lstStyle/>
          <a:p>
            <a:pPr algn="ctr"/>
            <a:r>
              <a:rPr lang="en-ZA" b="1" dirty="0" smtClean="0"/>
              <a:t>Model training cont’d..</a:t>
            </a:r>
            <a:endParaRPr lang="en-ZA" dirty="0"/>
          </a:p>
        </p:txBody>
      </p:sp>
      <p:sp>
        <p:nvSpPr>
          <p:cNvPr id="3" name="Subtitle 2"/>
          <p:cNvSpPr>
            <a:spLocks noGrp="1"/>
          </p:cNvSpPr>
          <p:nvPr>
            <p:ph type="subTitle" idx="1"/>
          </p:nvPr>
        </p:nvSpPr>
        <p:spPr>
          <a:xfrm>
            <a:off x="1326524" y="901521"/>
            <a:ext cx="10406130" cy="5550793"/>
          </a:xfrm>
        </p:spPr>
        <p:txBody>
          <a:bodyPr>
            <a:noAutofit/>
          </a:bodyPr>
          <a:lstStyle/>
          <a:p>
            <a:r>
              <a:rPr lang="en-ZA" b="1" cap="none" dirty="0">
                <a:solidFill>
                  <a:schemeClr val="tx1"/>
                </a:solidFill>
              </a:rPr>
              <a:t>The fourth step is to extract the train and </a:t>
            </a:r>
            <a:r>
              <a:rPr lang="en-ZA" b="1" cap="none" dirty="0" err="1">
                <a:solidFill>
                  <a:schemeClr val="tx1"/>
                </a:solidFill>
              </a:rPr>
              <a:t>eval</a:t>
            </a:r>
            <a:r>
              <a:rPr lang="en-ZA" b="1" cap="none" dirty="0">
                <a:solidFill>
                  <a:schemeClr val="tx1"/>
                </a:solidFill>
              </a:rPr>
              <a:t> datasets from datasets as shown in the code snippet below:</a:t>
            </a:r>
          </a:p>
          <a:p>
            <a:pPr>
              <a:lnSpc>
                <a:spcPct val="100000"/>
              </a:lnSpc>
            </a:pPr>
            <a:r>
              <a:rPr lang="en-ZA" sz="2400" b="1" cap="none" dirty="0">
                <a:solidFill>
                  <a:schemeClr val="tx1"/>
                </a:solidFill>
              </a:rPr>
              <a:t>	</a:t>
            </a:r>
            <a:r>
              <a:rPr lang="en-ZA" sz="1800" b="1" cap="none" dirty="0">
                <a:solidFill>
                  <a:schemeClr val="bg1"/>
                </a:solidFill>
              </a:rPr>
              <a:t>#extract train datasets</a:t>
            </a:r>
          </a:p>
          <a:p>
            <a:pPr>
              <a:lnSpc>
                <a:spcPct val="100000"/>
              </a:lnSpc>
            </a:pPr>
            <a:r>
              <a:rPr lang="en-ZA" sz="1800" b="1" cap="none" dirty="0" smtClean="0">
                <a:solidFill>
                  <a:schemeClr val="bg1"/>
                </a:solidFill>
              </a:rPr>
              <a:t>	</a:t>
            </a:r>
            <a:r>
              <a:rPr lang="en-ZA" sz="1800" b="1" cap="none" dirty="0" err="1" smtClean="0">
                <a:solidFill>
                  <a:schemeClr val="bg1"/>
                </a:solidFill>
              </a:rPr>
              <a:t>train_dataset</a:t>
            </a:r>
            <a:r>
              <a:rPr lang="en-ZA" sz="1800" b="1" cap="none" dirty="0" smtClean="0">
                <a:solidFill>
                  <a:schemeClr val="bg1"/>
                </a:solidFill>
              </a:rPr>
              <a:t>=datasets</a:t>
            </a:r>
            <a:r>
              <a:rPr lang="en-ZA" sz="1800" b="1" cap="none" dirty="0">
                <a:solidFill>
                  <a:schemeClr val="bg1"/>
                </a:solidFill>
              </a:rPr>
              <a:t>['train'].shuffle(seed=42)</a:t>
            </a:r>
          </a:p>
          <a:p>
            <a:pPr>
              <a:lnSpc>
                <a:spcPct val="100000"/>
              </a:lnSpc>
            </a:pPr>
            <a:r>
              <a:rPr lang="en-ZA" sz="1800" b="1" cap="none" dirty="0" smtClean="0">
                <a:solidFill>
                  <a:schemeClr val="bg1"/>
                </a:solidFill>
              </a:rPr>
              <a:t>	#</a:t>
            </a:r>
            <a:r>
              <a:rPr lang="en-ZA" sz="1800" b="1" cap="none" dirty="0">
                <a:solidFill>
                  <a:schemeClr val="bg1"/>
                </a:solidFill>
              </a:rPr>
              <a:t>extract </a:t>
            </a:r>
            <a:r>
              <a:rPr lang="en-ZA" sz="1800" b="1" cap="none" dirty="0" err="1">
                <a:solidFill>
                  <a:schemeClr val="bg1"/>
                </a:solidFill>
              </a:rPr>
              <a:t>eval</a:t>
            </a:r>
            <a:r>
              <a:rPr lang="en-ZA" sz="1800" b="1" cap="none" dirty="0">
                <a:solidFill>
                  <a:schemeClr val="bg1"/>
                </a:solidFill>
              </a:rPr>
              <a:t> datasets</a:t>
            </a:r>
          </a:p>
          <a:p>
            <a:pPr>
              <a:lnSpc>
                <a:spcPct val="100000"/>
              </a:lnSpc>
            </a:pPr>
            <a:r>
              <a:rPr lang="en-ZA" sz="1800" b="1" cap="none" dirty="0" smtClean="0">
                <a:solidFill>
                  <a:schemeClr val="bg1"/>
                </a:solidFill>
              </a:rPr>
              <a:t>	</a:t>
            </a:r>
            <a:r>
              <a:rPr lang="en-ZA" sz="1800" b="1" cap="none" dirty="0" err="1" smtClean="0">
                <a:solidFill>
                  <a:schemeClr val="bg1"/>
                </a:solidFill>
              </a:rPr>
              <a:t>eval_dataset</a:t>
            </a:r>
            <a:r>
              <a:rPr lang="en-ZA" sz="1800" b="1" cap="none" dirty="0" smtClean="0">
                <a:solidFill>
                  <a:schemeClr val="bg1"/>
                </a:solidFill>
              </a:rPr>
              <a:t>=datasets</a:t>
            </a:r>
            <a:r>
              <a:rPr lang="en-ZA" sz="1800" b="1" cap="none" dirty="0">
                <a:solidFill>
                  <a:schemeClr val="bg1"/>
                </a:solidFill>
              </a:rPr>
              <a:t>['</a:t>
            </a:r>
            <a:r>
              <a:rPr lang="en-ZA" sz="1800" b="1" cap="none" dirty="0" err="1">
                <a:solidFill>
                  <a:schemeClr val="bg1"/>
                </a:solidFill>
              </a:rPr>
              <a:t>eval</a:t>
            </a:r>
            <a:r>
              <a:rPr lang="en-ZA" sz="1800" b="1" cap="none" dirty="0">
                <a:solidFill>
                  <a:schemeClr val="bg1"/>
                </a:solidFill>
              </a:rPr>
              <a:t>'].shuffle(seed=42)</a:t>
            </a:r>
          </a:p>
          <a:p>
            <a:r>
              <a:rPr lang="en-ZA" b="1" cap="none" dirty="0">
                <a:solidFill>
                  <a:schemeClr val="tx1"/>
                </a:solidFill>
              </a:rPr>
              <a:t>The next step is to define metrics function as shown below:</a:t>
            </a:r>
          </a:p>
          <a:p>
            <a:pPr>
              <a:lnSpc>
                <a:spcPct val="100000"/>
              </a:lnSpc>
            </a:pPr>
            <a:r>
              <a:rPr lang="en-ZA" sz="2400" b="1" cap="none" dirty="0">
                <a:solidFill>
                  <a:schemeClr val="tx1"/>
                </a:solidFill>
              </a:rPr>
              <a:t>	</a:t>
            </a:r>
            <a:r>
              <a:rPr lang="en-ZA" sz="1800" b="1" cap="none" dirty="0">
                <a:solidFill>
                  <a:schemeClr val="bg1"/>
                </a:solidFill>
              </a:rPr>
              <a:t># Define the function to compute F1-score</a:t>
            </a:r>
          </a:p>
          <a:p>
            <a:pPr>
              <a:lnSpc>
                <a:spcPct val="100000"/>
              </a:lnSpc>
            </a:pPr>
            <a:r>
              <a:rPr lang="en-ZA" sz="1800" b="1" cap="none" dirty="0" smtClean="0">
                <a:solidFill>
                  <a:schemeClr val="bg1"/>
                </a:solidFill>
              </a:rPr>
              <a:t>	</a:t>
            </a:r>
            <a:r>
              <a:rPr lang="en-ZA" sz="1800" b="1" cap="none" dirty="0" err="1" smtClean="0">
                <a:solidFill>
                  <a:schemeClr val="bg1"/>
                </a:solidFill>
              </a:rPr>
              <a:t>def</a:t>
            </a:r>
            <a:r>
              <a:rPr lang="en-ZA" sz="1800" b="1" cap="none" dirty="0" smtClean="0">
                <a:solidFill>
                  <a:schemeClr val="bg1"/>
                </a:solidFill>
              </a:rPr>
              <a:t> </a:t>
            </a:r>
            <a:r>
              <a:rPr lang="en-ZA" sz="1800" b="1" cap="none" dirty="0" err="1">
                <a:solidFill>
                  <a:schemeClr val="bg1"/>
                </a:solidFill>
              </a:rPr>
              <a:t>compute_metrics</a:t>
            </a:r>
            <a:r>
              <a:rPr lang="en-ZA" sz="1800" b="1" cap="none" dirty="0">
                <a:solidFill>
                  <a:schemeClr val="bg1"/>
                </a:solidFill>
              </a:rPr>
              <a:t>(</a:t>
            </a:r>
            <a:r>
              <a:rPr lang="en-ZA" sz="1800" b="1" cap="none" dirty="0" err="1">
                <a:solidFill>
                  <a:schemeClr val="bg1"/>
                </a:solidFill>
              </a:rPr>
              <a:t>eval_preds</a:t>
            </a:r>
            <a:r>
              <a:rPr lang="en-ZA" sz="1800" b="1" cap="none" dirty="0">
                <a:solidFill>
                  <a:schemeClr val="bg1"/>
                </a:solidFill>
              </a:rPr>
              <a:t>):</a:t>
            </a:r>
          </a:p>
          <a:p>
            <a:pPr>
              <a:lnSpc>
                <a:spcPct val="100000"/>
              </a:lnSpc>
            </a:pPr>
            <a:r>
              <a:rPr lang="en-ZA" sz="1800" b="1" cap="none" dirty="0">
                <a:solidFill>
                  <a:schemeClr val="bg1"/>
                </a:solidFill>
              </a:rPr>
              <a:t>    </a:t>
            </a:r>
            <a:r>
              <a:rPr lang="en-ZA" sz="1800" b="1" cap="none" dirty="0" smtClean="0">
                <a:solidFill>
                  <a:schemeClr val="bg1"/>
                </a:solidFill>
              </a:rPr>
              <a:t>	logits</a:t>
            </a:r>
            <a:r>
              <a:rPr lang="en-ZA" sz="1800" b="1" cap="none" dirty="0">
                <a:solidFill>
                  <a:schemeClr val="bg1"/>
                </a:solidFill>
              </a:rPr>
              <a:t>, labels = </a:t>
            </a:r>
            <a:r>
              <a:rPr lang="en-ZA" sz="1800" b="1" cap="none" dirty="0" err="1">
                <a:solidFill>
                  <a:schemeClr val="bg1"/>
                </a:solidFill>
              </a:rPr>
              <a:t>eval_preds</a:t>
            </a:r>
            <a:endParaRPr lang="en-ZA" sz="1800" b="1" cap="none" dirty="0">
              <a:solidFill>
                <a:schemeClr val="bg1"/>
              </a:solidFill>
            </a:endParaRPr>
          </a:p>
          <a:p>
            <a:pPr>
              <a:lnSpc>
                <a:spcPct val="100000"/>
              </a:lnSpc>
            </a:pPr>
            <a:r>
              <a:rPr lang="en-ZA" sz="1800" b="1" cap="none" dirty="0">
                <a:solidFill>
                  <a:schemeClr val="bg1"/>
                </a:solidFill>
              </a:rPr>
              <a:t>   </a:t>
            </a:r>
            <a:r>
              <a:rPr lang="en-ZA" sz="1800" b="1" cap="none" dirty="0" smtClean="0">
                <a:solidFill>
                  <a:schemeClr val="bg1"/>
                </a:solidFill>
              </a:rPr>
              <a:t>	 </a:t>
            </a:r>
            <a:r>
              <a:rPr lang="en-ZA" sz="1800" b="1" cap="none" dirty="0">
                <a:solidFill>
                  <a:schemeClr val="bg1"/>
                </a:solidFill>
              </a:rPr>
              <a:t>predictions = </a:t>
            </a:r>
            <a:r>
              <a:rPr lang="en-ZA" sz="1800" b="1" cap="none" dirty="0" err="1">
                <a:solidFill>
                  <a:schemeClr val="bg1"/>
                </a:solidFill>
              </a:rPr>
              <a:t>np.argmax</a:t>
            </a:r>
            <a:r>
              <a:rPr lang="en-ZA" sz="1800" b="1" cap="none" dirty="0">
                <a:solidFill>
                  <a:schemeClr val="bg1"/>
                </a:solidFill>
              </a:rPr>
              <a:t>(logits, axis=-1)</a:t>
            </a:r>
          </a:p>
          <a:p>
            <a:pPr>
              <a:lnSpc>
                <a:spcPct val="100000"/>
              </a:lnSpc>
            </a:pPr>
            <a:r>
              <a:rPr lang="en-ZA" sz="1800" b="1" cap="none" dirty="0">
                <a:solidFill>
                  <a:schemeClr val="bg1"/>
                </a:solidFill>
              </a:rPr>
              <a:t>    </a:t>
            </a:r>
            <a:r>
              <a:rPr lang="en-ZA" sz="1800" b="1" cap="none" dirty="0" smtClean="0">
                <a:solidFill>
                  <a:schemeClr val="bg1"/>
                </a:solidFill>
              </a:rPr>
              <a:t>	f1 </a:t>
            </a:r>
            <a:r>
              <a:rPr lang="en-ZA" sz="1800" b="1" cap="none" dirty="0">
                <a:solidFill>
                  <a:schemeClr val="bg1"/>
                </a:solidFill>
              </a:rPr>
              <a:t>= f1_score(labels, predictions, average='weighted')</a:t>
            </a:r>
          </a:p>
          <a:p>
            <a:r>
              <a:rPr lang="en-ZA" sz="1800" b="1" cap="none" dirty="0">
                <a:solidFill>
                  <a:schemeClr val="tx1"/>
                </a:solidFill>
              </a:rPr>
              <a:t>    </a:t>
            </a:r>
            <a:r>
              <a:rPr lang="en-ZA" sz="1800" b="1" cap="none" dirty="0" smtClean="0">
                <a:solidFill>
                  <a:schemeClr val="tx1"/>
                </a:solidFill>
              </a:rPr>
              <a:t>	</a:t>
            </a:r>
            <a:r>
              <a:rPr lang="en-ZA" sz="1800" b="1" cap="none" dirty="0" smtClean="0">
                <a:solidFill>
                  <a:schemeClr val="bg1"/>
                </a:solidFill>
              </a:rPr>
              <a:t>return </a:t>
            </a:r>
            <a:r>
              <a:rPr lang="en-ZA" sz="1800" b="1" cap="none" dirty="0">
                <a:solidFill>
                  <a:schemeClr val="bg1"/>
                </a:solidFill>
              </a:rPr>
              <a:t>{"f1-score": f1}</a:t>
            </a:r>
          </a:p>
          <a:p>
            <a:endParaRPr lang="en-ZA" sz="2400" b="1" cap="none" dirty="0">
              <a:solidFill>
                <a:schemeClr val="tx1"/>
              </a:solidFill>
            </a:endParaRPr>
          </a:p>
          <a:p>
            <a:pPr marL="457200" indent="-457200">
              <a:buAutoNum type="arabicPeriod"/>
            </a:pPr>
            <a:endParaRPr lang="en-ZA" sz="2400" cap="none" dirty="0" smtClean="0"/>
          </a:p>
        </p:txBody>
      </p:sp>
    </p:spTree>
    <p:extLst>
      <p:ext uri="{BB962C8B-B14F-4D97-AF65-F5344CB8AC3E}">
        <p14:creationId xmlns:p14="http://schemas.microsoft.com/office/powerpoint/2010/main" val="2744285765"/>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7128" y="154547"/>
            <a:ext cx="9843550" cy="901521"/>
          </a:xfrm>
        </p:spPr>
        <p:txBody>
          <a:bodyPr>
            <a:normAutofit/>
          </a:bodyPr>
          <a:lstStyle/>
          <a:p>
            <a:pPr algn="ctr"/>
            <a:r>
              <a:rPr lang="en-ZA" b="1" dirty="0" smtClean="0"/>
              <a:t>Model training cont’d..</a:t>
            </a:r>
            <a:endParaRPr lang="en-ZA" dirty="0"/>
          </a:p>
        </p:txBody>
      </p:sp>
      <p:sp>
        <p:nvSpPr>
          <p:cNvPr id="3" name="Subtitle 2"/>
          <p:cNvSpPr>
            <a:spLocks noGrp="1"/>
          </p:cNvSpPr>
          <p:nvPr>
            <p:ph type="subTitle" idx="1"/>
          </p:nvPr>
        </p:nvSpPr>
        <p:spPr>
          <a:xfrm>
            <a:off x="1326523" y="901521"/>
            <a:ext cx="10509161" cy="5550793"/>
          </a:xfrm>
        </p:spPr>
        <p:txBody>
          <a:bodyPr>
            <a:noAutofit/>
          </a:bodyPr>
          <a:lstStyle/>
          <a:p>
            <a:r>
              <a:rPr lang="en-ZA" sz="1800" cap="none" dirty="0">
                <a:solidFill>
                  <a:schemeClr val="tx1"/>
                </a:solidFill>
              </a:rPr>
              <a:t>The above function works as follows:</a:t>
            </a:r>
          </a:p>
          <a:p>
            <a:r>
              <a:rPr lang="en-ZA" sz="1800" cap="none" dirty="0" smtClean="0">
                <a:solidFill>
                  <a:schemeClr val="tx1"/>
                </a:solidFill>
              </a:rPr>
              <a:t>1. </a:t>
            </a:r>
            <a:r>
              <a:rPr lang="en-ZA" sz="1800" b="1" cap="none" dirty="0" smtClean="0">
                <a:solidFill>
                  <a:schemeClr val="tx1"/>
                </a:solidFill>
              </a:rPr>
              <a:t>logits</a:t>
            </a:r>
            <a:r>
              <a:rPr lang="en-ZA" sz="1800" b="1" cap="none" dirty="0">
                <a:solidFill>
                  <a:schemeClr val="tx1"/>
                </a:solidFill>
              </a:rPr>
              <a:t>: </a:t>
            </a:r>
            <a:r>
              <a:rPr lang="en-ZA" sz="1800" cap="none" dirty="0">
                <a:solidFill>
                  <a:schemeClr val="tx1"/>
                </a:solidFill>
              </a:rPr>
              <a:t>This array contains the predicted scores or probabilities for each class produced by the model. Each row corresponds to a data point, and each column corresponds to a class. The values in the logits array indicate how strongly the model believes each class is present in the data point.</a:t>
            </a:r>
          </a:p>
          <a:p>
            <a:r>
              <a:rPr lang="en-ZA" sz="1800" cap="none" dirty="0" smtClean="0">
                <a:solidFill>
                  <a:schemeClr val="tx1"/>
                </a:solidFill>
              </a:rPr>
              <a:t>2. </a:t>
            </a:r>
            <a:r>
              <a:rPr lang="en-ZA" sz="1800" b="1" cap="none" dirty="0" smtClean="0">
                <a:solidFill>
                  <a:schemeClr val="tx1"/>
                </a:solidFill>
              </a:rPr>
              <a:t>labels</a:t>
            </a:r>
            <a:r>
              <a:rPr lang="en-ZA" sz="1800" b="1" cap="none" dirty="0">
                <a:solidFill>
                  <a:schemeClr val="tx1"/>
                </a:solidFill>
              </a:rPr>
              <a:t>: </a:t>
            </a:r>
            <a:r>
              <a:rPr lang="en-ZA" sz="1800" cap="none" dirty="0">
                <a:solidFill>
                  <a:schemeClr val="tx1"/>
                </a:solidFill>
              </a:rPr>
              <a:t>This array contains the true labels or ground truth for each data point. These are the actual classes to which the data points belong.</a:t>
            </a:r>
          </a:p>
          <a:p>
            <a:r>
              <a:rPr lang="en-ZA" sz="1800" cap="none" dirty="0" smtClean="0">
                <a:solidFill>
                  <a:schemeClr val="tx1"/>
                </a:solidFill>
              </a:rPr>
              <a:t>3. </a:t>
            </a:r>
            <a:r>
              <a:rPr lang="en-ZA" sz="1800" b="1" cap="none" dirty="0" smtClean="0">
                <a:solidFill>
                  <a:schemeClr val="tx1"/>
                </a:solidFill>
              </a:rPr>
              <a:t>predictions</a:t>
            </a:r>
            <a:r>
              <a:rPr lang="en-ZA" sz="1800" b="1" cap="none" dirty="0">
                <a:solidFill>
                  <a:schemeClr val="tx1"/>
                </a:solidFill>
              </a:rPr>
              <a:t>: </a:t>
            </a:r>
            <a:r>
              <a:rPr lang="en-ZA" sz="1800" cap="none" dirty="0">
                <a:solidFill>
                  <a:schemeClr val="tx1"/>
                </a:solidFill>
              </a:rPr>
              <a:t>The </a:t>
            </a:r>
            <a:r>
              <a:rPr lang="en-ZA" sz="1800" cap="none" dirty="0" err="1">
                <a:solidFill>
                  <a:schemeClr val="tx1"/>
                </a:solidFill>
              </a:rPr>
              <a:t>np.argmax</a:t>
            </a:r>
            <a:r>
              <a:rPr lang="en-ZA" sz="1800" cap="none" dirty="0">
                <a:solidFill>
                  <a:schemeClr val="tx1"/>
                </a:solidFill>
              </a:rPr>
              <a:t> function is used to find the index of the highest predicted score (probability) in the logits array for each data point. This index corresponds to the predicted class label for that data point.</a:t>
            </a:r>
          </a:p>
          <a:p>
            <a:r>
              <a:rPr lang="en-ZA" sz="1800" cap="none" dirty="0" smtClean="0">
                <a:solidFill>
                  <a:schemeClr val="tx1"/>
                </a:solidFill>
              </a:rPr>
              <a:t>4. </a:t>
            </a:r>
            <a:r>
              <a:rPr lang="en-ZA" sz="1800" b="1" cap="none" dirty="0" smtClean="0">
                <a:solidFill>
                  <a:schemeClr val="tx1"/>
                </a:solidFill>
              </a:rPr>
              <a:t>f1_score(labels</a:t>
            </a:r>
            <a:r>
              <a:rPr lang="en-ZA" sz="1800" b="1" cap="none" dirty="0">
                <a:solidFill>
                  <a:schemeClr val="tx1"/>
                </a:solidFill>
              </a:rPr>
              <a:t>, predictions, average='weighted'): </a:t>
            </a:r>
            <a:r>
              <a:rPr lang="en-ZA" sz="1800" cap="none" dirty="0">
                <a:solidFill>
                  <a:schemeClr val="tx1"/>
                </a:solidFill>
              </a:rPr>
              <a:t>This computes the F1-score using the f1_score function from the </a:t>
            </a:r>
            <a:r>
              <a:rPr lang="en-ZA" sz="1800" cap="none" dirty="0" err="1">
                <a:solidFill>
                  <a:schemeClr val="tx1"/>
                </a:solidFill>
              </a:rPr>
              <a:t>sklearn.metrics</a:t>
            </a:r>
            <a:r>
              <a:rPr lang="en-ZA" sz="1800" cap="none" dirty="0">
                <a:solidFill>
                  <a:schemeClr val="tx1"/>
                </a:solidFill>
              </a:rPr>
              <a:t> module. The F1-score is a metric that combines precision and recall to provide a balanced measure of a model's accuracy. It's particularly useful when dealing with imbalanced classes.</a:t>
            </a:r>
          </a:p>
          <a:p>
            <a:r>
              <a:rPr lang="en-ZA" sz="1800" cap="none" dirty="0" smtClean="0">
                <a:solidFill>
                  <a:schemeClr val="tx1"/>
                </a:solidFill>
              </a:rPr>
              <a:t>5. </a:t>
            </a:r>
            <a:r>
              <a:rPr lang="en-ZA" sz="1800" b="1" cap="none" dirty="0" smtClean="0">
                <a:solidFill>
                  <a:schemeClr val="tx1"/>
                </a:solidFill>
              </a:rPr>
              <a:t>return </a:t>
            </a:r>
            <a:r>
              <a:rPr lang="en-ZA" sz="1800" b="1" cap="none" dirty="0">
                <a:solidFill>
                  <a:schemeClr val="tx1"/>
                </a:solidFill>
              </a:rPr>
              <a:t>{"f1-score": f1}: </a:t>
            </a:r>
            <a:r>
              <a:rPr lang="en-ZA" sz="1800" cap="none" dirty="0">
                <a:solidFill>
                  <a:schemeClr val="tx1"/>
                </a:solidFill>
              </a:rPr>
              <a:t>The function returns a dictionary containing the calculated F1-score with the key "f1-score". This format is suitable for reporting and tracking multiple metrics during model evaluation.</a:t>
            </a:r>
          </a:p>
          <a:p>
            <a:endParaRPr lang="en-ZA" sz="1600" b="1" cap="none" dirty="0">
              <a:solidFill>
                <a:schemeClr val="tx1"/>
              </a:solidFill>
            </a:endParaRPr>
          </a:p>
          <a:p>
            <a:pPr marL="457200" indent="-457200">
              <a:buAutoNum type="arabicPeriod"/>
            </a:pPr>
            <a:endParaRPr lang="en-ZA" sz="1600" cap="none" dirty="0" smtClean="0"/>
          </a:p>
        </p:txBody>
      </p:sp>
    </p:spTree>
    <p:extLst>
      <p:ext uri="{BB962C8B-B14F-4D97-AF65-F5344CB8AC3E}">
        <p14:creationId xmlns:p14="http://schemas.microsoft.com/office/powerpoint/2010/main" val="2498545073"/>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7128" y="154547"/>
            <a:ext cx="9843550" cy="901521"/>
          </a:xfrm>
        </p:spPr>
        <p:txBody>
          <a:bodyPr>
            <a:normAutofit/>
          </a:bodyPr>
          <a:lstStyle/>
          <a:p>
            <a:pPr algn="ctr"/>
            <a:r>
              <a:rPr lang="en-ZA" b="1" dirty="0" smtClean="0"/>
              <a:t>Model training cont’d..</a:t>
            </a:r>
            <a:endParaRPr lang="en-ZA" dirty="0"/>
          </a:p>
        </p:txBody>
      </p:sp>
      <p:sp>
        <p:nvSpPr>
          <p:cNvPr id="3" name="Subtitle 2"/>
          <p:cNvSpPr>
            <a:spLocks noGrp="1"/>
          </p:cNvSpPr>
          <p:nvPr>
            <p:ph type="subTitle" idx="1"/>
          </p:nvPr>
        </p:nvSpPr>
        <p:spPr>
          <a:xfrm>
            <a:off x="1682840" y="953037"/>
            <a:ext cx="9302840" cy="5035639"/>
          </a:xfrm>
        </p:spPr>
        <p:txBody>
          <a:bodyPr>
            <a:noAutofit/>
          </a:bodyPr>
          <a:lstStyle/>
          <a:p>
            <a:r>
              <a:rPr lang="en-ZA" sz="3200" cap="none" dirty="0">
                <a:solidFill>
                  <a:schemeClr val="tx1"/>
                </a:solidFill>
              </a:rPr>
              <a:t>Three models shall be trained in turns as follows:</a:t>
            </a:r>
          </a:p>
          <a:p>
            <a:r>
              <a:rPr lang="en-ZA" sz="3200" cap="none" dirty="0">
                <a:solidFill>
                  <a:schemeClr val="tx1"/>
                </a:solidFill>
              </a:rPr>
              <a:t>1</a:t>
            </a:r>
            <a:r>
              <a:rPr lang="en-ZA" sz="3200" cap="none" dirty="0" smtClean="0">
                <a:solidFill>
                  <a:schemeClr val="tx1"/>
                </a:solidFill>
              </a:rPr>
              <a:t>. '</a:t>
            </a:r>
            <a:r>
              <a:rPr lang="en-ZA" sz="3200" cap="none" dirty="0" err="1" smtClean="0">
                <a:solidFill>
                  <a:schemeClr val="tx1"/>
                </a:solidFill>
              </a:rPr>
              <a:t>bert</a:t>
            </a:r>
            <a:r>
              <a:rPr lang="en-ZA" sz="3200" cap="none" dirty="0" smtClean="0">
                <a:solidFill>
                  <a:schemeClr val="tx1"/>
                </a:solidFill>
              </a:rPr>
              <a:t>-base-cased</a:t>
            </a:r>
            <a:r>
              <a:rPr lang="en-ZA" sz="3200" cap="none" dirty="0">
                <a:solidFill>
                  <a:schemeClr val="tx1"/>
                </a:solidFill>
              </a:rPr>
              <a:t>' and be named as: '</a:t>
            </a:r>
            <a:r>
              <a:rPr lang="en-ZA" sz="3200" cap="none" dirty="0" err="1">
                <a:solidFill>
                  <a:schemeClr val="tx1"/>
                </a:solidFill>
              </a:rPr>
              <a:t>sentence_sentiments_analysis_bert</a:t>
            </a:r>
            <a:r>
              <a:rPr lang="en-ZA" sz="3200" cap="none" dirty="0">
                <a:solidFill>
                  <a:schemeClr val="tx1"/>
                </a:solidFill>
              </a:rPr>
              <a:t>'</a:t>
            </a:r>
          </a:p>
          <a:p>
            <a:r>
              <a:rPr lang="en-ZA" sz="3200" cap="none" dirty="0">
                <a:solidFill>
                  <a:schemeClr val="tx1"/>
                </a:solidFill>
              </a:rPr>
              <a:t>2</a:t>
            </a:r>
            <a:r>
              <a:rPr lang="en-ZA" sz="3200" cap="none" dirty="0" smtClean="0">
                <a:solidFill>
                  <a:schemeClr val="tx1"/>
                </a:solidFill>
              </a:rPr>
              <a:t>. '</a:t>
            </a:r>
            <a:r>
              <a:rPr lang="en-ZA" sz="3200" cap="none" dirty="0" err="1" smtClean="0">
                <a:solidFill>
                  <a:schemeClr val="tx1"/>
                </a:solidFill>
              </a:rPr>
              <a:t>distilbert</a:t>
            </a:r>
            <a:r>
              <a:rPr lang="en-ZA" sz="3200" cap="none" dirty="0" smtClean="0">
                <a:solidFill>
                  <a:schemeClr val="tx1"/>
                </a:solidFill>
              </a:rPr>
              <a:t>-base-cased</a:t>
            </a:r>
            <a:r>
              <a:rPr lang="en-ZA" sz="3200" cap="none" dirty="0">
                <a:solidFill>
                  <a:schemeClr val="tx1"/>
                </a:solidFill>
              </a:rPr>
              <a:t>' and be named as: '</a:t>
            </a:r>
            <a:r>
              <a:rPr lang="en-ZA" sz="3200" cap="none" dirty="0" err="1">
                <a:solidFill>
                  <a:schemeClr val="tx1"/>
                </a:solidFill>
              </a:rPr>
              <a:t>sentence_sentiments_analysis_distilbert</a:t>
            </a:r>
            <a:r>
              <a:rPr lang="en-ZA" sz="3200" cap="none" dirty="0">
                <a:solidFill>
                  <a:schemeClr val="tx1"/>
                </a:solidFill>
              </a:rPr>
              <a:t>'</a:t>
            </a:r>
          </a:p>
          <a:p>
            <a:r>
              <a:rPr lang="en-ZA" sz="3200" cap="none" dirty="0">
                <a:solidFill>
                  <a:schemeClr val="tx1"/>
                </a:solidFill>
              </a:rPr>
              <a:t>3</a:t>
            </a:r>
            <a:r>
              <a:rPr lang="en-ZA" sz="3200" cap="none" dirty="0" smtClean="0">
                <a:solidFill>
                  <a:schemeClr val="tx1"/>
                </a:solidFill>
              </a:rPr>
              <a:t>. '</a:t>
            </a:r>
            <a:r>
              <a:rPr lang="en-ZA" sz="3200" cap="none" dirty="0" err="1" smtClean="0">
                <a:solidFill>
                  <a:schemeClr val="tx1"/>
                </a:solidFill>
              </a:rPr>
              <a:t>roberta</a:t>
            </a:r>
            <a:r>
              <a:rPr lang="en-ZA" sz="3200" cap="none" dirty="0" smtClean="0">
                <a:solidFill>
                  <a:schemeClr val="tx1"/>
                </a:solidFill>
              </a:rPr>
              <a:t>-base</a:t>
            </a:r>
            <a:r>
              <a:rPr lang="en-ZA" sz="3200" cap="none" dirty="0">
                <a:solidFill>
                  <a:schemeClr val="tx1"/>
                </a:solidFill>
              </a:rPr>
              <a:t>' and be named as: '</a:t>
            </a:r>
            <a:r>
              <a:rPr lang="en-ZA" sz="3200" cap="none" dirty="0" err="1">
                <a:solidFill>
                  <a:schemeClr val="tx1"/>
                </a:solidFill>
              </a:rPr>
              <a:t>sentence_sentiments_analysis_roberta</a:t>
            </a:r>
            <a:r>
              <a:rPr lang="en-ZA" sz="3200" cap="none" dirty="0">
                <a:solidFill>
                  <a:schemeClr val="tx1"/>
                </a:solidFill>
              </a:rPr>
              <a:t>'</a:t>
            </a:r>
          </a:p>
          <a:p>
            <a:endParaRPr lang="en-ZA" sz="1600" b="1" cap="none" dirty="0">
              <a:solidFill>
                <a:schemeClr val="tx1"/>
              </a:solidFill>
            </a:endParaRPr>
          </a:p>
          <a:p>
            <a:pPr marL="457200" indent="-457200">
              <a:buAutoNum type="arabicPeriod"/>
            </a:pPr>
            <a:endParaRPr lang="en-ZA" sz="1600" cap="none" dirty="0" smtClean="0"/>
          </a:p>
        </p:txBody>
      </p:sp>
    </p:spTree>
    <p:extLst>
      <p:ext uri="{BB962C8B-B14F-4D97-AF65-F5344CB8AC3E}">
        <p14:creationId xmlns:p14="http://schemas.microsoft.com/office/powerpoint/2010/main" val="3398041156"/>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7128" y="154547"/>
            <a:ext cx="9843550" cy="901521"/>
          </a:xfrm>
        </p:spPr>
        <p:txBody>
          <a:bodyPr>
            <a:normAutofit/>
          </a:bodyPr>
          <a:lstStyle/>
          <a:p>
            <a:pPr algn="ctr"/>
            <a:r>
              <a:rPr lang="en-ZA" b="1" dirty="0" smtClean="0"/>
              <a:t>Model training cont’d..</a:t>
            </a:r>
            <a:endParaRPr lang="en-ZA" dirty="0"/>
          </a:p>
        </p:txBody>
      </p:sp>
      <p:sp>
        <p:nvSpPr>
          <p:cNvPr id="3" name="Subtitle 2"/>
          <p:cNvSpPr>
            <a:spLocks noGrp="1"/>
          </p:cNvSpPr>
          <p:nvPr>
            <p:ph type="subTitle" idx="1"/>
          </p:nvPr>
        </p:nvSpPr>
        <p:spPr>
          <a:xfrm>
            <a:off x="1326524" y="901521"/>
            <a:ext cx="10406130" cy="5344733"/>
          </a:xfrm>
        </p:spPr>
        <p:txBody>
          <a:bodyPr>
            <a:noAutofit/>
          </a:bodyPr>
          <a:lstStyle/>
          <a:p>
            <a:r>
              <a:rPr lang="en-ZA" b="1" cap="none" dirty="0">
                <a:solidFill>
                  <a:schemeClr val="tx1"/>
                </a:solidFill>
              </a:rPr>
              <a:t>Just before we start training we need to do the following:</a:t>
            </a:r>
          </a:p>
          <a:p>
            <a:r>
              <a:rPr lang="en-ZA" b="1" cap="none" dirty="0">
                <a:solidFill>
                  <a:schemeClr val="tx1"/>
                </a:solidFill>
              </a:rPr>
              <a:t>(</a:t>
            </a:r>
            <a:r>
              <a:rPr lang="en-ZA" b="1" cap="none" dirty="0" err="1" smtClean="0">
                <a:solidFill>
                  <a:schemeClr val="tx1"/>
                </a:solidFill>
              </a:rPr>
              <a:t>i</a:t>
            </a:r>
            <a:r>
              <a:rPr lang="en-ZA" b="1" cap="none" dirty="0" smtClean="0">
                <a:solidFill>
                  <a:schemeClr val="tx1"/>
                </a:solidFill>
              </a:rPr>
              <a:t>) Set </a:t>
            </a:r>
            <a:r>
              <a:rPr lang="en-ZA" b="1" cap="none" dirty="0">
                <a:solidFill>
                  <a:schemeClr val="tx1"/>
                </a:solidFill>
              </a:rPr>
              <a:t>the training arguments. The </a:t>
            </a:r>
            <a:r>
              <a:rPr lang="en-ZA" b="1" cap="none" dirty="0" err="1">
                <a:solidFill>
                  <a:schemeClr val="tx1"/>
                </a:solidFill>
              </a:rPr>
              <a:t>TrainingArguments</a:t>
            </a:r>
            <a:r>
              <a:rPr lang="en-ZA" b="1" cap="none" dirty="0">
                <a:solidFill>
                  <a:schemeClr val="tx1"/>
                </a:solidFill>
              </a:rPr>
              <a:t> object is used to define various training configurations and </a:t>
            </a:r>
            <a:r>
              <a:rPr lang="en-ZA" b="1" cap="none" dirty="0" err="1">
                <a:solidFill>
                  <a:schemeClr val="tx1"/>
                </a:solidFill>
              </a:rPr>
              <a:t>hyperparameters</a:t>
            </a:r>
            <a:r>
              <a:rPr lang="en-ZA" b="1" cap="none" dirty="0">
                <a:solidFill>
                  <a:schemeClr val="tx1"/>
                </a:solidFill>
              </a:rPr>
              <a:t>, such as the number of training epochs, evaluation and saving strategies, and whether to push the model to the Hugging Face Model Hub after training. This object is then passed to the Trainer class for model training using the specified settings. This is shown in the code snippet below:</a:t>
            </a:r>
          </a:p>
          <a:p>
            <a:pPr>
              <a:lnSpc>
                <a:spcPct val="100000"/>
              </a:lnSpc>
            </a:pPr>
            <a:r>
              <a:rPr lang="en-ZA" sz="1800" b="1" cap="none" dirty="0">
                <a:solidFill>
                  <a:schemeClr val="bg1"/>
                </a:solidFill>
              </a:rPr>
              <a:t>#set the training arguments</a:t>
            </a:r>
          </a:p>
          <a:p>
            <a:pPr>
              <a:lnSpc>
                <a:spcPct val="100000"/>
              </a:lnSpc>
            </a:pPr>
            <a:r>
              <a:rPr lang="en-ZA" sz="1800" b="1" cap="none" dirty="0" err="1">
                <a:solidFill>
                  <a:schemeClr val="bg1"/>
                </a:solidFill>
              </a:rPr>
              <a:t>trainargs</a:t>
            </a:r>
            <a:r>
              <a:rPr lang="en-ZA" sz="1800" b="1" cap="none" dirty="0">
                <a:solidFill>
                  <a:schemeClr val="bg1"/>
                </a:solidFill>
              </a:rPr>
              <a:t>=</a:t>
            </a:r>
            <a:r>
              <a:rPr lang="en-ZA" sz="1800" b="1" cap="none" dirty="0" err="1">
                <a:solidFill>
                  <a:schemeClr val="bg1"/>
                </a:solidFill>
              </a:rPr>
              <a:t>TrainingArguments</a:t>
            </a:r>
            <a:r>
              <a:rPr lang="en-ZA" sz="1800" b="1" cap="none" dirty="0">
                <a:solidFill>
                  <a:schemeClr val="bg1"/>
                </a:solidFill>
              </a:rPr>
              <a:t>('</a:t>
            </a:r>
            <a:r>
              <a:rPr lang="en-ZA" sz="1800" b="1" cap="none" dirty="0" err="1">
                <a:solidFill>
                  <a:schemeClr val="bg1"/>
                </a:solidFill>
              </a:rPr>
              <a:t>sentence_sentiments_analysis_bert</a:t>
            </a:r>
            <a:r>
              <a:rPr lang="en-ZA" sz="1800" b="1" cap="none" dirty="0">
                <a:solidFill>
                  <a:schemeClr val="bg1"/>
                </a:solidFill>
              </a:rPr>
              <a:t>',</a:t>
            </a:r>
          </a:p>
          <a:p>
            <a:pPr>
              <a:lnSpc>
                <a:spcPct val="100000"/>
              </a:lnSpc>
            </a:pPr>
            <a:r>
              <a:rPr lang="en-ZA" sz="1800" b="1" cap="none" dirty="0">
                <a:solidFill>
                  <a:schemeClr val="bg1"/>
                </a:solidFill>
              </a:rPr>
              <a:t>                            </a:t>
            </a:r>
            <a:r>
              <a:rPr lang="en-ZA" sz="1800" b="1" cap="none" dirty="0" err="1">
                <a:solidFill>
                  <a:schemeClr val="bg1"/>
                </a:solidFill>
              </a:rPr>
              <a:t>num_train_epochs</a:t>
            </a:r>
            <a:r>
              <a:rPr lang="en-ZA" sz="1800" b="1" cap="none" dirty="0">
                <a:solidFill>
                  <a:schemeClr val="bg1"/>
                </a:solidFill>
              </a:rPr>
              <a:t>=5,</a:t>
            </a:r>
          </a:p>
          <a:p>
            <a:pPr>
              <a:lnSpc>
                <a:spcPct val="100000"/>
              </a:lnSpc>
            </a:pPr>
            <a:r>
              <a:rPr lang="en-ZA" sz="1800" b="1" cap="none" dirty="0">
                <a:solidFill>
                  <a:schemeClr val="bg1"/>
                </a:solidFill>
              </a:rPr>
              <a:t>                            </a:t>
            </a:r>
            <a:r>
              <a:rPr lang="en-ZA" sz="1800" b="1" cap="none" dirty="0" err="1">
                <a:solidFill>
                  <a:schemeClr val="bg1"/>
                </a:solidFill>
              </a:rPr>
              <a:t>evaluation_strategy</a:t>
            </a:r>
            <a:r>
              <a:rPr lang="en-ZA" sz="1800" b="1" cap="none" dirty="0">
                <a:solidFill>
                  <a:schemeClr val="bg1"/>
                </a:solidFill>
              </a:rPr>
              <a:t>="epoch",</a:t>
            </a:r>
          </a:p>
          <a:p>
            <a:pPr>
              <a:lnSpc>
                <a:spcPct val="100000"/>
              </a:lnSpc>
            </a:pPr>
            <a:r>
              <a:rPr lang="en-ZA" sz="1800" b="1" cap="none" dirty="0">
                <a:solidFill>
                  <a:schemeClr val="bg1"/>
                </a:solidFill>
              </a:rPr>
              <a:t>                            </a:t>
            </a:r>
            <a:r>
              <a:rPr lang="en-ZA" sz="1800" b="1" cap="none" dirty="0" err="1">
                <a:solidFill>
                  <a:schemeClr val="bg1"/>
                </a:solidFill>
              </a:rPr>
              <a:t>save_strategy</a:t>
            </a:r>
            <a:r>
              <a:rPr lang="en-ZA" sz="1800" b="1" cap="none" dirty="0">
                <a:solidFill>
                  <a:schemeClr val="bg1"/>
                </a:solidFill>
              </a:rPr>
              <a:t>='epoch',</a:t>
            </a:r>
          </a:p>
          <a:p>
            <a:pPr>
              <a:lnSpc>
                <a:spcPct val="100000"/>
              </a:lnSpc>
            </a:pPr>
            <a:r>
              <a:rPr lang="en-ZA" sz="1800" b="1" cap="none" dirty="0">
                <a:solidFill>
                  <a:schemeClr val="bg1"/>
                </a:solidFill>
              </a:rPr>
              <a:t>                            </a:t>
            </a:r>
            <a:r>
              <a:rPr lang="en-ZA" sz="1800" b="1" cap="none" dirty="0" err="1">
                <a:solidFill>
                  <a:schemeClr val="bg1"/>
                </a:solidFill>
              </a:rPr>
              <a:t>load_best_model_at_end</a:t>
            </a:r>
            <a:r>
              <a:rPr lang="en-ZA" sz="1800" b="1" cap="none" dirty="0">
                <a:solidFill>
                  <a:schemeClr val="bg1"/>
                </a:solidFill>
              </a:rPr>
              <a:t>=True,</a:t>
            </a:r>
          </a:p>
          <a:p>
            <a:pPr>
              <a:lnSpc>
                <a:spcPct val="100000"/>
              </a:lnSpc>
            </a:pPr>
            <a:r>
              <a:rPr lang="en-ZA" sz="1800" b="1" cap="none" dirty="0">
                <a:solidFill>
                  <a:schemeClr val="bg1"/>
                </a:solidFill>
              </a:rPr>
              <a:t>                            </a:t>
            </a:r>
            <a:r>
              <a:rPr lang="en-ZA" sz="1800" b="1" cap="none" dirty="0" err="1">
                <a:solidFill>
                  <a:schemeClr val="bg1"/>
                </a:solidFill>
              </a:rPr>
              <a:t>push_to_hub</a:t>
            </a:r>
            <a:r>
              <a:rPr lang="en-ZA" sz="1800" b="1" cap="none" dirty="0">
                <a:solidFill>
                  <a:schemeClr val="bg1"/>
                </a:solidFill>
              </a:rPr>
              <a:t>=True)</a:t>
            </a:r>
          </a:p>
          <a:p>
            <a:endParaRPr lang="en-ZA" b="1" cap="none" dirty="0">
              <a:solidFill>
                <a:schemeClr val="bg1"/>
              </a:solidFill>
            </a:endParaRPr>
          </a:p>
          <a:p>
            <a:pPr marL="457200" indent="-457200">
              <a:buAutoNum type="arabicPeriod"/>
            </a:pPr>
            <a:endParaRPr lang="en-ZA" cap="none" dirty="0" smtClean="0">
              <a:solidFill>
                <a:schemeClr val="bg1"/>
              </a:solidFill>
            </a:endParaRPr>
          </a:p>
        </p:txBody>
      </p:sp>
    </p:spTree>
    <p:extLst>
      <p:ext uri="{BB962C8B-B14F-4D97-AF65-F5344CB8AC3E}">
        <p14:creationId xmlns:p14="http://schemas.microsoft.com/office/powerpoint/2010/main" val="128530038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3" y="360940"/>
            <a:ext cx="9905998" cy="643612"/>
          </a:xfrm>
        </p:spPr>
        <p:txBody>
          <a:bodyPr>
            <a:normAutofit/>
          </a:bodyPr>
          <a:lstStyle/>
          <a:p>
            <a:pPr algn="ctr"/>
            <a:r>
              <a:rPr lang="en-ZA" b="1" dirty="0"/>
              <a:t>Importation of Important Libraries</a:t>
            </a:r>
            <a:endParaRPr lang="en-ZA" dirty="0"/>
          </a:p>
        </p:txBody>
      </p:sp>
      <p:sp>
        <p:nvSpPr>
          <p:cNvPr id="3" name="Subtitle 2"/>
          <p:cNvSpPr>
            <a:spLocks noGrp="1"/>
          </p:cNvSpPr>
          <p:nvPr>
            <p:ph sz="half" idx="1"/>
          </p:nvPr>
        </p:nvSpPr>
        <p:spPr>
          <a:xfrm>
            <a:off x="1141413" y="1004552"/>
            <a:ext cx="4878389" cy="5164428"/>
          </a:xfrm>
        </p:spPr>
        <p:txBody>
          <a:bodyPr>
            <a:noAutofit/>
          </a:bodyPr>
          <a:lstStyle/>
          <a:p>
            <a:pPr marL="0" indent="0">
              <a:buNone/>
            </a:pPr>
            <a:r>
              <a:rPr lang="en-ZA" cap="none" dirty="0" smtClean="0">
                <a:solidFill>
                  <a:schemeClr val="tx1"/>
                </a:solidFill>
              </a:rPr>
              <a:t>The following code snippet was used to load the necessary libraries:</a:t>
            </a:r>
          </a:p>
          <a:p>
            <a:r>
              <a:rPr lang="en-ZA" sz="1600" dirty="0"/>
              <a:t>#Import Libraries</a:t>
            </a:r>
          </a:p>
          <a:p>
            <a:r>
              <a:rPr lang="en-ZA" sz="1600" dirty="0"/>
              <a:t>import </a:t>
            </a:r>
            <a:r>
              <a:rPr lang="en-ZA" sz="1600" dirty="0" err="1"/>
              <a:t>os</a:t>
            </a:r>
            <a:endParaRPr lang="en-ZA" sz="1600" dirty="0"/>
          </a:p>
          <a:p>
            <a:r>
              <a:rPr lang="en-ZA" sz="1600" dirty="0" smtClean="0"/>
              <a:t>#</a:t>
            </a:r>
            <a:r>
              <a:rPr lang="en-ZA" sz="1600" dirty="0"/>
              <a:t>Data manipulation</a:t>
            </a:r>
          </a:p>
          <a:p>
            <a:r>
              <a:rPr lang="en-ZA" sz="1600" dirty="0"/>
              <a:t>import pandas as </a:t>
            </a:r>
            <a:r>
              <a:rPr lang="en-ZA" sz="1600" dirty="0" err="1"/>
              <a:t>pd</a:t>
            </a:r>
            <a:endParaRPr lang="en-ZA" sz="1600" dirty="0"/>
          </a:p>
          <a:p>
            <a:r>
              <a:rPr lang="en-ZA" sz="1600" dirty="0"/>
              <a:t>import </a:t>
            </a:r>
            <a:r>
              <a:rPr lang="en-ZA" sz="1600" dirty="0" err="1"/>
              <a:t>numpy</a:t>
            </a:r>
            <a:r>
              <a:rPr lang="en-ZA" sz="1600" dirty="0"/>
              <a:t> as np</a:t>
            </a:r>
          </a:p>
          <a:p>
            <a:r>
              <a:rPr lang="en-ZA" sz="1600" dirty="0"/>
              <a:t>import datasets</a:t>
            </a:r>
          </a:p>
          <a:p>
            <a:r>
              <a:rPr lang="en-ZA" sz="1600" dirty="0"/>
              <a:t>from </a:t>
            </a:r>
            <a:r>
              <a:rPr lang="en-ZA" sz="1600" dirty="0" err="1"/>
              <a:t>sklearn.model_selection</a:t>
            </a:r>
            <a:r>
              <a:rPr lang="en-ZA" sz="1600" dirty="0"/>
              <a:t> import </a:t>
            </a:r>
            <a:r>
              <a:rPr lang="en-ZA" sz="1600" dirty="0" err="1"/>
              <a:t>train_test_split</a:t>
            </a:r>
            <a:endParaRPr lang="en-ZA" sz="1600" dirty="0"/>
          </a:p>
          <a:p>
            <a:r>
              <a:rPr lang="en-ZA" sz="1600" dirty="0"/>
              <a:t>import collections</a:t>
            </a:r>
          </a:p>
          <a:p>
            <a:r>
              <a:rPr lang="en-ZA" sz="1600" dirty="0"/>
              <a:t>import emoji</a:t>
            </a:r>
          </a:p>
          <a:p>
            <a:r>
              <a:rPr lang="en-ZA" sz="1600" dirty="0"/>
              <a:t>import </a:t>
            </a:r>
            <a:r>
              <a:rPr lang="en-ZA" sz="1600" dirty="0" err="1"/>
              <a:t>matplotlib.pyplot</a:t>
            </a:r>
            <a:r>
              <a:rPr lang="en-ZA" sz="1600" dirty="0"/>
              <a:t> as </a:t>
            </a:r>
            <a:r>
              <a:rPr lang="en-ZA" sz="1600" dirty="0" err="1"/>
              <a:t>plt</a:t>
            </a:r>
            <a:endParaRPr lang="en-ZA" sz="1600" dirty="0"/>
          </a:p>
          <a:p>
            <a:pPr marL="0" indent="0">
              <a:buNone/>
            </a:pPr>
            <a:endParaRPr lang="en-ZA" sz="1600" cap="none" dirty="0" smtClean="0">
              <a:solidFill>
                <a:schemeClr val="tx1"/>
              </a:solidFill>
            </a:endParaRPr>
          </a:p>
          <a:p>
            <a:endParaRPr lang="en-ZA" sz="2800" cap="none" dirty="0">
              <a:solidFill>
                <a:schemeClr val="tx1"/>
              </a:solidFill>
            </a:endParaRPr>
          </a:p>
        </p:txBody>
      </p:sp>
      <p:sp>
        <p:nvSpPr>
          <p:cNvPr id="4" name="Content Placeholder 3"/>
          <p:cNvSpPr>
            <a:spLocks noGrp="1"/>
          </p:cNvSpPr>
          <p:nvPr>
            <p:ph sz="half" idx="2"/>
          </p:nvPr>
        </p:nvSpPr>
        <p:spPr>
          <a:xfrm>
            <a:off x="6172200" y="1004552"/>
            <a:ext cx="4875211" cy="5164428"/>
          </a:xfrm>
        </p:spPr>
        <p:txBody>
          <a:bodyPr>
            <a:normAutofit lnSpcReduction="10000"/>
          </a:bodyPr>
          <a:lstStyle/>
          <a:p>
            <a:r>
              <a:rPr lang="en-ZA" sz="1600" dirty="0"/>
              <a:t>from </a:t>
            </a:r>
            <a:r>
              <a:rPr lang="en-ZA" sz="1600" dirty="0" err="1"/>
              <a:t>wordcloud</a:t>
            </a:r>
            <a:r>
              <a:rPr lang="en-ZA" sz="1600" dirty="0"/>
              <a:t> import </a:t>
            </a:r>
            <a:r>
              <a:rPr lang="en-ZA" sz="1600" dirty="0" err="1"/>
              <a:t>WordCloud</a:t>
            </a:r>
            <a:endParaRPr lang="en-ZA" sz="1600" dirty="0"/>
          </a:p>
          <a:p>
            <a:r>
              <a:rPr lang="en-ZA" sz="1600" dirty="0"/>
              <a:t>import </a:t>
            </a:r>
            <a:r>
              <a:rPr lang="en-ZA" sz="1600" dirty="0" err="1"/>
              <a:t>nltk</a:t>
            </a:r>
            <a:endParaRPr lang="en-ZA" sz="1600" dirty="0"/>
          </a:p>
          <a:p>
            <a:r>
              <a:rPr lang="en-ZA" sz="1600" dirty="0"/>
              <a:t>from </a:t>
            </a:r>
            <a:r>
              <a:rPr lang="en-ZA" sz="1600" dirty="0" err="1"/>
              <a:t>nltk.corpus</a:t>
            </a:r>
            <a:r>
              <a:rPr lang="en-ZA" sz="1600" dirty="0"/>
              <a:t> import </a:t>
            </a:r>
            <a:r>
              <a:rPr lang="en-ZA" sz="1600" dirty="0" err="1"/>
              <a:t>stopwords</a:t>
            </a:r>
            <a:endParaRPr lang="en-ZA" sz="1600" dirty="0"/>
          </a:p>
          <a:p>
            <a:r>
              <a:rPr lang="en-ZA" sz="1600" dirty="0"/>
              <a:t>import re</a:t>
            </a:r>
          </a:p>
          <a:p>
            <a:r>
              <a:rPr lang="en-ZA" sz="1600" dirty="0"/>
              <a:t>import </a:t>
            </a:r>
            <a:r>
              <a:rPr lang="en-ZA" sz="1600" dirty="0" err="1"/>
              <a:t>seaborn</a:t>
            </a:r>
            <a:r>
              <a:rPr lang="en-ZA" sz="1600" dirty="0"/>
              <a:t> as </a:t>
            </a:r>
            <a:r>
              <a:rPr lang="en-ZA" sz="1600" dirty="0" err="1"/>
              <a:t>sns</a:t>
            </a:r>
            <a:endParaRPr lang="en-ZA" sz="1600" dirty="0"/>
          </a:p>
          <a:p>
            <a:r>
              <a:rPr lang="en-ZA" sz="1600" dirty="0" smtClean="0"/>
              <a:t>#</a:t>
            </a:r>
            <a:r>
              <a:rPr lang="en-ZA" sz="1600" dirty="0" err="1"/>
              <a:t>finetuning</a:t>
            </a:r>
            <a:endParaRPr lang="en-ZA" sz="1600" dirty="0"/>
          </a:p>
          <a:p>
            <a:r>
              <a:rPr lang="en-ZA" sz="1600" dirty="0"/>
              <a:t>from transformers import </a:t>
            </a:r>
            <a:r>
              <a:rPr lang="en-ZA" sz="1600" dirty="0" err="1"/>
              <a:t>AutoTokenizer</a:t>
            </a:r>
            <a:endParaRPr lang="en-ZA" sz="1600" dirty="0"/>
          </a:p>
          <a:p>
            <a:r>
              <a:rPr lang="en-ZA" sz="1600" dirty="0"/>
              <a:t>from transformers import </a:t>
            </a:r>
            <a:r>
              <a:rPr lang="en-ZA" sz="1600" dirty="0" err="1"/>
              <a:t>TrainingArguments</a:t>
            </a:r>
            <a:endParaRPr lang="en-ZA" sz="1600" dirty="0"/>
          </a:p>
          <a:p>
            <a:r>
              <a:rPr lang="en-ZA" sz="1600" dirty="0"/>
              <a:t>from transformers import </a:t>
            </a:r>
            <a:r>
              <a:rPr lang="en-ZA" sz="1600" dirty="0" err="1"/>
              <a:t>AutoModelForSequenceClassification</a:t>
            </a:r>
            <a:endParaRPr lang="en-ZA" sz="1600" dirty="0"/>
          </a:p>
          <a:p>
            <a:r>
              <a:rPr lang="en-ZA" sz="1600" dirty="0"/>
              <a:t>from transformers import Trainer</a:t>
            </a:r>
          </a:p>
          <a:p>
            <a:r>
              <a:rPr lang="en-ZA" sz="1600" dirty="0"/>
              <a:t>import torch</a:t>
            </a:r>
          </a:p>
          <a:p>
            <a:r>
              <a:rPr lang="en-ZA" sz="1600" dirty="0"/>
              <a:t>from </a:t>
            </a:r>
            <a:r>
              <a:rPr lang="en-ZA" sz="1600" dirty="0" err="1"/>
              <a:t>torch.utils.data</a:t>
            </a:r>
            <a:r>
              <a:rPr lang="en-ZA" sz="1600" dirty="0"/>
              <a:t> import </a:t>
            </a:r>
            <a:r>
              <a:rPr lang="en-ZA" sz="1600" dirty="0" err="1"/>
              <a:t>DataLoader</a:t>
            </a:r>
            <a:endParaRPr lang="en-ZA" sz="1600" dirty="0"/>
          </a:p>
          <a:p>
            <a:endParaRPr lang="en-ZA" sz="1600" dirty="0"/>
          </a:p>
        </p:txBody>
      </p:sp>
      <p:sp>
        <p:nvSpPr>
          <p:cNvPr id="6" name="Slide Number Placeholder 5"/>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788803087"/>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7128" y="154547"/>
            <a:ext cx="9843550" cy="901521"/>
          </a:xfrm>
        </p:spPr>
        <p:txBody>
          <a:bodyPr>
            <a:normAutofit/>
          </a:bodyPr>
          <a:lstStyle/>
          <a:p>
            <a:pPr algn="ctr"/>
            <a:r>
              <a:rPr lang="en-ZA" b="1" dirty="0" smtClean="0"/>
              <a:t>Model training cont’d..</a:t>
            </a:r>
            <a:endParaRPr lang="en-ZA" dirty="0"/>
          </a:p>
        </p:txBody>
      </p:sp>
      <p:sp>
        <p:nvSpPr>
          <p:cNvPr id="3" name="Subtitle 2"/>
          <p:cNvSpPr>
            <a:spLocks noGrp="1"/>
          </p:cNvSpPr>
          <p:nvPr>
            <p:ph type="subTitle" idx="1"/>
          </p:nvPr>
        </p:nvSpPr>
        <p:spPr>
          <a:xfrm>
            <a:off x="1275008" y="1249251"/>
            <a:ext cx="10406130" cy="4520485"/>
          </a:xfrm>
        </p:spPr>
        <p:txBody>
          <a:bodyPr>
            <a:noAutofit/>
          </a:bodyPr>
          <a:lstStyle/>
          <a:p>
            <a:r>
              <a:rPr lang="en-ZA" b="1" cap="none" dirty="0">
                <a:solidFill>
                  <a:schemeClr val="tx1"/>
                </a:solidFill>
              </a:rPr>
              <a:t>(</a:t>
            </a:r>
            <a:r>
              <a:rPr lang="en-ZA" b="1" cap="none" dirty="0" smtClean="0">
                <a:solidFill>
                  <a:schemeClr val="tx1"/>
                </a:solidFill>
              </a:rPr>
              <a:t>ii) Create </a:t>
            </a:r>
            <a:r>
              <a:rPr lang="en-ZA" b="1" cap="none" dirty="0">
                <a:solidFill>
                  <a:schemeClr val="tx1"/>
                </a:solidFill>
              </a:rPr>
              <a:t>instance of the model. </a:t>
            </a:r>
            <a:endParaRPr lang="en-ZA" b="1" cap="none" dirty="0" smtClean="0">
              <a:solidFill>
                <a:schemeClr val="tx1"/>
              </a:solidFill>
            </a:endParaRPr>
          </a:p>
          <a:p>
            <a:r>
              <a:rPr lang="en-ZA" b="1" cap="none" dirty="0" smtClean="0">
                <a:solidFill>
                  <a:schemeClr val="tx1"/>
                </a:solidFill>
              </a:rPr>
              <a:t>The </a:t>
            </a:r>
            <a:r>
              <a:rPr lang="en-ZA" b="1" cap="none" dirty="0">
                <a:solidFill>
                  <a:schemeClr val="tx1"/>
                </a:solidFill>
              </a:rPr>
              <a:t>code below creates a pre-trained sequence classification model with two output labels and initializes it with the pre-trained weights from the model. This model can be fine-tuned for a specific classification task, such as sentiment analysis, with the appropriate training data.</a:t>
            </a:r>
          </a:p>
          <a:p>
            <a:pPr lvl="1" algn="l"/>
            <a:r>
              <a:rPr lang="en-ZA" b="1" cap="none" dirty="0">
                <a:solidFill>
                  <a:schemeClr val="bg1"/>
                </a:solidFill>
              </a:rPr>
              <a:t># Create an instance of the BERT model</a:t>
            </a:r>
          </a:p>
          <a:p>
            <a:pPr lvl="1" algn="l"/>
            <a:r>
              <a:rPr lang="en-ZA" b="1" cap="none" dirty="0" err="1">
                <a:solidFill>
                  <a:schemeClr val="bg1"/>
                </a:solidFill>
              </a:rPr>
              <a:t>model_name</a:t>
            </a:r>
            <a:r>
              <a:rPr lang="en-ZA" b="1" cap="none" dirty="0">
                <a:solidFill>
                  <a:schemeClr val="bg1"/>
                </a:solidFill>
              </a:rPr>
              <a:t> = '</a:t>
            </a:r>
            <a:r>
              <a:rPr lang="en-ZA" b="1" cap="none" dirty="0" err="1">
                <a:solidFill>
                  <a:schemeClr val="bg1"/>
                </a:solidFill>
              </a:rPr>
              <a:t>bert</a:t>
            </a:r>
            <a:r>
              <a:rPr lang="en-ZA" b="1" cap="none" dirty="0">
                <a:solidFill>
                  <a:schemeClr val="bg1"/>
                </a:solidFill>
              </a:rPr>
              <a:t>-base-cased'</a:t>
            </a:r>
          </a:p>
          <a:p>
            <a:pPr lvl="1" algn="l"/>
            <a:r>
              <a:rPr lang="en-ZA" b="1" cap="none" dirty="0" err="1">
                <a:solidFill>
                  <a:schemeClr val="bg1"/>
                </a:solidFill>
              </a:rPr>
              <a:t>num_labels</a:t>
            </a:r>
            <a:r>
              <a:rPr lang="en-ZA" b="1" cap="none" dirty="0">
                <a:solidFill>
                  <a:schemeClr val="bg1"/>
                </a:solidFill>
              </a:rPr>
              <a:t> = 2</a:t>
            </a:r>
          </a:p>
          <a:p>
            <a:pPr lvl="1" algn="l"/>
            <a:r>
              <a:rPr lang="en-ZA" b="1" cap="none" dirty="0">
                <a:solidFill>
                  <a:schemeClr val="bg1"/>
                </a:solidFill>
              </a:rPr>
              <a:t>model = </a:t>
            </a:r>
            <a:r>
              <a:rPr lang="en-ZA" b="1" cap="none" dirty="0" err="1">
                <a:solidFill>
                  <a:schemeClr val="bg1"/>
                </a:solidFill>
              </a:rPr>
              <a:t>AutoModelForSequenceClassification.from_pretrained</a:t>
            </a:r>
            <a:r>
              <a:rPr lang="en-ZA" b="1" cap="none" dirty="0">
                <a:solidFill>
                  <a:schemeClr val="bg1"/>
                </a:solidFill>
              </a:rPr>
              <a:t>(</a:t>
            </a:r>
            <a:r>
              <a:rPr lang="en-ZA" b="1" cap="none" dirty="0" err="1">
                <a:solidFill>
                  <a:schemeClr val="bg1"/>
                </a:solidFill>
              </a:rPr>
              <a:t>model_name</a:t>
            </a:r>
            <a:r>
              <a:rPr lang="en-ZA" b="1" cap="none" dirty="0">
                <a:solidFill>
                  <a:schemeClr val="bg1"/>
                </a:solidFill>
              </a:rPr>
              <a:t>, </a:t>
            </a:r>
            <a:r>
              <a:rPr lang="en-ZA" b="1" cap="none" dirty="0" err="1">
                <a:solidFill>
                  <a:schemeClr val="bg1"/>
                </a:solidFill>
              </a:rPr>
              <a:t>num_labels</a:t>
            </a:r>
            <a:r>
              <a:rPr lang="en-ZA" b="1" cap="none" dirty="0">
                <a:solidFill>
                  <a:schemeClr val="bg1"/>
                </a:solidFill>
              </a:rPr>
              <a:t>=</a:t>
            </a:r>
            <a:r>
              <a:rPr lang="en-ZA" b="1" cap="none" dirty="0" err="1">
                <a:solidFill>
                  <a:schemeClr val="bg1"/>
                </a:solidFill>
              </a:rPr>
              <a:t>num_labels</a:t>
            </a:r>
            <a:r>
              <a:rPr lang="en-ZA" b="1" cap="none" dirty="0">
                <a:solidFill>
                  <a:schemeClr val="bg1"/>
                </a:solidFill>
              </a:rPr>
              <a:t>)</a:t>
            </a:r>
          </a:p>
          <a:p>
            <a:endParaRPr lang="en-ZA" b="1" cap="none" dirty="0">
              <a:solidFill>
                <a:schemeClr val="bg1"/>
              </a:solidFill>
            </a:endParaRPr>
          </a:p>
          <a:p>
            <a:pPr marL="457200" indent="-457200">
              <a:buAutoNum type="arabicPeriod"/>
            </a:pPr>
            <a:endParaRPr lang="en-ZA" cap="none" dirty="0" smtClean="0">
              <a:solidFill>
                <a:schemeClr val="bg1"/>
              </a:solidFill>
            </a:endParaRPr>
          </a:p>
        </p:txBody>
      </p:sp>
    </p:spTree>
    <p:extLst>
      <p:ext uri="{BB962C8B-B14F-4D97-AF65-F5344CB8AC3E}">
        <p14:creationId xmlns:p14="http://schemas.microsoft.com/office/powerpoint/2010/main" val="3049571362"/>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7128" y="154547"/>
            <a:ext cx="9843550" cy="901521"/>
          </a:xfrm>
        </p:spPr>
        <p:txBody>
          <a:bodyPr>
            <a:normAutofit/>
          </a:bodyPr>
          <a:lstStyle/>
          <a:p>
            <a:pPr algn="ctr"/>
            <a:r>
              <a:rPr lang="en-ZA" b="1" dirty="0" smtClean="0"/>
              <a:t>Model training cont’d..</a:t>
            </a:r>
            <a:endParaRPr lang="en-ZA" dirty="0"/>
          </a:p>
        </p:txBody>
      </p:sp>
      <p:sp>
        <p:nvSpPr>
          <p:cNvPr id="3" name="Subtitle 2"/>
          <p:cNvSpPr>
            <a:spLocks noGrp="1"/>
          </p:cNvSpPr>
          <p:nvPr>
            <p:ph type="subTitle" idx="1"/>
          </p:nvPr>
        </p:nvSpPr>
        <p:spPr>
          <a:xfrm>
            <a:off x="1275008" y="1249251"/>
            <a:ext cx="10406130" cy="5203064"/>
          </a:xfrm>
        </p:spPr>
        <p:txBody>
          <a:bodyPr>
            <a:noAutofit/>
          </a:bodyPr>
          <a:lstStyle/>
          <a:p>
            <a:r>
              <a:rPr lang="en-ZA" b="1" cap="none" dirty="0">
                <a:solidFill>
                  <a:schemeClr val="tx1"/>
                </a:solidFill>
              </a:rPr>
              <a:t>(</a:t>
            </a:r>
            <a:r>
              <a:rPr lang="en-ZA" b="1" cap="none" dirty="0" smtClean="0">
                <a:solidFill>
                  <a:schemeClr val="tx1"/>
                </a:solidFill>
              </a:rPr>
              <a:t>iii) Create </a:t>
            </a:r>
            <a:r>
              <a:rPr lang="en-ZA" b="1" cap="none" dirty="0">
                <a:solidFill>
                  <a:schemeClr val="tx1"/>
                </a:solidFill>
              </a:rPr>
              <a:t>trainer instance. The code below creates a Trainer instance with the necessary components, including the model, training and evaluation datasets, tokenizer, and a function for computing evaluation metrics. The Trainer instance can be used to train and evaluate the pre-trained sequence classification model on the specified datasets using the defined training arguments.</a:t>
            </a:r>
          </a:p>
          <a:p>
            <a:pPr lvl="1" algn="l">
              <a:lnSpc>
                <a:spcPct val="100000"/>
              </a:lnSpc>
            </a:pPr>
            <a:r>
              <a:rPr lang="en-ZA" sz="1800" b="1" cap="none" dirty="0">
                <a:solidFill>
                  <a:schemeClr val="bg1"/>
                </a:solidFill>
              </a:rPr>
              <a:t># Create a Trainer instance</a:t>
            </a:r>
          </a:p>
          <a:p>
            <a:pPr lvl="1" algn="l">
              <a:lnSpc>
                <a:spcPct val="100000"/>
              </a:lnSpc>
            </a:pPr>
            <a:r>
              <a:rPr lang="en-ZA" sz="1800" b="1" cap="none" dirty="0">
                <a:solidFill>
                  <a:schemeClr val="bg1"/>
                </a:solidFill>
              </a:rPr>
              <a:t>trainer = Trainer(</a:t>
            </a:r>
          </a:p>
          <a:p>
            <a:pPr lvl="1" algn="l">
              <a:lnSpc>
                <a:spcPct val="100000"/>
              </a:lnSpc>
            </a:pPr>
            <a:r>
              <a:rPr lang="en-ZA" sz="1800" b="1" cap="none" dirty="0">
                <a:solidFill>
                  <a:schemeClr val="bg1"/>
                </a:solidFill>
              </a:rPr>
              <a:t>    model=model,</a:t>
            </a:r>
          </a:p>
          <a:p>
            <a:pPr lvl="1" algn="l">
              <a:lnSpc>
                <a:spcPct val="100000"/>
              </a:lnSpc>
            </a:pPr>
            <a:r>
              <a:rPr lang="en-ZA" sz="1800" b="1" cap="none" dirty="0">
                <a:solidFill>
                  <a:schemeClr val="bg1"/>
                </a:solidFill>
              </a:rPr>
              <a:t>    args=</a:t>
            </a:r>
            <a:r>
              <a:rPr lang="en-ZA" sz="1800" b="1" cap="none" dirty="0" err="1">
                <a:solidFill>
                  <a:schemeClr val="bg1"/>
                </a:solidFill>
              </a:rPr>
              <a:t>trainargs</a:t>
            </a:r>
            <a:r>
              <a:rPr lang="en-ZA" sz="1800" b="1" cap="none" dirty="0">
                <a:solidFill>
                  <a:schemeClr val="bg1"/>
                </a:solidFill>
              </a:rPr>
              <a:t>,</a:t>
            </a:r>
          </a:p>
          <a:p>
            <a:pPr lvl="1" algn="l">
              <a:lnSpc>
                <a:spcPct val="100000"/>
              </a:lnSpc>
            </a:pPr>
            <a:r>
              <a:rPr lang="en-ZA" sz="1800" b="1" cap="none" dirty="0">
                <a:solidFill>
                  <a:schemeClr val="bg1"/>
                </a:solidFill>
              </a:rPr>
              <a:t>    train_dataset=train_dataset,</a:t>
            </a:r>
          </a:p>
          <a:p>
            <a:pPr lvl="1" algn="l">
              <a:lnSpc>
                <a:spcPct val="100000"/>
              </a:lnSpc>
            </a:pPr>
            <a:r>
              <a:rPr lang="en-ZA" sz="1800" b="1" cap="none" dirty="0">
                <a:solidFill>
                  <a:schemeClr val="bg1"/>
                </a:solidFill>
              </a:rPr>
              <a:t>    eval_dataset=eval_dataset,</a:t>
            </a:r>
          </a:p>
          <a:p>
            <a:pPr lvl="1" algn="l">
              <a:lnSpc>
                <a:spcPct val="100000"/>
              </a:lnSpc>
            </a:pPr>
            <a:r>
              <a:rPr lang="en-ZA" sz="1800" b="1" cap="none" dirty="0">
                <a:solidFill>
                  <a:schemeClr val="bg1"/>
                </a:solidFill>
              </a:rPr>
              <a:t>    tokenizer=tokenizer,</a:t>
            </a:r>
          </a:p>
          <a:p>
            <a:pPr lvl="1" algn="l">
              <a:lnSpc>
                <a:spcPct val="100000"/>
              </a:lnSpc>
            </a:pPr>
            <a:r>
              <a:rPr lang="en-ZA" sz="1800" b="1" cap="none" dirty="0">
                <a:solidFill>
                  <a:schemeClr val="bg1"/>
                </a:solidFill>
              </a:rPr>
              <a:t>    compute_metrics=compute_metrics,</a:t>
            </a:r>
          </a:p>
          <a:p>
            <a:pPr lvl="1" algn="l">
              <a:lnSpc>
                <a:spcPct val="100000"/>
              </a:lnSpc>
            </a:pPr>
            <a:r>
              <a:rPr lang="en-ZA" sz="1800" b="1" cap="none" dirty="0">
                <a:solidFill>
                  <a:schemeClr val="bg1"/>
                </a:solidFill>
              </a:rPr>
              <a:t>    )</a:t>
            </a:r>
          </a:p>
          <a:p>
            <a:endParaRPr lang="en-ZA" b="1" cap="none" dirty="0">
              <a:solidFill>
                <a:schemeClr val="bg1"/>
              </a:solidFill>
            </a:endParaRPr>
          </a:p>
          <a:p>
            <a:pPr marL="457200" indent="-457200">
              <a:buAutoNum type="arabicPeriod"/>
            </a:pPr>
            <a:endParaRPr lang="en-ZA" cap="none" dirty="0" smtClean="0">
              <a:solidFill>
                <a:schemeClr val="bg1"/>
              </a:solidFill>
            </a:endParaRPr>
          </a:p>
        </p:txBody>
      </p:sp>
    </p:spTree>
    <p:extLst>
      <p:ext uri="{BB962C8B-B14F-4D97-AF65-F5344CB8AC3E}">
        <p14:creationId xmlns:p14="http://schemas.microsoft.com/office/powerpoint/2010/main" val="435523253"/>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550" y="141667"/>
            <a:ext cx="11101588" cy="901521"/>
          </a:xfrm>
        </p:spPr>
        <p:txBody>
          <a:bodyPr>
            <a:normAutofit/>
          </a:bodyPr>
          <a:lstStyle/>
          <a:p>
            <a:pPr algn="ctr"/>
            <a:r>
              <a:rPr lang="en-ZA" sz="4000" b="1" dirty="0"/>
              <a:t>Pushing Trained Models to Hugging Face</a:t>
            </a:r>
            <a:endParaRPr lang="en-ZA" sz="4000" dirty="0"/>
          </a:p>
        </p:txBody>
      </p:sp>
      <p:sp>
        <p:nvSpPr>
          <p:cNvPr id="3" name="Subtitle 2"/>
          <p:cNvSpPr>
            <a:spLocks noGrp="1"/>
          </p:cNvSpPr>
          <p:nvPr>
            <p:ph type="subTitle" idx="1"/>
          </p:nvPr>
        </p:nvSpPr>
        <p:spPr>
          <a:xfrm>
            <a:off x="1275008" y="1249251"/>
            <a:ext cx="10406130" cy="5203064"/>
          </a:xfrm>
        </p:spPr>
        <p:txBody>
          <a:bodyPr>
            <a:noAutofit/>
          </a:bodyPr>
          <a:lstStyle/>
          <a:p>
            <a:r>
              <a:rPr lang="en-ZA" sz="3200" b="1" cap="none" dirty="0">
                <a:solidFill>
                  <a:schemeClr val="tx1"/>
                </a:solidFill>
              </a:rPr>
              <a:t>Once we've trained our models, we can contribute them to the Hugging Face Transformers Hub. This not only shares our models with the community but also enables seamless integration into web applications. The trained models cards from hugging face </a:t>
            </a:r>
            <a:r>
              <a:rPr lang="en-ZA" sz="3200" b="1" cap="none" dirty="0" smtClean="0">
                <a:solidFill>
                  <a:schemeClr val="tx1"/>
                </a:solidFill>
              </a:rPr>
              <a:t>is </a:t>
            </a:r>
            <a:r>
              <a:rPr lang="en-ZA" sz="3200" b="1" cap="none" dirty="0">
                <a:solidFill>
                  <a:schemeClr val="tx1"/>
                </a:solidFill>
              </a:rPr>
              <a:t>illustrated </a:t>
            </a:r>
            <a:r>
              <a:rPr lang="en-ZA" sz="3200" b="1" cap="none" dirty="0" smtClean="0">
                <a:solidFill>
                  <a:schemeClr val="tx1"/>
                </a:solidFill>
              </a:rPr>
              <a:t>by showing that of the Bert model below:</a:t>
            </a:r>
            <a:endParaRPr lang="en-ZA" sz="3200" b="1" cap="none" dirty="0">
              <a:solidFill>
                <a:schemeClr val="tx1"/>
              </a:solidFill>
            </a:endParaRPr>
          </a:p>
          <a:p>
            <a:pPr marL="457200" indent="-457200">
              <a:buAutoNum type="arabicPeriod"/>
            </a:pPr>
            <a:endParaRPr lang="en-ZA" cap="none" dirty="0" smtClean="0">
              <a:solidFill>
                <a:schemeClr val="bg1"/>
              </a:solidFill>
            </a:endParaRPr>
          </a:p>
        </p:txBody>
      </p:sp>
    </p:spTree>
    <p:extLst>
      <p:ext uri="{BB962C8B-B14F-4D97-AF65-F5344CB8AC3E}">
        <p14:creationId xmlns:p14="http://schemas.microsoft.com/office/powerpoint/2010/main" val="3066697137"/>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550" y="141667"/>
            <a:ext cx="11101588" cy="901521"/>
          </a:xfrm>
        </p:spPr>
        <p:txBody>
          <a:bodyPr>
            <a:normAutofit/>
          </a:bodyPr>
          <a:lstStyle/>
          <a:p>
            <a:pPr algn="ctr"/>
            <a:r>
              <a:rPr lang="en-ZA" sz="4000" b="1" dirty="0"/>
              <a:t>Pushing Trained Models to Hugging Face</a:t>
            </a:r>
            <a:endParaRPr lang="en-ZA" sz="4000" dirty="0"/>
          </a:p>
        </p:txBody>
      </p:sp>
      <p:sp>
        <p:nvSpPr>
          <p:cNvPr id="3" name="Subtitle 2"/>
          <p:cNvSpPr>
            <a:spLocks noGrp="1"/>
          </p:cNvSpPr>
          <p:nvPr>
            <p:ph type="subTitle" idx="1"/>
          </p:nvPr>
        </p:nvSpPr>
        <p:spPr>
          <a:xfrm>
            <a:off x="1275008" y="1043188"/>
            <a:ext cx="10406130" cy="5550795"/>
          </a:xfrm>
        </p:spPr>
        <p:txBody>
          <a:bodyPr>
            <a:noAutofit/>
          </a:bodyPr>
          <a:lstStyle/>
          <a:p>
            <a:pPr algn="ctr"/>
            <a:r>
              <a:rPr lang="en-ZA" sz="2400" u="sng" cap="none" dirty="0" err="1">
                <a:solidFill>
                  <a:schemeClr val="tx1"/>
                </a:solidFill>
              </a:rPr>
              <a:t>sentence_sentiments_analysis_bert</a:t>
            </a:r>
            <a:endParaRPr lang="en-ZA" sz="2400" u="sng" cap="none" dirty="0">
              <a:solidFill>
                <a:schemeClr val="tx1"/>
              </a:solidFill>
            </a:endParaRPr>
          </a:p>
          <a:p>
            <a:pPr>
              <a:lnSpc>
                <a:spcPct val="100000"/>
              </a:lnSpc>
            </a:pPr>
            <a:r>
              <a:rPr lang="en-ZA" sz="1600" b="1" cap="none" dirty="0">
                <a:solidFill>
                  <a:schemeClr val="tx1"/>
                </a:solidFill>
              </a:rPr>
              <a:t>This model is a fine-tuned version of </a:t>
            </a:r>
            <a:r>
              <a:rPr lang="en-ZA" sz="1600" b="1" cap="none" dirty="0" err="1">
                <a:solidFill>
                  <a:schemeClr val="tx1"/>
                </a:solidFill>
              </a:rPr>
              <a:t>bert</a:t>
            </a:r>
            <a:r>
              <a:rPr lang="en-ZA" sz="1600" b="1" cap="none" dirty="0">
                <a:solidFill>
                  <a:schemeClr val="tx1"/>
                </a:solidFill>
              </a:rPr>
              <a:t>-base-cased on an unknown dataset. It achieves the following results on the evaluation set:</a:t>
            </a:r>
          </a:p>
          <a:p>
            <a:pPr>
              <a:lnSpc>
                <a:spcPct val="100000"/>
              </a:lnSpc>
            </a:pPr>
            <a:r>
              <a:rPr lang="en-ZA" sz="1600" b="1" cap="none" dirty="0" smtClean="0">
                <a:solidFill>
                  <a:schemeClr val="tx1"/>
                </a:solidFill>
              </a:rPr>
              <a:t>• Loss</a:t>
            </a:r>
            <a:r>
              <a:rPr lang="en-ZA" sz="1600" b="1" cap="none" dirty="0">
                <a:solidFill>
                  <a:schemeClr val="tx1"/>
                </a:solidFill>
              </a:rPr>
              <a:t>: 0.3401</a:t>
            </a:r>
          </a:p>
          <a:p>
            <a:pPr>
              <a:lnSpc>
                <a:spcPct val="100000"/>
              </a:lnSpc>
            </a:pPr>
            <a:r>
              <a:rPr lang="en-ZA" sz="1600" b="1" cap="none" dirty="0" smtClean="0">
                <a:solidFill>
                  <a:schemeClr val="tx1"/>
                </a:solidFill>
              </a:rPr>
              <a:t>• F1-score</a:t>
            </a:r>
            <a:r>
              <a:rPr lang="en-ZA" sz="1600" b="1" cap="none" dirty="0">
                <a:solidFill>
                  <a:schemeClr val="tx1"/>
                </a:solidFill>
              </a:rPr>
              <a:t>: 0.9007</a:t>
            </a:r>
          </a:p>
          <a:p>
            <a:pPr>
              <a:lnSpc>
                <a:spcPct val="100000"/>
              </a:lnSpc>
            </a:pPr>
            <a:r>
              <a:rPr lang="en-ZA" sz="1600" b="1" cap="none" dirty="0">
                <a:solidFill>
                  <a:schemeClr val="tx1"/>
                </a:solidFill>
              </a:rPr>
              <a:t>Training procedure</a:t>
            </a:r>
          </a:p>
          <a:p>
            <a:pPr>
              <a:lnSpc>
                <a:spcPct val="100000"/>
              </a:lnSpc>
            </a:pPr>
            <a:r>
              <a:rPr lang="en-ZA" sz="1600" cap="none" dirty="0">
                <a:solidFill>
                  <a:schemeClr val="tx1"/>
                </a:solidFill>
              </a:rPr>
              <a:t>Training </a:t>
            </a:r>
            <a:r>
              <a:rPr lang="en-ZA" sz="1600" cap="none" dirty="0" err="1">
                <a:solidFill>
                  <a:schemeClr val="tx1"/>
                </a:solidFill>
              </a:rPr>
              <a:t>hyperparameters</a:t>
            </a:r>
            <a:endParaRPr lang="en-ZA" sz="1600" cap="none" dirty="0">
              <a:solidFill>
                <a:schemeClr val="tx1"/>
              </a:solidFill>
            </a:endParaRPr>
          </a:p>
          <a:p>
            <a:pPr>
              <a:lnSpc>
                <a:spcPct val="100000"/>
              </a:lnSpc>
            </a:pPr>
            <a:r>
              <a:rPr lang="en-ZA" sz="1600" cap="none" dirty="0">
                <a:solidFill>
                  <a:schemeClr val="tx1"/>
                </a:solidFill>
              </a:rPr>
              <a:t>The following </a:t>
            </a:r>
            <a:r>
              <a:rPr lang="en-ZA" sz="1600" cap="none" dirty="0" err="1">
                <a:solidFill>
                  <a:schemeClr val="tx1"/>
                </a:solidFill>
              </a:rPr>
              <a:t>hyperparameters</a:t>
            </a:r>
            <a:r>
              <a:rPr lang="en-ZA" sz="1600" cap="none" dirty="0">
                <a:solidFill>
                  <a:schemeClr val="tx1"/>
                </a:solidFill>
              </a:rPr>
              <a:t> were used during training:</a:t>
            </a:r>
          </a:p>
          <a:p>
            <a:pPr marL="285750" indent="-285750">
              <a:lnSpc>
                <a:spcPct val="100000"/>
              </a:lnSpc>
              <a:buFont typeface="Arial" panose="020B0604020202020204" pitchFamily="34" charset="0"/>
              <a:buChar char="•"/>
            </a:pPr>
            <a:r>
              <a:rPr lang="en-ZA" sz="1600" cap="none" dirty="0" err="1" smtClean="0">
                <a:solidFill>
                  <a:schemeClr val="tx1"/>
                </a:solidFill>
              </a:rPr>
              <a:t>learning_rate</a:t>
            </a:r>
            <a:r>
              <a:rPr lang="en-ZA" sz="1600" cap="none" dirty="0">
                <a:solidFill>
                  <a:schemeClr val="tx1"/>
                </a:solidFill>
              </a:rPr>
              <a:t>: 5e-05</a:t>
            </a:r>
          </a:p>
          <a:p>
            <a:pPr marL="285750" indent="-285750">
              <a:lnSpc>
                <a:spcPct val="100000"/>
              </a:lnSpc>
              <a:buFont typeface="Arial" panose="020B0604020202020204" pitchFamily="34" charset="0"/>
              <a:buChar char="•"/>
            </a:pPr>
            <a:r>
              <a:rPr lang="en-ZA" sz="1600" cap="none" dirty="0" err="1" smtClean="0">
                <a:solidFill>
                  <a:schemeClr val="tx1"/>
                </a:solidFill>
              </a:rPr>
              <a:t>train_batch_size</a:t>
            </a:r>
            <a:r>
              <a:rPr lang="en-ZA" sz="1600" cap="none" dirty="0">
                <a:solidFill>
                  <a:schemeClr val="tx1"/>
                </a:solidFill>
              </a:rPr>
              <a:t>: 8</a:t>
            </a:r>
          </a:p>
          <a:p>
            <a:pPr marL="285750" indent="-285750">
              <a:lnSpc>
                <a:spcPct val="100000"/>
              </a:lnSpc>
              <a:buFont typeface="Arial" panose="020B0604020202020204" pitchFamily="34" charset="0"/>
              <a:buChar char="•"/>
            </a:pPr>
            <a:r>
              <a:rPr lang="en-ZA" sz="1600" cap="none" dirty="0" err="1" smtClean="0">
                <a:solidFill>
                  <a:schemeClr val="tx1"/>
                </a:solidFill>
              </a:rPr>
              <a:t>eval_batch_size</a:t>
            </a:r>
            <a:r>
              <a:rPr lang="en-ZA" sz="1600" cap="none" dirty="0">
                <a:solidFill>
                  <a:schemeClr val="tx1"/>
                </a:solidFill>
              </a:rPr>
              <a:t>: 8</a:t>
            </a:r>
          </a:p>
          <a:p>
            <a:pPr marL="285750" indent="-285750">
              <a:lnSpc>
                <a:spcPct val="100000"/>
              </a:lnSpc>
              <a:buFont typeface="Arial" panose="020B0604020202020204" pitchFamily="34" charset="0"/>
              <a:buChar char="•"/>
            </a:pPr>
            <a:r>
              <a:rPr lang="en-ZA" sz="1600" cap="none" dirty="0" smtClean="0">
                <a:solidFill>
                  <a:schemeClr val="tx1"/>
                </a:solidFill>
              </a:rPr>
              <a:t>seed</a:t>
            </a:r>
            <a:r>
              <a:rPr lang="en-ZA" sz="1600" cap="none" dirty="0">
                <a:solidFill>
                  <a:schemeClr val="tx1"/>
                </a:solidFill>
              </a:rPr>
              <a:t>: 42</a:t>
            </a:r>
          </a:p>
          <a:p>
            <a:pPr marL="285750" indent="-285750">
              <a:lnSpc>
                <a:spcPct val="100000"/>
              </a:lnSpc>
              <a:buFont typeface="Arial" panose="020B0604020202020204" pitchFamily="34" charset="0"/>
              <a:buChar char="•"/>
            </a:pPr>
            <a:r>
              <a:rPr lang="en-ZA" sz="1600" cap="none" dirty="0" smtClean="0">
                <a:solidFill>
                  <a:schemeClr val="tx1"/>
                </a:solidFill>
              </a:rPr>
              <a:t>optimizer</a:t>
            </a:r>
            <a:r>
              <a:rPr lang="en-ZA" sz="1600" cap="none" dirty="0">
                <a:solidFill>
                  <a:schemeClr val="tx1"/>
                </a:solidFill>
              </a:rPr>
              <a:t>: Adam with betas=(0.9,0.999) and epsilon=1e-08</a:t>
            </a:r>
          </a:p>
          <a:p>
            <a:pPr marL="285750" indent="-285750">
              <a:lnSpc>
                <a:spcPct val="100000"/>
              </a:lnSpc>
              <a:buFont typeface="Arial" panose="020B0604020202020204" pitchFamily="34" charset="0"/>
              <a:buChar char="•"/>
            </a:pPr>
            <a:r>
              <a:rPr lang="en-ZA" sz="1600" cap="none" dirty="0" err="1" smtClean="0">
                <a:solidFill>
                  <a:schemeClr val="tx1"/>
                </a:solidFill>
              </a:rPr>
              <a:t>lr_scheduler_type</a:t>
            </a:r>
            <a:r>
              <a:rPr lang="en-ZA" sz="1600" cap="none" dirty="0">
                <a:solidFill>
                  <a:schemeClr val="tx1"/>
                </a:solidFill>
              </a:rPr>
              <a:t>: linear</a:t>
            </a:r>
          </a:p>
          <a:p>
            <a:pPr marL="285750" indent="-285750">
              <a:lnSpc>
                <a:spcPct val="100000"/>
              </a:lnSpc>
              <a:buFont typeface="Arial" panose="020B0604020202020204" pitchFamily="34" charset="0"/>
              <a:buChar char="•"/>
            </a:pPr>
            <a:r>
              <a:rPr lang="en-ZA" sz="1600" cap="none" dirty="0" err="1" smtClean="0">
                <a:solidFill>
                  <a:schemeClr val="tx1"/>
                </a:solidFill>
              </a:rPr>
              <a:t>num_epochs</a:t>
            </a:r>
            <a:r>
              <a:rPr lang="en-ZA" sz="1600" cap="none" dirty="0">
                <a:solidFill>
                  <a:schemeClr val="tx1"/>
                </a:solidFill>
              </a:rPr>
              <a:t>: 5</a:t>
            </a:r>
          </a:p>
          <a:p>
            <a:endParaRPr lang="en-ZA" cap="none" dirty="0" smtClean="0">
              <a:solidFill>
                <a:schemeClr val="bg1"/>
              </a:solidFill>
            </a:endParaRPr>
          </a:p>
        </p:txBody>
      </p:sp>
    </p:spTree>
    <p:extLst>
      <p:ext uri="{BB962C8B-B14F-4D97-AF65-F5344CB8AC3E}">
        <p14:creationId xmlns:p14="http://schemas.microsoft.com/office/powerpoint/2010/main" val="1863727784"/>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550" y="141667"/>
            <a:ext cx="11101588" cy="901521"/>
          </a:xfrm>
        </p:spPr>
        <p:txBody>
          <a:bodyPr>
            <a:normAutofit/>
          </a:bodyPr>
          <a:lstStyle/>
          <a:p>
            <a:pPr algn="ctr"/>
            <a:r>
              <a:rPr lang="en-ZA" sz="4000" b="1" dirty="0"/>
              <a:t>Pushing Trained Models to Hugging Face</a:t>
            </a:r>
            <a:endParaRPr lang="en-ZA" sz="4000" dirty="0"/>
          </a:p>
        </p:txBody>
      </p:sp>
      <p:pic>
        <p:nvPicPr>
          <p:cNvPr id="6" name="Picture 5"/>
          <p:cNvPicPr>
            <a:picLocks noChangeAspect="1"/>
          </p:cNvPicPr>
          <p:nvPr/>
        </p:nvPicPr>
        <p:blipFill>
          <a:blip r:embed="rId3"/>
          <a:stretch>
            <a:fillRect/>
          </a:stretch>
        </p:blipFill>
        <p:spPr>
          <a:xfrm>
            <a:off x="888642" y="1043188"/>
            <a:ext cx="9311425" cy="5164429"/>
          </a:xfrm>
          <a:prstGeom prst="rect">
            <a:avLst/>
          </a:prstGeom>
        </p:spPr>
      </p:pic>
    </p:spTree>
    <p:extLst>
      <p:ext uri="{BB962C8B-B14F-4D97-AF65-F5344CB8AC3E}">
        <p14:creationId xmlns:p14="http://schemas.microsoft.com/office/powerpoint/2010/main" val="1155812306"/>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550" y="141667"/>
            <a:ext cx="11101588" cy="901521"/>
          </a:xfrm>
        </p:spPr>
        <p:txBody>
          <a:bodyPr>
            <a:normAutofit/>
          </a:bodyPr>
          <a:lstStyle/>
          <a:p>
            <a:pPr algn="ctr"/>
            <a:r>
              <a:rPr lang="en-ZA" sz="4000" b="1" dirty="0"/>
              <a:t>Testing the Models with Test Data</a:t>
            </a:r>
            <a:endParaRPr lang="en-ZA" sz="4000" dirty="0"/>
          </a:p>
        </p:txBody>
      </p:sp>
      <p:sp>
        <p:nvSpPr>
          <p:cNvPr id="3" name="Subtitle 2"/>
          <p:cNvSpPr>
            <a:spLocks noGrp="1"/>
          </p:cNvSpPr>
          <p:nvPr>
            <p:ph type="subTitle" idx="1"/>
          </p:nvPr>
        </p:nvSpPr>
        <p:spPr>
          <a:xfrm>
            <a:off x="1275008" y="1249251"/>
            <a:ext cx="10406130" cy="5203064"/>
          </a:xfrm>
        </p:spPr>
        <p:txBody>
          <a:bodyPr>
            <a:noAutofit/>
          </a:bodyPr>
          <a:lstStyle/>
          <a:p>
            <a:r>
              <a:rPr lang="en-ZA" b="1" cap="none" dirty="0">
                <a:solidFill>
                  <a:schemeClr val="tx1"/>
                </a:solidFill>
              </a:rPr>
              <a:t>Testing is crucial. We use a separate test dataset to evaluate the models' performance. Metrics like accuracy, precision, and recall are vital in assessing how well our models can predict sentiments. We shall use </a:t>
            </a:r>
            <a:r>
              <a:rPr lang="en-ZA" b="1" cap="none" dirty="0" err="1">
                <a:solidFill>
                  <a:schemeClr val="tx1"/>
                </a:solidFill>
              </a:rPr>
              <a:t>test_df</a:t>
            </a:r>
            <a:r>
              <a:rPr lang="en-ZA" b="1" cap="none" dirty="0">
                <a:solidFill>
                  <a:schemeClr val="tx1"/>
                </a:solidFill>
              </a:rPr>
              <a:t> dataset to see how the trained models would predict the sentiments.</a:t>
            </a:r>
          </a:p>
          <a:p>
            <a:r>
              <a:rPr lang="en-ZA" b="1" cap="none" dirty="0">
                <a:solidFill>
                  <a:schemeClr val="tx1"/>
                </a:solidFill>
              </a:rPr>
              <a:t>Let us look at the results of the sentiments outcome from one of the three models, Roberta using the code snippet below</a:t>
            </a:r>
            <a:r>
              <a:rPr lang="en-ZA" b="1" cap="none" dirty="0" smtClean="0">
                <a:solidFill>
                  <a:schemeClr val="tx1"/>
                </a:solidFill>
              </a:rPr>
              <a:t>:</a:t>
            </a:r>
          </a:p>
          <a:p>
            <a:pPr lvl="1" algn="l">
              <a:lnSpc>
                <a:spcPct val="100000"/>
              </a:lnSpc>
            </a:pPr>
            <a:r>
              <a:rPr lang="en-ZA" sz="1600" b="1" cap="none" dirty="0">
                <a:solidFill>
                  <a:schemeClr val="tx1"/>
                </a:solidFill>
              </a:rPr>
              <a:t># Already predicted sentiments added to '</a:t>
            </a:r>
            <a:r>
              <a:rPr lang="en-ZA" sz="1600" b="1" cap="none" dirty="0" err="1">
                <a:solidFill>
                  <a:schemeClr val="tx1"/>
                </a:solidFill>
              </a:rPr>
              <a:t>predicted_sentiment</a:t>
            </a:r>
            <a:r>
              <a:rPr lang="en-ZA" sz="1600" b="1" cap="none" dirty="0">
                <a:solidFill>
                  <a:schemeClr val="tx1"/>
                </a:solidFill>
              </a:rPr>
              <a:t>' column</a:t>
            </a:r>
          </a:p>
          <a:p>
            <a:pPr lvl="1" algn="l">
              <a:lnSpc>
                <a:spcPct val="100000"/>
              </a:lnSpc>
            </a:pPr>
            <a:r>
              <a:rPr lang="en-ZA" sz="1600" b="1" cap="none" dirty="0" err="1">
                <a:solidFill>
                  <a:schemeClr val="tx1"/>
                </a:solidFill>
              </a:rPr>
              <a:t>selected_columns</a:t>
            </a:r>
            <a:r>
              <a:rPr lang="en-ZA" sz="1600" b="1" cap="none" dirty="0">
                <a:solidFill>
                  <a:schemeClr val="tx1"/>
                </a:solidFill>
              </a:rPr>
              <a:t> = ['</a:t>
            </a:r>
            <a:r>
              <a:rPr lang="en-ZA" sz="1600" b="1" cap="none" dirty="0" err="1">
                <a:solidFill>
                  <a:schemeClr val="tx1"/>
                </a:solidFill>
              </a:rPr>
              <a:t>review_file</a:t>
            </a:r>
            <a:r>
              <a:rPr lang="en-ZA" sz="1600" b="1" cap="none" dirty="0">
                <a:solidFill>
                  <a:schemeClr val="tx1"/>
                </a:solidFill>
              </a:rPr>
              <a:t>', '</a:t>
            </a:r>
            <a:r>
              <a:rPr lang="en-ZA" sz="1600" b="1" cap="none" dirty="0" err="1">
                <a:solidFill>
                  <a:schemeClr val="tx1"/>
                </a:solidFill>
              </a:rPr>
              <a:t>predicted_sentiment</a:t>
            </a:r>
            <a:r>
              <a:rPr lang="en-ZA" sz="1600" b="1" cap="none" dirty="0">
                <a:solidFill>
                  <a:schemeClr val="tx1"/>
                </a:solidFill>
              </a:rPr>
              <a:t>']</a:t>
            </a:r>
          </a:p>
          <a:p>
            <a:pPr lvl="1" algn="l">
              <a:lnSpc>
                <a:spcPct val="100000"/>
              </a:lnSpc>
            </a:pPr>
            <a:r>
              <a:rPr lang="en-ZA" sz="1600" b="1" cap="none" dirty="0" err="1">
                <a:solidFill>
                  <a:schemeClr val="tx1"/>
                </a:solidFill>
              </a:rPr>
              <a:t>result_df</a:t>
            </a:r>
            <a:r>
              <a:rPr lang="en-ZA" sz="1600" b="1" cap="none" dirty="0">
                <a:solidFill>
                  <a:schemeClr val="tx1"/>
                </a:solidFill>
              </a:rPr>
              <a:t> = </a:t>
            </a:r>
            <a:r>
              <a:rPr lang="en-ZA" sz="1600" b="1" cap="none" dirty="0" err="1">
                <a:solidFill>
                  <a:schemeClr val="tx1"/>
                </a:solidFill>
              </a:rPr>
              <a:t>test_df.loc</a:t>
            </a:r>
            <a:r>
              <a:rPr lang="en-ZA" sz="1600" b="1" cap="none" dirty="0">
                <a:solidFill>
                  <a:schemeClr val="tx1"/>
                </a:solidFill>
              </a:rPr>
              <a:t>[:, </a:t>
            </a:r>
            <a:r>
              <a:rPr lang="en-ZA" sz="1600" b="1" cap="none" dirty="0" err="1">
                <a:solidFill>
                  <a:schemeClr val="tx1"/>
                </a:solidFill>
              </a:rPr>
              <a:t>selected_columns</a:t>
            </a:r>
            <a:r>
              <a:rPr lang="en-ZA" sz="1600" b="1" cap="none" dirty="0">
                <a:solidFill>
                  <a:schemeClr val="tx1"/>
                </a:solidFill>
              </a:rPr>
              <a:t>]</a:t>
            </a:r>
          </a:p>
          <a:p>
            <a:pPr lvl="1" algn="l">
              <a:lnSpc>
                <a:spcPct val="100000"/>
              </a:lnSpc>
            </a:pPr>
            <a:r>
              <a:rPr lang="en-ZA" sz="1600" b="1" cap="none" dirty="0" smtClean="0">
                <a:solidFill>
                  <a:schemeClr val="tx1"/>
                </a:solidFill>
              </a:rPr>
              <a:t># </a:t>
            </a:r>
            <a:r>
              <a:rPr lang="en-ZA" sz="1600" b="1" cap="none" dirty="0">
                <a:solidFill>
                  <a:schemeClr val="tx1"/>
                </a:solidFill>
              </a:rPr>
              <a:t>Display '</a:t>
            </a:r>
            <a:r>
              <a:rPr lang="en-ZA" sz="1600" b="1" cap="none" dirty="0" err="1">
                <a:solidFill>
                  <a:schemeClr val="tx1"/>
                </a:solidFill>
              </a:rPr>
              <a:t>result_df</a:t>
            </a:r>
            <a:r>
              <a:rPr lang="en-ZA" sz="1600" b="1" cap="none" dirty="0">
                <a:solidFill>
                  <a:schemeClr val="tx1"/>
                </a:solidFill>
              </a:rPr>
              <a:t>' contents of only the '</a:t>
            </a:r>
            <a:r>
              <a:rPr lang="en-ZA" sz="1600" b="1" cap="none" dirty="0" err="1">
                <a:solidFill>
                  <a:schemeClr val="tx1"/>
                </a:solidFill>
              </a:rPr>
              <a:t>review_file</a:t>
            </a:r>
            <a:r>
              <a:rPr lang="en-ZA" sz="1600" b="1" cap="none" dirty="0">
                <a:solidFill>
                  <a:schemeClr val="tx1"/>
                </a:solidFill>
              </a:rPr>
              <a:t>' and '</a:t>
            </a:r>
            <a:r>
              <a:rPr lang="en-ZA" sz="1600" b="1" cap="none" dirty="0" err="1">
                <a:solidFill>
                  <a:schemeClr val="tx1"/>
                </a:solidFill>
              </a:rPr>
              <a:t>predicted_sentiment</a:t>
            </a:r>
            <a:r>
              <a:rPr lang="en-ZA" sz="1600" b="1" cap="none" dirty="0">
                <a:solidFill>
                  <a:schemeClr val="tx1"/>
                </a:solidFill>
              </a:rPr>
              <a:t>' columns</a:t>
            </a:r>
          </a:p>
          <a:p>
            <a:pPr lvl="1" algn="l">
              <a:lnSpc>
                <a:spcPct val="100000"/>
              </a:lnSpc>
            </a:pPr>
            <a:r>
              <a:rPr lang="en-ZA" sz="1600" b="1" cap="none" dirty="0">
                <a:solidFill>
                  <a:schemeClr val="tx1"/>
                </a:solidFill>
              </a:rPr>
              <a:t>print('Roberta Model:  Predicted Sentiments on Test Data')</a:t>
            </a:r>
          </a:p>
          <a:p>
            <a:pPr lvl="1" algn="l">
              <a:lnSpc>
                <a:spcPct val="100000"/>
              </a:lnSpc>
            </a:pPr>
            <a:r>
              <a:rPr lang="en-ZA" sz="1600" b="1" cap="none" dirty="0">
                <a:solidFill>
                  <a:schemeClr val="tx1"/>
                </a:solidFill>
              </a:rPr>
              <a:t>print('==============================================')</a:t>
            </a:r>
          </a:p>
          <a:p>
            <a:pPr lvl="1" algn="l">
              <a:lnSpc>
                <a:spcPct val="100000"/>
              </a:lnSpc>
            </a:pPr>
            <a:r>
              <a:rPr lang="en-ZA" sz="1600" b="1" cap="none" dirty="0" err="1">
                <a:solidFill>
                  <a:schemeClr val="tx1"/>
                </a:solidFill>
              </a:rPr>
              <a:t>result_df.head</a:t>
            </a:r>
            <a:r>
              <a:rPr lang="en-ZA" sz="1600" b="1" cap="none" dirty="0">
                <a:solidFill>
                  <a:schemeClr val="tx1"/>
                </a:solidFill>
              </a:rPr>
              <a:t>(10)</a:t>
            </a:r>
          </a:p>
          <a:p>
            <a:endParaRPr lang="en-ZA" sz="1200" b="1" cap="none" dirty="0">
              <a:solidFill>
                <a:schemeClr val="tx1"/>
              </a:solidFill>
            </a:endParaRPr>
          </a:p>
          <a:p>
            <a:pPr marL="457200" indent="-457200">
              <a:buAutoNum type="arabicPeriod"/>
            </a:pPr>
            <a:endParaRPr lang="en-ZA" sz="1100" cap="none" dirty="0" smtClean="0">
              <a:solidFill>
                <a:schemeClr val="bg1"/>
              </a:solidFill>
            </a:endParaRPr>
          </a:p>
        </p:txBody>
      </p:sp>
    </p:spTree>
    <p:extLst>
      <p:ext uri="{BB962C8B-B14F-4D97-AF65-F5344CB8AC3E}">
        <p14:creationId xmlns:p14="http://schemas.microsoft.com/office/powerpoint/2010/main" val="3641963842"/>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550" y="141667"/>
            <a:ext cx="11101588" cy="901521"/>
          </a:xfrm>
        </p:spPr>
        <p:txBody>
          <a:bodyPr>
            <a:normAutofit/>
          </a:bodyPr>
          <a:lstStyle/>
          <a:p>
            <a:pPr algn="ctr"/>
            <a:r>
              <a:rPr lang="en-ZA" sz="4000" b="1" dirty="0"/>
              <a:t>Testing the Models with Test Data</a:t>
            </a:r>
            <a:endParaRPr lang="en-ZA" sz="4000" dirty="0"/>
          </a:p>
        </p:txBody>
      </p:sp>
      <p:sp>
        <p:nvSpPr>
          <p:cNvPr id="3" name="Subtitle 2"/>
          <p:cNvSpPr>
            <a:spLocks noGrp="1"/>
          </p:cNvSpPr>
          <p:nvPr>
            <p:ph type="subTitle" idx="1"/>
          </p:nvPr>
        </p:nvSpPr>
        <p:spPr>
          <a:xfrm>
            <a:off x="1275008" y="1249251"/>
            <a:ext cx="10406130" cy="5203064"/>
          </a:xfrm>
        </p:spPr>
        <p:txBody>
          <a:bodyPr>
            <a:noAutofit/>
          </a:bodyPr>
          <a:lstStyle/>
          <a:p>
            <a:r>
              <a:rPr lang="en-ZA" sz="1600" b="1" cap="none" dirty="0">
                <a:solidFill>
                  <a:schemeClr val="tx1"/>
                </a:solidFill>
              </a:rPr>
              <a:t>Roberta Model:  Predicted Sentiments on Test Data</a:t>
            </a:r>
          </a:p>
          <a:p>
            <a:r>
              <a:rPr lang="en-ZA" sz="1600" b="1" cap="none" dirty="0" smtClean="0">
                <a:solidFill>
                  <a:schemeClr val="tx1"/>
                </a:solidFill>
              </a:rPr>
              <a:t>=================================</a:t>
            </a:r>
            <a:endParaRPr lang="en-ZA" sz="1600" b="1" cap="none" dirty="0">
              <a:solidFill>
                <a:schemeClr val="tx1"/>
              </a:solidFill>
            </a:endParaRPr>
          </a:p>
          <a:p>
            <a:r>
              <a:rPr lang="en-ZA" sz="1600" b="1" cap="none" dirty="0">
                <a:solidFill>
                  <a:schemeClr val="tx1"/>
                </a:solidFill>
              </a:rPr>
              <a:t>	</a:t>
            </a:r>
            <a:r>
              <a:rPr lang="en-ZA" sz="1600" b="1" cap="none" dirty="0" err="1">
                <a:solidFill>
                  <a:schemeClr val="tx1"/>
                </a:solidFill>
              </a:rPr>
              <a:t>review_file</a:t>
            </a:r>
            <a:r>
              <a:rPr lang="en-ZA" sz="1600" b="1" cap="none" dirty="0">
                <a:solidFill>
                  <a:schemeClr val="tx1"/>
                </a:solidFill>
              </a:rPr>
              <a:t>	</a:t>
            </a:r>
            <a:r>
              <a:rPr lang="en-ZA" sz="1600" b="1" cap="none" dirty="0" err="1" smtClean="0">
                <a:solidFill>
                  <a:schemeClr val="tx1"/>
                </a:solidFill>
              </a:rPr>
              <a:t>predicted_sentiment</a:t>
            </a:r>
            <a:endParaRPr lang="en-ZA" sz="1600" b="1" cap="none" dirty="0">
              <a:solidFill>
                <a:schemeClr val="tx1"/>
              </a:solidFill>
            </a:endParaRPr>
          </a:p>
          <a:p>
            <a:pPr>
              <a:lnSpc>
                <a:spcPct val="100000"/>
              </a:lnSpc>
            </a:pPr>
            <a:r>
              <a:rPr lang="en-ZA" sz="1600" b="1" cap="none" dirty="0">
                <a:solidFill>
                  <a:schemeClr val="tx1"/>
                </a:solidFill>
              </a:rPr>
              <a:t>0	0_10.txt	</a:t>
            </a:r>
            <a:r>
              <a:rPr lang="en-ZA" sz="1600" b="1" cap="none" dirty="0" smtClean="0">
                <a:solidFill>
                  <a:schemeClr val="tx1"/>
                </a:solidFill>
              </a:rPr>
              <a:t>	positive</a:t>
            </a:r>
            <a:endParaRPr lang="en-ZA" sz="1600" b="1" cap="none" dirty="0">
              <a:solidFill>
                <a:schemeClr val="tx1"/>
              </a:solidFill>
            </a:endParaRPr>
          </a:p>
          <a:p>
            <a:pPr>
              <a:lnSpc>
                <a:spcPct val="100000"/>
              </a:lnSpc>
            </a:pPr>
            <a:r>
              <a:rPr lang="en-ZA" sz="1600" b="1" cap="none" dirty="0">
                <a:solidFill>
                  <a:schemeClr val="tx1"/>
                </a:solidFill>
              </a:rPr>
              <a:t>1	0_2.txt	</a:t>
            </a:r>
            <a:r>
              <a:rPr lang="en-ZA" sz="1600" b="1" cap="none" dirty="0" smtClean="0">
                <a:solidFill>
                  <a:schemeClr val="tx1"/>
                </a:solidFill>
              </a:rPr>
              <a:t>	negative</a:t>
            </a:r>
            <a:endParaRPr lang="en-ZA" sz="1600" b="1" cap="none" dirty="0">
              <a:solidFill>
                <a:schemeClr val="tx1"/>
              </a:solidFill>
            </a:endParaRPr>
          </a:p>
          <a:p>
            <a:pPr>
              <a:lnSpc>
                <a:spcPct val="100000"/>
              </a:lnSpc>
            </a:pPr>
            <a:r>
              <a:rPr lang="en-ZA" sz="1600" b="1" cap="none" dirty="0">
                <a:solidFill>
                  <a:schemeClr val="tx1"/>
                </a:solidFill>
              </a:rPr>
              <a:t>2	10000_4.txt	negative</a:t>
            </a:r>
          </a:p>
          <a:p>
            <a:pPr>
              <a:lnSpc>
                <a:spcPct val="100000"/>
              </a:lnSpc>
            </a:pPr>
            <a:r>
              <a:rPr lang="en-ZA" sz="1600" b="1" cap="none" dirty="0">
                <a:solidFill>
                  <a:schemeClr val="tx1"/>
                </a:solidFill>
              </a:rPr>
              <a:t>3	10000_7.txt	positive</a:t>
            </a:r>
          </a:p>
          <a:p>
            <a:pPr>
              <a:lnSpc>
                <a:spcPct val="100000"/>
              </a:lnSpc>
            </a:pPr>
            <a:r>
              <a:rPr lang="en-ZA" sz="1600" b="1" cap="none" dirty="0">
                <a:solidFill>
                  <a:schemeClr val="tx1"/>
                </a:solidFill>
              </a:rPr>
              <a:t>4	10001_1.txt	negative</a:t>
            </a:r>
          </a:p>
          <a:p>
            <a:pPr>
              <a:lnSpc>
                <a:spcPct val="100000"/>
              </a:lnSpc>
            </a:pPr>
            <a:r>
              <a:rPr lang="en-ZA" sz="1600" b="1" cap="none" dirty="0">
                <a:solidFill>
                  <a:schemeClr val="tx1"/>
                </a:solidFill>
              </a:rPr>
              <a:t>5	10001_9.txt	positive</a:t>
            </a:r>
          </a:p>
          <a:p>
            <a:pPr>
              <a:lnSpc>
                <a:spcPct val="100000"/>
              </a:lnSpc>
            </a:pPr>
            <a:r>
              <a:rPr lang="en-ZA" sz="1600" b="1" cap="none" dirty="0">
                <a:solidFill>
                  <a:schemeClr val="tx1"/>
                </a:solidFill>
              </a:rPr>
              <a:t>6	10002_3.txt	negative</a:t>
            </a:r>
          </a:p>
          <a:p>
            <a:pPr>
              <a:lnSpc>
                <a:spcPct val="100000"/>
              </a:lnSpc>
            </a:pPr>
            <a:r>
              <a:rPr lang="en-ZA" sz="1600" b="1" cap="none" dirty="0">
                <a:solidFill>
                  <a:schemeClr val="tx1"/>
                </a:solidFill>
              </a:rPr>
              <a:t>7	10002_8.txt	positive</a:t>
            </a:r>
          </a:p>
          <a:p>
            <a:pPr>
              <a:lnSpc>
                <a:spcPct val="100000"/>
              </a:lnSpc>
            </a:pPr>
            <a:r>
              <a:rPr lang="en-ZA" sz="1600" b="1" cap="none" dirty="0">
                <a:solidFill>
                  <a:schemeClr val="tx1"/>
                </a:solidFill>
              </a:rPr>
              <a:t>8	10003_3.txt	negative</a:t>
            </a:r>
          </a:p>
          <a:p>
            <a:pPr>
              <a:lnSpc>
                <a:spcPct val="100000"/>
              </a:lnSpc>
            </a:pPr>
            <a:r>
              <a:rPr lang="en-ZA" sz="1600" b="1" cap="none" dirty="0">
                <a:solidFill>
                  <a:schemeClr val="tx1"/>
                </a:solidFill>
              </a:rPr>
              <a:t>9	10003_8.txt	positive</a:t>
            </a:r>
          </a:p>
          <a:p>
            <a:endParaRPr lang="en-ZA" sz="1050" b="1" cap="none" dirty="0">
              <a:solidFill>
                <a:schemeClr val="tx1"/>
              </a:solidFill>
            </a:endParaRPr>
          </a:p>
          <a:p>
            <a:pPr marL="457200" indent="-457200">
              <a:buAutoNum type="arabicPeriod"/>
            </a:pPr>
            <a:endParaRPr lang="en-ZA" sz="1000" cap="none" dirty="0" smtClean="0">
              <a:solidFill>
                <a:schemeClr val="bg1"/>
              </a:solidFill>
            </a:endParaRPr>
          </a:p>
        </p:txBody>
      </p:sp>
    </p:spTree>
    <p:extLst>
      <p:ext uri="{BB962C8B-B14F-4D97-AF65-F5344CB8AC3E}">
        <p14:creationId xmlns:p14="http://schemas.microsoft.com/office/powerpoint/2010/main" val="2574383085"/>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550" y="141667"/>
            <a:ext cx="11101588" cy="901521"/>
          </a:xfrm>
        </p:spPr>
        <p:txBody>
          <a:bodyPr>
            <a:normAutofit/>
          </a:bodyPr>
          <a:lstStyle/>
          <a:p>
            <a:pPr algn="ctr"/>
            <a:r>
              <a:rPr lang="en-ZA" sz="4000" b="1" dirty="0"/>
              <a:t>Testing the Models with Test Data</a:t>
            </a:r>
            <a:endParaRPr lang="en-ZA" sz="4000" dirty="0"/>
          </a:p>
        </p:txBody>
      </p:sp>
      <p:sp>
        <p:nvSpPr>
          <p:cNvPr id="3" name="Subtitle 2"/>
          <p:cNvSpPr>
            <a:spLocks noGrp="1"/>
          </p:cNvSpPr>
          <p:nvPr>
            <p:ph type="subTitle" idx="1"/>
          </p:nvPr>
        </p:nvSpPr>
        <p:spPr>
          <a:xfrm>
            <a:off x="1275008" y="1249251"/>
            <a:ext cx="10406130" cy="5203064"/>
          </a:xfrm>
        </p:spPr>
        <p:txBody>
          <a:bodyPr>
            <a:noAutofit/>
          </a:bodyPr>
          <a:lstStyle/>
          <a:p>
            <a:r>
              <a:rPr lang="en-ZA" sz="2400" b="1" cap="none" dirty="0">
                <a:solidFill>
                  <a:schemeClr val="tx1"/>
                </a:solidFill>
              </a:rPr>
              <a:t>The Distribution of </a:t>
            </a:r>
            <a:r>
              <a:rPr lang="en-ZA" sz="2400" b="1" cap="none" dirty="0" err="1">
                <a:solidFill>
                  <a:schemeClr val="tx1"/>
                </a:solidFill>
              </a:rPr>
              <a:t>predicted_sentiment</a:t>
            </a:r>
            <a:r>
              <a:rPr lang="en-ZA" sz="2400" b="1" cap="none" dirty="0">
                <a:solidFill>
                  <a:schemeClr val="tx1"/>
                </a:solidFill>
              </a:rPr>
              <a:t> for Roberta model can be shown with the code snippet below:</a:t>
            </a:r>
          </a:p>
          <a:p>
            <a:r>
              <a:rPr lang="en-ZA" sz="2400" b="1" cap="none" dirty="0">
                <a:solidFill>
                  <a:schemeClr val="tx1"/>
                </a:solidFill>
              </a:rPr>
              <a:t>	</a:t>
            </a:r>
            <a:r>
              <a:rPr lang="en-ZA" sz="2400" b="1" cap="none" dirty="0">
                <a:solidFill>
                  <a:schemeClr val="bg1"/>
                </a:solidFill>
              </a:rPr>
              <a:t># Calculate the frequency of each predicted sentiment label</a:t>
            </a:r>
          </a:p>
          <a:p>
            <a:r>
              <a:rPr lang="en-ZA" sz="2400" b="1" cap="none" dirty="0" smtClean="0">
                <a:solidFill>
                  <a:schemeClr val="bg1"/>
                </a:solidFill>
              </a:rPr>
              <a:t>	</a:t>
            </a:r>
            <a:r>
              <a:rPr lang="en-ZA" sz="2400" b="1" cap="none" dirty="0" err="1" smtClean="0">
                <a:solidFill>
                  <a:schemeClr val="bg1"/>
                </a:solidFill>
              </a:rPr>
              <a:t>sentiment_counts</a:t>
            </a:r>
            <a:r>
              <a:rPr lang="en-ZA" sz="2400" b="1" cap="none" dirty="0" smtClean="0">
                <a:solidFill>
                  <a:schemeClr val="bg1"/>
                </a:solidFill>
              </a:rPr>
              <a:t> </a:t>
            </a:r>
            <a:r>
              <a:rPr lang="en-ZA" sz="2400" b="1" cap="none" dirty="0">
                <a:solidFill>
                  <a:schemeClr val="bg1"/>
                </a:solidFill>
              </a:rPr>
              <a:t>= </a:t>
            </a:r>
            <a:r>
              <a:rPr lang="en-ZA" sz="2400" b="1" cap="none" dirty="0" err="1">
                <a:solidFill>
                  <a:schemeClr val="bg1"/>
                </a:solidFill>
              </a:rPr>
              <a:t>test_df</a:t>
            </a:r>
            <a:r>
              <a:rPr lang="en-ZA" sz="2400" b="1" cap="none" dirty="0">
                <a:solidFill>
                  <a:schemeClr val="bg1"/>
                </a:solidFill>
              </a:rPr>
              <a:t>['</a:t>
            </a:r>
            <a:r>
              <a:rPr lang="en-ZA" sz="2400" b="1" cap="none" dirty="0" err="1">
                <a:solidFill>
                  <a:schemeClr val="bg1"/>
                </a:solidFill>
              </a:rPr>
              <a:t>predicted_sentiment</a:t>
            </a:r>
            <a:r>
              <a:rPr lang="en-ZA" sz="2400" b="1" cap="none" dirty="0">
                <a:solidFill>
                  <a:schemeClr val="bg1"/>
                </a:solidFill>
              </a:rPr>
              <a:t>'].</a:t>
            </a:r>
            <a:r>
              <a:rPr lang="en-ZA" sz="2400" b="1" cap="none" dirty="0" err="1">
                <a:solidFill>
                  <a:schemeClr val="bg1"/>
                </a:solidFill>
              </a:rPr>
              <a:t>value_counts</a:t>
            </a:r>
            <a:r>
              <a:rPr lang="en-ZA" sz="2400" b="1" cap="none" dirty="0">
                <a:solidFill>
                  <a:schemeClr val="bg1"/>
                </a:solidFill>
              </a:rPr>
              <a:t>()</a:t>
            </a:r>
          </a:p>
          <a:p>
            <a:r>
              <a:rPr lang="en-ZA" sz="2400" b="1" cap="none" dirty="0" smtClean="0">
                <a:solidFill>
                  <a:schemeClr val="bg1"/>
                </a:solidFill>
              </a:rPr>
              <a:t>	</a:t>
            </a:r>
            <a:r>
              <a:rPr lang="en-ZA" sz="2400" b="1" cap="none" dirty="0" err="1" smtClean="0">
                <a:solidFill>
                  <a:schemeClr val="bg1"/>
                </a:solidFill>
              </a:rPr>
              <a:t>sentiment_counts</a:t>
            </a:r>
            <a:endParaRPr lang="en-ZA" sz="2400" b="1" cap="none" dirty="0">
              <a:solidFill>
                <a:schemeClr val="bg1"/>
              </a:solidFill>
            </a:endParaRPr>
          </a:p>
          <a:p>
            <a:endParaRPr lang="en-ZA" sz="2400" b="1" cap="none" dirty="0">
              <a:solidFill>
                <a:schemeClr val="tx1"/>
              </a:solidFill>
            </a:endParaRPr>
          </a:p>
          <a:p>
            <a:r>
              <a:rPr lang="en-ZA" sz="2400" b="1" cap="none" dirty="0" smtClean="0">
                <a:solidFill>
                  <a:schemeClr val="tx1"/>
                </a:solidFill>
              </a:rPr>
              <a:t>positive </a:t>
            </a:r>
            <a:r>
              <a:rPr lang="en-ZA" sz="2400" b="1" cap="none" dirty="0">
                <a:solidFill>
                  <a:schemeClr val="tx1"/>
                </a:solidFill>
              </a:rPr>
              <a:t>12997 </a:t>
            </a:r>
            <a:r>
              <a:rPr lang="en-ZA" sz="2400" b="1" cap="none" dirty="0" smtClean="0">
                <a:solidFill>
                  <a:schemeClr val="tx1"/>
                </a:solidFill>
              </a:rPr>
              <a:t>	negative </a:t>
            </a:r>
            <a:r>
              <a:rPr lang="en-ZA" sz="2400" b="1" cap="none" dirty="0">
                <a:solidFill>
                  <a:schemeClr val="tx1"/>
                </a:solidFill>
              </a:rPr>
              <a:t>12003 </a:t>
            </a:r>
          </a:p>
          <a:p>
            <a:r>
              <a:rPr lang="en-ZA" sz="2400" b="1" cap="none" dirty="0">
                <a:solidFill>
                  <a:schemeClr val="tx1"/>
                </a:solidFill>
              </a:rPr>
              <a:t>Name: </a:t>
            </a:r>
            <a:r>
              <a:rPr lang="en-ZA" sz="2400" b="1" cap="none" dirty="0" err="1">
                <a:solidFill>
                  <a:schemeClr val="tx1"/>
                </a:solidFill>
              </a:rPr>
              <a:t>predicted_sentiment</a:t>
            </a:r>
            <a:r>
              <a:rPr lang="en-ZA" sz="2400" b="1" cap="none" dirty="0">
                <a:solidFill>
                  <a:schemeClr val="tx1"/>
                </a:solidFill>
              </a:rPr>
              <a:t>, </a:t>
            </a:r>
            <a:r>
              <a:rPr lang="en-ZA" sz="2400" b="1" cap="none" dirty="0" err="1">
                <a:solidFill>
                  <a:schemeClr val="tx1"/>
                </a:solidFill>
              </a:rPr>
              <a:t>dtype</a:t>
            </a:r>
            <a:r>
              <a:rPr lang="en-ZA" sz="2400" b="1" cap="none" dirty="0">
                <a:solidFill>
                  <a:schemeClr val="tx1"/>
                </a:solidFill>
              </a:rPr>
              <a:t>: int64</a:t>
            </a:r>
          </a:p>
          <a:p>
            <a:endParaRPr lang="en-ZA" sz="1050" b="1" cap="none" dirty="0">
              <a:solidFill>
                <a:schemeClr val="tx1"/>
              </a:solidFill>
            </a:endParaRPr>
          </a:p>
          <a:p>
            <a:pPr marL="457200" indent="-457200">
              <a:buAutoNum type="arabicPeriod"/>
            </a:pPr>
            <a:endParaRPr lang="en-ZA" sz="1000" cap="none" dirty="0" smtClean="0">
              <a:solidFill>
                <a:schemeClr val="bg1"/>
              </a:solidFill>
            </a:endParaRPr>
          </a:p>
        </p:txBody>
      </p:sp>
    </p:spTree>
    <p:extLst>
      <p:ext uri="{BB962C8B-B14F-4D97-AF65-F5344CB8AC3E}">
        <p14:creationId xmlns:p14="http://schemas.microsoft.com/office/powerpoint/2010/main" val="2331867942"/>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550" y="141667"/>
            <a:ext cx="11101588" cy="901521"/>
          </a:xfrm>
        </p:spPr>
        <p:txBody>
          <a:bodyPr>
            <a:normAutofit/>
          </a:bodyPr>
          <a:lstStyle/>
          <a:p>
            <a:pPr algn="ctr"/>
            <a:r>
              <a:rPr lang="en-ZA" sz="4000" b="1" dirty="0"/>
              <a:t>Testing the Models with Test Data</a:t>
            </a:r>
            <a:endParaRPr lang="en-ZA" sz="4000" dirty="0"/>
          </a:p>
        </p:txBody>
      </p:sp>
      <p:sp>
        <p:nvSpPr>
          <p:cNvPr id="3" name="Subtitle 2"/>
          <p:cNvSpPr>
            <a:spLocks noGrp="1"/>
          </p:cNvSpPr>
          <p:nvPr>
            <p:ph type="subTitle" idx="1"/>
          </p:nvPr>
        </p:nvSpPr>
        <p:spPr>
          <a:xfrm>
            <a:off x="1275008" y="1249251"/>
            <a:ext cx="10406130" cy="5344732"/>
          </a:xfrm>
        </p:spPr>
        <p:txBody>
          <a:bodyPr>
            <a:noAutofit/>
          </a:bodyPr>
          <a:lstStyle/>
          <a:p>
            <a:r>
              <a:rPr lang="en-ZA" b="1" cap="none" dirty="0">
                <a:solidFill>
                  <a:schemeClr val="tx1"/>
                </a:solidFill>
              </a:rPr>
              <a:t>The Visualization of </a:t>
            </a:r>
            <a:r>
              <a:rPr lang="en-ZA" b="1" cap="none" dirty="0" err="1">
                <a:solidFill>
                  <a:schemeClr val="tx1"/>
                </a:solidFill>
              </a:rPr>
              <a:t>sentiment_counts</a:t>
            </a:r>
            <a:r>
              <a:rPr lang="en-ZA" b="1" cap="none" dirty="0">
                <a:solidFill>
                  <a:schemeClr val="tx1"/>
                </a:solidFill>
              </a:rPr>
              <a:t> for Roberta Model is shown in </a:t>
            </a:r>
            <a:r>
              <a:rPr lang="en-ZA" b="1" cap="none" dirty="0" smtClean="0">
                <a:solidFill>
                  <a:schemeClr val="tx1"/>
                </a:solidFill>
              </a:rPr>
              <a:t>the Figure below:</a:t>
            </a:r>
          </a:p>
          <a:p>
            <a:endParaRPr lang="en-ZA" sz="1050" b="1" cap="none"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7216" y="1856223"/>
            <a:ext cx="5869961" cy="4503322"/>
          </a:xfrm>
          <a:prstGeom prst="rect">
            <a:avLst/>
          </a:prstGeom>
        </p:spPr>
      </p:pic>
    </p:spTree>
    <p:extLst>
      <p:ext uri="{BB962C8B-B14F-4D97-AF65-F5344CB8AC3E}">
        <p14:creationId xmlns:p14="http://schemas.microsoft.com/office/powerpoint/2010/main" val="2896243204"/>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550" y="141667"/>
            <a:ext cx="11101588" cy="901521"/>
          </a:xfrm>
        </p:spPr>
        <p:txBody>
          <a:bodyPr>
            <a:normAutofit fontScale="90000"/>
          </a:bodyPr>
          <a:lstStyle/>
          <a:p>
            <a:pPr algn="ctr"/>
            <a:r>
              <a:rPr lang="en-ZA" sz="4000" b="1" dirty="0"/>
              <a:t>Hypothesis Testing on Models' Performance</a:t>
            </a:r>
            <a:endParaRPr lang="en-ZA" sz="4000" dirty="0"/>
          </a:p>
        </p:txBody>
      </p:sp>
      <p:sp>
        <p:nvSpPr>
          <p:cNvPr id="3" name="Subtitle 2"/>
          <p:cNvSpPr>
            <a:spLocks noGrp="1"/>
          </p:cNvSpPr>
          <p:nvPr>
            <p:ph type="subTitle" idx="1"/>
          </p:nvPr>
        </p:nvSpPr>
        <p:spPr>
          <a:xfrm>
            <a:off x="1275008" y="1249251"/>
            <a:ext cx="10406130" cy="5344732"/>
          </a:xfrm>
        </p:spPr>
        <p:txBody>
          <a:bodyPr>
            <a:noAutofit/>
          </a:bodyPr>
          <a:lstStyle/>
          <a:p>
            <a:r>
              <a:rPr lang="en-ZA" b="1" cap="none" dirty="0">
                <a:solidFill>
                  <a:schemeClr val="tx1"/>
                </a:solidFill>
              </a:rPr>
              <a:t>To ensure we've selected the right model, we can conduct hypothesis testing. Statistical tests help us compare the models' performance and determine if the models are significantly different or not in their performances.</a:t>
            </a:r>
          </a:p>
          <a:p>
            <a:r>
              <a:rPr lang="en-ZA" b="1" cap="none" dirty="0">
                <a:solidFill>
                  <a:schemeClr val="tx1"/>
                </a:solidFill>
              </a:rPr>
              <a:t>The common statistical test for comparing proportions or success rates between two or more groups is the chi-squared test (χ² test). In our case, you want to compare the proportions of positive and negative predictions made by each model.</a:t>
            </a:r>
          </a:p>
          <a:p>
            <a:r>
              <a:rPr lang="en-ZA" b="1" cap="none" dirty="0">
                <a:solidFill>
                  <a:schemeClr val="tx1"/>
                </a:solidFill>
              </a:rPr>
              <a:t>So we shall formulate our hypothesis as follows:</a:t>
            </a:r>
          </a:p>
          <a:p>
            <a:r>
              <a:rPr lang="en-ZA" b="1" cap="none" dirty="0" smtClean="0">
                <a:solidFill>
                  <a:schemeClr val="tx1"/>
                </a:solidFill>
              </a:rPr>
              <a:t>1. Null </a:t>
            </a:r>
            <a:r>
              <a:rPr lang="en-ZA" b="1" cap="none" dirty="0">
                <a:solidFill>
                  <a:schemeClr val="tx1"/>
                </a:solidFill>
              </a:rPr>
              <a:t>Hypothesis (</a:t>
            </a:r>
            <a:r>
              <a:rPr lang="en-ZA" b="1" cap="none" dirty="0" err="1">
                <a:solidFill>
                  <a:schemeClr val="tx1"/>
                </a:solidFill>
              </a:rPr>
              <a:t>Ho</a:t>
            </a:r>
            <a:r>
              <a:rPr lang="en-ZA" b="1" cap="none" dirty="0">
                <a:solidFill>
                  <a:schemeClr val="tx1"/>
                </a:solidFill>
              </a:rPr>
              <a:t>): There is NO significant difference between the models</a:t>
            </a:r>
          </a:p>
          <a:p>
            <a:r>
              <a:rPr lang="en-ZA" b="1" cap="none" dirty="0" smtClean="0">
                <a:solidFill>
                  <a:schemeClr val="tx1"/>
                </a:solidFill>
              </a:rPr>
              <a:t>2. Alternative </a:t>
            </a:r>
            <a:r>
              <a:rPr lang="en-ZA" b="1" cap="none" dirty="0">
                <a:solidFill>
                  <a:schemeClr val="tx1"/>
                </a:solidFill>
              </a:rPr>
              <a:t>Hypothesis (H1): There is significant difference between the models</a:t>
            </a:r>
          </a:p>
          <a:p>
            <a:endParaRPr lang="en-ZA" sz="1050" b="1" cap="none" dirty="0">
              <a:solidFill>
                <a:schemeClr val="tx1"/>
              </a:solidFill>
            </a:endParaRPr>
          </a:p>
        </p:txBody>
      </p:sp>
    </p:spTree>
    <p:extLst>
      <p:ext uri="{BB962C8B-B14F-4D97-AF65-F5344CB8AC3E}">
        <p14:creationId xmlns:p14="http://schemas.microsoft.com/office/powerpoint/2010/main" val="11471695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3" y="360940"/>
            <a:ext cx="9905998" cy="643612"/>
          </a:xfrm>
        </p:spPr>
        <p:txBody>
          <a:bodyPr>
            <a:normAutofit fontScale="90000"/>
          </a:bodyPr>
          <a:lstStyle/>
          <a:p>
            <a:pPr algn="ctr"/>
            <a:r>
              <a:rPr lang="en-ZA" b="1" dirty="0"/>
              <a:t>Importation of Important </a:t>
            </a:r>
            <a:r>
              <a:rPr lang="en-ZA" b="1" dirty="0" smtClean="0"/>
              <a:t>Libraries cont’d..</a:t>
            </a:r>
            <a:endParaRPr lang="en-ZA" dirty="0"/>
          </a:p>
        </p:txBody>
      </p:sp>
      <p:sp>
        <p:nvSpPr>
          <p:cNvPr id="3" name="Subtitle 2"/>
          <p:cNvSpPr>
            <a:spLocks noGrp="1"/>
          </p:cNvSpPr>
          <p:nvPr>
            <p:ph sz="half" idx="1"/>
          </p:nvPr>
        </p:nvSpPr>
        <p:spPr>
          <a:xfrm>
            <a:off x="1141413" y="1004552"/>
            <a:ext cx="7320007" cy="3438659"/>
          </a:xfrm>
        </p:spPr>
        <p:txBody>
          <a:bodyPr>
            <a:noAutofit/>
          </a:bodyPr>
          <a:lstStyle/>
          <a:p>
            <a:r>
              <a:rPr lang="en-ZA" sz="2000" dirty="0" smtClean="0"/>
              <a:t>#</a:t>
            </a:r>
            <a:r>
              <a:rPr lang="en-ZA" sz="2000" dirty="0"/>
              <a:t>Evaluation</a:t>
            </a:r>
          </a:p>
          <a:p>
            <a:r>
              <a:rPr lang="en-ZA" sz="2000" dirty="0"/>
              <a:t>from datasets import </a:t>
            </a:r>
            <a:r>
              <a:rPr lang="en-ZA" sz="2000" dirty="0" err="1"/>
              <a:t>load_metric</a:t>
            </a:r>
            <a:r>
              <a:rPr lang="en-ZA" sz="2000" dirty="0"/>
              <a:t>, </a:t>
            </a:r>
            <a:r>
              <a:rPr lang="en-ZA" sz="2000" dirty="0" err="1"/>
              <a:t>load_dataset</a:t>
            </a:r>
            <a:endParaRPr lang="en-ZA" sz="2000" dirty="0"/>
          </a:p>
          <a:p>
            <a:r>
              <a:rPr lang="en-ZA" sz="2000" dirty="0"/>
              <a:t>from </a:t>
            </a:r>
            <a:r>
              <a:rPr lang="en-ZA" sz="2000" dirty="0" err="1"/>
              <a:t>sklearn.metrics</a:t>
            </a:r>
            <a:r>
              <a:rPr lang="en-ZA" sz="2000" dirty="0"/>
              <a:t> import f1_score</a:t>
            </a:r>
          </a:p>
          <a:p>
            <a:r>
              <a:rPr lang="en-ZA" sz="2000" dirty="0"/>
              <a:t>from </a:t>
            </a:r>
            <a:r>
              <a:rPr lang="en-ZA" sz="2000" dirty="0" err="1"/>
              <a:t>huggingface_hub</a:t>
            </a:r>
            <a:r>
              <a:rPr lang="en-ZA" sz="2000" dirty="0"/>
              <a:t> import </a:t>
            </a:r>
            <a:r>
              <a:rPr lang="en-ZA" sz="2000" dirty="0" err="1"/>
              <a:t>notebook_login</a:t>
            </a:r>
            <a:endParaRPr lang="en-ZA" sz="2000" dirty="0"/>
          </a:p>
          <a:p>
            <a:r>
              <a:rPr lang="en-ZA" sz="2000" dirty="0" smtClean="0"/>
              <a:t># </a:t>
            </a:r>
            <a:r>
              <a:rPr lang="en-ZA" sz="2000" dirty="0"/>
              <a:t>Statistics</a:t>
            </a:r>
          </a:p>
          <a:p>
            <a:r>
              <a:rPr lang="en-ZA" sz="2000" dirty="0"/>
              <a:t>from </a:t>
            </a:r>
            <a:r>
              <a:rPr lang="en-ZA" sz="2000" dirty="0" err="1"/>
              <a:t>scipy.stats</a:t>
            </a:r>
            <a:r>
              <a:rPr lang="en-ZA" sz="2000" dirty="0"/>
              <a:t> import chi2_contingency</a:t>
            </a:r>
          </a:p>
          <a:p>
            <a:pPr marL="0" indent="0">
              <a:buNone/>
            </a:pPr>
            <a:endParaRPr lang="en-ZA" sz="1600" cap="none" dirty="0" smtClean="0">
              <a:solidFill>
                <a:schemeClr val="tx1"/>
              </a:solidFill>
            </a:endParaRPr>
          </a:p>
          <a:p>
            <a:endParaRPr lang="en-ZA" sz="2800" cap="none" dirty="0">
              <a:solidFill>
                <a:schemeClr val="tx1"/>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3381857513"/>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550" y="141667"/>
            <a:ext cx="11101588" cy="901521"/>
          </a:xfrm>
        </p:spPr>
        <p:txBody>
          <a:bodyPr>
            <a:normAutofit fontScale="90000"/>
          </a:bodyPr>
          <a:lstStyle/>
          <a:p>
            <a:pPr algn="ctr"/>
            <a:r>
              <a:rPr lang="en-ZA" sz="4000" b="1" dirty="0"/>
              <a:t>Hypothesis Testing on Models' Performance</a:t>
            </a:r>
            <a:endParaRPr lang="en-ZA" sz="4000" dirty="0"/>
          </a:p>
        </p:txBody>
      </p:sp>
      <p:sp>
        <p:nvSpPr>
          <p:cNvPr id="3" name="Subtitle 2"/>
          <p:cNvSpPr>
            <a:spLocks noGrp="1"/>
          </p:cNvSpPr>
          <p:nvPr>
            <p:ph type="subTitle" idx="1"/>
          </p:nvPr>
        </p:nvSpPr>
        <p:spPr>
          <a:xfrm>
            <a:off x="1275008" y="1043188"/>
            <a:ext cx="10406130" cy="5550795"/>
          </a:xfrm>
        </p:spPr>
        <p:txBody>
          <a:bodyPr>
            <a:noAutofit/>
          </a:bodyPr>
          <a:lstStyle/>
          <a:p>
            <a:r>
              <a:rPr lang="en-ZA" b="1" cap="none" dirty="0">
                <a:solidFill>
                  <a:schemeClr val="tx1"/>
                </a:solidFill>
              </a:rPr>
              <a:t>The code snippet below works out the χ² test:</a:t>
            </a:r>
          </a:p>
          <a:p>
            <a:pPr>
              <a:lnSpc>
                <a:spcPct val="100000"/>
              </a:lnSpc>
            </a:pPr>
            <a:r>
              <a:rPr lang="en-ZA" sz="1600" b="1" cap="none" dirty="0">
                <a:solidFill>
                  <a:schemeClr val="tx1"/>
                </a:solidFill>
              </a:rPr>
              <a:t> </a:t>
            </a:r>
            <a:r>
              <a:rPr lang="en-ZA" sz="1600" b="1" cap="none" dirty="0" smtClean="0">
                <a:solidFill>
                  <a:schemeClr val="tx1"/>
                </a:solidFill>
              </a:rPr>
              <a:t>      # </a:t>
            </a:r>
            <a:r>
              <a:rPr lang="en-ZA" sz="1600" b="1" cap="none" dirty="0">
                <a:solidFill>
                  <a:schemeClr val="tx1"/>
                </a:solidFill>
              </a:rPr>
              <a:t>Create a contingency table (observed frequencies)</a:t>
            </a:r>
          </a:p>
          <a:p>
            <a:pPr lvl="1" algn="l">
              <a:lnSpc>
                <a:spcPct val="100000"/>
              </a:lnSpc>
            </a:pPr>
            <a:r>
              <a:rPr lang="en-ZA" sz="1600" b="1" cap="none" dirty="0">
                <a:solidFill>
                  <a:schemeClr val="tx1"/>
                </a:solidFill>
              </a:rPr>
              <a:t>observed = </a:t>
            </a:r>
            <a:r>
              <a:rPr lang="en-ZA" sz="1600" b="1" cap="none" dirty="0" err="1">
                <a:solidFill>
                  <a:schemeClr val="tx1"/>
                </a:solidFill>
              </a:rPr>
              <a:t>df</a:t>
            </a:r>
            <a:r>
              <a:rPr lang="en-ZA" sz="1600" b="1" cap="none" dirty="0">
                <a:solidFill>
                  <a:schemeClr val="tx1"/>
                </a:solidFill>
              </a:rPr>
              <a:t>[["Positive", "Negative"]].values</a:t>
            </a:r>
          </a:p>
          <a:p>
            <a:pPr lvl="1" algn="l">
              <a:lnSpc>
                <a:spcPct val="100000"/>
              </a:lnSpc>
            </a:pPr>
            <a:r>
              <a:rPr lang="en-ZA" sz="1600" b="1" cap="none" dirty="0" smtClean="0">
                <a:solidFill>
                  <a:schemeClr val="tx1"/>
                </a:solidFill>
              </a:rPr>
              <a:t># </a:t>
            </a:r>
            <a:r>
              <a:rPr lang="en-ZA" sz="1600" b="1" cap="none" dirty="0">
                <a:solidFill>
                  <a:schemeClr val="tx1"/>
                </a:solidFill>
              </a:rPr>
              <a:t>Perform the chi-squared test</a:t>
            </a:r>
          </a:p>
          <a:p>
            <a:pPr lvl="1" algn="l">
              <a:lnSpc>
                <a:spcPct val="100000"/>
              </a:lnSpc>
            </a:pPr>
            <a:r>
              <a:rPr lang="en-ZA" sz="1600" b="1" cap="none" dirty="0">
                <a:solidFill>
                  <a:schemeClr val="tx1"/>
                </a:solidFill>
              </a:rPr>
              <a:t>chi2, p, _, _ = chi2_contingency(observed)</a:t>
            </a:r>
          </a:p>
          <a:p>
            <a:pPr lvl="1" algn="l">
              <a:lnSpc>
                <a:spcPct val="100000"/>
              </a:lnSpc>
            </a:pPr>
            <a:r>
              <a:rPr lang="en-ZA" sz="1600" b="1" cap="none" dirty="0" smtClean="0">
                <a:solidFill>
                  <a:schemeClr val="tx1"/>
                </a:solidFill>
              </a:rPr>
              <a:t># </a:t>
            </a:r>
            <a:r>
              <a:rPr lang="en-ZA" sz="1600" b="1" cap="none" dirty="0">
                <a:solidFill>
                  <a:schemeClr val="tx1"/>
                </a:solidFill>
              </a:rPr>
              <a:t>Degrees of freedom</a:t>
            </a:r>
          </a:p>
          <a:p>
            <a:pPr lvl="1" algn="l">
              <a:lnSpc>
                <a:spcPct val="100000"/>
              </a:lnSpc>
            </a:pPr>
            <a:r>
              <a:rPr lang="en-ZA" sz="1600" b="1" cap="none" dirty="0" err="1">
                <a:solidFill>
                  <a:schemeClr val="tx1"/>
                </a:solidFill>
              </a:rPr>
              <a:t>degrees_of_freedom</a:t>
            </a:r>
            <a:r>
              <a:rPr lang="en-ZA" sz="1600" b="1" cap="none" dirty="0">
                <a:solidFill>
                  <a:schemeClr val="tx1"/>
                </a:solidFill>
              </a:rPr>
              <a:t> = (</a:t>
            </a:r>
            <a:r>
              <a:rPr lang="en-ZA" sz="1600" b="1" cap="none" dirty="0" err="1">
                <a:solidFill>
                  <a:schemeClr val="tx1"/>
                </a:solidFill>
              </a:rPr>
              <a:t>observed.shape</a:t>
            </a:r>
            <a:r>
              <a:rPr lang="en-ZA" sz="1600" b="1" cap="none" dirty="0">
                <a:solidFill>
                  <a:schemeClr val="tx1"/>
                </a:solidFill>
              </a:rPr>
              <a:t>[0] - 1) * (</a:t>
            </a:r>
            <a:r>
              <a:rPr lang="en-ZA" sz="1600" b="1" cap="none" dirty="0" err="1">
                <a:solidFill>
                  <a:schemeClr val="tx1"/>
                </a:solidFill>
              </a:rPr>
              <a:t>observed.shape</a:t>
            </a:r>
            <a:r>
              <a:rPr lang="en-ZA" sz="1600" b="1" cap="none" dirty="0">
                <a:solidFill>
                  <a:schemeClr val="tx1"/>
                </a:solidFill>
              </a:rPr>
              <a:t>[1] - 1)</a:t>
            </a:r>
          </a:p>
          <a:p>
            <a:pPr lvl="1" algn="l">
              <a:lnSpc>
                <a:spcPct val="100000"/>
              </a:lnSpc>
            </a:pPr>
            <a:r>
              <a:rPr lang="en-ZA" sz="1600" b="1" cap="none" dirty="0" smtClean="0">
                <a:solidFill>
                  <a:schemeClr val="tx1"/>
                </a:solidFill>
              </a:rPr>
              <a:t># </a:t>
            </a:r>
            <a:r>
              <a:rPr lang="en-ZA" sz="1600" b="1" cap="none" dirty="0">
                <a:solidFill>
                  <a:schemeClr val="tx1"/>
                </a:solidFill>
              </a:rPr>
              <a:t>Print the results</a:t>
            </a:r>
          </a:p>
          <a:p>
            <a:pPr lvl="1" algn="l">
              <a:lnSpc>
                <a:spcPct val="100000"/>
              </a:lnSpc>
            </a:pPr>
            <a:r>
              <a:rPr lang="en-ZA" sz="1600" b="1" cap="none" dirty="0">
                <a:solidFill>
                  <a:schemeClr val="tx1"/>
                </a:solidFill>
              </a:rPr>
              <a:t>print(</a:t>
            </a:r>
            <a:r>
              <a:rPr lang="en-ZA" sz="1600" b="1" cap="none" dirty="0" err="1">
                <a:solidFill>
                  <a:schemeClr val="tx1"/>
                </a:solidFill>
              </a:rPr>
              <a:t>f"Chi</a:t>
            </a:r>
            <a:r>
              <a:rPr lang="en-ZA" sz="1600" b="1" cap="none" dirty="0">
                <a:solidFill>
                  <a:schemeClr val="tx1"/>
                </a:solidFill>
              </a:rPr>
              <a:t>-squared statistic: {chi2:.2f}")</a:t>
            </a:r>
          </a:p>
          <a:p>
            <a:pPr lvl="1" algn="l">
              <a:lnSpc>
                <a:spcPct val="100000"/>
              </a:lnSpc>
            </a:pPr>
            <a:r>
              <a:rPr lang="en-ZA" sz="1600" b="1" cap="none" dirty="0">
                <a:solidFill>
                  <a:schemeClr val="tx1"/>
                </a:solidFill>
              </a:rPr>
              <a:t>print(</a:t>
            </a:r>
            <a:r>
              <a:rPr lang="en-ZA" sz="1600" b="1" cap="none" dirty="0" err="1">
                <a:solidFill>
                  <a:schemeClr val="tx1"/>
                </a:solidFill>
              </a:rPr>
              <a:t>f"P</a:t>
            </a:r>
            <a:r>
              <a:rPr lang="en-ZA" sz="1600" b="1" cap="none" dirty="0">
                <a:solidFill>
                  <a:schemeClr val="tx1"/>
                </a:solidFill>
              </a:rPr>
              <a:t>-value: {p:.4f}")</a:t>
            </a:r>
          </a:p>
          <a:p>
            <a:pPr lvl="1" algn="l">
              <a:lnSpc>
                <a:spcPct val="100000"/>
              </a:lnSpc>
            </a:pPr>
            <a:r>
              <a:rPr lang="en-ZA" sz="1600" b="1" cap="none" dirty="0">
                <a:solidFill>
                  <a:schemeClr val="tx1"/>
                </a:solidFill>
              </a:rPr>
              <a:t>print(</a:t>
            </a:r>
            <a:r>
              <a:rPr lang="en-ZA" sz="1600" b="1" cap="none" dirty="0" err="1">
                <a:solidFill>
                  <a:schemeClr val="tx1"/>
                </a:solidFill>
              </a:rPr>
              <a:t>f"Degrees</a:t>
            </a:r>
            <a:r>
              <a:rPr lang="en-ZA" sz="1600" b="1" cap="none" dirty="0">
                <a:solidFill>
                  <a:schemeClr val="tx1"/>
                </a:solidFill>
              </a:rPr>
              <a:t> of freedom: {</a:t>
            </a:r>
            <a:r>
              <a:rPr lang="en-ZA" sz="1600" b="1" cap="none" dirty="0" err="1">
                <a:solidFill>
                  <a:schemeClr val="tx1"/>
                </a:solidFill>
              </a:rPr>
              <a:t>degrees_of_freedom</a:t>
            </a:r>
            <a:r>
              <a:rPr lang="en-ZA" sz="1600" b="1" cap="none" dirty="0">
                <a:solidFill>
                  <a:schemeClr val="tx1"/>
                </a:solidFill>
              </a:rPr>
              <a:t>}")</a:t>
            </a:r>
          </a:p>
          <a:p>
            <a:pPr lvl="1" algn="l">
              <a:lnSpc>
                <a:spcPct val="100000"/>
              </a:lnSpc>
            </a:pPr>
            <a:r>
              <a:rPr lang="en-ZA" sz="1600" b="1" cap="none" dirty="0" smtClean="0">
                <a:solidFill>
                  <a:schemeClr val="tx1"/>
                </a:solidFill>
              </a:rPr>
              <a:t># </a:t>
            </a:r>
            <a:r>
              <a:rPr lang="en-ZA" sz="1600" b="1" cap="none" dirty="0">
                <a:solidFill>
                  <a:schemeClr val="tx1"/>
                </a:solidFill>
              </a:rPr>
              <a:t>Interpret the results</a:t>
            </a:r>
          </a:p>
          <a:p>
            <a:pPr lvl="1" algn="l">
              <a:lnSpc>
                <a:spcPct val="100000"/>
              </a:lnSpc>
            </a:pPr>
            <a:r>
              <a:rPr lang="en-ZA" sz="1600" b="1" cap="none" dirty="0">
                <a:solidFill>
                  <a:schemeClr val="tx1"/>
                </a:solidFill>
              </a:rPr>
              <a:t>alpha = 0.05  # Set the significance level</a:t>
            </a:r>
          </a:p>
          <a:p>
            <a:pPr lvl="1" algn="l">
              <a:lnSpc>
                <a:spcPct val="100000"/>
              </a:lnSpc>
            </a:pPr>
            <a:r>
              <a:rPr lang="en-ZA" sz="1600" b="1" cap="none" dirty="0">
                <a:solidFill>
                  <a:schemeClr val="tx1"/>
                </a:solidFill>
              </a:rPr>
              <a:t>if p &lt; alpha:</a:t>
            </a:r>
          </a:p>
          <a:p>
            <a:pPr lvl="1" algn="l">
              <a:lnSpc>
                <a:spcPct val="100000"/>
              </a:lnSpc>
            </a:pPr>
            <a:r>
              <a:rPr lang="en-ZA" sz="1600" b="1" cap="none" dirty="0">
                <a:solidFill>
                  <a:schemeClr val="tx1"/>
                </a:solidFill>
              </a:rPr>
              <a:t>    print("There is evidence of a significant difference between the models.")</a:t>
            </a:r>
          </a:p>
          <a:p>
            <a:pPr lvl="1" algn="l">
              <a:lnSpc>
                <a:spcPct val="100000"/>
              </a:lnSpc>
            </a:pPr>
            <a:r>
              <a:rPr lang="en-ZA" sz="1600" b="1" cap="none" dirty="0">
                <a:solidFill>
                  <a:schemeClr val="tx1"/>
                </a:solidFill>
              </a:rPr>
              <a:t>else:</a:t>
            </a:r>
          </a:p>
          <a:p>
            <a:pPr lvl="1" algn="l">
              <a:lnSpc>
                <a:spcPct val="100000"/>
              </a:lnSpc>
            </a:pPr>
            <a:r>
              <a:rPr lang="en-ZA" sz="1600" b="1" cap="none" dirty="0">
                <a:solidFill>
                  <a:schemeClr val="tx1"/>
                </a:solidFill>
              </a:rPr>
              <a:t>    print("There is no evidence of a significant difference between the models.")</a:t>
            </a:r>
          </a:p>
          <a:p>
            <a:endParaRPr lang="en-ZA" sz="1050" b="1" cap="none" dirty="0">
              <a:solidFill>
                <a:schemeClr val="tx1"/>
              </a:solidFill>
            </a:endParaRPr>
          </a:p>
        </p:txBody>
      </p:sp>
    </p:spTree>
    <p:extLst>
      <p:ext uri="{BB962C8B-B14F-4D97-AF65-F5344CB8AC3E}">
        <p14:creationId xmlns:p14="http://schemas.microsoft.com/office/powerpoint/2010/main" val="3617545623"/>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550" y="141667"/>
            <a:ext cx="11101588" cy="901521"/>
          </a:xfrm>
        </p:spPr>
        <p:txBody>
          <a:bodyPr>
            <a:normAutofit fontScale="90000"/>
          </a:bodyPr>
          <a:lstStyle/>
          <a:p>
            <a:pPr algn="ctr"/>
            <a:r>
              <a:rPr lang="en-ZA" sz="4000" b="1" dirty="0"/>
              <a:t>Hypothesis Testing on Models' Performance</a:t>
            </a:r>
            <a:endParaRPr lang="en-ZA" sz="4000" dirty="0"/>
          </a:p>
        </p:txBody>
      </p:sp>
      <p:sp>
        <p:nvSpPr>
          <p:cNvPr id="3" name="Subtitle 2"/>
          <p:cNvSpPr>
            <a:spLocks noGrp="1"/>
          </p:cNvSpPr>
          <p:nvPr>
            <p:ph type="subTitle" idx="1"/>
          </p:nvPr>
        </p:nvSpPr>
        <p:spPr>
          <a:xfrm>
            <a:off x="1275008" y="1043188"/>
            <a:ext cx="10406130" cy="5550795"/>
          </a:xfrm>
        </p:spPr>
        <p:txBody>
          <a:bodyPr>
            <a:noAutofit/>
          </a:bodyPr>
          <a:lstStyle/>
          <a:p>
            <a:r>
              <a:rPr lang="en-ZA" b="1" cap="none" dirty="0">
                <a:solidFill>
                  <a:schemeClr val="tx1"/>
                </a:solidFill>
              </a:rPr>
              <a:t>The output of the above code is here below:</a:t>
            </a:r>
          </a:p>
          <a:p>
            <a:r>
              <a:rPr lang="en-ZA" b="1" cap="none" dirty="0">
                <a:solidFill>
                  <a:schemeClr val="tx1"/>
                </a:solidFill>
              </a:rPr>
              <a:t>	Chi-squared statistic: 97.98</a:t>
            </a:r>
          </a:p>
          <a:p>
            <a:r>
              <a:rPr lang="en-ZA" b="1" cap="none" dirty="0" smtClean="0">
                <a:solidFill>
                  <a:schemeClr val="tx1"/>
                </a:solidFill>
              </a:rPr>
              <a:t>	P-value</a:t>
            </a:r>
            <a:r>
              <a:rPr lang="en-ZA" b="1" cap="none" dirty="0">
                <a:solidFill>
                  <a:schemeClr val="tx1"/>
                </a:solidFill>
              </a:rPr>
              <a:t>: 0.0000</a:t>
            </a:r>
          </a:p>
          <a:p>
            <a:r>
              <a:rPr lang="en-ZA" b="1" cap="none" dirty="0" smtClean="0">
                <a:solidFill>
                  <a:schemeClr val="tx1"/>
                </a:solidFill>
              </a:rPr>
              <a:t>	Degrees </a:t>
            </a:r>
            <a:r>
              <a:rPr lang="en-ZA" b="1" cap="none" dirty="0">
                <a:solidFill>
                  <a:schemeClr val="tx1"/>
                </a:solidFill>
              </a:rPr>
              <a:t>of freedom: 2</a:t>
            </a:r>
          </a:p>
          <a:p>
            <a:r>
              <a:rPr lang="en-ZA" sz="2800" b="1" cap="none" dirty="0">
                <a:solidFill>
                  <a:schemeClr val="tx1"/>
                </a:solidFill>
              </a:rPr>
              <a:t>There is evidence of a significant difference between the models.</a:t>
            </a:r>
          </a:p>
          <a:p>
            <a:r>
              <a:rPr lang="en-ZA" sz="2800" b="1" i="1" cap="none" dirty="0">
                <a:solidFill>
                  <a:schemeClr val="tx1"/>
                </a:solidFill>
              </a:rPr>
              <a:t>From the result, we therefore reject the Null hypothesis and accept the Alternative Hypothesis (H1): that there is significant difference between the models. Meaning that each model behaves differently when predicting the sentiments.</a:t>
            </a:r>
          </a:p>
          <a:p>
            <a:endParaRPr lang="en-ZA" sz="1050" b="1" cap="none" dirty="0">
              <a:solidFill>
                <a:schemeClr val="tx1"/>
              </a:solidFill>
            </a:endParaRPr>
          </a:p>
        </p:txBody>
      </p:sp>
    </p:spTree>
    <p:extLst>
      <p:ext uri="{BB962C8B-B14F-4D97-AF65-F5344CB8AC3E}">
        <p14:creationId xmlns:p14="http://schemas.microsoft.com/office/powerpoint/2010/main" val="3159025032"/>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550" y="141667"/>
            <a:ext cx="11101588" cy="901521"/>
          </a:xfrm>
        </p:spPr>
        <p:txBody>
          <a:bodyPr>
            <a:normAutofit/>
          </a:bodyPr>
          <a:lstStyle/>
          <a:p>
            <a:pPr algn="ctr"/>
            <a:r>
              <a:rPr lang="en-ZA" sz="3600" b="1" dirty="0"/>
              <a:t>App Development in </a:t>
            </a:r>
            <a:r>
              <a:rPr lang="en-ZA" sz="3600" b="1" dirty="0" err="1"/>
              <a:t>Streamlit</a:t>
            </a:r>
            <a:endParaRPr lang="en-ZA" sz="4000" dirty="0"/>
          </a:p>
        </p:txBody>
      </p:sp>
      <p:sp>
        <p:nvSpPr>
          <p:cNvPr id="3" name="Subtitle 2"/>
          <p:cNvSpPr>
            <a:spLocks noGrp="1"/>
          </p:cNvSpPr>
          <p:nvPr>
            <p:ph type="subTitle" idx="1"/>
          </p:nvPr>
        </p:nvSpPr>
        <p:spPr>
          <a:xfrm>
            <a:off x="1275008" y="1043188"/>
            <a:ext cx="10406130" cy="5550795"/>
          </a:xfrm>
        </p:spPr>
        <p:txBody>
          <a:bodyPr>
            <a:noAutofit/>
          </a:bodyPr>
          <a:lstStyle/>
          <a:p>
            <a:r>
              <a:rPr lang="en-ZA" sz="3200" b="1" cap="none" dirty="0">
                <a:solidFill>
                  <a:schemeClr val="tx1"/>
                </a:solidFill>
              </a:rPr>
              <a:t>With a trained model in hand, it's time to build the Movie Sentiment Analysis app. </a:t>
            </a:r>
            <a:r>
              <a:rPr lang="en-ZA" sz="3200" b="1" cap="none" dirty="0" err="1">
                <a:solidFill>
                  <a:schemeClr val="tx1"/>
                </a:solidFill>
              </a:rPr>
              <a:t>Streamlit</a:t>
            </a:r>
            <a:r>
              <a:rPr lang="en-ZA" sz="3200" b="1" cap="none" dirty="0">
                <a:solidFill>
                  <a:schemeClr val="tx1"/>
                </a:solidFill>
              </a:rPr>
              <a:t>, a fantastic tool for web app development, simplifies this process. Users can input a sentence or choose from predefined examples and select the model they prefer</a:t>
            </a:r>
            <a:r>
              <a:rPr lang="en-ZA" sz="3200" b="1" cap="none" dirty="0" smtClean="0">
                <a:solidFill>
                  <a:schemeClr val="tx1"/>
                </a:solidFill>
              </a:rPr>
              <a:t>.</a:t>
            </a:r>
          </a:p>
          <a:p>
            <a:r>
              <a:rPr lang="en-ZA" sz="3200" b="1" cap="none" dirty="0" smtClean="0">
                <a:solidFill>
                  <a:schemeClr val="tx1"/>
                </a:solidFill>
              </a:rPr>
              <a:t>See the code in </a:t>
            </a:r>
            <a:r>
              <a:rPr lang="en-ZA" sz="3200" b="1" cap="none" dirty="0" err="1" smtClean="0">
                <a:solidFill>
                  <a:schemeClr val="tx1"/>
                </a:solidFill>
              </a:rPr>
              <a:t>vscode</a:t>
            </a:r>
            <a:r>
              <a:rPr lang="en-ZA" sz="3200" b="1" cap="none" dirty="0" smtClean="0">
                <a:solidFill>
                  <a:schemeClr val="tx1"/>
                </a:solidFill>
              </a:rPr>
              <a:t>….</a:t>
            </a:r>
            <a:endParaRPr lang="en-ZA" sz="1400" b="1" cap="none" dirty="0">
              <a:solidFill>
                <a:schemeClr val="tx1"/>
              </a:solidFill>
            </a:endParaRPr>
          </a:p>
        </p:txBody>
      </p:sp>
    </p:spTree>
    <p:extLst>
      <p:ext uri="{BB962C8B-B14F-4D97-AF65-F5344CB8AC3E}">
        <p14:creationId xmlns:p14="http://schemas.microsoft.com/office/powerpoint/2010/main" val="3944810248"/>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550" y="141667"/>
            <a:ext cx="11101588" cy="901521"/>
          </a:xfrm>
        </p:spPr>
        <p:txBody>
          <a:bodyPr>
            <a:normAutofit/>
          </a:bodyPr>
          <a:lstStyle/>
          <a:p>
            <a:pPr algn="ctr"/>
            <a:r>
              <a:rPr lang="en-ZA" sz="3600" b="1" dirty="0"/>
              <a:t>Deployment of </a:t>
            </a:r>
            <a:r>
              <a:rPr lang="en-ZA" sz="3600" b="1" dirty="0" err="1"/>
              <a:t>Streamlit</a:t>
            </a:r>
            <a:r>
              <a:rPr lang="en-ZA" sz="3600" b="1" dirty="0"/>
              <a:t> App in Hugging Face</a:t>
            </a:r>
            <a:endParaRPr lang="en-ZA" sz="4000" dirty="0"/>
          </a:p>
        </p:txBody>
      </p:sp>
      <p:sp>
        <p:nvSpPr>
          <p:cNvPr id="3" name="Subtitle 2"/>
          <p:cNvSpPr>
            <a:spLocks noGrp="1"/>
          </p:cNvSpPr>
          <p:nvPr>
            <p:ph type="subTitle" idx="1"/>
          </p:nvPr>
        </p:nvSpPr>
        <p:spPr>
          <a:xfrm>
            <a:off x="1275008" y="1043188"/>
            <a:ext cx="10406130" cy="5550795"/>
          </a:xfrm>
        </p:spPr>
        <p:txBody>
          <a:bodyPr>
            <a:noAutofit/>
          </a:bodyPr>
          <a:lstStyle/>
          <a:p>
            <a:r>
              <a:rPr lang="en-ZA" sz="3200" b="1" cap="none" dirty="0">
                <a:solidFill>
                  <a:schemeClr val="tx1"/>
                </a:solidFill>
              </a:rPr>
              <a:t>We aim to make our app accessible to a broader audience. Deploying it on Hugging Face's cloud platform is a fantastic way to achieve this. Users can access our app effortlessly through their web browsers.</a:t>
            </a:r>
          </a:p>
          <a:p>
            <a:r>
              <a:rPr lang="en-ZA" sz="3200" b="1" cap="none" dirty="0">
                <a:solidFill>
                  <a:schemeClr val="tx1"/>
                </a:solidFill>
              </a:rPr>
              <a:t>Below is how the App appears in </a:t>
            </a:r>
            <a:r>
              <a:rPr lang="en-ZA" sz="3200" b="1" cap="none" dirty="0" err="1">
                <a:solidFill>
                  <a:schemeClr val="tx1"/>
                </a:solidFill>
              </a:rPr>
              <a:t>huggingface</a:t>
            </a:r>
            <a:r>
              <a:rPr lang="en-ZA" sz="3200" b="1" cap="none" dirty="0">
                <a:solidFill>
                  <a:schemeClr val="tx1"/>
                </a:solidFill>
              </a:rPr>
              <a:t>.</a:t>
            </a:r>
          </a:p>
        </p:txBody>
      </p:sp>
    </p:spTree>
    <p:extLst>
      <p:ext uri="{BB962C8B-B14F-4D97-AF65-F5344CB8AC3E}">
        <p14:creationId xmlns:p14="http://schemas.microsoft.com/office/powerpoint/2010/main" val="179852110"/>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550" y="141667"/>
            <a:ext cx="11101588" cy="901521"/>
          </a:xfrm>
        </p:spPr>
        <p:txBody>
          <a:bodyPr>
            <a:normAutofit/>
          </a:bodyPr>
          <a:lstStyle/>
          <a:p>
            <a:pPr algn="ctr"/>
            <a:r>
              <a:rPr lang="en-ZA" sz="3600" b="1" dirty="0"/>
              <a:t>Deployment of </a:t>
            </a:r>
            <a:r>
              <a:rPr lang="en-ZA" sz="3600" b="1" dirty="0" err="1"/>
              <a:t>Streamlit</a:t>
            </a:r>
            <a:r>
              <a:rPr lang="en-ZA" sz="3600" b="1" dirty="0"/>
              <a:t> App in Hugging Face</a:t>
            </a:r>
            <a:endParaRPr lang="en-ZA" sz="4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6376" y="914401"/>
            <a:ext cx="5385657" cy="25819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8183" y="3496357"/>
            <a:ext cx="5503850" cy="2706959"/>
          </a:xfrm>
          <a:prstGeom prst="rect">
            <a:avLst/>
          </a:prstGeom>
        </p:spPr>
      </p:pic>
    </p:spTree>
    <p:extLst>
      <p:ext uri="{BB962C8B-B14F-4D97-AF65-F5344CB8AC3E}">
        <p14:creationId xmlns:p14="http://schemas.microsoft.com/office/powerpoint/2010/main" val="496709710"/>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550" y="141667"/>
            <a:ext cx="11101588" cy="901521"/>
          </a:xfrm>
        </p:spPr>
        <p:txBody>
          <a:bodyPr>
            <a:normAutofit/>
          </a:bodyPr>
          <a:lstStyle/>
          <a:p>
            <a:pPr algn="ctr"/>
            <a:r>
              <a:rPr lang="en-ZA" sz="3600" b="1" dirty="0"/>
              <a:t>Deployment of </a:t>
            </a:r>
            <a:r>
              <a:rPr lang="en-ZA" sz="3600" b="1" dirty="0" err="1"/>
              <a:t>Streamlit</a:t>
            </a:r>
            <a:r>
              <a:rPr lang="en-ZA" sz="3600" b="1" dirty="0"/>
              <a:t> App in Hugging Face</a:t>
            </a:r>
            <a:endParaRPr lang="en-ZA" sz="4000" dirty="0"/>
          </a:p>
        </p:txBody>
      </p:sp>
      <p:sp>
        <p:nvSpPr>
          <p:cNvPr id="3" name="Subtitle 2"/>
          <p:cNvSpPr>
            <a:spLocks noGrp="1"/>
          </p:cNvSpPr>
          <p:nvPr>
            <p:ph type="subTitle" idx="1"/>
          </p:nvPr>
        </p:nvSpPr>
        <p:spPr>
          <a:xfrm>
            <a:off x="1275008" y="1043188"/>
            <a:ext cx="10406130" cy="5550795"/>
          </a:xfrm>
        </p:spPr>
        <p:txBody>
          <a:bodyPr>
            <a:noAutofit/>
          </a:bodyPr>
          <a:lstStyle/>
          <a:p>
            <a:r>
              <a:rPr lang="en-ZA" sz="2800" b="1" cap="none" dirty="0">
                <a:solidFill>
                  <a:schemeClr val="tx1"/>
                </a:solidFill>
              </a:rPr>
              <a:t>The use can then type in a sentence(s) or choose one of the option given then predict the sentiment about the movie. For example, if a use types in a statement like: </a:t>
            </a:r>
          </a:p>
          <a:p>
            <a:r>
              <a:rPr lang="en-ZA" sz="2800" i="1" cap="none" dirty="0">
                <a:solidFill>
                  <a:schemeClr val="tx1"/>
                </a:solidFill>
              </a:rPr>
              <a:t>"Avengers: Endgame is an absolute masterpiece, seamlessly weaving together a decade of storytelling into an epic and emotionally satisfying conclusion." </a:t>
            </a:r>
            <a:endParaRPr lang="en-ZA" sz="2800" i="1" cap="none" dirty="0" smtClean="0">
              <a:solidFill>
                <a:schemeClr val="tx1"/>
              </a:solidFill>
            </a:endParaRPr>
          </a:p>
          <a:p>
            <a:r>
              <a:rPr lang="en-ZA" sz="2800" b="1" cap="none" dirty="0" smtClean="0">
                <a:solidFill>
                  <a:schemeClr val="tx1"/>
                </a:solidFill>
              </a:rPr>
              <a:t>The </a:t>
            </a:r>
            <a:r>
              <a:rPr lang="en-ZA" sz="2800" b="1" cap="none" dirty="0">
                <a:solidFill>
                  <a:schemeClr val="tx1"/>
                </a:solidFill>
              </a:rPr>
              <a:t>App input frontend will appear showing the typed sentence and the chosen model, here </a:t>
            </a:r>
            <a:r>
              <a:rPr lang="en-ZA" sz="2800" b="1" cap="none" dirty="0" err="1">
                <a:solidFill>
                  <a:schemeClr val="tx1"/>
                </a:solidFill>
              </a:rPr>
              <a:t>Distilbert</a:t>
            </a:r>
            <a:r>
              <a:rPr lang="en-ZA" sz="2800" b="1" cap="none" dirty="0">
                <a:solidFill>
                  <a:schemeClr val="tx1"/>
                </a:solidFill>
              </a:rPr>
              <a:t> has been picked as in the figure below:</a:t>
            </a:r>
          </a:p>
        </p:txBody>
      </p:sp>
    </p:spTree>
    <p:extLst>
      <p:ext uri="{BB962C8B-B14F-4D97-AF65-F5344CB8AC3E}">
        <p14:creationId xmlns:p14="http://schemas.microsoft.com/office/powerpoint/2010/main" val="3285252341"/>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550" y="141667"/>
            <a:ext cx="11101588" cy="901521"/>
          </a:xfrm>
        </p:spPr>
        <p:txBody>
          <a:bodyPr>
            <a:normAutofit/>
          </a:bodyPr>
          <a:lstStyle/>
          <a:p>
            <a:pPr algn="ctr"/>
            <a:r>
              <a:rPr lang="en-ZA" sz="3600" b="1" dirty="0"/>
              <a:t>Deployment of </a:t>
            </a:r>
            <a:r>
              <a:rPr lang="en-ZA" sz="3600" b="1" dirty="0" err="1"/>
              <a:t>Streamlit</a:t>
            </a:r>
            <a:r>
              <a:rPr lang="en-ZA" sz="3600" b="1" dirty="0"/>
              <a:t> App in Hugging Face</a:t>
            </a:r>
            <a:endParaRPr lang="en-ZA" sz="40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4832"/>
          <a:stretch/>
        </p:blipFill>
        <p:spPr>
          <a:xfrm>
            <a:off x="669702" y="1043187"/>
            <a:ext cx="10599312" cy="5065431"/>
          </a:xfrm>
          <a:prstGeom prst="rect">
            <a:avLst/>
          </a:prstGeom>
        </p:spPr>
      </p:pic>
    </p:spTree>
    <p:extLst>
      <p:ext uri="{BB962C8B-B14F-4D97-AF65-F5344CB8AC3E}">
        <p14:creationId xmlns:p14="http://schemas.microsoft.com/office/powerpoint/2010/main" val="666305598"/>
      </p:ext>
    </p:extLst>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550" y="141667"/>
            <a:ext cx="11101588" cy="901521"/>
          </a:xfrm>
        </p:spPr>
        <p:txBody>
          <a:bodyPr>
            <a:normAutofit/>
          </a:bodyPr>
          <a:lstStyle/>
          <a:p>
            <a:pPr algn="ctr"/>
            <a:r>
              <a:rPr lang="en-ZA" sz="3600" b="1" dirty="0"/>
              <a:t>Deployment of </a:t>
            </a:r>
            <a:r>
              <a:rPr lang="en-ZA" sz="3600" b="1" dirty="0" err="1"/>
              <a:t>Streamlit</a:t>
            </a:r>
            <a:r>
              <a:rPr lang="en-ZA" sz="3600" b="1" dirty="0"/>
              <a:t> App in Hugging Face</a:t>
            </a:r>
            <a:endParaRPr lang="en-ZA" sz="4000" dirty="0"/>
          </a:p>
        </p:txBody>
      </p:sp>
      <p:sp>
        <p:nvSpPr>
          <p:cNvPr id="3" name="Rectangle 2"/>
          <p:cNvSpPr/>
          <p:nvPr/>
        </p:nvSpPr>
        <p:spPr>
          <a:xfrm>
            <a:off x="2601428" y="1043188"/>
            <a:ext cx="6671360" cy="461665"/>
          </a:xfrm>
          <a:prstGeom prst="rect">
            <a:avLst/>
          </a:prstGeom>
        </p:spPr>
        <p:txBody>
          <a:bodyPr wrap="square">
            <a:spAutoFit/>
          </a:bodyPr>
          <a:lstStyle/>
          <a:p>
            <a:r>
              <a:rPr lang="en-ZA" sz="2400" dirty="0"/>
              <a:t>And the output will appear as shown below:</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041" y="1504853"/>
            <a:ext cx="10058400" cy="4948474"/>
          </a:xfrm>
          <a:prstGeom prst="rect">
            <a:avLst/>
          </a:prstGeom>
        </p:spPr>
      </p:pic>
    </p:spTree>
    <p:extLst>
      <p:ext uri="{BB962C8B-B14F-4D97-AF65-F5344CB8AC3E}">
        <p14:creationId xmlns:p14="http://schemas.microsoft.com/office/powerpoint/2010/main" val="3692768705"/>
      </p:ext>
    </p:extLst>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550" y="141667"/>
            <a:ext cx="11101588" cy="901521"/>
          </a:xfrm>
        </p:spPr>
        <p:txBody>
          <a:bodyPr>
            <a:normAutofit/>
          </a:bodyPr>
          <a:lstStyle/>
          <a:p>
            <a:pPr algn="ctr"/>
            <a:r>
              <a:rPr lang="en-ZA" sz="3600" b="1" dirty="0"/>
              <a:t>Evaluation of App</a:t>
            </a:r>
            <a:endParaRPr lang="en-ZA" sz="4000" dirty="0"/>
          </a:p>
        </p:txBody>
      </p:sp>
      <p:sp>
        <p:nvSpPr>
          <p:cNvPr id="3" name="Subtitle 2"/>
          <p:cNvSpPr>
            <a:spLocks noGrp="1"/>
          </p:cNvSpPr>
          <p:nvPr>
            <p:ph type="subTitle" idx="1"/>
          </p:nvPr>
        </p:nvSpPr>
        <p:spPr>
          <a:xfrm>
            <a:off x="1275008" y="1043188"/>
            <a:ext cx="10406130" cy="5550795"/>
          </a:xfrm>
        </p:spPr>
        <p:txBody>
          <a:bodyPr>
            <a:noAutofit/>
          </a:bodyPr>
          <a:lstStyle/>
          <a:p>
            <a:r>
              <a:rPr lang="en-ZA" sz="2800" b="1" cap="none" dirty="0">
                <a:solidFill>
                  <a:schemeClr val="tx1"/>
                </a:solidFill>
              </a:rPr>
              <a:t>The app isn't complete without evaluating its performance. We consider factors like user-friendliness, response time, and the accuracy of sentiment predictions.</a:t>
            </a:r>
          </a:p>
          <a:p>
            <a:r>
              <a:rPr lang="en-ZA" sz="2800" b="1" cap="none" dirty="0">
                <a:solidFill>
                  <a:schemeClr val="tx1"/>
                </a:solidFill>
              </a:rPr>
              <a:t>The app truly shines in terms of user-friendliness, boasting an intuitive interface that ensures a smooth user experience. Additionally, the app excels in response </a:t>
            </a:r>
            <a:r>
              <a:rPr lang="en-ZA" sz="2800" b="1" cap="none" dirty="0" smtClean="0">
                <a:solidFill>
                  <a:schemeClr val="tx1"/>
                </a:solidFill>
              </a:rPr>
              <a:t>time (under 10 seconds), </a:t>
            </a:r>
            <a:r>
              <a:rPr lang="en-ZA" sz="2800" b="1" cap="none" dirty="0">
                <a:solidFill>
                  <a:schemeClr val="tx1"/>
                </a:solidFill>
              </a:rPr>
              <a:t>delivering prompt and seamless interactions. Furthermore, it achieves remarkable accuracy in sentiment </a:t>
            </a:r>
            <a:r>
              <a:rPr lang="en-ZA" sz="2800" b="1" cap="none" dirty="0" smtClean="0">
                <a:solidFill>
                  <a:schemeClr val="tx1"/>
                </a:solidFill>
              </a:rPr>
              <a:t>predictions (mostly above 90%), </a:t>
            </a:r>
            <a:r>
              <a:rPr lang="en-ZA" sz="2800" b="1" cap="none" dirty="0">
                <a:solidFill>
                  <a:schemeClr val="tx1"/>
                </a:solidFill>
              </a:rPr>
              <a:t>enhancing its overall performance and utility.</a:t>
            </a:r>
          </a:p>
        </p:txBody>
      </p:sp>
    </p:spTree>
    <p:extLst>
      <p:ext uri="{BB962C8B-B14F-4D97-AF65-F5344CB8AC3E}">
        <p14:creationId xmlns:p14="http://schemas.microsoft.com/office/powerpoint/2010/main" val="131553367"/>
      </p:ext>
    </p:extLst>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550" y="141667"/>
            <a:ext cx="11101588" cy="901521"/>
          </a:xfrm>
        </p:spPr>
        <p:txBody>
          <a:bodyPr>
            <a:normAutofit/>
          </a:bodyPr>
          <a:lstStyle/>
          <a:p>
            <a:pPr algn="ctr"/>
            <a:r>
              <a:rPr lang="en-ZA" sz="3600" b="1" dirty="0"/>
              <a:t>Conclusion</a:t>
            </a:r>
            <a:endParaRPr lang="en-ZA" sz="4000" dirty="0"/>
          </a:p>
        </p:txBody>
      </p:sp>
      <p:sp>
        <p:nvSpPr>
          <p:cNvPr id="3" name="Subtitle 2"/>
          <p:cNvSpPr>
            <a:spLocks noGrp="1"/>
          </p:cNvSpPr>
          <p:nvPr>
            <p:ph type="subTitle" idx="1"/>
          </p:nvPr>
        </p:nvSpPr>
        <p:spPr>
          <a:xfrm>
            <a:off x="1275008" y="1043188"/>
            <a:ext cx="10406130" cy="5550795"/>
          </a:xfrm>
        </p:spPr>
        <p:txBody>
          <a:bodyPr>
            <a:noAutofit/>
          </a:bodyPr>
          <a:lstStyle/>
          <a:p>
            <a:r>
              <a:rPr lang="en-ZA" sz="2800" b="1" cap="none" dirty="0">
                <a:solidFill>
                  <a:schemeClr val="tx1"/>
                </a:solidFill>
              </a:rPr>
              <a:t>The Movie Sentiment Analysis app is a testament to the power of NLP and machine learning in understanding audience sentiments. It provides movie enthusiasts, critics, and curious individuals with quick insights into how the public perceives films.</a:t>
            </a:r>
          </a:p>
        </p:txBody>
      </p:sp>
    </p:spTree>
    <p:extLst>
      <p:ext uri="{BB962C8B-B14F-4D97-AF65-F5344CB8AC3E}">
        <p14:creationId xmlns:p14="http://schemas.microsoft.com/office/powerpoint/2010/main" val="337838667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3" y="360940"/>
            <a:ext cx="9905998" cy="643612"/>
          </a:xfrm>
        </p:spPr>
        <p:txBody>
          <a:bodyPr>
            <a:normAutofit/>
          </a:bodyPr>
          <a:lstStyle/>
          <a:p>
            <a:pPr algn="ctr"/>
            <a:r>
              <a:rPr lang="en-ZA" b="1" dirty="0" smtClean="0"/>
              <a:t>Brief documentations on the Libraries</a:t>
            </a:r>
            <a:endParaRPr lang="en-ZA" dirty="0"/>
          </a:p>
        </p:txBody>
      </p:sp>
      <p:sp>
        <p:nvSpPr>
          <p:cNvPr id="3" name="Subtitle 2"/>
          <p:cNvSpPr>
            <a:spLocks noGrp="1"/>
          </p:cNvSpPr>
          <p:nvPr>
            <p:ph sz="half" idx="1"/>
          </p:nvPr>
        </p:nvSpPr>
        <p:spPr>
          <a:xfrm>
            <a:off x="927279" y="1004551"/>
            <a:ext cx="10650828" cy="5499279"/>
          </a:xfrm>
        </p:spPr>
        <p:txBody>
          <a:bodyPr>
            <a:noAutofit/>
          </a:bodyPr>
          <a:lstStyle/>
          <a:p>
            <a:pPr marL="0" indent="0">
              <a:buNone/>
            </a:pPr>
            <a:r>
              <a:rPr lang="en-ZA" sz="2000" dirty="0" smtClean="0"/>
              <a:t>1. </a:t>
            </a:r>
            <a:r>
              <a:rPr lang="en-ZA" sz="2000" b="1" dirty="0" err="1" smtClean="0"/>
              <a:t>os</a:t>
            </a:r>
            <a:r>
              <a:rPr lang="en-ZA" sz="2000" b="1" dirty="0"/>
              <a:t>:</a:t>
            </a:r>
          </a:p>
          <a:p>
            <a:pPr marL="0" indent="0">
              <a:buNone/>
            </a:pPr>
            <a:r>
              <a:rPr lang="en-ZA" sz="2000" dirty="0" smtClean="0"/>
              <a:t>Purpose</a:t>
            </a:r>
            <a:r>
              <a:rPr lang="en-ZA" sz="2000" dirty="0"/>
              <a:t>: The </a:t>
            </a:r>
            <a:r>
              <a:rPr lang="en-ZA" sz="2000" dirty="0" err="1"/>
              <a:t>os</a:t>
            </a:r>
            <a:r>
              <a:rPr lang="en-ZA" sz="2000" dirty="0"/>
              <a:t> module provides a portable way to use operating system-dependent functionality, such as reading or writing to the file system, working with file paths, etc.</a:t>
            </a:r>
          </a:p>
          <a:p>
            <a:pPr marL="0" indent="0">
              <a:buNone/>
            </a:pPr>
            <a:r>
              <a:rPr lang="en-ZA" sz="2000" dirty="0"/>
              <a:t>Use: It is commonly used for file and directory manipulation.</a:t>
            </a:r>
          </a:p>
          <a:p>
            <a:pPr marL="0" indent="0">
              <a:buNone/>
            </a:pPr>
            <a:r>
              <a:rPr lang="en-ZA" sz="2000" dirty="0" smtClean="0"/>
              <a:t>2. </a:t>
            </a:r>
            <a:r>
              <a:rPr lang="en-ZA" sz="2000" b="1" dirty="0" smtClean="0"/>
              <a:t>pandas </a:t>
            </a:r>
            <a:r>
              <a:rPr lang="en-ZA" sz="2000" b="1" dirty="0"/>
              <a:t>(</a:t>
            </a:r>
            <a:r>
              <a:rPr lang="en-ZA" sz="2000" b="1" dirty="0" err="1"/>
              <a:t>pd</a:t>
            </a:r>
            <a:r>
              <a:rPr lang="en-ZA" sz="2000" b="1" dirty="0"/>
              <a:t>):</a:t>
            </a:r>
          </a:p>
          <a:p>
            <a:pPr marL="0" indent="0">
              <a:buNone/>
            </a:pPr>
            <a:r>
              <a:rPr lang="en-ZA" sz="2000" dirty="0" smtClean="0"/>
              <a:t>Purpose</a:t>
            </a:r>
            <a:r>
              <a:rPr lang="en-ZA" sz="2000" dirty="0"/>
              <a:t>: Pandas is a powerful data manipulation library. It provides data structures like </a:t>
            </a:r>
            <a:r>
              <a:rPr lang="en-ZA" sz="2000" dirty="0" err="1"/>
              <a:t>DataFrames</a:t>
            </a:r>
            <a:r>
              <a:rPr lang="en-ZA" sz="2000" dirty="0"/>
              <a:t> and Series, which are useful for data cleaning, exploration, and analysis.</a:t>
            </a:r>
          </a:p>
          <a:p>
            <a:pPr marL="0" indent="0">
              <a:buNone/>
            </a:pPr>
            <a:r>
              <a:rPr lang="en-ZA" sz="2000" dirty="0"/>
              <a:t>Use: You can use it for reading, writing, and manipulating structured data.</a:t>
            </a:r>
          </a:p>
          <a:p>
            <a:pPr marL="0" indent="0">
              <a:buNone/>
            </a:pPr>
            <a:r>
              <a:rPr lang="en-ZA" sz="2000" dirty="0" smtClean="0"/>
              <a:t>3. </a:t>
            </a:r>
            <a:r>
              <a:rPr lang="en-ZA" sz="2000" b="1" dirty="0" err="1" smtClean="0"/>
              <a:t>numpy</a:t>
            </a:r>
            <a:r>
              <a:rPr lang="en-ZA" sz="2000" b="1" dirty="0" smtClean="0"/>
              <a:t> </a:t>
            </a:r>
            <a:r>
              <a:rPr lang="en-ZA" sz="2000" b="1" dirty="0"/>
              <a:t>(np):</a:t>
            </a:r>
          </a:p>
          <a:p>
            <a:pPr marL="0" indent="0">
              <a:buNone/>
            </a:pPr>
            <a:r>
              <a:rPr lang="en-ZA" sz="2000" dirty="0" smtClean="0"/>
              <a:t>Purpose</a:t>
            </a:r>
            <a:r>
              <a:rPr lang="en-ZA" sz="2000" dirty="0"/>
              <a:t>: </a:t>
            </a:r>
            <a:r>
              <a:rPr lang="en-ZA" sz="2000" dirty="0" err="1"/>
              <a:t>NumPy</a:t>
            </a:r>
            <a:r>
              <a:rPr lang="en-ZA" sz="2000" dirty="0"/>
              <a:t> is a library for numerical computations in Python. It provides support for large, multi-dimensional arrays and matrices.</a:t>
            </a:r>
          </a:p>
          <a:p>
            <a:pPr marL="0" indent="0">
              <a:buNone/>
            </a:pPr>
            <a:r>
              <a:rPr lang="en-ZA" sz="2000" dirty="0"/>
              <a:t>Use: It's widely used for mathematical and statistical operations on arrays.</a:t>
            </a:r>
            <a:endParaRPr lang="en-ZA" sz="2000" cap="none" dirty="0" smtClean="0">
              <a:solidFill>
                <a:schemeClr val="tx1"/>
              </a:solidFill>
            </a:endParaRPr>
          </a:p>
          <a:p>
            <a:endParaRPr lang="en-ZA" sz="2800" cap="none" dirty="0">
              <a:solidFill>
                <a:schemeClr val="tx1"/>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126751673"/>
      </p:ext>
    </p:extLst>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550" y="141667"/>
            <a:ext cx="11101588" cy="901521"/>
          </a:xfrm>
        </p:spPr>
        <p:txBody>
          <a:bodyPr>
            <a:normAutofit/>
          </a:bodyPr>
          <a:lstStyle/>
          <a:p>
            <a:pPr algn="ctr"/>
            <a:r>
              <a:rPr lang="en-ZA" sz="3600" b="1" dirty="0"/>
              <a:t>Recommendations</a:t>
            </a:r>
            <a:endParaRPr lang="en-ZA" sz="4000" dirty="0"/>
          </a:p>
        </p:txBody>
      </p:sp>
      <p:sp>
        <p:nvSpPr>
          <p:cNvPr id="3" name="Subtitle 2"/>
          <p:cNvSpPr>
            <a:spLocks noGrp="1"/>
          </p:cNvSpPr>
          <p:nvPr>
            <p:ph type="subTitle" idx="1"/>
          </p:nvPr>
        </p:nvSpPr>
        <p:spPr>
          <a:xfrm>
            <a:off x="1275008" y="1043188"/>
            <a:ext cx="10406130" cy="5550795"/>
          </a:xfrm>
        </p:spPr>
        <p:txBody>
          <a:bodyPr>
            <a:noAutofit/>
          </a:bodyPr>
          <a:lstStyle/>
          <a:p>
            <a:pPr>
              <a:lnSpc>
                <a:spcPct val="100000"/>
              </a:lnSpc>
            </a:pPr>
            <a:r>
              <a:rPr lang="en-ZA" sz="1800" b="1" cap="none" dirty="0">
                <a:solidFill>
                  <a:schemeClr val="tx1"/>
                </a:solidFill>
              </a:rPr>
              <a:t>To continue improving our app and exploring the world of NLP, we have several recommendations:</a:t>
            </a:r>
          </a:p>
          <a:p>
            <a:pPr>
              <a:lnSpc>
                <a:spcPct val="100000"/>
              </a:lnSpc>
            </a:pPr>
            <a:r>
              <a:rPr lang="en-ZA" sz="1800" b="1" cap="none" dirty="0" smtClean="0">
                <a:solidFill>
                  <a:schemeClr val="tx1"/>
                </a:solidFill>
              </a:rPr>
              <a:t>• Multi-Language </a:t>
            </a:r>
            <a:r>
              <a:rPr lang="en-ZA" sz="1800" b="1" cap="none" dirty="0">
                <a:solidFill>
                  <a:schemeClr val="tx1"/>
                </a:solidFill>
              </a:rPr>
              <a:t>Support: Extend the app's capabilities to </a:t>
            </a:r>
            <a:r>
              <a:rPr lang="en-ZA" sz="1800" b="1" cap="none" dirty="0" err="1">
                <a:solidFill>
                  <a:schemeClr val="tx1"/>
                </a:solidFill>
              </a:rPr>
              <a:t>analyze</a:t>
            </a:r>
            <a:r>
              <a:rPr lang="en-ZA" sz="1800" b="1" cap="none" dirty="0">
                <a:solidFill>
                  <a:schemeClr val="tx1"/>
                </a:solidFill>
              </a:rPr>
              <a:t> sentiments in multiple languages.</a:t>
            </a:r>
          </a:p>
          <a:p>
            <a:pPr>
              <a:lnSpc>
                <a:spcPct val="100000"/>
              </a:lnSpc>
            </a:pPr>
            <a:r>
              <a:rPr lang="en-ZA" sz="1800" b="1" cap="none" dirty="0" smtClean="0">
                <a:solidFill>
                  <a:schemeClr val="tx1"/>
                </a:solidFill>
              </a:rPr>
              <a:t>• Visualization</a:t>
            </a:r>
            <a:r>
              <a:rPr lang="en-ZA" sz="1800" b="1" cap="none" dirty="0">
                <a:solidFill>
                  <a:schemeClr val="tx1"/>
                </a:solidFill>
              </a:rPr>
              <a:t>: Incorporate interactive data visualizations to display sentiment trends over time or compare sentiments across different movies.</a:t>
            </a:r>
          </a:p>
          <a:p>
            <a:pPr>
              <a:lnSpc>
                <a:spcPct val="100000"/>
              </a:lnSpc>
            </a:pPr>
            <a:r>
              <a:rPr lang="en-ZA" sz="1800" b="1" cap="none" dirty="0" smtClean="0">
                <a:solidFill>
                  <a:schemeClr val="tx1"/>
                </a:solidFill>
              </a:rPr>
              <a:t>• Feedback </a:t>
            </a:r>
            <a:r>
              <a:rPr lang="en-ZA" sz="1800" b="1" cap="none" dirty="0">
                <a:solidFill>
                  <a:schemeClr val="tx1"/>
                </a:solidFill>
              </a:rPr>
              <a:t>Mechanism: Implement a feedback mechanism to collect user input and continuously improve the application.</a:t>
            </a:r>
          </a:p>
          <a:p>
            <a:pPr>
              <a:lnSpc>
                <a:spcPct val="100000"/>
              </a:lnSpc>
            </a:pPr>
            <a:r>
              <a:rPr lang="en-ZA" sz="1800" b="1" cap="none" dirty="0" smtClean="0">
                <a:solidFill>
                  <a:schemeClr val="tx1"/>
                </a:solidFill>
              </a:rPr>
              <a:t>• Custom </a:t>
            </a:r>
            <a:r>
              <a:rPr lang="en-ZA" sz="1800" b="1" cap="none" dirty="0">
                <a:solidFill>
                  <a:schemeClr val="tx1"/>
                </a:solidFill>
              </a:rPr>
              <a:t>Models: Allow users to upload and use their custom sentiment analysis models, expanding the range of choices.</a:t>
            </a:r>
          </a:p>
          <a:p>
            <a:pPr>
              <a:lnSpc>
                <a:spcPct val="100000"/>
              </a:lnSpc>
            </a:pPr>
            <a:r>
              <a:rPr lang="en-ZA" sz="1800" b="1" cap="none" dirty="0" smtClean="0">
                <a:solidFill>
                  <a:schemeClr val="tx1"/>
                </a:solidFill>
              </a:rPr>
              <a:t>• Error </a:t>
            </a:r>
            <a:r>
              <a:rPr lang="en-ZA" sz="1800" b="1" cap="none" dirty="0">
                <a:solidFill>
                  <a:schemeClr val="tx1"/>
                </a:solidFill>
              </a:rPr>
              <a:t>Handling: Enhance error handling to provide users with more informative messages in case of input errors</a:t>
            </a:r>
            <a:r>
              <a:rPr lang="en-ZA" sz="1800" b="1" cap="none" dirty="0" smtClean="0">
                <a:solidFill>
                  <a:schemeClr val="tx1"/>
                </a:solidFill>
              </a:rPr>
              <a:t>.</a:t>
            </a:r>
          </a:p>
          <a:p>
            <a:r>
              <a:rPr lang="en-ZA" sz="1800" b="1" cap="none" dirty="0">
                <a:solidFill>
                  <a:schemeClr val="tx1"/>
                </a:solidFill>
              </a:rPr>
              <a:t>With these recommendations, we can create a robust, versatile, and user-centric tool for exploring sentiments in movie reviews. The world of NLP is ever-evolving, and the possibilities for innovative applications are limitless. So, dive in, analyse your favourite movie reviews, and uncover the sentiments of the audience with the Movie Sentiment Analysis app. Enjoy exploring the world of sentiment analysis and NLP!</a:t>
            </a:r>
          </a:p>
        </p:txBody>
      </p:sp>
    </p:spTree>
    <p:extLst>
      <p:ext uri="{BB962C8B-B14F-4D97-AF65-F5344CB8AC3E}">
        <p14:creationId xmlns:p14="http://schemas.microsoft.com/office/powerpoint/2010/main" val="197401466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167" y="167757"/>
            <a:ext cx="9905998" cy="643612"/>
          </a:xfrm>
        </p:spPr>
        <p:txBody>
          <a:bodyPr>
            <a:normAutofit fontScale="90000"/>
          </a:bodyPr>
          <a:lstStyle/>
          <a:p>
            <a:pPr algn="ctr"/>
            <a:r>
              <a:rPr lang="en-ZA" b="1" dirty="0" smtClean="0"/>
              <a:t>Brief documentations on the Libraries cont’d..</a:t>
            </a:r>
            <a:endParaRPr lang="en-ZA" dirty="0"/>
          </a:p>
        </p:txBody>
      </p:sp>
      <p:sp>
        <p:nvSpPr>
          <p:cNvPr id="3" name="Subtitle 2"/>
          <p:cNvSpPr>
            <a:spLocks noGrp="1"/>
          </p:cNvSpPr>
          <p:nvPr>
            <p:ph sz="half" idx="1"/>
          </p:nvPr>
        </p:nvSpPr>
        <p:spPr>
          <a:xfrm>
            <a:off x="927279" y="811369"/>
            <a:ext cx="10650828" cy="5808372"/>
          </a:xfrm>
        </p:spPr>
        <p:txBody>
          <a:bodyPr>
            <a:noAutofit/>
          </a:bodyPr>
          <a:lstStyle/>
          <a:p>
            <a:pPr marL="0" indent="0">
              <a:buNone/>
            </a:pPr>
            <a:r>
              <a:rPr lang="en-ZA" sz="2000" dirty="0" smtClean="0"/>
              <a:t>4. </a:t>
            </a:r>
            <a:r>
              <a:rPr lang="en-ZA" sz="2000" b="1" dirty="0" smtClean="0"/>
              <a:t>datasets</a:t>
            </a:r>
            <a:r>
              <a:rPr lang="en-ZA" sz="2000" b="1" dirty="0"/>
              <a:t>:</a:t>
            </a:r>
          </a:p>
          <a:p>
            <a:pPr marL="0" indent="0">
              <a:buNone/>
            </a:pPr>
            <a:r>
              <a:rPr lang="en-ZA" sz="2000" dirty="0" smtClean="0"/>
              <a:t>Purpose</a:t>
            </a:r>
            <a:r>
              <a:rPr lang="en-ZA" sz="2000" dirty="0"/>
              <a:t>: The datasets library provides an easy way to download and work with various datasets for machine learning tasks.</a:t>
            </a:r>
          </a:p>
          <a:p>
            <a:pPr marL="0" indent="0">
              <a:buNone/>
            </a:pPr>
            <a:r>
              <a:rPr lang="en-ZA" sz="2000" dirty="0"/>
              <a:t>Use: It simplifies data loading and </a:t>
            </a:r>
            <a:r>
              <a:rPr lang="en-ZA" sz="2000" dirty="0" err="1"/>
              <a:t>preprocessing</a:t>
            </a:r>
            <a:r>
              <a:rPr lang="en-ZA" sz="2000" dirty="0"/>
              <a:t> for tasks like natural language processing and computer vision.</a:t>
            </a:r>
          </a:p>
          <a:p>
            <a:pPr marL="0" indent="0">
              <a:buNone/>
            </a:pPr>
            <a:r>
              <a:rPr lang="en-ZA" sz="2000" dirty="0" smtClean="0"/>
              <a:t>5. </a:t>
            </a:r>
            <a:r>
              <a:rPr lang="en-ZA" sz="2000" b="1" dirty="0" err="1" smtClean="0"/>
              <a:t>sklearn.model_selection</a:t>
            </a:r>
            <a:r>
              <a:rPr lang="en-ZA" sz="2000" b="1" dirty="0"/>
              <a:t>:</a:t>
            </a:r>
          </a:p>
          <a:p>
            <a:pPr marL="0" indent="0">
              <a:buNone/>
            </a:pPr>
            <a:r>
              <a:rPr lang="en-ZA" sz="2000" dirty="0" smtClean="0"/>
              <a:t>Purpose</a:t>
            </a:r>
            <a:r>
              <a:rPr lang="en-ZA" sz="2000" dirty="0"/>
              <a:t>: This module from </a:t>
            </a:r>
            <a:r>
              <a:rPr lang="en-ZA" sz="2000" dirty="0" err="1"/>
              <a:t>scikit</a:t>
            </a:r>
            <a:r>
              <a:rPr lang="en-ZA" sz="2000" dirty="0"/>
              <a:t>-learn (</a:t>
            </a:r>
            <a:r>
              <a:rPr lang="en-ZA" sz="2000" dirty="0" err="1"/>
              <a:t>sklearn</a:t>
            </a:r>
            <a:r>
              <a:rPr lang="en-ZA" sz="2000" dirty="0"/>
              <a:t>) provides tools for splitting datasets into training and testing sets, as well as cross-validation.</a:t>
            </a:r>
          </a:p>
          <a:p>
            <a:pPr marL="0" indent="0">
              <a:buNone/>
            </a:pPr>
            <a:r>
              <a:rPr lang="en-ZA" sz="2000" dirty="0"/>
              <a:t>Use: It's used for creating training and testing sets for machine learning models.</a:t>
            </a:r>
          </a:p>
          <a:p>
            <a:pPr marL="0" indent="0">
              <a:buNone/>
            </a:pPr>
            <a:r>
              <a:rPr lang="en-ZA" sz="2000" dirty="0" smtClean="0"/>
              <a:t>6. </a:t>
            </a:r>
            <a:r>
              <a:rPr lang="en-ZA" sz="2000" b="1" dirty="0" smtClean="0"/>
              <a:t>collections</a:t>
            </a:r>
            <a:r>
              <a:rPr lang="en-ZA" sz="2000" b="1" dirty="0"/>
              <a:t>:</a:t>
            </a:r>
          </a:p>
          <a:p>
            <a:pPr marL="0" indent="0">
              <a:buNone/>
            </a:pPr>
            <a:r>
              <a:rPr lang="en-ZA" sz="2000" dirty="0" smtClean="0"/>
              <a:t>Purpose</a:t>
            </a:r>
            <a:r>
              <a:rPr lang="en-ZA" sz="2000" dirty="0"/>
              <a:t>: The collections module provides specialized container datatypes, such as dictionaries and named tuples.</a:t>
            </a:r>
          </a:p>
          <a:p>
            <a:pPr marL="0" indent="0">
              <a:buNone/>
            </a:pPr>
            <a:r>
              <a:rPr lang="en-ZA" sz="2000" dirty="0"/>
              <a:t>Use: It's useful for creating and manipulating data structures.</a:t>
            </a:r>
            <a:endParaRPr lang="en-ZA" sz="2800" cap="none" dirty="0">
              <a:solidFill>
                <a:schemeClr val="tx1"/>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62707836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167" y="167757"/>
            <a:ext cx="9905998" cy="643612"/>
          </a:xfrm>
        </p:spPr>
        <p:txBody>
          <a:bodyPr>
            <a:normAutofit fontScale="90000"/>
          </a:bodyPr>
          <a:lstStyle/>
          <a:p>
            <a:pPr algn="ctr"/>
            <a:r>
              <a:rPr lang="en-ZA" b="1" dirty="0" smtClean="0"/>
              <a:t>Brief documentations on the Libraries cont’d..</a:t>
            </a:r>
            <a:endParaRPr lang="en-ZA" dirty="0"/>
          </a:p>
        </p:txBody>
      </p:sp>
      <p:sp>
        <p:nvSpPr>
          <p:cNvPr id="3" name="Subtitle 2"/>
          <p:cNvSpPr>
            <a:spLocks noGrp="1"/>
          </p:cNvSpPr>
          <p:nvPr>
            <p:ph sz="half" idx="1"/>
          </p:nvPr>
        </p:nvSpPr>
        <p:spPr>
          <a:xfrm>
            <a:off x="927279" y="811369"/>
            <a:ext cx="10650828" cy="5808372"/>
          </a:xfrm>
        </p:spPr>
        <p:txBody>
          <a:bodyPr>
            <a:noAutofit/>
          </a:bodyPr>
          <a:lstStyle/>
          <a:p>
            <a:pPr marL="0" indent="0">
              <a:buNone/>
            </a:pPr>
            <a:r>
              <a:rPr lang="en-ZA" sz="2000" dirty="0" smtClean="0"/>
              <a:t>7. </a:t>
            </a:r>
            <a:r>
              <a:rPr lang="en-ZA" sz="2000" b="1" dirty="0" smtClean="0"/>
              <a:t>emoji</a:t>
            </a:r>
            <a:r>
              <a:rPr lang="en-ZA" sz="2000" b="1" dirty="0"/>
              <a:t>:</a:t>
            </a:r>
          </a:p>
          <a:p>
            <a:pPr marL="0" indent="0">
              <a:buNone/>
            </a:pPr>
            <a:r>
              <a:rPr lang="en-ZA" sz="2000" dirty="0" smtClean="0"/>
              <a:t>Purpose</a:t>
            </a:r>
            <a:r>
              <a:rPr lang="en-ZA" sz="2000" dirty="0"/>
              <a:t>: The emoji library allows you to work with </a:t>
            </a:r>
            <a:r>
              <a:rPr lang="en-ZA" sz="2000" dirty="0" err="1"/>
              <a:t>emojis</a:t>
            </a:r>
            <a:r>
              <a:rPr lang="en-ZA" sz="2000" dirty="0"/>
              <a:t> in Python.</a:t>
            </a:r>
          </a:p>
          <a:p>
            <a:pPr marL="0" indent="0">
              <a:buNone/>
            </a:pPr>
            <a:r>
              <a:rPr lang="en-ZA" sz="2000" dirty="0"/>
              <a:t>Use: It can be used for tasks like emoji detection or manipulation in text data.</a:t>
            </a:r>
          </a:p>
          <a:p>
            <a:pPr marL="0" indent="0">
              <a:buNone/>
            </a:pPr>
            <a:r>
              <a:rPr lang="en-ZA" sz="2000" dirty="0" smtClean="0"/>
              <a:t>8. </a:t>
            </a:r>
            <a:r>
              <a:rPr lang="en-ZA" sz="2000" b="1" dirty="0" err="1" smtClean="0"/>
              <a:t>matplotlib.pyplot</a:t>
            </a:r>
            <a:r>
              <a:rPr lang="en-ZA" sz="2000" b="1" dirty="0" smtClean="0"/>
              <a:t> </a:t>
            </a:r>
            <a:r>
              <a:rPr lang="en-ZA" sz="2000" b="1" dirty="0"/>
              <a:t>as </a:t>
            </a:r>
            <a:r>
              <a:rPr lang="en-ZA" sz="2000" b="1" dirty="0" err="1"/>
              <a:t>plt</a:t>
            </a:r>
            <a:r>
              <a:rPr lang="en-ZA" sz="2000" b="1" dirty="0"/>
              <a:t>:</a:t>
            </a:r>
          </a:p>
          <a:p>
            <a:pPr marL="0" indent="0">
              <a:buNone/>
            </a:pPr>
            <a:r>
              <a:rPr lang="en-ZA" sz="2000" dirty="0" smtClean="0"/>
              <a:t>Purpose</a:t>
            </a:r>
            <a:r>
              <a:rPr lang="en-ZA" sz="2000" dirty="0"/>
              <a:t>: </a:t>
            </a:r>
            <a:r>
              <a:rPr lang="en-ZA" sz="2000" dirty="0" err="1"/>
              <a:t>Matplotlib</a:t>
            </a:r>
            <a:r>
              <a:rPr lang="en-ZA" sz="2000" dirty="0"/>
              <a:t> is a popular data visualization library. The </a:t>
            </a:r>
            <a:r>
              <a:rPr lang="en-ZA" sz="2000" dirty="0" err="1"/>
              <a:t>pyplot</a:t>
            </a:r>
            <a:r>
              <a:rPr lang="en-ZA" sz="2000" dirty="0"/>
              <a:t> module provides a simple interface for creating various types of plots and charts.</a:t>
            </a:r>
          </a:p>
          <a:p>
            <a:pPr marL="0" indent="0">
              <a:buNone/>
            </a:pPr>
            <a:r>
              <a:rPr lang="en-ZA" sz="2000" dirty="0"/>
              <a:t>Use: It's used for creating visualizations and plots.</a:t>
            </a:r>
          </a:p>
          <a:p>
            <a:pPr marL="0" indent="0">
              <a:buNone/>
            </a:pPr>
            <a:r>
              <a:rPr lang="en-ZA" sz="2000" dirty="0" smtClean="0"/>
              <a:t>9. </a:t>
            </a:r>
            <a:r>
              <a:rPr lang="en-ZA" sz="2000" b="1" dirty="0" err="1" smtClean="0"/>
              <a:t>wordcloud.WordCloud</a:t>
            </a:r>
            <a:r>
              <a:rPr lang="en-ZA" sz="2000" b="1" dirty="0"/>
              <a:t>:</a:t>
            </a:r>
          </a:p>
          <a:p>
            <a:pPr marL="0" indent="0">
              <a:buNone/>
            </a:pPr>
            <a:r>
              <a:rPr lang="en-ZA" sz="2000" dirty="0" smtClean="0"/>
              <a:t>Purpose</a:t>
            </a:r>
            <a:r>
              <a:rPr lang="en-ZA" sz="2000" dirty="0"/>
              <a:t>: The </a:t>
            </a:r>
            <a:r>
              <a:rPr lang="en-ZA" sz="2000" dirty="0" err="1"/>
              <a:t>WordCloud</a:t>
            </a:r>
            <a:r>
              <a:rPr lang="en-ZA" sz="2000" dirty="0"/>
              <a:t> class from the </a:t>
            </a:r>
            <a:r>
              <a:rPr lang="en-ZA" sz="2000" dirty="0" err="1"/>
              <a:t>wordcloud</a:t>
            </a:r>
            <a:r>
              <a:rPr lang="en-ZA" sz="2000" dirty="0"/>
              <a:t> library is used for creating word clouds, which visualize the most frequent words in a text corpus.</a:t>
            </a:r>
          </a:p>
          <a:p>
            <a:pPr marL="0" indent="0">
              <a:buNone/>
            </a:pPr>
            <a:r>
              <a:rPr lang="en-ZA" sz="2000" dirty="0"/>
              <a:t>Use: It's commonly used for text data visualization.</a:t>
            </a:r>
            <a:endParaRPr lang="en-ZA" sz="2800" cap="none" dirty="0">
              <a:solidFill>
                <a:schemeClr val="tx1"/>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93882115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167" y="167757"/>
            <a:ext cx="9905998" cy="643612"/>
          </a:xfrm>
        </p:spPr>
        <p:txBody>
          <a:bodyPr>
            <a:normAutofit fontScale="90000"/>
          </a:bodyPr>
          <a:lstStyle/>
          <a:p>
            <a:pPr algn="ctr"/>
            <a:r>
              <a:rPr lang="en-ZA" b="1" dirty="0" smtClean="0"/>
              <a:t>Brief documentations on the Libraries cont’d..</a:t>
            </a:r>
            <a:endParaRPr lang="en-ZA" dirty="0"/>
          </a:p>
        </p:txBody>
      </p:sp>
      <p:sp>
        <p:nvSpPr>
          <p:cNvPr id="3" name="Subtitle 2"/>
          <p:cNvSpPr>
            <a:spLocks noGrp="1"/>
          </p:cNvSpPr>
          <p:nvPr>
            <p:ph sz="half" idx="1"/>
          </p:nvPr>
        </p:nvSpPr>
        <p:spPr>
          <a:xfrm>
            <a:off x="927279" y="811369"/>
            <a:ext cx="10908406" cy="5203065"/>
          </a:xfrm>
        </p:spPr>
        <p:txBody>
          <a:bodyPr>
            <a:noAutofit/>
          </a:bodyPr>
          <a:lstStyle/>
          <a:p>
            <a:pPr marL="0" indent="0">
              <a:buNone/>
            </a:pPr>
            <a:r>
              <a:rPr lang="en-ZA" sz="2000" dirty="0" smtClean="0"/>
              <a:t>10. </a:t>
            </a:r>
            <a:r>
              <a:rPr lang="en-ZA" sz="2000" b="1" dirty="0" err="1" smtClean="0"/>
              <a:t>nltk</a:t>
            </a:r>
            <a:r>
              <a:rPr lang="en-ZA" sz="2000" b="1" dirty="0"/>
              <a:t>:</a:t>
            </a:r>
          </a:p>
          <a:p>
            <a:pPr marL="0" indent="0">
              <a:buNone/>
            </a:pPr>
            <a:r>
              <a:rPr lang="en-ZA" sz="2000" dirty="0" smtClean="0"/>
              <a:t>Purpose</a:t>
            </a:r>
            <a:r>
              <a:rPr lang="en-ZA" sz="2000" dirty="0"/>
              <a:t>: NLTK (Natural Language Toolkit) is a library for natural language processing (NLP) tasks. It provides tools for working with human language data.</a:t>
            </a:r>
          </a:p>
          <a:p>
            <a:pPr marL="0" indent="0">
              <a:buNone/>
            </a:pPr>
            <a:r>
              <a:rPr lang="en-ZA" sz="2000" dirty="0"/>
              <a:t>Use: It's used for tasks like text tokenization, stemming, and </a:t>
            </a:r>
            <a:r>
              <a:rPr lang="en-ZA" sz="2000" dirty="0" err="1"/>
              <a:t>stopword</a:t>
            </a:r>
            <a:r>
              <a:rPr lang="en-ZA" sz="2000" dirty="0"/>
              <a:t> removal.</a:t>
            </a:r>
          </a:p>
          <a:p>
            <a:pPr marL="0" indent="0">
              <a:buNone/>
            </a:pPr>
            <a:r>
              <a:rPr lang="en-ZA" sz="2000" dirty="0" smtClean="0"/>
              <a:t>11. </a:t>
            </a:r>
            <a:r>
              <a:rPr lang="en-ZA" sz="2000" b="1" dirty="0" err="1" smtClean="0"/>
              <a:t>nltk.corpus.stopwords</a:t>
            </a:r>
            <a:r>
              <a:rPr lang="en-ZA" sz="2000" b="1" dirty="0"/>
              <a:t>:</a:t>
            </a:r>
          </a:p>
          <a:p>
            <a:pPr marL="0" indent="0">
              <a:buNone/>
            </a:pPr>
            <a:r>
              <a:rPr lang="en-ZA" sz="2000" dirty="0" smtClean="0"/>
              <a:t>Purpose</a:t>
            </a:r>
            <a:r>
              <a:rPr lang="en-ZA" sz="2000" dirty="0"/>
              <a:t>: This submodule from NLTK contains a list of common stop words in various languages.</a:t>
            </a:r>
          </a:p>
          <a:p>
            <a:pPr marL="0" indent="0">
              <a:buNone/>
            </a:pPr>
            <a:r>
              <a:rPr lang="en-ZA" sz="2000" dirty="0"/>
              <a:t>Use: It's used for filtering out common, non-informative words from text data.</a:t>
            </a:r>
          </a:p>
          <a:p>
            <a:pPr marL="0" indent="0">
              <a:buNone/>
            </a:pPr>
            <a:r>
              <a:rPr lang="en-ZA" sz="2000" dirty="0" smtClean="0"/>
              <a:t>12. </a:t>
            </a:r>
            <a:r>
              <a:rPr lang="en-ZA" sz="2000" b="1" dirty="0" smtClean="0"/>
              <a:t>re</a:t>
            </a:r>
            <a:r>
              <a:rPr lang="en-ZA" sz="2000" b="1" dirty="0"/>
              <a:t>:</a:t>
            </a:r>
          </a:p>
          <a:p>
            <a:pPr marL="0" indent="0">
              <a:buNone/>
            </a:pPr>
            <a:r>
              <a:rPr lang="en-ZA" sz="2000" dirty="0" smtClean="0"/>
              <a:t>Purpose</a:t>
            </a:r>
            <a:r>
              <a:rPr lang="en-ZA" sz="2000" dirty="0"/>
              <a:t>: The re module provides support for regular expressions, which are powerful for text pattern matching and manipulation.</a:t>
            </a:r>
          </a:p>
          <a:p>
            <a:pPr marL="0" indent="0">
              <a:buNone/>
            </a:pPr>
            <a:r>
              <a:rPr lang="en-ZA" sz="2000" dirty="0"/>
              <a:t>Use: It's used for text </a:t>
            </a:r>
            <a:r>
              <a:rPr lang="en-ZA" sz="2000" dirty="0" err="1"/>
              <a:t>preprocessing</a:t>
            </a:r>
            <a:r>
              <a:rPr lang="en-ZA" sz="2000" dirty="0"/>
              <a:t> and pattern matching.</a:t>
            </a:r>
          </a:p>
          <a:p>
            <a:pPr marL="0" indent="0">
              <a:buNone/>
            </a:pPr>
            <a:r>
              <a:rPr lang="en-ZA" sz="2000" dirty="0" smtClean="0"/>
              <a:t>.</a:t>
            </a:r>
            <a:endParaRPr lang="en-ZA" sz="2000" dirty="0"/>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49685836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167" y="167757"/>
            <a:ext cx="9905998" cy="643612"/>
          </a:xfrm>
        </p:spPr>
        <p:txBody>
          <a:bodyPr>
            <a:normAutofit fontScale="90000"/>
          </a:bodyPr>
          <a:lstStyle/>
          <a:p>
            <a:pPr algn="ctr"/>
            <a:r>
              <a:rPr lang="en-ZA" b="1" dirty="0" smtClean="0"/>
              <a:t>Brief documentations on the Libraries cont’d..</a:t>
            </a:r>
            <a:endParaRPr lang="en-ZA" dirty="0"/>
          </a:p>
        </p:txBody>
      </p:sp>
      <p:sp>
        <p:nvSpPr>
          <p:cNvPr id="3" name="Subtitle 2"/>
          <p:cNvSpPr>
            <a:spLocks noGrp="1"/>
          </p:cNvSpPr>
          <p:nvPr>
            <p:ph sz="half" idx="1"/>
          </p:nvPr>
        </p:nvSpPr>
        <p:spPr>
          <a:xfrm>
            <a:off x="927279" y="811369"/>
            <a:ext cx="10908406" cy="5718220"/>
          </a:xfrm>
        </p:spPr>
        <p:txBody>
          <a:bodyPr>
            <a:noAutofit/>
          </a:bodyPr>
          <a:lstStyle/>
          <a:p>
            <a:pPr marL="0" indent="0">
              <a:buNone/>
            </a:pPr>
            <a:r>
              <a:rPr lang="en-ZA" sz="2000" dirty="0" smtClean="0"/>
              <a:t>13. </a:t>
            </a:r>
            <a:r>
              <a:rPr lang="en-ZA" sz="2000" b="1" dirty="0" err="1" smtClean="0"/>
              <a:t>seaborn</a:t>
            </a:r>
            <a:r>
              <a:rPr lang="en-ZA" sz="2000" b="1" dirty="0" smtClean="0"/>
              <a:t> </a:t>
            </a:r>
            <a:r>
              <a:rPr lang="en-ZA" sz="2000" b="1" dirty="0"/>
              <a:t>(</a:t>
            </a:r>
            <a:r>
              <a:rPr lang="en-ZA" sz="2000" b="1" dirty="0" err="1"/>
              <a:t>sns</a:t>
            </a:r>
            <a:r>
              <a:rPr lang="en-ZA" sz="2000" b="1" dirty="0"/>
              <a:t>):</a:t>
            </a:r>
          </a:p>
          <a:p>
            <a:pPr marL="0" indent="0">
              <a:buNone/>
            </a:pPr>
            <a:r>
              <a:rPr lang="en-ZA" sz="2000" dirty="0" smtClean="0"/>
              <a:t>Purpose</a:t>
            </a:r>
            <a:r>
              <a:rPr lang="en-ZA" sz="2000" dirty="0"/>
              <a:t>: </a:t>
            </a:r>
            <a:r>
              <a:rPr lang="en-ZA" sz="2000" dirty="0" err="1"/>
              <a:t>Seaborn</a:t>
            </a:r>
            <a:r>
              <a:rPr lang="en-ZA" sz="2000" dirty="0"/>
              <a:t> is a data visualization library based on </a:t>
            </a:r>
            <a:r>
              <a:rPr lang="en-ZA" sz="2000" dirty="0" err="1"/>
              <a:t>Matplotlib</a:t>
            </a:r>
            <a:r>
              <a:rPr lang="en-ZA" sz="2000" dirty="0"/>
              <a:t>. It provides a high-level interface for creating informative and attractive statistical graphics.</a:t>
            </a:r>
          </a:p>
          <a:p>
            <a:pPr marL="0" indent="0">
              <a:buNone/>
            </a:pPr>
            <a:r>
              <a:rPr lang="en-ZA" sz="2000" dirty="0"/>
              <a:t>Use: It's used for creating complex and aesthetically pleasing data visualizations.</a:t>
            </a:r>
          </a:p>
          <a:p>
            <a:pPr marL="0" indent="0">
              <a:buNone/>
            </a:pPr>
            <a:r>
              <a:rPr lang="en-ZA" sz="2000" dirty="0" smtClean="0"/>
              <a:t>14. </a:t>
            </a:r>
            <a:r>
              <a:rPr lang="en-ZA" sz="2000" b="1" dirty="0" err="1" smtClean="0"/>
              <a:t>transformers.AutoTokenizer</a:t>
            </a:r>
            <a:r>
              <a:rPr lang="en-ZA" sz="2000" b="1" dirty="0"/>
              <a:t>:</a:t>
            </a:r>
          </a:p>
          <a:p>
            <a:pPr marL="0" indent="0">
              <a:buNone/>
            </a:pPr>
            <a:r>
              <a:rPr lang="en-ZA" sz="2000" dirty="0" smtClean="0"/>
              <a:t>Purpose</a:t>
            </a:r>
            <a:r>
              <a:rPr lang="en-ZA" sz="2000" dirty="0"/>
              <a:t>: The </a:t>
            </a:r>
            <a:r>
              <a:rPr lang="en-ZA" sz="2000" dirty="0" err="1"/>
              <a:t>AutoTokenizer</a:t>
            </a:r>
            <a:r>
              <a:rPr lang="en-ZA" sz="2000" dirty="0"/>
              <a:t> class from the Transformers library is used for tokenizing text data for various pre-trained language models.</a:t>
            </a:r>
          </a:p>
          <a:p>
            <a:pPr marL="0" indent="0">
              <a:buNone/>
            </a:pPr>
            <a:r>
              <a:rPr lang="en-ZA" sz="2000" dirty="0"/>
              <a:t>Use: It's essential for preparing text data for NLP tasks.</a:t>
            </a:r>
          </a:p>
          <a:p>
            <a:pPr marL="0" indent="0">
              <a:buNone/>
            </a:pPr>
            <a:r>
              <a:rPr lang="en-ZA" sz="2000" dirty="0" smtClean="0"/>
              <a:t>15. </a:t>
            </a:r>
            <a:r>
              <a:rPr lang="en-ZA" sz="2000" b="1" dirty="0" err="1" smtClean="0"/>
              <a:t>transformers.TrainingArguments</a:t>
            </a:r>
            <a:r>
              <a:rPr lang="en-ZA" sz="2000" b="1" dirty="0"/>
              <a:t>:</a:t>
            </a:r>
          </a:p>
          <a:p>
            <a:pPr marL="0" indent="0">
              <a:buNone/>
            </a:pPr>
            <a:r>
              <a:rPr lang="en-ZA" sz="2000" dirty="0" smtClean="0"/>
              <a:t>Purpose</a:t>
            </a:r>
            <a:r>
              <a:rPr lang="en-ZA" sz="2000" dirty="0"/>
              <a:t>: </a:t>
            </a:r>
            <a:r>
              <a:rPr lang="en-ZA" sz="2000" dirty="0" err="1"/>
              <a:t>TrainingArguments</a:t>
            </a:r>
            <a:r>
              <a:rPr lang="en-ZA" sz="2000" dirty="0"/>
              <a:t> is a class from Transformers used for configuring training arguments for fine-tuning pre-trained models.</a:t>
            </a:r>
          </a:p>
          <a:p>
            <a:pPr marL="0" indent="0">
              <a:buNone/>
            </a:pPr>
            <a:r>
              <a:rPr lang="en-ZA" sz="2000" dirty="0"/>
              <a:t>Use: It's used for specifying training parameters</a:t>
            </a:r>
            <a:r>
              <a:rPr lang="en-ZA" sz="2000" dirty="0" smtClean="0"/>
              <a:t>.</a:t>
            </a:r>
            <a:endParaRPr lang="en-ZA" sz="2000"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018116974"/>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423</TotalTime>
  <Words>3805</Words>
  <Application>Microsoft Office PowerPoint</Application>
  <PresentationFormat>Widescreen</PresentationFormat>
  <Paragraphs>415</Paragraphs>
  <Slides>50</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Söhne</vt:lpstr>
      <vt:lpstr>Söhne Mono</vt:lpstr>
      <vt:lpstr>Trebuchet MS</vt:lpstr>
      <vt:lpstr>Tw Cen MT</vt:lpstr>
      <vt:lpstr>Circuit</vt:lpstr>
      <vt:lpstr>Movie Sentiment Analysis: From Data to Deployment</vt:lpstr>
      <vt:lpstr>Project Brief</vt:lpstr>
      <vt:lpstr>Importation of Important Libraries</vt:lpstr>
      <vt:lpstr>Importation of Important Libraries cont’d..</vt:lpstr>
      <vt:lpstr>Brief documentations on the Libraries</vt:lpstr>
      <vt:lpstr>Brief documentations on the Libraries cont’d..</vt:lpstr>
      <vt:lpstr>Brief documentations on the Libraries cont’d..</vt:lpstr>
      <vt:lpstr>Brief documentations on the Libraries cont’d..</vt:lpstr>
      <vt:lpstr>Brief documentations on the Libraries cont’d..</vt:lpstr>
      <vt:lpstr>Brief documentations on the Libraries cont’d..</vt:lpstr>
      <vt:lpstr>Brief documentations on the Libraries cont’d..</vt:lpstr>
      <vt:lpstr>Brief documentations on the Libraries cont’d..</vt:lpstr>
      <vt:lpstr>Loading the Datasets</vt:lpstr>
      <vt:lpstr>PowerPoint Presentation</vt:lpstr>
      <vt:lpstr>PowerPoint Presentation</vt:lpstr>
      <vt:lpstr>Exploratory Data Analysis (EDA)</vt:lpstr>
      <vt:lpstr>Word cloud from ‘content’ column</vt:lpstr>
      <vt:lpstr>sentiment distribution We are able to show the distribution of sentiments from the train dataset</vt:lpstr>
      <vt:lpstr> text length analysis. We are able to Visualize the distribution of text lengths using histograms or box plots.</vt:lpstr>
      <vt:lpstr> Keyword Frequencies by Sentiment Label The chart below allows us to compare the distribution and relative frequencies of keywords across different sentiment categories.</vt:lpstr>
      <vt:lpstr>Model training</vt:lpstr>
      <vt:lpstr>Model training cont’d..</vt:lpstr>
      <vt:lpstr>Model training cont’d..</vt:lpstr>
      <vt:lpstr>Model training cont’d..</vt:lpstr>
      <vt:lpstr>Model training cont’d..</vt:lpstr>
      <vt:lpstr>Model training cont’d..</vt:lpstr>
      <vt:lpstr>Model training cont’d..</vt:lpstr>
      <vt:lpstr>Model training cont’d..</vt:lpstr>
      <vt:lpstr>Model training cont’d..</vt:lpstr>
      <vt:lpstr>Model training cont’d..</vt:lpstr>
      <vt:lpstr>Model training cont’d..</vt:lpstr>
      <vt:lpstr>Pushing Trained Models to Hugging Face</vt:lpstr>
      <vt:lpstr>Pushing Trained Models to Hugging Face</vt:lpstr>
      <vt:lpstr>Pushing Trained Models to Hugging Face</vt:lpstr>
      <vt:lpstr>Testing the Models with Test Data</vt:lpstr>
      <vt:lpstr>Testing the Models with Test Data</vt:lpstr>
      <vt:lpstr>Testing the Models with Test Data</vt:lpstr>
      <vt:lpstr>Testing the Models with Test Data</vt:lpstr>
      <vt:lpstr>Hypothesis Testing on Models' Performance</vt:lpstr>
      <vt:lpstr>Hypothesis Testing on Models' Performance</vt:lpstr>
      <vt:lpstr>Hypothesis Testing on Models' Performance</vt:lpstr>
      <vt:lpstr>App Development in Streamlit</vt:lpstr>
      <vt:lpstr>Deployment of Streamlit App in Hugging Face</vt:lpstr>
      <vt:lpstr>Deployment of Streamlit App in Hugging Face</vt:lpstr>
      <vt:lpstr>Deployment of Streamlit App in Hugging Face</vt:lpstr>
      <vt:lpstr>Deployment of Streamlit App in Hugging Face</vt:lpstr>
      <vt:lpstr>Deployment of Streamlit App in Hugging Face</vt:lpstr>
      <vt:lpstr>Evaluation of App</vt:lpstr>
      <vt:lpstr>Conclusion</vt:lpstr>
      <vt:lpstr>Recommendations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Sentiment Analysis: From Data to Deployment</dc:title>
  <dc:creator>Jaroya</dc:creator>
  <cp:lastModifiedBy>Jaroya</cp:lastModifiedBy>
  <cp:revision>35</cp:revision>
  <dcterms:created xsi:type="dcterms:W3CDTF">2023-09-10T08:49:08Z</dcterms:created>
  <dcterms:modified xsi:type="dcterms:W3CDTF">2023-09-10T15:52:41Z</dcterms:modified>
</cp:coreProperties>
</file>