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729360" y="1322280"/>
            <a:ext cx="7687800" cy="771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729360" y="1322280"/>
            <a:ext cx="7687800" cy="771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729360" y="1322280"/>
            <a:ext cx="7687800" cy="771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830520" y="1191600"/>
            <a:ext cx="745200" cy="45360"/>
            <a:chOff x="830520" y="1191600"/>
            <a:chExt cx="745200" cy="4536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1366560" y="1027800"/>
              <a:ext cx="45360" cy="37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6200000">
              <a:off x="995400" y="1026360"/>
              <a:ext cx="45360" cy="3754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tIns="91440" bIns="91440"/>
          <a:p>
            <a:r>
              <a:rPr b="0" lang="es-MX" sz="4200" spc="-1" strike="noStrike">
                <a:solidFill>
                  <a:srgbClr val="000000"/>
                </a:solidFill>
                <a:latin typeface="Arial"/>
              </a:rPr>
              <a:t>Pulse para </a:t>
            </a:r>
            <a:r>
              <a:rPr b="0" lang="es-MX" sz="4200" spc="-1" strike="noStrike">
                <a:solidFill>
                  <a:srgbClr val="000000"/>
                </a:solidFill>
                <a:latin typeface="Arial"/>
              </a:rPr>
              <a:t>editar el </a:t>
            </a:r>
            <a:r>
              <a:rPr b="0" lang="es-MX" sz="4200" spc="-1" strike="noStrike">
                <a:solidFill>
                  <a:srgbClr val="000000"/>
                </a:solidFill>
                <a:latin typeface="Arial"/>
              </a:rPr>
              <a:t>formato del </a:t>
            </a:r>
            <a:r>
              <a:rPr b="0" lang="es-MX" sz="4200" spc="-1" strike="noStrike">
                <a:solidFill>
                  <a:srgbClr val="000000"/>
                </a:solidFill>
                <a:latin typeface="Arial"/>
              </a:rPr>
              <a:t>texto de título</a:t>
            </a:r>
            <a:endParaRPr b="0" lang="es-MX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2EA92636-53FE-4B01-8615-9A7D914F3052}" type="slidenum">
              <a:rPr b="0" lang="es-MX" sz="1000" spc="-1" strike="noStrike">
                <a:solidFill>
                  <a:srgbClr val="595959"/>
                </a:solidFill>
                <a:latin typeface="Lato"/>
                <a:ea typeface="Lato"/>
              </a:rPr>
              <a:t>22</a:t>
            </a:fld>
            <a:endParaRPr b="0" lang="es-MX" sz="10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Pulse para editar el formato de esquema del texto</a:t>
            </a:r>
            <a:endParaRPr b="0" lang="es-MX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MX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MX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MX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4" name="Group 2"/>
          <p:cNvGrpSpPr/>
          <p:nvPr/>
        </p:nvGrpSpPr>
        <p:grpSpPr>
          <a:xfrm>
            <a:off x="830520" y="1191600"/>
            <a:ext cx="745200" cy="45360"/>
            <a:chOff x="830520" y="1191600"/>
            <a:chExt cx="745200" cy="45360"/>
          </a:xfrm>
        </p:grpSpPr>
        <p:sp>
          <p:nvSpPr>
            <p:cNvPr id="45" name="CustomShape 3"/>
            <p:cNvSpPr/>
            <p:nvPr/>
          </p:nvSpPr>
          <p:spPr>
            <a:xfrm rot="16200000">
              <a:off x="1366560" y="1027800"/>
              <a:ext cx="45360" cy="37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4"/>
            <p:cNvSpPr/>
            <p:nvPr/>
          </p:nvSpPr>
          <p:spPr>
            <a:xfrm rot="16200000">
              <a:off x="995400" y="1026360"/>
              <a:ext cx="45360" cy="3754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" name="PlaceHolder 5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tIns="91440" bIns="91440"/>
          <a:p>
            <a:r>
              <a:rPr b="0" lang="es-MX" sz="26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300" spc="-1" strike="noStrike">
                <a:solidFill>
                  <a:srgbClr val="000000"/>
                </a:solidFill>
                <a:latin typeface="Arial"/>
              </a:rPr>
              <a:t>Pulse para editar el formato de esquema del texto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3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3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3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3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3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3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65D3474B-3A41-4388-A2C9-884A98748BAA}" type="slidenum">
              <a:rPr b="0" lang="es-MX" sz="1000" spc="-1" strike="noStrike">
                <a:solidFill>
                  <a:srgbClr val="595959"/>
                </a:solidFill>
                <a:latin typeface="Lato"/>
                <a:ea typeface="Lato"/>
              </a:rPr>
              <a:t>&lt;número&gt;</a:t>
            </a:fld>
            <a:endParaRPr b="0" lang="es-MX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body"/>
          </p:nvPr>
        </p:nvSpPr>
        <p:spPr>
          <a:xfrm>
            <a:off x="725040" y="4372560"/>
            <a:ext cx="7697160" cy="460080"/>
          </a:xfrm>
          <a:prstGeom prst="rect">
            <a:avLst/>
          </a:prstGeom>
        </p:spPr>
        <p:txBody>
          <a:bodyPr tIns="91440" bIns="91440" anchor="ctr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300" spc="-1" strike="noStrike">
                <a:solidFill>
                  <a:srgbClr val="000000"/>
                </a:solidFill>
                <a:latin typeface="Arial"/>
              </a:rPr>
              <a:t>Pulse para editar el formato de esquema del texto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3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3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3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3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3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3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C75E2BCB-A9C8-4904-BEA0-335B05DEF962}" type="slidenum">
              <a:rPr b="0" lang="es-MX" sz="1000" spc="-1" strike="noStrike">
                <a:solidFill>
                  <a:srgbClr val="595959"/>
                </a:solidFill>
                <a:latin typeface="Lato"/>
                <a:ea typeface="Lato"/>
              </a:rPr>
              <a:t>&lt;número&gt;</a:t>
            </a:fld>
            <a:endParaRPr b="0" lang="es-MX" sz="1000" spc="-1" strike="noStrike">
              <a:latin typeface="Times New Roman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distill.pub/2016/misread-tsne/?source=post_page-----48fb23d1bafd----------------------" TargetMode="External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lvdmaaten.github.io/tsne/#implementations" TargetMode="External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lvdmaaten.github.io/tsne/" TargetMode="External"/><Relationship Id="rId2" Type="http://schemas.openxmlformats.org/officeDocument/2006/relationships/hyperlink" Target="https://www.datacamp.com/community/tutorials/introduction-t-sne" TargetMode="External"/><Relationship Id="rId3" Type="http://schemas.openxmlformats.org/officeDocument/2006/relationships/hyperlink" Target="https://towardsdatascience.com/t-sne-python-example-1ded9953f26" TargetMode="External"/><Relationship Id="rId4" Type="http://schemas.openxmlformats.org/officeDocument/2006/relationships/hyperlink" Target="https://towardsdatascience.com/an-introduction-to-t-sne-with-python-example-5a3a293108d1" TargetMode="External"/><Relationship Id="rId5" Type="http://schemas.openxmlformats.org/officeDocument/2006/relationships/hyperlink" Target="https://medium.com/@ranasinghiitkgp/t-sne-visualization-of-high-dimension-mnist-dataset-48fb23d1bafd" TargetMode="External"/><Relationship Id="rId6" Type="http://schemas.openxmlformats.org/officeDocument/2006/relationships/hyperlink" Target="https://distill.pub/2016/misread-tsne/?source=post_page-----48fb23d1bafd----------------------" TargetMode="External"/><Relationship Id="rId7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s-MX" sz="4200" spc="-1" strike="noStrike">
                <a:solidFill>
                  <a:srgbClr val="1a1a1a"/>
                </a:solidFill>
                <a:latin typeface="Raleway"/>
                <a:ea typeface="Raleway"/>
              </a:rPr>
              <a:t>t-Distributed Stochastic Neighbor Embedding </a:t>
            </a:r>
            <a:br/>
            <a:r>
              <a:rPr b="1" lang="es-MX" sz="4200" spc="-1" strike="noStrike">
                <a:solidFill>
                  <a:srgbClr val="1a1a1a"/>
                </a:solidFill>
                <a:latin typeface="Raleway"/>
                <a:ea typeface="Raleway"/>
              </a:rPr>
              <a:t>(t-SNE)</a:t>
            </a:r>
            <a:endParaRPr b="0" lang="es-MX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575640" y="3878640"/>
            <a:ext cx="3174840" cy="540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endParaRPr b="0" lang="es-MX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solidFill>
                  <a:srgbClr val="595959"/>
                </a:solidFill>
                <a:latin typeface="Lato"/>
                <a:ea typeface="Lato"/>
              </a:rPr>
              <a:t>Aguilar Enriquez Paul Sebastian</a:t>
            </a:r>
            <a:endParaRPr b="0" lang="es-MX" sz="1600" spc="-1" strike="noStrike">
              <a:latin typeface="Arial"/>
            </a:endParaRPr>
          </a:p>
        </p:txBody>
      </p:sp>
      <p:sp>
        <p:nvSpPr>
          <p:cNvPr id="127" name="TextShape 3"/>
          <p:cNvSpPr txBox="1"/>
          <p:nvPr/>
        </p:nvSpPr>
        <p:spPr>
          <a:xfrm>
            <a:off x="4686480" y="3958560"/>
            <a:ext cx="4047840" cy="842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00000"/>
              </a:lnSpc>
            </a:pPr>
            <a:r>
              <a:rPr b="0" lang="es-MX" sz="1600" spc="-1" strike="noStrike">
                <a:solidFill>
                  <a:srgbClr val="595959"/>
                </a:solidFill>
                <a:latin typeface="Lato"/>
                <a:ea typeface="Lato"/>
              </a:rPr>
              <a:t>Universidad Nacional Autónoma de México</a:t>
            </a:r>
            <a:endParaRPr b="0" lang="es-MX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s-MX" sz="1600" spc="-1" strike="noStrike">
                <a:solidFill>
                  <a:srgbClr val="595959"/>
                </a:solidFill>
                <a:latin typeface="Lato"/>
                <a:ea typeface="Lato"/>
              </a:rPr>
              <a:t>Facultad de Ingeniería</a:t>
            </a:r>
            <a:endParaRPr b="0" lang="es-MX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s-MX" sz="1600" spc="-1" strike="noStrike">
                <a:solidFill>
                  <a:srgbClr val="595959"/>
                </a:solidFill>
                <a:latin typeface="Lato"/>
                <a:ea typeface="Lato"/>
              </a:rPr>
              <a:t>Reconocimiento de Patrones</a:t>
            </a:r>
            <a:endParaRPr b="0" lang="es-MX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s-MX" sz="1600" spc="-1" strike="noStrike">
                <a:solidFill>
                  <a:srgbClr val="595959"/>
                </a:solidFill>
                <a:latin typeface="Lato"/>
                <a:ea typeface="Lato"/>
              </a:rPr>
              <a:t>2020-1</a:t>
            </a:r>
            <a:endParaRPr b="0" lang="es-MX" sz="1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729360" y="2079000"/>
            <a:ext cx="540036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Es una técnica </a:t>
            </a:r>
            <a:r>
              <a:rPr b="1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no supervisada y no lineal</a:t>
            </a: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 para la </a:t>
            </a:r>
            <a:r>
              <a:rPr b="1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reducción de dimensionalidad</a:t>
            </a: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.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Se calcula la </a:t>
            </a:r>
            <a:r>
              <a:rPr b="1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probabilidad de similitud de los puntos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595959"/>
              </a:buClr>
              <a:buFont typeface="Lato"/>
              <a:buChar char="○"/>
            </a:pPr>
            <a:r>
              <a:rPr b="0" lang="es-MX" sz="1100" spc="-1" strike="noStrike">
                <a:solidFill>
                  <a:srgbClr val="595959"/>
                </a:solidFill>
                <a:latin typeface="Lato"/>
                <a:ea typeface="Lato"/>
              </a:rPr>
              <a:t>En un espacio de alta dimensionalidad</a:t>
            </a:r>
            <a:endParaRPr b="0" lang="es-MX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595959"/>
              </a:buClr>
              <a:buFont typeface="Lato"/>
              <a:buChar char="○"/>
            </a:pPr>
            <a:r>
              <a:rPr b="0" lang="es-MX" sz="1100" spc="-1" strike="noStrike">
                <a:solidFill>
                  <a:srgbClr val="595959"/>
                </a:solidFill>
                <a:latin typeface="Lato"/>
                <a:ea typeface="Lato"/>
              </a:rPr>
              <a:t>En un espacio de poca dimensionalidad correspondiente.</a:t>
            </a:r>
            <a:endParaRPr b="0" lang="es-MX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La probabilidad de similitud se calcula como </a:t>
            </a:r>
            <a:r>
              <a:rPr b="1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la probabilidad condicional de que un punto A  escoja un punto B como vecino</a:t>
            </a: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 si los vecinos fueran tomados </a:t>
            </a:r>
            <a:r>
              <a:rPr b="1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en proporción a su probabilidad de densidad bajo una distribución normal Gaussiana centrada en A</a:t>
            </a: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.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s-MX" sz="2600" spc="-1" strike="noStrike">
                <a:solidFill>
                  <a:srgbClr val="1a1a1a"/>
                </a:solidFill>
                <a:latin typeface="Raleway"/>
                <a:ea typeface="Raleway"/>
              </a:rPr>
              <a:t>t-SNE</a:t>
            </a: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" name="Google Shape;149;p22" descr=""/>
          <p:cNvPicPr/>
          <p:nvPr/>
        </p:nvPicPr>
        <p:blipFill>
          <a:blip r:embed="rId1"/>
          <a:stretch/>
        </p:blipFill>
        <p:spPr>
          <a:xfrm>
            <a:off x="6568560" y="1901160"/>
            <a:ext cx="1810800" cy="2260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s-MX" sz="2600" spc="-1" strike="noStrike">
                <a:solidFill>
                  <a:srgbClr val="1a1a1a"/>
                </a:solidFill>
                <a:latin typeface="Raleway"/>
                <a:ea typeface="Raleway"/>
              </a:rPr>
              <a:t>t-SNE</a:t>
            </a: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4" name="Google Shape;155;p23" descr=""/>
          <p:cNvPicPr/>
          <p:nvPr/>
        </p:nvPicPr>
        <p:blipFill>
          <a:blip r:embed="rId1"/>
          <a:stretch/>
        </p:blipFill>
        <p:spPr>
          <a:xfrm>
            <a:off x="6626880" y="1324800"/>
            <a:ext cx="1656000" cy="1059840"/>
          </a:xfrm>
          <a:prstGeom prst="rect">
            <a:avLst/>
          </a:prstGeom>
          <a:ln>
            <a:noFill/>
          </a:ln>
        </p:spPr>
      </p:pic>
      <p:pic>
        <p:nvPicPr>
          <p:cNvPr id="155" name="Google Shape;156;p23" descr=""/>
          <p:cNvPicPr/>
          <p:nvPr/>
        </p:nvPicPr>
        <p:blipFill>
          <a:blip r:embed="rId2"/>
          <a:stretch/>
        </p:blipFill>
        <p:spPr>
          <a:xfrm>
            <a:off x="5842440" y="2385000"/>
            <a:ext cx="3225240" cy="2453400"/>
          </a:xfrm>
          <a:prstGeom prst="rect">
            <a:avLst/>
          </a:prstGeom>
          <a:ln>
            <a:noFill/>
          </a:ln>
        </p:spPr>
      </p:pic>
      <p:sp>
        <p:nvSpPr>
          <p:cNvPr id="156" name="TextShape 2"/>
          <p:cNvSpPr txBox="1"/>
          <p:nvPr/>
        </p:nvSpPr>
        <p:spPr>
          <a:xfrm>
            <a:off x="729360" y="2079000"/>
            <a:ext cx="540036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Es una técnica </a:t>
            </a:r>
            <a:r>
              <a:rPr b="1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no supervisada y no lineal</a:t>
            </a: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 para la </a:t>
            </a:r>
            <a:r>
              <a:rPr b="1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reducción de dimensionalidad</a:t>
            </a: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.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Se calcula la </a:t>
            </a:r>
            <a:r>
              <a:rPr b="1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probabilidad de similitud de los puntos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595959"/>
              </a:buClr>
              <a:buFont typeface="Lato"/>
              <a:buChar char="○"/>
            </a:pPr>
            <a:r>
              <a:rPr b="0" lang="es-MX" sz="1100" spc="-1" strike="noStrike">
                <a:solidFill>
                  <a:srgbClr val="595959"/>
                </a:solidFill>
                <a:latin typeface="Lato"/>
                <a:ea typeface="Lato"/>
              </a:rPr>
              <a:t>En un espacio de alta dimensionalidad</a:t>
            </a:r>
            <a:endParaRPr b="0" lang="es-MX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595959"/>
              </a:buClr>
              <a:buFont typeface="Lato"/>
              <a:buChar char="○"/>
            </a:pPr>
            <a:r>
              <a:rPr b="0" lang="es-MX" sz="1100" spc="-1" strike="noStrike">
                <a:solidFill>
                  <a:srgbClr val="595959"/>
                </a:solidFill>
                <a:latin typeface="Lato"/>
                <a:ea typeface="Lato"/>
              </a:rPr>
              <a:t>En un espacio de poca dimensionalidad correspondiente.</a:t>
            </a:r>
            <a:endParaRPr b="0" lang="es-MX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La probabilidad de similitud se calcula como </a:t>
            </a:r>
            <a:r>
              <a:rPr b="1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la probabilidad condicional de que un punto A  escoja un punto B como vecino</a:t>
            </a: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 si los vecinos fueran tomados </a:t>
            </a:r>
            <a:r>
              <a:rPr b="1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en proporción a su probabilidad de densidad bajo una distribución normal Gaussiana centrada en A</a:t>
            </a: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.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729360" y="2079000"/>
            <a:ext cx="494964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Se intenta </a:t>
            </a:r>
            <a:r>
              <a:rPr b="1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minimizar la diferencia entre la probabilidades condicionales (o similitudes) entre los espacios</a:t>
            </a: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 de muchas y pocas dimensiones.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Para medir la minimización de la suma de las diferencias de las probabilidades condicionales se </a:t>
            </a:r>
            <a:r>
              <a:rPr b="1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minimiza la suma de la divergencia de Kullback-Leibler sobre todos los puntos utilizando el método de gradiente descendente.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La divergencia de Kullback-Leibler o la “divergencia KL” es una medida de cómo una distribución de probabilidad diverge de una segunda.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s-MX" sz="2600" spc="-1" strike="noStrike">
                <a:solidFill>
                  <a:srgbClr val="1a1a1a"/>
                </a:solidFill>
                <a:latin typeface="Raleway"/>
                <a:ea typeface="Raleway"/>
              </a:rPr>
              <a:t>t-SNE</a:t>
            </a: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9" name="Google Shape;164;p24" descr=""/>
          <p:cNvPicPr/>
          <p:nvPr/>
        </p:nvPicPr>
        <p:blipFill>
          <a:blip r:embed="rId1"/>
          <a:stretch/>
        </p:blipFill>
        <p:spPr>
          <a:xfrm>
            <a:off x="5679720" y="509400"/>
            <a:ext cx="3225240" cy="2453400"/>
          </a:xfrm>
          <a:prstGeom prst="rect">
            <a:avLst/>
          </a:prstGeom>
          <a:ln>
            <a:noFill/>
          </a:ln>
        </p:spPr>
      </p:pic>
      <p:pic>
        <p:nvPicPr>
          <p:cNvPr id="160" name="Google Shape;165;p24" descr=""/>
          <p:cNvPicPr/>
          <p:nvPr/>
        </p:nvPicPr>
        <p:blipFill>
          <a:blip r:embed="rId2"/>
          <a:stretch/>
        </p:blipFill>
        <p:spPr>
          <a:xfrm>
            <a:off x="6226920" y="3088800"/>
            <a:ext cx="2373120" cy="205452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729360" y="2079000"/>
            <a:ext cx="494964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Se intenta </a:t>
            </a:r>
            <a:r>
              <a:rPr b="1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minimizar la diferencia entre la probabilidades condicionales (o similitudes) entre los espacios</a:t>
            </a: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 de muchas y pocas dimensiones.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Para medir la minimización de la suma de las diferencias de las probabilidades condicionales se </a:t>
            </a:r>
            <a:r>
              <a:rPr b="1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minimiza la suma de la divergencia de Kullback-Leibler sobre todos los puntos utilizando el método de gradiente descendente.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La divergencia de Kullback-Leibler o la “divergencia KL” es una medida de cómo una distribución de probabilidad diverge de una segunda.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s-MX" sz="2600" spc="-1" strike="noStrike">
                <a:solidFill>
                  <a:srgbClr val="1a1a1a"/>
                </a:solidFill>
                <a:latin typeface="Raleway"/>
                <a:ea typeface="Raleway"/>
              </a:rPr>
              <a:t>t-SNE</a:t>
            </a: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3" name="Google Shape;172;p25" descr=""/>
          <p:cNvPicPr/>
          <p:nvPr/>
        </p:nvPicPr>
        <p:blipFill>
          <a:blip r:embed="rId1"/>
          <a:stretch/>
        </p:blipFill>
        <p:spPr>
          <a:xfrm>
            <a:off x="5679360" y="1919520"/>
            <a:ext cx="3344040" cy="1817640"/>
          </a:xfrm>
          <a:prstGeom prst="rect">
            <a:avLst/>
          </a:prstGeom>
          <a:ln>
            <a:noFill/>
          </a:ln>
        </p:spPr>
      </p:pic>
      <p:sp>
        <p:nvSpPr>
          <p:cNvPr id="164" name="TextShape 3"/>
          <p:cNvSpPr txBox="1"/>
          <p:nvPr/>
        </p:nvSpPr>
        <p:spPr>
          <a:xfrm>
            <a:off x="5769000" y="3737520"/>
            <a:ext cx="3254400" cy="90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La distribución de Cauchy es una distribución que no tiene valor esperado, varianza o momentos definidos.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729360" y="2079000"/>
            <a:ext cx="494964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Se intenta </a:t>
            </a:r>
            <a:r>
              <a:rPr b="1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minimizar la diferencia entre la probabilidades condicionales (o similitudes) entre los espacios</a:t>
            </a: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 de muchas y pocas dimensiones.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Para medir la minimización de la suma de las diferencias de las probabilidades condicionales se </a:t>
            </a:r>
            <a:r>
              <a:rPr b="1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minimiza la suma de la divergencia de Kullback-Leibler sobre todos los puntos utilizando el método de gradiente descendente.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La divergencia de Kullback-Leibler o la “divergencia KL” es una medida de cómo una distribución de probabilidad diverge de una segunda.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s-MX" sz="2600" spc="-1" strike="noStrike">
                <a:solidFill>
                  <a:srgbClr val="1a1a1a"/>
                </a:solidFill>
                <a:latin typeface="Raleway"/>
                <a:ea typeface="Raleway"/>
              </a:rPr>
              <a:t>t-SNE</a:t>
            </a: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Google Shape;180;p26" descr=""/>
          <p:cNvPicPr/>
          <p:nvPr/>
        </p:nvPicPr>
        <p:blipFill>
          <a:blip r:embed="rId1"/>
          <a:stretch/>
        </p:blipFill>
        <p:spPr>
          <a:xfrm>
            <a:off x="5832000" y="2006280"/>
            <a:ext cx="3159360" cy="213048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729360" y="2079000"/>
            <a:ext cx="522684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Minimiza la divergencia  entre dos distribuciones.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La primera distribución corresponde a la entrada.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La segunda distribución corresponde a un posible espacio de salida que se va ajustando.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Lato"/>
              <a:buChar char="●"/>
            </a:pP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Calcula una medida de similitud entre pares de instancias en el espacio dimensional alto y en el espacio dimensional bajo, basado en sus características (dimensiones) e intenta optimizar estas dos medidas de similitud utilizando una función de costo.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s-MX" sz="2600" spc="-1" strike="noStrike">
                <a:solidFill>
                  <a:srgbClr val="1a1a1a"/>
                </a:solidFill>
                <a:latin typeface="Raleway"/>
                <a:ea typeface="Raleway"/>
              </a:rPr>
              <a:t>t-SNE en términos simples</a:t>
            </a: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" name="Google Shape;187;p27" descr=""/>
          <p:cNvPicPr/>
          <p:nvPr/>
        </p:nvPicPr>
        <p:blipFill>
          <a:blip r:embed="rId1"/>
          <a:stretch/>
        </p:blipFill>
        <p:spPr>
          <a:xfrm>
            <a:off x="5891040" y="1357200"/>
            <a:ext cx="3252600" cy="325260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s-MX" sz="2600" spc="-1" strike="noStrike">
                <a:solidFill>
                  <a:srgbClr val="1a1a1a"/>
                </a:solidFill>
                <a:latin typeface="Raleway"/>
                <a:ea typeface="Raleway"/>
              </a:rPr>
              <a:t>Problema de amontonamiento </a:t>
            </a:r>
            <a:br/>
            <a:r>
              <a:rPr b="1" lang="es-MX" sz="2600" spc="-1" strike="noStrike">
                <a:solidFill>
                  <a:srgbClr val="1a1a1a"/>
                </a:solidFill>
                <a:latin typeface="Raleway"/>
                <a:ea typeface="Raleway"/>
              </a:rPr>
              <a:t>(Crowding Problem)</a:t>
            </a: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729360" y="2307600"/>
            <a:ext cx="404280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A veces es imposible preservar la distancia de elementos entre dimensiones. Se sobreponen si los proyectamos.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Supongamos cuatro puntos que están a una unidad de distancia entre sí en secuencia.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t-SNE lo proyecta en baja dimensión (2-D a 1-D), la distancia entre X3 y X4 se convierte en 4 unidades, mientras que el original era una unidad.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La distribución t se usa principalmente para resolver este problema.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3" name="Google Shape;194;p28" descr=""/>
          <p:cNvPicPr/>
          <p:nvPr/>
        </p:nvPicPr>
        <p:blipFill>
          <a:blip r:embed="rId1"/>
          <a:srcRect l="0" t="0" r="0" b="18922"/>
          <a:stretch/>
        </p:blipFill>
        <p:spPr>
          <a:xfrm>
            <a:off x="4901040" y="2429280"/>
            <a:ext cx="4042800" cy="174564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s-MX" sz="2600" spc="-1" strike="noStrike">
                <a:solidFill>
                  <a:srgbClr val="1a1a1a"/>
                </a:solidFill>
                <a:latin typeface="Raleway"/>
                <a:ea typeface="Raleway"/>
              </a:rPr>
              <a:t>Parámetros</a:t>
            </a: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Los dos más importantes son: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Lato"/>
              <a:buAutoNum type="arabicPeriod"/>
            </a:pPr>
            <a:r>
              <a:rPr b="1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Perplejidad:</a:t>
            </a: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 Número de puntos cuyas distancias quiero preservar en el espacio de baja dimensión.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AutoNum type="arabicPeriod"/>
            </a:pPr>
            <a:r>
              <a:rPr b="1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Tamaño del paso:</a:t>
            </a: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 básicamente es el número de iteraciones. En cada iteración, trata de alcanzar una mejor solución.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Consideraciones: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Lato"/>
              <a:buChar char="●"/>
            </a:pP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Elegir varios valores de perplejidad múltiple donde perplejidad &lt; número de puntos de datos.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Ejecutar el algoritmo con diferentes valores de parámetros hasta encontrar una figura estable.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s-MX" sz="13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1"/>
              </a:rPr>
              <a:t>https://distill.pub/2016/misread-tsne/?source=post_page-----48fb23d1bafd----------------------</a:t>
            </a: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 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s-MX" sz="2600" spc="-1" strike="noStrike">
                <a:solidFill>
                  <a:srgbClr val="1a1a1a"/>
                </a:solidFill>
                <a:latin typeface="Raleway"/>
                <a:ea typeface="Raleway"/>
              </a:rPr>
              <a:t>Implementaciones</a:t>
            </a: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729360" y="18504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15000"/>
              </a:lnSpc>
            </a:pP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“</a:t>
            </a: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You are free to use, modify, or redistribute this software in any way you want, but only for non-commercial purposes. The use of the software is at your own risk; the authors are not responsible for any damage as a result from errors in the software.”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s-MX" sz="13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1"/>
              </a:rPr>
              <a:t>https://lvdmaaten.github.io/tsne/#implementations</a:t>
            </a: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 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8" name="Google Shape;207;p30" descr=""/>
          <p:cNvPicPr/>
          <p:nvPr/>
        </p:nvPicPr>
        <p:blipFill>
          <a:blip r:embed="rId2"/>
          <a:stretch/>
        </p:blipFill>
        <p:spPr>
          <a:xfrm>
            <a:off x="3278520" y="3162240"/>
            <a:ext cx="2590560" cy="190476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s-MX" sz="2600" spc="-1" strike="noStrike">
                <a:solidFill>
                  <a:srgbClr val="1a1a1a"/>
                </a:solidFill>
                <a:latin typeface="Raleway"/>
                <a:ea typeface="Raleway"/>
              </a:rPr>
              <a:t>Implementaciones</a:t>
            </a: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42480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Matlab implementation (user guide)     All platforms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CUDA implementation (by David, Roshan, and Forrest; see paper)     All platforms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Python implementation     All platforms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Go implementation (by Daniel Salvadori)     All platforms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Torch implementation     All platforms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Julia implementation (by Leif Jonsson)     All platforms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Java implementation (by Leif Jonsson)     All platforms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R implementation (by Justin)     All platforms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JavaScript implementation (by Andrej; online demonstration)     All platforms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Parametric t-SNE (outdated; see here)     All platforms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Barnes-Hut t-SNE (C++, Matlab, Python, Torch, and R wrappers; see here)     All platforms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MNIST Dataset     Matlab file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1" name="Google Shape;214;p31" descr=""/>
          <p:cNvPicPr/>
          <p:nvPr/>
        </p:nvPicPr>
        <p:blipFill>
          <a:blip r:embed="rId1"/>
          <a:stretch/>
        </p:blipFill>
        <p:spPr>
          <a:xfrm>
            <a:off x="6666480" y="2689920"/>
            <a:ext cx="2066400" cy="157068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s-MX" sz="4200" spc="-1" strike="noStrike">
                <a:solidFill>
                  <a:srgbClr val="1a1a1a"/>
                </a:solidFill>
                <a:latin typeface="Raleway"/>
                <a:ea typeface="Raleway"/>
              </a:rPr>
              <a:t>Pa’ los compas,</a:t>
            </a:r>
            <a:br/>
            <a:r>
              <a:rPr b="1" lang="es-MX" sz="4200" spc="-1" strike="noStrike">
                <a:solidFill>
                  <a:srgbClr val="1a1a1a"/>
                </a:solidFill>
                <a:latin typeface="Raleway"/>
                <a:ea typeface="Raleway"/>
              </a:rPr>
              <a:t>Incrustación estocástica de vecinos distribuidos (y corregidos) en t</a:t>
            </a:r>
            <a:endParaRPr b="0" lang="es-MX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575640" y="3878640"/>
            <a:ext cx="3174840" cy="540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endParaRPr b="0" lang="es-MX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solidFill>
                  <a:srgbClr val="595959"/>
                </a:solidFill>
                <a:latin typeface="Lato"/>
                <a:ea typeface="Lato"/>
              </a:rPr>
              <a:t>Aguilar Enriquez Paul Sebastian</a:t>
            </a:r>
            <a:endParaRPr b="0" lang="es-MX" sz="1600" spc="-1" strike="noStrike">
              <a:latin typeface="Arial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4686480" y="3958560"/>
            <a:ext cx="4047840" cy="842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00000"/>
              </a:lnSpc>
            </a:pPr>
            <a:r>
              <a:rPr b="0" lang="es-MX" sz="1600" spc="-1" strike="noStrike">
                <a:solidFill>
                  <a:srgbClr val="595959"/>
                </a:solidFill>
                <a:latin typeface="Lato"/>
                <a:ea typeface="Lato"/>
              </a:rPr>
              <a:t>Universidad Nacional Autónoma de México</a:t>
            </a:r>
            <a:endParaRPr b="0" lang="es-MX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s-MX" sz="1600" spc="-1" strike="noStrike">
                <a:solidFill>
                  <a:srgbClr val="595959"/>
                </a:solidFill>
                <a:latin typeface="Lato"/>
                <a:ea typeface="Lato"/>
              </a:rPr>
              <a:t>Facultad de Ingeniería</a:t>
            </a:r>
            <a:endParaRPr b="0" lang="es-MX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s-MX" sz="1600" spc="-1" strike="noStrike">
                <a:solidFill>
                  <a:srgbClr val="595959"/>
                </a:solidFill>
                <a:latin typeface="Lato"/>
                <a:ea typeface="Lato"/>
              </a:rPr>
              <a:t>Reconocimiento de Patrones</a:t>
            </a:r>
            <a:endParaRPr b="0" lang="es-MX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s-MX" sz="1600" spc="-1" strike="noStrike">
                <a:solidFill>
                  <a:srgbClr val="595959"/>
                </a:solidFill>
                <a:latin typeface="Lato"/>
                <a:ea typeface="Lato"/>
              </a:rPr>
              <a:t>2020-1</a:t>
            </a:r>
            <a:endParaRPr b="0" lang="es-MX" sz="1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s-MX" sz="2600" spc="-1" strike="noStrike">
                <a:solidFill>
                  <a:srgbClr val="1a1a1a"/>
                </a:solidFill>
                <a:latin typeface="Raleway"/>
                <a:ea typeface="Raleway"/>
              </a:rPr>
              <a:t>Ejemplo</a:t>
            </a: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15000"/>
              </a:lnSpc>
            </a:pP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Aquí es donde abro un notebook y en 30 segundos lo revisamos rápido, ¿listxs?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Google Shape;221;p32" descr=""/>
          <p:cNvPicPr/>
          <p:nvPr/>
        </p:nvPicPr>
        <p:blipFill>
          <a:blip r:embed="rId1"/>
          <a:stretch/>
        </p:blipFill>
        <p:spPr>
          <a:xfrm>
            <a:off x="3025080" y="2534760"/>
            <a:ext cx="3093120" cy="2260800"/>
          </a:xfrm>
          <a:prstGeom prst="rect">
            <a:avLst/>
          </a:prstGeom>
          <a:ln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s-MX" sz="2600" spc="-1" strike="noStrike">
                <a:solidFill>
                  <a:srgbClr val="1a1a1a"/>
                </a:solidFill>
                <a:latin typeface="Raleway"/>
                <a:ea typeface="Raleway"/>
              </a:rPr>
              <a:t>Referencias</a:t>
            </a: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s-MX" sz="13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1"/>
              </a:rPr>
              <a:t>https://lvdmaaten.github.io/tsne/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s-MX" sz="13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2"/>
              </a:rPr>
              <a:t>https://www.datacamp.com/community/tutorials/introduction-t-sne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s-MX" sz="13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3"/>
              </a:rPr>
              <a:t>https://towardsdatascience.com/t-sne-python-example-1ded9953f26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s-MX" sz="13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4"/>
              </a:rPr>
              <a:t>https://towardsdatascience.com/an-introduction-to-t-sne-with-python-example-5a3a293108d1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s-MX" sz="13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5"/>
              </a:rPr>
              <a:t>https://medium.com/@ranasinghiitkgp/t-sne-visualization-of-high-dimension-mnist-dataset-48fb23d1bafd</a:t>
            </a: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 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s-MX" sz="13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6"/>
              </a:rPr>
              <a:t>https://distill.pub/2016/misread-tsne/?source=post_page-----48fb23d1bafd----------------------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575640" y="3954600"/>
            <a:ext cx="3174840" cy="540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endParaRPr b="0" lang="es-MX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solidFill>
                  <a:srgbClr val="595959"/>
                </a:solidFill>
                <a:latin typeface="Lato"/>
                <a:ea typeface="Lato"/>
              </a:rPr>
              <a:t>Aguilar Enriquez Paul Sebastian</a:t>
            </a:r>
            <a:endParaRPr b="0" lang="es-MX" sz="1600" spc="-1" strike="noStrike">
              <a:latin typeface="Arial"/>
            </a:endParaRPr>
          </a:p>
        </p:txBody>
      </p:sp>
      <p:sp>
        <p:nvSpPr>
          <p:cNvPr id="189" name="TextShape 3"/>
          <p:cNvSpPr txBox="1"/>
          <p:nvPr/>
        </p:nvSpPr>
        <p:spPr>
          <a:xfrm>
            <a:off x="4686480" y="4034520"/>
            <a:ext cx="4047840" cy="842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00000"/>
              </a:lnSpc>
            </a:pPr>
            <a:r>
              <a:rPr b="0" lang="es-MX" sz="1600" spc="-1" strike="noStrike">
                <a:solidFill>
                  <a:srgbClr val="595959"/>
                </a:solidFill>
                <a:latin typeface="Lato"/>
                <a:ea typeface="Lato"/>
              </a:rPr>
              <a:t>Universidad Nacional Autónoma de México</a:t>
            </a:r>
            <a:endParaRPr b="0" lang="es-MX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s-MX" sz="1600" spc="-1" strike="noStrike">
                <a:solidFill>
                  <a:srgbClr val="595959"/>
                </a:solidFill>
                <a:latin typeface="Lato"/>
                <a:ea typeface="Lato"/>
              </a:rPr>
              <a:t>Facultad de Ingeniería</a:t>
            </a:r>
            <a:endParaRPr b="0" lang="es-MX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s-MX" sz="1600" spc="-1" strike="noStrike">
                <a:solidFill>
                  <a:srgbClr val="595959"/>
                </a:solidFill>
                <a:latin typeface="Lato"/>
                <a:ea typeface="Lato"/>
              </a:rPr>
              <a:t>Reconocimiento de Patrones</a:t>
            </a:r>
            <a:endParaRPr b="0" lang="es-MX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s-MX" sz="1600" spc="-1" strike="noStrike">
                <a:solidFill>
                  <a:srgbClr val="595959"/>
                </a:solidFill>
                <a:latin typeface="Lato"/>
                <a:ea typeface="Lato"/>
              </a:rPr>
              <a:t>2020-1</a:t>
            </a:r>
            <a:endParaRPr b="0" lang="es-MX" sz="1600" spc="-1" strike="noStrike">
              <a:latin typeface="Arial"/>
            </a:endParaRPr>
          </a:p>
        </p:txBody>
      </p:sp>
      <p:pic>
        <p:nvPicPr>
          <p:cNvPr id="190" name="Google Shape;235;p34" descr=""/>
          <p:cNvPicPr/>
          <p:nvPr/>
        </p:nvPicPr>
        <p:blipFill>
          <a:blip r:embed="rId1"/>
          <a:stretch/>
        </p:blipFill>
        <p:spPr>
          <a:xfrm>
            <a:off x="2385360" y="519480"/>
            <a:ext cx="4372920" cy="327060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s-MX" sz="2600" spc="-1" strike="noStrike">
                <a:solidFill>
                  <a:srgbClr val="1a1a1a"/>
                </a:solidFill>
                <a:latin typeface="Raleway"/>
                <a:ea typeface="Raleway"/>
              </a:rPr>
              <a:t>t-SNE</a:t>
            </a: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389160" y="1926360"/>
            <a:ext cx="838224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t-SNE es una técnica para </a:t>
            </a:r>
            <a:r>
              <a:rPr b="1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reducción de dimensionalidad</a:t>
            </a: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, utilizada principalmente para </a:t>
            </a:r>
            <a:r>
              <a:rPr b="1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visualización de datos</a:t>
            </a: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.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Se propuso por primera vez en </a:t>
            </a:r>
            <a:r>
              <a:rPr b="1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2008</a:t>
            </a: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 por </a:t>
            </a:r>
            <a:r>
              <a:rPr b="1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Laurens van der Maaten y Geoffrey Hinton</a:t>
            </a: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.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Se le ha dado seguimiento en varias publicaciones de los mismos autores: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Lato"/>
              <a:buChar char="●"/>
            </a:pPr>
            <a:r>
              <a:rPr b="0" lang="es-MX" sz="1200" spc="-1" strike="noStrike">
                <a:solidFill>
                  <a:srgbClr val="595959"/>
                </a:solidFill>
                <a:latin typeface="Lato"/>
                <a:ea typeface="Lato"/>
              </a:rPr>
              <a:t>L.J.P. van der Maaten. </a:t>
            </a:r>
            <a:r>
              <a:rPr b="1" lang="es-MX" sz="1200" spc="-1" strike="noStrike">
                <a:solidFill>
                  <a:srgbClr val="595959"/>
                </a:solidFill>
                <a:latin typeface="Lato"/>
                <a:ea typeface="Lato"/>
              </a:rPr>
              <a:t>Accelerating t-SNE using Tree-Based Algorithms</a:t>
            </a:r>
            <a:r>
              <a:rPr b="0" lang="es-MX" sz="1200" spc="-1" strike="noStrike">
                <a:solidFill>
                  <a:srgbClr val="595959"/>
                </a:solidFill>
                <a:latin typeface="Lato"/>
                <a:ea typeface="Lato"/>
              </a:rPr>
              <a:t>. Journal of Machine Learning Research 15(Oct):3221-3245, 2014.</a:t>
            </a:r>
            <a:endParaRPr b="0" lang="es-MX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s-MX" sz="1200" spc="-1" strike="noStrike">
                <a:solidFill>
                  <a:srgbClr val="595959"/>
                </a:solidFill>
                <a:latin typeface="Lato"/>
                <a:ea typeface="Lato"/>
              </a:rPr>
              <a:t>L.J.P. van der Maaten and G.E. Hinton. </a:t>
            </a:r>
            <a:r>
              <a:rPr b="1" lang="es-MX" sz="1200" spc="-1" strike="noStrike">
                <a:solidFill>
                  <a:srgbClr val="595959"/>
                </a:solidFill>
                <a:latin typeface="Lato"/>
                <a:ea typeface="Lato"/>
              </a:rPr>
              <a:t>Visualizing Non-Metric Similarities in Multiple Maps</a:t>
            </a:r>
            <a:r>
              <a:rPr b="0" lang="es-MX" sz="1200" spc="-1" strike="noStrike">
                <a:solidFill>
                  <a:srgbClr val="595959"/>
                </a:solidFill>
                <a:latin typeface="Lato"/>
                <a:ea typeface="Lato"/>
              </a:rPr>
              <a:t>. Machine Learning 87(1):33-55, 2012.</a:t>
            </a:r>
            <a:endParaRPr b="0" lang="es-MX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s-MX" sz="1200" spc="-1" strike="noStrike">
                <a:solidFill>
                  <a:srgbClr val="595959"/>
                </a:solidFill>
                <a:latin typeface="Lato"/>
                <a:ea typeface="Lato"/>
              </a:rPr>
              <a:t>L.J.P. van der Maaten. </a:t>
            </a:r>
            <a:r>
              <a:rPr b="1" lang="es-MX" sz="1200" spc="-1" strike="noStrike">
                <a:solidFill>
                  <a:srgbClr val="595959"/>
                </a:solidFill>
                <a:latin typeface="Lato"/>
                <a:ea typeface="Lato"/>
              </a:rPr>
              <a:t>Learning a Parametric Embedding by Preserving Local Structure</a:t>
            </a:r>
            <a:r>
              <a:rPr b="0" lang="es-MX" sz="1200" spc="-1" strike="noStrike">
                <a:solidFill>
                  <a:srgbClr val="595959"/>
                </a:solidFill>
                <a:latin typeface="Lato"/>
                <a:ea typeface="Lato"/>
              </a:rPr>
              <a:t>. In Proceedings of the Twelfth International Conference on Artificial Intelligence &amp; Statistics (AI-STATS), JMLR W&amp;CP 5:384-391, 2009.</a:t>
            </a:r>
            <a:endParaRPr b="0" lang="es-MX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s-MX" sz="1200" spc="-1" strike="noStrike">
                <a:solidFill>
                  <a:srgbClr val="595959"/>
                </a:solidFill>
                <a:latin typeface="Lato"/>
                <a:ea typeface="Lato"/>
              </a:rPr>
              <a:t>L.J.P. van der Maaten and G.E. Hinton. </a:t>
            </a:r>
            <a:r>
              <a:rPr b="1" lang="es-MX" sz="1200" spc="-1" strike="noStrike">
                <a:solidFill>
                  <a:srgbClr val="595959"/>
                </a:solidFill>
                <a:latin typeface="Lato"/>
                <a:ea typeface="Lato"/>
              </a:rPr>
              <a:t>Visualizing High-Dimensional Data Using t-SNE</a:t>
            </a:r>
            <a:r>
              <a:rPr b="0" lang="es-MX" sz="1200" spc="-1" strike="noStrike">
                <a:solidFill>
                  <a:srgbClr val="595959"/>
                </a:solidFill>
                <a:latin typeface="Lato"/>
                <a:ea typeface="Lato"/>
              </a:rPr>
              <a:t>. Journal of Machine Learning Research 9(Nov):2579-2605, 2008.</a:t>
            </a:r>
            <a:endParaRPr b="0" lang="es-MX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s-MX" sz="2600" spc="-1" strike="noStrike">
                <a:solidFill>
                  <a:srgbClr val="1a1a1a"/>
                </a:solidFill>
                <a:latin typeface="Raleway"/>
                <a:ea typeface="Raleway"/>
              </a:rPr>
              <a:t>Curse of dimensionality</a:t>
            </a: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729360" y="1926360"/>
            <a:ext cx="547020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>
              <a:lnSpc>
                <a:spcPct val="115000"/>
              </a:lnSpc>
            </a:pPr>
            <a:endParaRPr b="0" lang="es-MX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Lato"/>
              <a:buChar char="●"/>
            </a:pP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También conocida como </a:t>
            </a:r>
            <a:r>
              <a:rPr b="1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Efecto Hughes.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Fenómenos que surgen al analizar y organizar datos de espacios de múltiples dimensiones.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Cuando aumenta la dimensionalidad, el volumen del espacio aumenta exponencialmente haciendo que los datos disponibles se vuelvan dispersos.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Google Shape;108;p16" descr=""/>
          <p:cNvPicPr/>
          <p:nvPr/>
        </p:nvPicPr>
        <p:blipFill>
          <a:blip r:embed="rId1"/>
          <a:stretch/>
        </p:blipFill>
        <p:spPr>
          <a:xfrm>
            <a:off x="6546240" y="1318680"/>
            <a:ext cx="2390760" cy="359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s-MX" sz="2600" spc="-1" strike="noStrike">
                <a:solidFill>
                  <a:srgbClr val="1a1a1a"/>
                </a:solidFill>
                <a:latin typeface="Raleway"/>
                <a:ea typeface="Raleway"/>
              </a:rPr>
              <a:t>Curse of dimensionality</a:t>
            </a: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729360" y="1926360"/>
            <a:ext cx="547020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>
              <a:lnSpc>
                <a:spcPct val="115000"/>
              </a:lnSpc>
            </a:pPr>
            <a:endParaRPr b="0" lang="es-MX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Lato"/>
              <a:buChar char="●"/>
            </a:pP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La dispersión es un problema para cualquier método que requiera significación estadística.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Entender o explorar la relación entre características (features)  para dataset’s con “muchas” características puede ser bastante complicado.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Gran cantidad de características puede afectar el desempeño de un modelo de aprendizaje máquina o generar overfitting.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8" name="Google Shape;115;p17" descr=""/>
          <p:cNvPicPr/>
          <p:nvPr/>
        </p:nvPicPr>
        <p:blipFill>
          <a:blip r:embed="rId1"/>
          <a:stretch/>
        </p:blipFill>
        <p:spPr>
          <a:xfrm>
            <a:off x="6546240" y="1318680"/>
            <a:ext cx="2390760" cy="359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s-MX" sz="2600" spc="-1" strike="noStrike">
                <a:solidFill>
                  <a:srgbClr val="1a1a1a"/>
                </a:solidFill>
                <a:latin typeface="Raleway"/>
                <a:ea typeface="Raleway"/>
              </a:rPr>
              <a:t>Reducción de la dimensionalidad</a:t>
            </a: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729360" y="2079000"/>
            <a:ext cx="556596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>
              <a:lnSpc>
                <a:spcPct val="115000"/>
              </a:lnSpc>
            </a:pPr>
            <a:endParaRPr b="0" lang="es-MX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Lato"/>
              <a:buChar char="●"/>
            </a:pP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Es el proceso de reducir el número de variables aleatorias a considerar obteniendo un conjunto de variables principales (que sean representativas).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Al reducir las dimensiones del espacio de características existen menos relaciones a considerar que pueden ser exploradas y visualizadas fácilmente.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Google Shape;122;p18" descr=""/>
          <p:cNvPicPr/>
          <p:nvPr/>
        </p:nvPicPr>
        <p:blipFill>
          <a:blip r:embed="rId1"/>
          <a:stretch/>
        </p:blipFill>
        <p:spPr>
          <a:xfrm>
            <a:off x="6295680" y="1925280"/>
            <a:ext cx="2509200" cy="2509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s-MX" sz="2600" spc="-1" strike="noStrike">
                <a:solidFill>
                  <a:srgbClr val="1a1a1a"/>
                </a:solidFill>
                <a:latin typeface="Raleway"/>
                <a:ea typeface="Raleway"/>
              </a:rPr>
              <a:t>Reducción de la dimensionalidad</a:t>
            </a: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729360" y="2079000"/>
            <a:ext cx="556596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>
              <a:lnSpc>
                <a:spcPct val="115000"/>
              </a:lnSpc>
            </a:pPr>
            <a:endParaRPr b="0" lang="es-MX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Esto se puede lograr mediante: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Lato"/>
              <a:buChar char="●"/>
            </a:pP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Eliminación de características, pero implica pérdida de información.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Selección de características, tomamos las más descriptivas, pero también implica pérdida de información.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Extracción de características, básicamente combinamos características para generar unas más descriptivas.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Google Shape;129;p19" descr=""/>
          <p:cNvPicPr/>
          <p:nvPr/>
        </p:nvPicPr>
        <p:blipFill>
          <a:blip r:embed="rId1"/>
          <a:stretch/>
        </p:blipFill>
        <p:spPr>
          <a:xfrm>
            <a:off x="6295680" y="1925280"/>
            <a:ext cx="2509200" cy="2509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725040" y="4372560"/>
            <a:ext cx="7697160" cy="4600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6" name="Google Shape;135;p20" descr=""/>
          <p:cNvPicPr/>
          <p:nvPr/>
        </p:nvPicPr>
        <p:blipFill>
          <a:blip r:embed="rId1"/>
          <a:stretch/>
        </p:blipFill>
        <p:spPr>
          <a:xfrm>
            <a:off x="483480" y="1372320"/>
            <a:ext cx="8176320" cy="239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729360" y="2079000"/>
            <a:ext cx="540036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Es una técnica </a:t>
            </a:r>
            <a:r>
              <a:rPr b="1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no supervisada y no lineal</a:t>
            </a: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 para la </a:t>
            </a:r>
            <a:r>
              <a:rPr b="1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reducción de dimensionalidad</a:t>
            </a: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.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Se calcula la </a:t>
            </a:r>
            <a:r>
              <a:rPr b="1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probabilidad de similitud de los puntos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595959"/>
              </a:buClr>
              <a:buFont typeface="Lato"/>
              <a:buChar char="○"/>
            </a:pPr>
            <a:r>
              <a:rPr b="0" lang="es-MX" sz="1100" spc="-1" strike="noStrike">
                <a:solidFill>
                  <a:srgbClr val="595959"/>
                </a:solidFill>
                <a:latin typeface="Lato"/>
                <a:ea typeface="Lato"/>
              </a:rPr>
              <a:t>En un espacio de alta dimensionalidad</a:t>
            </a:r>
            <a:endParaRPr b="0" lang="es-MX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595959"/>
              </a:buClr>
              <a:buFont typeface="Lato"/>
              <a:buChar char="○"/>
            </a:pPr>
            <a:r>
              <a:rPr b="0" lang="es-MX" sz="1100" spc="-1" strike="noStrike">
                <a:solidFill>
                  <a:srgbClr val="595959"/>
                </a:solidFill>
                <a:latin typeface="Lato"/>
                <a:ea typeface="Lato"/>
              </a:rPr>
              <a:t>En un espacio de poca dimensionalidad correspondiente.</a:t>
            </a:r>
            <a:endParaRPr b="0" lang="es-MX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La probabilidad de similitud se calcula como </a:t>
            </a:r>
            <a:r>
              <a:rPr b="1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la probabilidad condicional de que un punto A  escoja un punto B como vecino</a:t>
            </a: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 si los vecinos fueran tomados </a:t>
            </a:r>
            <a:r>
              <a:rPr b="1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en proporción a su probabilidad de densidad bajo una distribución normal Gaussiana centrada en A</a:t>
            </a:r>
            <a:r>
              <a:rPr b="0" lang="es-MX" sz="1300" spc="-1" strike="noStrike">
                <a:solidFill>
                  <a:srgbClr val="595959"/>
                </a:solidFill>
                <a:latin typeface="Lato"/>
                <a:ea typeface="Lato"/>
              </a:rPr>
              <a:t>.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8" name="Google Shape;141;p21" descr=""/>
          <p:cNvPicPr/>
          <p:nvPr/>
        </p:nvPicPr>
        <p:blipFill>
          <a:blip r:embed="rId1"/>
          <a:stretch/>
        </p:blipFill>
        <p:spPr>
          <a:xfrm>
            <a:off x="5977800" y="2370240"/>
            <a:ext cx="2950920" cy="1594800"/>
          </a:xfrm>
          <a:prstGeom prst="rect">
            <a:avLst/>
          </a:prstGeom>
          <a:ln>
            <a:noFill/>
          </a:ln>
        </p:spPr>
      </p:pic>
      <p:sp>
        <p:nvSpPr>
          <p:cNvPr id="149" name="TextShape 2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s-MX" sz="2600" spc="-1" strike="noStrike">
                <a:solidFill>
                  <a:srgbClr val="1a1a1a"/>
                </a:solidFill>
                <a:latin typeface="Raleway"/>
                <a:ea typeface="Raleway"/>
              </a:rPr>
              <a:t>t-SNE</a:t>
            </a: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es-MX</dc:language>
  <cp:lastModifiedBy/>
  <cp:revision>0</cp:revision>
  <dc:subject/>
  <dc:title/>
</cp:coreProperties>
</file>