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9" r:id="rId5"/>
    <p:sldId id="261" r:id="rId6"/>
    <p:sldId id="260" r:id="rId7"/>
    <p:sldId id="265" r:id="rId8"/>
    <p:sldId id="262" r:id="rId9"/>
    <p:sldId id="263" r:id="rId10"/>
    <p:sldId id="272" r:id="rId11"/>
    <p:sldId id="273" r:id="rId12"/>
    <p:sldId id="274" r:id="rId13"/>
    <p:sldId id="264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6783-2A53-4CE8-842C-7D121A4CABA8}" type="datetimeFigureOut">
              <a:rPr lang="en-IE" smtClean="0"/>
              <a:t>14/09/2015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08DED-9A5D-461A-AA40-44DC9C9E7F43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konamicodesite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egister365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dr.ie/register-a-domain/registration-requirements/" TargetMode="External"/><Relationship Id="rId2" Type="http://schemas.openxmlformats.org/officeDocument/2006/relationships/hyperlink" Target="https://www.iedr.ie/why-choose-ie/business-case-for-i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redpanda.com/worst-domain-names/" TargetMode="External"/><Relationship Id="rId2" Type="http://schemas.openxmlformats.org/officeDocument/2006/relationships/hyperlink" Target="http://www.popsugar.com/love/Top-10-Unintentionally-Bad-Website-Addresses-7164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mgur.com/gallery/TkGj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bidsketch.com/clients/preventing-scope-cree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Web Design 101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Design is not just what it looks like and feels like. Design is how it works.</a:t>
            </a:r>
            <a:endParaRPr lang="en-I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9698" name="Picture 2" descr="http://appocentric.s3.amazonaws.com/wordpress/wp-content/uploads/2014/02/css3-html5-javascrip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657" y="764704"/>
            <a:ext cx="8837343" cy="51845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 Development Languages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HTML stands for Hyper Text </a:t>
            </a:r>
            <a:r>
              <a:rPr lang="en-IE" dirty="0" err="1" smtClean="0"/>
              <a:t>Markup</a:t>
            </a:r>
            <a:r>
              <a:rPr lang="en-IE" dirty="0" smtClean="0"/>
              <a:t> Language</a:t>
            </a:r>
          </a:p>
          <a:p>
            <a:pPr lvl="1"/>
            <a:r>
              <a:rPr lang="en-IE" dirty="0" smtClean="0"/>
              <a:t>HTML is used to add content such as images, text, audio and video.</a:t>
            </a:r>
          </a:p>
          <a:p>
            <a:r>
              <a:rPr lang="en-IE" dirty="0" smtClean="0"/>
              <a:t>CSS stands for Cascade Style Sheets.</a:t>
            </a:r>
          </a:p>
          <a:p>
            <a:pPr lvl="1"/>
            <a:r>
              <a:rPr lang="en-IE" dirty="0" smtClean="0"/>
              <a:t>CSS is </a:t>
            </a:r>
            <a:r>
              <a:rPr lang="en-IE" b="1" dirty="0" smtClean="0"/>
              <a:t>only concerned with style.</a:t>
            </a:r>
            <a:r>
              <a:rPr lang="en-IE" dirty="0" smtClean="0"/>
              <a:t> This means how a page looks </a:t>
            </a:r>
            <a:r>
              <a:rPr lang="en-IE" dirty="0" err="1" smtClean="0"/>
              <a:t>eg</a:t>
            </a:r>
            <a:r>
              <a:rPr lang="en-IE" dirty="0" smtClean="0"/>
              <a:t> text </a:t>
            </a:r>
            <a:r>
              <a:rPr lang="en-IE" dirty="0" err="1" smtClean="0"/>
              <a:t>color</a:t>
            </a:r>
            <a:r>
              <a:rPr lang="en-IE" dirty="0" smtClean="0"/>
              <a:t>, font size, image rotation</a:t>
            </a:r>
          </a:p>
          <a:p>
            <a:r>
              <a:rPr lang="en-IE" dirty="0" smtClean="0"/>
              <a:t>JavaScript is concerned with behaviour. Based on a user’s interactions with a site it will allow the site to react dynamically.</a:t>
            </a:r>
          </a:p>
          <a:p>
            <a:pPr lvl="1"/>
            <a:endParaRPr lang="en-I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Behaviour 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Go to </a:t>
            </a:r>
            <a:r>
              <a:rPr lang="en-IE" dirty="0" smtClean="0">
                <a:hlinkClick r:id="rId2"/>
              </a:rPr>
              <a:t>http://konamicodesites.com/</a:t>
            </a:r>
            <a:r>
              <a:rPr lang="en-IE" dirty="0" smtClean="0"/>
              <a:t> and perform the Konami Code</a:t>
            </a:r>
          </a:p>
          <a:p>
            <a:r>
              <a:rPr lang="en-IE" dirty="0"/>
              <a:t>( ↑ ↑ ↓ ↓ ← → ← → B A </a:t>
            </a:r>
            <a:r>
              <a:rPr lang="en-IE" dirty="0" smtClean="0"/>
              <a:t>Return)</a:t>
            </a:r>
          </a:p>
          <a:p>
            <a:r>
              <a:rPr lang="en-IE" dirty="0" smtClean="0"/>
              <a:t>Remember, Java and JavaScript have </a:t>
            </a:r>
            <a:r>
              <a:rPr lang="en-IE" b="1" dirty="0" smtClean="0"/>
              <a:t>nothing to do with </a:t>
            </a:r>
            <a:r>
              <a:rPr lang="en-IE" b="1" dirty="0" err="1" smtClean="0"/>
              <a:t>eachother</a:t>
            </a:r>
            <a:r>
              <a:rPr lang="en-IE" b="1" dirty="0" smtClean="0"/>
              <a:t>.</a:t>
            </a:r>
            <a:r>
              <a:rPr lang="en-IE" dirty="0" smtClean="0"/>
              <a:t> </a:t>
            </a:r>
            <a:r>
              <a:rPr lang="en-IE" dirty="0"/>
              <a:t> </a:t>
            </a:r>
          </a:p>
        </p:txBody>
      </p:sp>
      <p:pic>
        <p:nvPicPr>
          <p:cNvPr id="30722" name="Picture 2" descr="http://www.seguetech.com/sites/default/files/article/380/image-218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859" y="3717032"/>
            <a:ext cx="2163141" cy="328498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Deployment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Deployment is the act of putting a site live. This may be on the internet, or in an organisation’s Intranet.</a:t>
            </a:r>
          </a:p>
          <a:p>
            <a:r>
              <a:rPr lang="en-IE" dirty="0" smtClean="0"/>
              <a:t>Websites are hosted on servers, and require 2 elements; Domain names and Hosting</a:t>
            </a:r>
            <a:endParaRPr lang="en-IE" dirty="0"/>
          </a:p>
        </p:txBody>
      </p:sp>
      <p:pic>
        <p:nvPicPr>
          <p:cNvPr id="20482" name="Picture 2" descr="http://www.abbeyparkmiddle.worcs.sch.uk/images/subjects/ict/topt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2790" y="-1"/>
            <a:ext cx="1641209" cy="17728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Domain names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Domain names are the names of sites.</a:t>
            </a:r>
          </a:p>
          <a:p>
            <a:pPr lvl="1"/>
            <a:r>
              <a:rPr lang="en-IE" dirty="0" err="1" smtClean="0"/>
              <a:t>Eg</a:t>
            </a:r>
            <a:r>
              <a:rPr lang="en-IE" dirty="0" smtClean="0"/>
              <a:t> www.</a:t>
            </a:r>
            <a:r>
              <a:rPr lang="en-IE" dirty="0" smtClean="0">
                <a:solidFill>
                  <a:srgbClr val="00B0F0"/>
                </a:solidFill>
              </a:rPr>
              <a:t>samcogan</a:t>
            </a:r>
            <a:r>
              <a:rPr lang="en-IE" dirty="0" smtClean="0"/>
              <a:t>.me</a:t>
            </a:r>
          </a:p>
          <a:p>
            <a:r>
              <a:rPr lang="en-IE" dirty="0" smtClean="0"/>
              <a:t>Domain extensions are the bits at the end of a web address</a:t>
            </a:r>
          </a:p>
          <a:p>
            <a:pPr lvl="1"/>
            <a:r>
              <a:rPr lang="en-IE" dirty="0" err="1" smtClean="0"/>
              <a:t>Eg</a:t>
            </a:r>
            <a:r>
              <a:rPr lang="en-IE" dirty="0" smtClean="0"/>
              <a:t> www.samcogan.</a:t>
            </a:r>
            <a:r>
              <a:rPr lang="en-IE" dirty="0" smtClean="0">
                <a:solidFill>
                  <a:srgbClr val="00B0F0"/>
                </a:solidFill>
              </a:rPr>
              <a:t>me</a:t>
            </a:r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23554" name="Picture 2" descr="http://www.lionfishmedia.com/wp-content/uploads/2012/05/domain-name-extension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28999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Choose a domain name for a business you might like to set up. Go to </a:t>
            </a:r>
            <a:r>
              <a:rPr lang="en-IE" dirty="0" smtClean="0">
                <a:hlinkClick r:id="rId2"/>
              </a:rPr>
              <a:t>http://register365.com</a:t>
            </a:r>
            <a:r>
              <a:rPr lang="en-IE" dirty="0" smtClean="0"/>
              <a:t> and see what’s available.</a:t>
            </a:r>
          </a:p>
          <a:p>
            <a:r>
              <a:rPr lang="en-IE" dirty="0" smtClean="0"/>
              <a:t>Make sure to check the different domain extensions available and their prices</a:t>
            </a:r>
          </a:p>
          <a:p>
            <a:endParaRPr lang="en-IE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4797152"/>
            <a:ext cx="87439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.</a:t>
            </a:r>
            <a:r>
              <a:rPr lang="en-IE" dirty="0" err="1" smtClean="0"/>
              <a:t>ie</a:t>
            </a:r>
            <a:r>
              <a:rPr lang="en-IE" dirty="0" smtClean="0"/>
              <a:t> or .com?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Choosing from one of the many domain extensions can be difficult.</a:t>
            </a:r>
          </a:p>
          <a:p>
            <a:r>
              <a:rPr lang="en-IE" dirty="0" smtClean="0"/>
              <a:t>.</a:t>
            </a:r>
            <a:r>
              <a:rPr lang="en-IE" dirty="0" err="1" smtClean="0"/>
              <a:t>ie</a:t>
            </a:r>
            <a:r>
              <a:rPr lang="en-IE" dirty="0" smtClean="0"/>
              <a:t> domains cost slightly more than .com, but </a:t>
            </a:r>
            <a:r>
              <a:rPr lang="en-IE" dirty="0" smtClean="0">
                <a:hlinkClick r:id="rId2"/>
              </a:rPr>
              <a:t>have better SEO </a:t>
            </a:r>
            <a:r>
              <a:rPr lang="en-IE" dirty="0" smtClean="0"/>
              <a:t>(Search Engine Optimisation) in Ireland.</a:t>
            </a:r>
          </a:p>
          <a:p>
            <a:r>
              <a:rPr lang="en-IE" dirty="0" smtClean="0"/>
              <a:t>To own a .</a:t>
            </a:r>
            <a:r>
              <a:rPr lang="en-IE" dirty="0" err="1" smtClean="0"/>
              <a:t>ie</a:t>
            </a:r>
            <a:r>
              <a:rPr lang="en-IE" dirty="0" smtClean="0"/>
              <a:t> you must be an Irish citizen, be trading within Ireland or be giving some information relevant to Ireland. This is managed by the </a:t>
            </a:r>
            <a:r>
              <a:rPr lang="en-IE" dirty="0" smtClean="0">
                <a:hlinkClick r:id="rId3"/>
              </a:rPr>
              <a:t>IEDR</a:t>
            </a:r>
            <a:endParaRPr lang="en-I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Avoid bad domain names..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hlinkClick r:id="rId2"/>
              </a:rPr>
              <a:t>http://www.popsugar.com/love/Top-10-Unintentionally-Bad-Website-Addresses-71649</a:t>
            </a:r>
            <a:endParaRPr lang="en-IE" dirty="0" smtClean="0"/>
          </a:p>
          <a:p>
            <a:r>
              <a:rPr lang="en-IE" dirty="0" smtClean="0">
                <a:hlinkClick r:id="rId3"/>
              </a:rPr>
              <a:t>http://www.boredpanda.com/worst-domain-names/</a:t>
            </a:r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Any questions?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Before we begin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 have taken the time to highlight certain slides using 		. These slides are the most important to learn.</a:t>
            </a:r>
          </a:p>
          <a:p>
            <a:r>
              <a:rPr lang="en-IE" dirty="0" smtClean="0"/>
              <a:t>I don’t expect you to learn off any definitions, dates or names. I do expect you to have your own understanding of these lectures. Giving my notes back word for word in an exam will only net you so many marks</a:t>
            </a:r>
            <a:endParaRPr lang="en-IE" dirty="0"/>
          </a:p>
        </p:txBody>
      </p:sp>
      <p:pic>
        <p:nvPicPr>
          <p:cNvPr id="28674" name="Picture 2" descr="http://www.abbeyparkmiddle.worcs.sch.uk/images/subjects/ict/topt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060848"/>
            <a:ext cx="648072" cy="7000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 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Web design consists of three core elements</a:t>
            </a:r>
          </a:p>
          <a:p>
            <a:pPr lvl="1"/>
            <a:r>
              <a:rPr lang="en-IE" dirty="0" smtClean="0"/>
              <a:t>Design</a:t>
            </a:r>
          </a:p>
          <a:p>
            <a:pPr lvl="1"/>
            <a:r>
              <a:rPr lang="en-IE" dirty="0" smtClean="0"/>
              <a:t>Development</a:t>
            </a:r>
          </a:p>
          <a:p>
            <a:pPr lvl="1"/>
            <a:r>
              <a:rPr lang="en-IE" dirty="0" smtClean="0"/>
              <a:t>Deployment</a:t>
            </a:r>
          </a:p>
          <a:p>
            <a:r>
              <a:rPr lang="en-IE" dirty="0" smtClean="0"/>
              <a:t>The design phase should be the most rigorous phase. 2x effort here saves 4x effort in the long run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design phase consists of three main activities. </a:t>
            </a:r>
            <a:r>
              <a:rPr lang="en-IE" i="1" dirty="0" smtClean="0">
                <a:solidFill>
                  <a:schemeClr val="tx2"/>
                </a:solidFill>
              </a:rPr>
              <a:t>Requirements gathering, </a:t>
            </a:r>
            <a:r>
              <a:rPr lang="en-IE" i="1" dirty="0" err="1" smtClean="0">
                <a:solidFill>
                  <a:schemeClr val="tx2"/>
                </a:solidFill>
              </a:rPr>
              <a:t>wireframing</a:t>
            </a:r>
            <a:r>
              <a:rPr lang="en-IE" i="1" dirty="0" smtClean="0">
                <a:solidFill>
                  <a:schemeClr val="tx2"/>
                </a:solidFill>
              </a:rPr>
              <a:t> and prototyping.</a:t>
            </a:r>
          </a:p>
          <a:p>
            <a:r>
              <a:rPr lang="en-IE" dirty="0" smtClean="0"/>
              <a:t>Requirements gathering is the most important part of the design process</a:t>
            </a:r>
          </a:p>
          <a:p>
            <a:r>
              <a:rPr lang="en-IE" dirty="0" smtClean="0"/>
              <a:t>This is true of </a:t>
            </a:r>
            <a:r>
              <a:rPr lang="en-IE" b="1" dirty="0" smtClean="0"/>
              <a:t>all computing projects</a:t>
            </a:r>
            <a:r>
              <a:rPr lang="en-IE" dirty="0" smtClean="0"/>
              <a:t>; not just Web Design</a:t>
            </a:r>
          </a:p>
          <a:p>
            <a:r>
              <a:rPr lang="en-IE" dirty="0" smtClean="0"/>
              <a:t>Requirement specification means communication with clients</a:t>
            </a:r>
            <a:endParaRPr lang="en-IE" dirty="0"/>
          </a:p>
        </p:txBody>
      </p:sp>
      <p:pic>
        <p:nvPicPr>
          <p:cNvPr id="3074" name="Picture 2" descr="http://www.abbeyparkmiddle.worcs.sch.uk/images/subjects/ict/topt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2790" y="0"/>
            <a:ext cx="1641209" cy="177281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All sites/apps have end users. Your clients may be these end users, or they may be an organisation targeting these end users. As a developer you must understand the needs of clients and end users.</a:t>
            </a:r>
          </a:p>
          <a:p>
            <a:r>
              <a:rPr lang="en-IE" dirty="0" smtClean="0"/>
              <a:t>That being said...</a:t>
            </a:r>
            <a:endParaRPr lang="en-I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hlinkClick r:id="rId2"/>
              </a:rPr>
              <a:t>Clients from hell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2050" name="Picture 2" descr="http://i.imgur.com/3dWjlV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16832"/>
            <a:ext cx="7388009" cy="936104"/>
          </a:xfrm>
          <a:prstGeom prst="rect">
            <a:avLst/>
          </a:prstGeom>
          <a:noFill/>
        </p:spPr>
      </p:pic>
      <p:pic>
        <p:nvPicPr>
          <p:cNvPr id="2052" name="Picture 4" descr="http://i.imgur.com/I9z1X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2996952"/>
            <a:ext cx="4925924" cy="576064"/>
          </a:xfrm>
          <a:prstGeom prst="rect">
            <a:avLst/>
          </a:prstGeom>
          <a:noFill/>
        </p:spPr>
      </p:pic>
      <p:pic>
        <p:nvPicPr>
          <p:cNvPr id="2054" name="Picture 6" descr="http://i.imgur.com/S1UWDm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717032"/>
            <a:ext cx="6200908" cy="792088"/>
          </a:xfrm>
          <a:prstGeom prst="rect">
            <a:avLst/>
          </a:prstGeom>
          <a:noFill/>
        </p:spPr>
      </p:pic>
      <p:pic>
        <p:nvPicPr>
          <p:cNvPr id="2056" name="Picture 8" descr="http://i.imgur.com/6dG0xK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77989" y="4725144"/>
            <a:ext cx="6466011" cy="57606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9458" name="Picture 2" descr="http://www.comp-fu.com/wp-content/uploads/2012/09/what-the-customer-want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Split into teams of 2-3</a:t>
            </a:r>
          </a:p>
          <a:p>
            <a:r>
              <a:rPr lang="en-IE" dirty="0" smtClean="0"/>
              <a:t>5 minutes</a:t>
            </a:r>
          </a:p>
          <a:p>
            <a:r>
              <a:rPr lang="en-IE" dirty="0" smtClean="0"/>
              <a:t>Come up with 5 good questions to ask a client when beginning the design process</a:t>
            </a:r>
          </a:p>
          <a:p>
            <a:r>
              <a:rPr lang="en-IE" dirty="0" smtClean="0"/>
              <a:t>Remember! A good requirements specification will save you time and ultimately money by avoiding </a:t>
            </a:r>
            <a:r>
              <a:rPr lang="en-IE" dirty="0" smtClean="0">
                <a:hlinkClick r:id="rId2"/>
              </a:rPr>
              <a:t>scope creep</a:t>
            </a:r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is the actual build process. A build process with a good </a:t>
            </a:r>
            <a:r>
              <a:rPr lang="en-IE" dirty="0" err="1" smtClean="0"/>
              <a:t>req</a:t>
            </a:r>
            <a:r>
              <a:rPr lang="en-IE" dirty="0" smtClean="0"/>
              <a:t> spec might take a week, one without may take months.</a:t>
            </a:r>
          </a:p>
          <a:p>
            <a:r>
              <a:rPr lang="en-IE" dirty="0" smtClean="0"/>
              <a:t>By the time a developer gets to code, they should know exactly what functionality is needed</a:t>
            </a:r>
          </a:p>
          <a:p>
            <a:r>
              <a:rPr lang="en-IE" dirty="0" smtClean="0"/>
              <a:t>Basic websites are built using client-side languages such as HTML, CSS and JavaScript</a:t>
            </a:r>
          </a:p>
          <a:p>
            <a:endParaRPr lang="en-I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561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Web Design 101</vt:lpstr>
      <vt:lpstr>Before we begin</vt:lpstr>
      <vt:lpstr>Web Design</vt:lpstr>
      <vt:lpstr>Design</vt:lpstr>
      <vt:lpstr>Clients</vt:lpstr>
      <vt:lpstr>Clients from hell</vt:lpstr>
      <vt:lpstr>Slide 7</vt:lpstr>
      <vt:lpstr>Exercise</vt:lpstr>
      <vt:lpstr>Development</vt:lpstr>
      <vt:lpstr>Slide 10</vt:lpstr>
      <vt:lpstr>Web Development Languages</vt:lpstr>
      <vt:lpstr>Behaviour examples</vt:lpstr>
      <vt:lpstr>Deployment</vt:lpstr>
      <vt:lpstr>Domain names</vt:lpstr>
      <vt:lpstr>Exercise</vt:lpstr>
      <vt:lpstr>.ie or .com?</vt:lpstr>
      <vt:lpstr>Avoid bad domain names..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101</dc:title>
  <dc:creator>Cogee</dc:creator>
  <cp:lastModifiedBy>Cogee</cp:lastModifiedBy>
  <cp:revision>15</cp:revision>
  <dcterms:created xsi:type="dcterms:W3CDTF">2015-09-14T20:32:52Z</dcterms:created>
  <dcterms:modified xsi:type="dcterms:W3CDTF">2015-09-14T22:53:30Z</dcterms:modified>
</cp:coreProperties>
</file>