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7" r:id="rId2"/>
    <p:sldId id="520" r:id="rId3"/>
    <p:sldId id="558" r:id="rId4"/>
    <p:sldId id="521" r:id="rId5"/>
    <p:sldId id="522" r:id="rId6"/>
    <p:sldId id="560" r:id="rId7"/>
    <p:sldId id="531" r:id="rId8"/>
    <p:sldId id="510" r:id="rId9"/>
    <p:sldId id="557" r:id="rId10"/>
    <p:sldId id="511" r:id="rId11"/>
    <p:sldId id="533" r:id="rId12"/>
    <p:sldId id="512" r:id="rId13"/>
    <p:sldId id="532" r:id="rId14"/>
    <p:sldId id="513" r:id="rId15"/>
    <p:sldId id="514" r:id="rId16"/>
    <p:sldId id="553" r:id="rId17"/>
  </p:sldIdLst>
  <p:sldSz cx="9144000" cy="6858000" type="screen4x3"/>
  <p:notesSz cx="6858000" cy="9144000"/>
  <p:defaultTextStyle>
    <a:defPPr>
      <a:defRPr lang="en-US"/>
    </a:defPPr>
    <a:lvl1pPr algn="l" rtl="0" fontAlgn="base">
      <a:spcBef>
        <a:spcPct val="0"/>
      </a:spcBef>
      <a:spcAft>
        <a:spcPct val="0"/>
      </a:spcAft>
      <a:defRPr u="sng"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u="sng"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u="sng"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u="sng"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u="sng" kern="1200">
        <a:solidFill>
          <a:schemeClr val="tx1"/>
        </a:solidFill>
        <a:latin typeface="Arial" pitchFamily="34" charset="0"/>
        <a:ea typeface="ＭＳ Ｐゴシック" pitchFamily="34" charset="-128"/>
        <a:cs typeface="+mn-cs"/>
      </a:defRPr>
    </a:lvl5pPr>
    <a:lvl6pPr marL="2286000" algn="l" defTabSz="914400" rtl="0" eaLnBrk="1" latinLnBrk="0" hangingPunct="1">
      <a:defRPr u="sng" kern="1200">
        <a:solidFill>
          <a:schemeClr val="tx1"/>
        </a:solidFill>
        <a:latin typeface="Arial" pitchFamily="34" charset="0"/>
        <a:ea typeface="ＭＳ Ｐゴシック" pitchFamily="34" charset="-128"/>
        <a:cs typeface="+mn-cs"/>
      </a:defRPr>
    </a:lvl6pPr>
    <a:lvl7pPr marL="2743200" algn="l" defTabSz="914400" rtl="0" eaLnBrk="1" latinLnBrk="0" hangingPunct="1">
      <a:defRPr u="sng" kern="1200">
        <a:solidFill>
          <a:schemeClr val="tx1"/>
        </a:solidFill>
        <a:latin typeface="Arial" pitchFamily="34" charset="0"/>
        <a:ea typeface="ＭＳ Ｐゴシック" pitchFamily="34" charset="-128"/>
        <a:cs typeface="+mn-cs"/>
      </a:defRPr>
    </a:lvl7pPr>
    <a:lvl8pPr marL="3200400" algn="l" defTabSz="914400" rtl="0" eaLnBrk="1" latinLnBrk="0" hangingPunct="1">
      <a:defRPr u="sng" kern="1200">
        <a:solidFill>
          <a:schemeClr val="tx1"/>
        </a:solidFill>
        <a:latin typeface="Arial" pitchFamily="34" charset="0"/>
        <a:ea typeface="ＭＳ Ｐゴシック" pitchFamily="34" charset="-128"/>
        <a:cs typeface="+mn-cs"/>
      </a:defRPr>
    </a:lvl8pPr>
    <a:lvl9pPr marL="3657600" algn="l" defTabSz="914400" rtl="0" eaLnBrk="1" latinLnBrk="0" hangingPunct="1">
      <a:defRPr u="sng" kern="1200">
        <a:solidFill>
          <a:schemeClr val="tx1"/>
        </a:solidFill>
        <a:latin typeface="Arial" pitchFamily="34" charset="0"/>
        <a:ea typeface="ＭＳ Ｐゴシック" pitchFamily="34" charset="-128"/>
        <a:cs typeface="+mn-cs"/>
      </a:defRPr>
    </a:lvl9pPr>
  </p:defaultTextStyle>
  <p:extLst>
    <p:ext uri="{521415D9-36F7-43E2-AB2F-B90AF26B5E84}">
      <p14:sectionLst xmlns:p14="http://schemas.microsoft.com/office/powerpoint/2010/main">
        <p14:section name="Default Section" id="{5640E942-25F5-460B-BA21-9D4F8658C4F6}">
          <p14:sldIdLst>
            <p14:sldId id="257"/>
            <p14:sldId id="520"/>
            <p14:sldId id="558"/>
            <p14:sldId id="521"/>
            <p14:sldId id="522"/>
            <p14:sldId id="560"/>
            <p14:sldId id="531"/>
            <p14:sldId id="510"/>
            <p14:sldId id="557"/>
            <p14:sldId id="511"/>
            <p14:sldId id="533"/>
            <p14:sldId id="512"/>
            <p14:sldId id="532"/>
            <p14:sldId id="513"/>
            <p14:sldId id="514"/>
          </p14:sldIdLst>
        </p14:section>
        <p14:section name="Untitled Section" id="{CAD605EA-540D-47FA-BE76-35586FEB85D2}">
          <p14:sldIdLst>
            <p14:sldId id="553"/>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6699"/>
    <a:srgbClr val="FFCC00"/>
    <a:srgbClr val="FFFF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4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1746"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u="none">
                <a:latin typeface="Arial" charset="0"/>
                <a:ea typeface="+mn-ea"/>
                <a:cs typeface="Arial" charset="0"/>
              </a:defRPr>
            </a:lvl1pPr>
          </a:lstStyle>
          <a:p>
            <a:pPr>
              <a:defRPr/>
            </a:pPr>
            <a:endParaRPr lang="en-US"/>
          </a:p>
        </p:txBody>
      </p:sp>
      <p:sp>
        <p:nvSpPr>
          <p:cNvPr id="671747" name="Rectangle 3"/>
          <p:cNvSpPr>
            <a:spLocks noGrp="1" noChangeArrowheads="1"/>
          </p:cNvSpPr>
          <p:nvPr>
            <p:ph type="dt" sz="quarter"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u="none">
                <a:latin typeface="Arial" charset="0"/>
                <a:ea typeface="+mn-ea"/>
                <a:cs typeface="Arial" charset="0"/>
              </a:defRPr>
            </a:lvl1pPr>
          </a:lstStyle>
          <a:p>
            <a:pPr>
              <a:defRPr/>
            </a:pPr>
            <a:endParaRPr lang="en-US"/>
          </a:p>
        </p:txBody>
      </p:sp>
      <p:sp>
        <p:nvSpPr>
          <p:cNvPr id="671748" name="Rectangle 4"/>
          <p:cNvSpPr>
            <a:spLocks noGrp="1" noChangeArrowheads="1"/>
          </p:cNvSpPr>
          <p:nvPr>
            <p:ph type="ftr" sz="quarter" idx="2"/>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u="none">
                <a:latin typeface="Arial" charset="0"/>
                <a:ea typeface="+mn-ea"/>
                <a:cs typeface="Arial" charset="0"/>
              </a:defRPr>
            </a:lvl1pPr>
          </a:lstStyle>
          <a:p>
            <a:pPr>
              <a:defRPr/>
            </a:pPr>
            <a:endParaRPr lang="en-US"/>
          </a:p>
        </p:txBody>
      </p:sp>
      <p:sp>
        <p:nvSpPr>
          <p:cNvPr id="671749" name="Rectangle 5"/>
          <p:cNvSpPr>
            <a:spLocks noGrp="1" noChangeArrowheads="1"/>
          </p:cNvSpPr>
          <p:nvPr>
            <p:ph type="sldNum" sz="quarter" idx="3"/>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u="none"/>
            </a:lvl1pPr>
          </a:lstStyle>
          <a:p>
            <a:fld id="{87716AF8-4FFE-408A-BDA0-94BC62C9AFED}" type="slidenum">
              <a:rPr lang="en-US"/>
              <a:pPr/>
              <a:t>‹#›</a:t>
            </a:fld>
            <a:endParaRPr lang="en-US"/>
          </a:p>
        </p:txBody>
      </p:sp>
    </p:spTree>
    <p:extLst>
      <p:ext uri="{BB962C8B-B14F-4D97-AF65-F5344CB8AC3E}">
        <p14:creationId xmlns:p14="http://schemas.microsoft.com/office/powerpoint/2010/main" val="19381232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u="none">
                <a:latin typeface="Arial" charset="0"/>
                <a:ea typeface="+mn-ea"/>
                <a:cs typeface="Arial" charset="0"/>
              </a:defRPr>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u="none">
                <a:latin typeface="Arial" charset="0"/>
                <a:ea typeface="+mn-ea"/>
                <a:cs typeface="Arial"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u="none">
                <a:latin typeface="Arial" charset="0"/>
                <a:ea typeface="+mn-ea"/>
                <a:cs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u="none"/>
            </a:lvl1pPr>
          </a:lstStyle>
          <a:p>
            <a:fld id="{7A4FCB6D-CBED-4C5D-BB7A-628B8D2D287B}" type="slidenum">
              <a:rPr lang="en-US"/>
              <a:pPr/>
              <a:t>‹#›</a:t>
            </a:fld>
            <a:endParaRPr lang="en-US"/>
          </a:p>
        </p:txBody>
      </p:sp>
    </p:spTree>
    <p:extLst>
      <p:ext uri="{BB962C8B-B14F-4D97-AF65-F5344CB8AC3E}">
        <p14:creationId xmlns:p14="http://schemas.microsoft.com/office/powerpoint/2010/main" val="42770841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B2FB4A6-949C-488C-A79D-55F47D6A5D00}" type="slidenum">
              <a:rPr lang="en-US"/>
              <a:pPr/>
              <a:t>‹#›</a:t>
            </a:fld>
            <a:endParaRPr lang="en-US"/>
          </a:p>
        </p:txBody>
      </p:sp>
    </p:spTree>
    <p:extLst>
      <p:ext uri="{BB962C8B-B14F-4D97-AF65-F5344CB8AC3E}">
        <p14:creationId xmlns:p14="http://schemas.microsoft.com/office/powerpoint/2010/main" val="3116864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EF8FE12-79E5-42ED-92C7-D5BB01AC8820}" type="slidenum">
              <a:rPr lang="en-US"/>
              <a:pPr/>
              <a:t>‹#›</a:t>
            </a:fld>
            <a:endParaRPr lang="en-US"/>
          </a:p>
        </p:txBody>
      </p:sp>
    </p:spTree>
    <p:extLst>
      <p:ext uri="{BB962C8B-B14F-4D97-AF65-F5344CB8AC3E}">
        <p14:creationId xmlns:p14="http://schemas.microsoft.com/office/powerpoint/2010/main" val="590715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40B2EF9-436F-4CFD-9AE3-444D9A8E5629}" type="slidenum">
              <a:rPr lang="en-US"/>
              <a:pPr/>
              <a:t>‹#›</a:t>
            </a:fld>
            <a:endParaRPr lang="en-US"/>
          </a:p>
        </p:txBody>
      </p:sp>
    </p:spTree>
    <p:extLst>
      <p:ext uri="{BB962C8B-B14F-4D97-AF65-F5344CB8AC3E}">
        <p14:creationId xmlns:p14="http://schemas.microsoft.com/office/powerpoint/2010/main" val="2327533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43026B53-33E6-40D3-92B7-11BBB5D25FDA}" type="slidenum">
              <a:rPr lang="en-US"/>
              <a:pPr/>
              <a:t>‹#›</a:t>
            </a:fld>
            <a:endParaRPr lang="en-US"/>
          </a:p>
        </p:txBody>
      </p:sp>
    </p:spTree>
    <p:extLst>
      <p:ext uri="{BB962C8B-B14F-4D97-AF65-F5344CB8AC3E}">
        <p14:creationId xmlns:p14="http://schemas.microsoft.com/office/powerpoint/2010/main" val="2994862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156B92B-0296-4C76-BC89-89096D502ADD}" type="slidenum">
              <a:rPr lang="en-US"/>
              <a:pPr/>
              <a:t>‹#›</a:t>
            </a:fld>
            <a:endParaRPr lang="en-US"/>
          </a:p>
        </p:txBody>
      </p:sp>
    </p:spTree>
    <p:extLst>
      <p:ext uri="{BB962C8B-B14F-4D97-AF65-F5344CB8AC3E}">
        <p14:creationId xmlns:p14="http://schemas.microsoft.com/office/powerpoint/2010/main" val="4207558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613CFD-F31D-47B4-B77A-C50779679C40}" type="slidenum">
              <a:rPr lang="en-US"/>
              <a:pPr/>
              <a:t>‹#›</a:t>
            </a:fld>
            <a:endParaRPr lang="en-US"/>
          </a:p>
        </p:txBody>
      </p:sp>
    </p:spTree>
    <p:extLst>
      <p:ext uri="{BB962C8B-B14F-4D97-AF65-F5344CB8AC3E}">
        <p14:creationId xmlns:p14="http://schemas.microsoft.com/office/powerpoint/2010/main" val="1784738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A747421-9188-411F-ABC5-AAA1D6ACE5A9}" type="slidenum">
              <a:rPr lang="en-US"/>
              <a:pPr/>
              <a:t>‹#›</a:t>
            </a:fld>
            <a:endParaRPr lang="en-US"/>
          </a:p>
        </p:txBody>
      </p:sp>
    </p:spTree>
    <p:extLst>
      <p:ext uri="{BB962C8B-B14F-4D97-AF65-F5344CB8AC3E}">
        <p14:creationId xmlns:p14="http://schemas.microsoft.com/office/powerpoint/2010/main" val="776313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861DD689-2B55-4929-B70A-EDE68E4AFA8C}" type="slidenum">
              <a:rPr lang="en-US"/>
              <a:pPr/>
              <a:t>‹#›</a:t>
            </a:fld>
            <a:endParaRPr lang="en-US"/>
          </a:p>
        </p:txBody>
      </p:sp>
    </p:spTree>
    <p:extLst>
      <p:ext uri="{BB962C8B-B14F-4D97-AF65-F5344CB8AC3E}">
        <p14:creationId xmlns:p14="http://schemas.microsoft.com/office/powerpoint/2010/main" val="3854935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C9FA69AA-27B7-4966-BC6A-CB02A928D4C9}" type="slidenum">
              <a:rPr lang="en-US"/>
              <a:pPr/>
              <a:t>‹#›</a:t>
            </a:fld>
            <a:endParaRPr lang="en-US"/>
          </a:p>
        </p:txBody>
      </p:sp>
    </p:spTree>
    <p:extLst>
      <p:ext uri="{BB962C8B-B14F-4D97-AF65-F5344CB8AC3E}">
        <p14:creationId xmlns:p14="http://schemas.microsoft.com/office/powerpoint/2010/main" val="97401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821B08E-CDAB-40FC-8630-A34A3B558B5D}" type="slidenum">
              <a:rPr lang="en-US"/>
              <a:pPr/>
              <a:t>‹#›</a:t>
            </a:fld>
            <a:endParaRPr lang="en-US"/>
          </a:p>
        </p:txBody>
      </p:sp>
    </p:spTree>
    <p:extLst>
      <p:ext uri="{BB962C8B-B14F-4D97-AF65-F5344CB8AC3E}">
        <p14:creationId xmlns:p14="http://schemas.microsoft.com/office/powerpoint/2010/main" val="2531094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B66D497-18D2-4CE2-87AA-FFD38A32588D}" type="slidenum">
              <a:rPr lang="en-US"/>
              <a:pPr/>
              <a:t>‹#›</a:t>
            </a:fld>
            <a:endParaRPr lang="en-US"/>
          </a:p>
        </p:txBody>
      </p:sp>
    </p:spTree>
    <p:extLst>
      <p:ext uri="{BB962C8B-B14F-4D97-AF65-F5344CB8AC3E}">
        <p14:creationId xmlns:p14="http://schemas.microsoft.com/office/powerpoint/2010/main" val="1992054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400" u="none">
                <a:latin typeface="Arial" charset="0"/>
                <a:ea typeface="+mn-ea"/>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u="none">
                <a:latin typeface="Arial" charset="0"/>
                <a:ea typeface="+mn-ea"/>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u="none"/>
            </a:lvl1pPr>
          </a:lstStyle>
          <a:p>
            <a:fld id="{F7832735-57BF-4668-AB86-3A660CE78C59}" type="slidenum">
              <a:rPr lang="en-US"/>
              <a:pPr/>
              <a:t>‹#›</a:t>
            </a:fld>
            <a:endParaRPr lang="en-US"/>
          </a:p>
        </p:txBody>
      </p:sp>
      <p:pic>
        <p:nvPicPr>
          <p:cNvPr id="1031" name="Picture 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828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763713" y="0"/>
            <a:ext cx="738028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9"/>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1381125"/>
            <a:ext cx="8229600" cy="547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0"/>
          <a:cs typeface="+mj-cs"/>
        </a:defRPr>
      </a:lvl1pPr>
      <a:lvl2pPr algn="ctr" rtl="0" eaLnBrk="0" fontAlgn="base" hangingPunct="0">
        <a:spcBef>
          <a:spcPct val="0"/>
        </a:spcBef>
        <a:spcAft>
          <a:spcPct val="0"/>
        </a:spcAft>
        <a:defRPr sz="4400">
          <a:solidFill>
            <a:schemeClr val="tx2"/>
          </a:solidFill>
          <a:latin typeface="Arial" charset="0"/>
          <a:ea typeface="ＭＳ Ｐゴシック" charset="0"/>
          <a:cs typeface="Arial" charset="0"/>
        </a:defRPr>
      </a:lvl2pPr>
      <a:lvl3pPr algn="ctr" rtl="0" eaLnBrk="0" fontAlgn="base" hangingPunct="0">
        <a:spcBef>
          <a:spcPct val="0"/>
        </a:spcBef>
        <a:spcAft>
          <a:spcPct val="0"/>
        </a:spcAft>
        <a:defRPr sz="4400">
          <a:solidFill>
            <a:schemeClr val="tx2"/>
          </a:solidFill>
          <a:latin typeface="Arial" charset="0"/>
          <a:ea typeface="ＭＳ Ｐゴシック" charset="0"/>
          <a:cs typeface="Arial" charset="0"/>
        </a:defRPr>
      </a:lvl3pPr>
      <a:lvl4pPr algn="ctr" rtl="0" eaLnBrk="0" fontAlgn="base" hangingPunct="0">
        <a:spcBef>
          <a:spcPct val="0"/>
        </a:spcBef>
        <a:spcAft>
          <a:spcPct val="0"/>
        </a:spcAft>
        <a:defRPr sz="4400">
          <a:solidFill>
            <a:schemeClr val="tx2"/>
          </a:solidFill>
          <a:latin typeface="Arial" charset="0"/>
          <a:ea typeface="ＭＳ Ｐゴシック" charset="0"/>
          <a:cs typeface="Arial" charset="0"/>
        </a:defRPr>
      </a:lvl4pPr>
      <a:lvl5pPr algn="ctr" rtl="0" eaLnBrk="0" fontAlgn="base" hangingPunct="0">
        <a:spcBef>
          <a:spcPct val="0"/>
        </a:spcBef>
        <a:spcAft>
          <a:spcPct val="0"/>
        </a:spcAft>
        <a:defRPr sz="4400">
          <a:solidFill>
            <a:schemeClr val="tx2"/>
          </a:solidFill>
          <a:latin typeface="Arial" charset="0"/>
          <a:ea typeface="ＭＳ Ｐゴシック"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4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en.wikipedia.org/wiki/SI_prefix"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990600" y="3657600"/>
            <a:ext cx="7086600" cy="1143000"/>
          </a:xfrm>
        </p:spPr>
        <p:txBody>
          <a:bodyPr/>
          <a:lstStyle/>
          <a:p>
            <a:pPr eaLnBrk="1" hangingPunct="1"/>
            <a:r>
              <a:rPr lang="en-IE" sz="5400" dirty="0" smtClean="0">
                <a:solidFill>
                  <a:schemeClr val="tx1"/>
                </a:solidFill>
                <a:ea typeface="ＭＳ Ｐゴシック" pitchFamily="34" charset="-128"/>
              </a:rPr>
              <a:t>Lecture 2 –</a:t>
            </a:r>
            <a:br>
              <a:rPr lang="en-IE" sz="5400" dirty="0" smtClean="0">
                <a:solidFill>
                  <a:schemeClr val="tx1"/>
                </a:solidFill>
                <a:ea typeface="ＭＳ Ｐゴシック" pitchFamily="34" charset="-128"/>
              </a:rPr>
            </a:br>
            <a:r>
              <a:rPr lang="en-IE" sz="5400" smtClean="0">
                <a:solidFill>
                  <a:schemeClr val="tx1"/>
                </a:solidFill>
                <a:ea typeface="ＭＳ Ｐゴシック" pitchFamily="34" charset="-128"/>
              </a:rPr>
              <a:t>Number Systems</a:t>
            </a:r>
            <a:endParaRPr lang="en-US" sz="2800" dirty="0" smtClean="0">
              <a:latin typeface="Trebuchet MS" pitchFamily="34" charset="0"/>
              <a:ea typeface="ＭＳ Ｐゴシック" pitchFamily="34" charset="-128"/>
            </a:endParaRPr>
          </a:p>
        </p:txBody>
      </p:sp>
      <p:pic>
        <p:nvPicPr>
          <p:cNvPr id="1536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627784" y="5373216"/>
            <a:ext cx="4032448" cy="369332"/>
          </a:xfrm>
          <a:prstGeom prst="rect">
            <a:avLst/>
          </a:prstGeom>
          <a:noFill/>
        </p:spPr>
        <p:txBody>
          <a:bodyPr wrap="square" rtlCol="0">
            <a:spAutoFit/>
          </a:bodyPr>
          <a:lstStyle/>
          <a:p>
            <a:pPr algn="ctr"/>
            <a:r>
              <a:rPr lang="en-IE" dirty="0" err="1" smtClean="0"/>
              <a:t>Dr.Paul</a:t>
            </a:r>
            <a:r>
              <a:rPr lang="en-IE" dirty="0" smtClean="0"/>
              <a:t> Hayes</a:t>
            </a:r>
            <a:endParaRPr lang="en-I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ChangeArrowheads="1"/>
          </p:cNvSpPr>
          <p:nvPr/>
        </p:nvSpPr>
        <p:spPr bwMode="auto">
          <a:xfrm>
            <a:off x="179512" y="1412776"/>
            <a:ext cx="8964488" cy="5445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buFontTx/>
              <a:buChar char="•"/>
            </a:pPr>
            <a:r>
              <a:rPr lang="en-IE" sz="2000" u="none" dirty="0"/>
              <a:t>In addition to </a:t>
            </a:r>
            <a:r>
              <a:rPr lang="en-IE" sz="2000" u="none" dirty="0" smtClean="0"/>
              <a:t>decimal </a:t>
            </a:r>
            <a:r>
              <a:rPr lang="en-IE" sz="2000" u="none" dirty="0"/>
              <a:t>numbers (0, 1, 2, 3, 4, 5, 6, 7, 8, </a:t>
            </a:r>
            <a:r>
              <a:rPr lang="en-IE" sz="2000" u="none" dirty="0" smtClean="0"/>
              <a:t>9)</a:t>
            </a:r>
          </a:p>
          <a:p>
            <a:pPr marL="609600" indent="-609600">
              <a:spcBef>
                <a:spcPct val="20000"/>
              </a:spcBef>
              <a:buFontTx/>
              <a:buChar char="•"/>
            </a:pPr>
            <a:endParaRPr lang="en-IE" sz="2000" u="none" dirty="0" smtClean="0"/>
          </a:p>
          <a:p>
            <a:pPr marL="609600" indent="-609600">
              <a:spcBef>
                <a:spcPct val="20000"/>
              </a:spcBef>
              <a:buFontTx/>
              <a:buChar char="•"/>
            </a:pPr>
            <a:r>
              <a:rPr lang="en-IE" sz="2000" u="none" dirty="0" smtClean="0"/>
              <a:t>There are three </a:t>
            </a:r>
            <a:r>
              <a:rPr lang="en-IE" sz="2000" u="none" dirty="0"/>
              <a:t>number systems </a:t>
            </a:r>
            <a:r>
              <a:rPr lang="en-IE" sz="2000" u="none" dirty="0" smtClean="0"/>
              <a:t>used </a:t>
            </a:r>
            <a:r>
              <a:rPr lang="en-IE" sz="2000" u="none" dirty="0"/>
              <a:t>in computer work: </a:t>
            </a:r>
            <a:endParaRPr lang="en-IE" sz="2000" u="none" dirty="0" smtClean="0"/>
          </a:p>
          <a:p>
            <a:pPr marL="609600" indent="-609600">
              <a:spcBef>
                <a:spcPct val="20000"/>
              </a:spcBef>
              <a:buFontTx/>
              <a:buChar char="•"/>
            </a:pPr>
            <a:endParaRPr lang="en-IE" sz="2000" u="none" dirty="0"/>
          </a:p>
          <a:p>
            <a:pPr marL="609600" indent="-609600">
              <a:spcBef>
                <a:spcPct val="20000"/>
              </a:spcBef>
              <a:buFontTx/>
              <a:buChar char="•"/>
            </a:pPr>
            <a:r>
              <a:rPr lang="en-IE" sz="2000" u="none" dirty="0" smtClean="0"/>
              <a:t>Binary</a:t>
            </a:r>
          </a:p>
          <a:p>
            <a:pPr marL="1066800" lvl="1" indent="-609600">
              <a:spcBef>
                <a:spcPct val="20000"/>
              </a:spcBef>
              <a:buFontTx/>
              <a:buChar char="•"/>
            </a:pPr>
            <a:r>
              <a:rPr lang="en-IE" sz="2000" u="none" dirty="0" smtClean="0"/>
              <a:t>Base 2 – (0, 1)</a:t>
            </a:r>
          </a:p>
          <a:p>
            <a:pPr marL="609600" indent="-609600">
              <a:spcBef>
                <a:spcPct val="20000"/>
              </a:spcBef>
              <a:buFontTx/>
              <a:buChar char="•"/>
            </a:pPr>
            <a:r>
              <a:rPr lang="en-IE" sz="2000" u="none" dirty="0" smtClean="0"/>
              <a:t>Octal</a:t>
            </a:r>
          </a:p>
          <a:p>
            <a:pPr marL="1066800" lvl="1" indent="-609600">
              <a:spcBef>
                <a:spcPct val="20000"/>
              </a:spcBef>
              <a:buFontTx/>
              <a:buChar char="•"/>
            </a:pPr>
            <a:r>
              <a:rPr lang="en-IE" sz="2000" u="none" dirty="0" smtClean="0"/>
              <a:t>Base 8 – (0, 1, 2, 3, 4, 5, 6, 7)</a:t>
            </a:r>
            <a:endParaRPr lang="en-IE" sz="2000" u="none" dirty="0"/>
          </a:p>
          <a:p>
            <a:pPr marL="609600" indent="-609600">
              <a:spcBef>
                <a:spcPct val="20000"/>
              </a:spcBef>
              <a:buFontTx/>
              <a:buChar char="•"/>
            </a:pPr>
            <a:r>
              <a:rPr lang="en-IE" sz="2000" u="none" dirty="0" smtClean="0"/>
              <a:t>Hexadecimal</a:t>
            </a:r>
            <a:r>
              <a:rPr lang="en-IE" sz="2000" u="none" dirty="0"/>
              <a:t>. </a:t>
            </a:r>
            <a:endParaRPr lang="en-IE" sz="2000" u="none" dirty="0" smtClean="0"/>
          </a:p>
          <a:p>
            <a:pPr marL="1066800" lvl="1" indent="-609600">
              <a:spcBef>
                <a:spcPct val="20000"/>
              </a:spcBef>
              <a:buFontTx/>
              <a:buChar char="•"/>
            </a:pPr>
            <a:r>
              <a:rPr lang="en-IE" sz="2000" u="none" dirty="0" smtClean="0"/>
              <a:t>Base 16 - </a:t>
            </a:r>
            <a:r>
              <a:rPr lang="en-IE" sz="2000" u="none" dirty="0"/>
              <a:t>(0, 1, 2, 3, 4, 5, 6, </a:t>
            </a:r>
            <a:r>
              <a:rPr lang="en-IE" sz="2000" u="none" dirty="0" smtClean="0"/>
              <a:t>7, 8, 9, 10, 11, 12, 13, 14, 15)</a:t>
            </a:r>
          </a:p>
          <a:p>
            <a:pPr marL="1066800" lvl="1" indent="-609600">
              <a:spcBef>
                <a:spcPct val="20000"/>
              </a:spcBef>
              <a:buFontTx/>
              <a:buChar char="•"/>
            </a:pPr>
            <a:endParaRPr lang="en-IE" sz="2000" u="none" dirty="0" smtClean="0"/>
          </a:p>
          <a:p>
            <a:pPr marL="1066800" lvl="1" indent="-609600">
              <a:spcBef>
                <a:spcPct val="20000"/>
              </a:spcBef>
              <a:buFontTx/>
              <a:buChar char="•"/>
            </a:pPr>
            <a:r>
              <a:rPr lang="en-IE" sz="2000" u="none" dirty="0" smtClean="0"/>
              <a:t>However as only 1 digit can be handled we have to replace from 10 to 15 with letters</a:t>
            </a:r>
          </a:p>
          <a:p>
            <a:pPr marL="1066800" lvl="1" indent="-609600">
              <a:spcBef>
                <a:spcPct val="20000"/>
              </a:spcBef>
              <a:buFontTx/>
              <a:buChar char="•"/>
            </a:pPr>
            <a:r>
              <a:rPr lang="en-IE" sz="2000" u="none" dirty="0"/>
              <a:t>Base 16 - (0, 1, 2, 3, 4, 5, 6, 7, 8, 9, A</a:t>
            </a:r>
            <a:r>
              <a:rPr lang="en-IE" sz="2000" u="none" dirty="0" smtClean="0"/>
              <a:t>, B, C, D, E, F)</a:t>
            </a:r>
            <a:endParaRPr lang="en-IE" sz="2000" u="none" dirty="0"/>
          </a:p>
          <a:p>
            <a:pPr marL="1066800" lvl="1" indent="-609600">
              <a:spcBef>
                <a:spcPct val="20000"/>
              </a:spcBef>
              <a:buFontTx/>
              <a:buChar char="•"/>
            </a:pPr>
            <a:endParaRPr lang="en-IE" sz="2000" u="none" dirty="0" smtClean="0"/>
          </a:p>
          <a:p>
            <a:pPr marL="609600" indent="-609600">
              <a:spcBef>
                <a:spcPct val="20000"/>
              </a:spcBef>
              <a:buFontTx/>
              <a:buChar char="•"/>
            </a:pPr>
            <a:endParaRPr lang="en-IE" sz="2000" u="none" dirty="0"/>
          </a:p>
          <a:p>
            <a:pPr marL="609600" indent="-609600">
              <a:spcBef>
                <a:spcPct val="20000"/>
              </a:spcBef>
              <a:buFontTx/>
              <a:buChar char="•"/>
            </a:pPr>
            <a:endParaRPr lang="en-IE" sz="2000" u="none" dirty="0" smtClean="0"/>
          </a:p>
          <a:p>
            <a:pPr marL="609600" indent="-609600">
              <a:spcBef>
                <a:spcPct val="20000"/>
              </a:spcBef>
              <a:buFontTx/>
              <a:buChar char="•"/>
            </a:pPr>
            <a:endParaRPr lang="en-IE" sz="2000" u="none" dirty="0"/>
          </a:p>
          <a:p>
            <a:pPr marL="609600" indent="-609600">
              <a:spcBef>
                <a:spcPct val="20000"/>
              </a:spcBef>
            </a:pPr>
            <a:endParaRPr lang="en-GB" sz="2000" u="none" dirty="0"/>
          </a:p>
          <a:p>
            <a:pPr marL="609600" indent="-609600">
              <a:spcBef>
                <a:spcPct val="20000"/>
              </a:spcBef>
            </a:pPr>
            <a:endParaRPr lang="en-GB" sz="2000" u="none" dirty="0"/>
          </a:p>
        </p:txBody>
      </p:sp>
      <p:sp>
        <p:nvSpPr>
          <p:cNvPr id="37890" name="Rectangle 3"/>
          <p:cNvSpPr>
            <a:spLocks noChangeArrowheads="1"/>
          </p:cNvSpPr>
          <p:nvPr/>
        </p:nvSpPr>
        <p:spPr bwMode="auto">
          <a:xfrm>
            <a:off x="9001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3200" u="none">
                <a:solidFill>
                  <a:schemeClr val="bg1"/>
                </a:solidFill>
              </a:rPr>
              <a:t>Number Systems and Arithmetic </a:t>
            </a:r>
            <a:endParaRPr lang="en-US" sz="3200" u="none">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889">
                                            <p:txEl>
                                              <p:pRg st="4" end="4"/>
                                            </p:txEl>
                                          </p:spTgt>
                                        </p:tgtEl>
                                        <p:attrNameLst>
                                          <p:attrName>style.visibility</p:attrName>
                                        </p:attrNameLst>
                                      </p:cBhvr>
                                      <p:to>
                                        <p:strVal val="visible"/>
                                      </p:to>
                                    </p:set>
                                    <p:anim calcmode="lin" valueType="num">
                                      <p:cBhvr additive="base">
                                        <p:cTn id="7" dur="500" fill="hold"/>
                                        <p:tgtEl>
                                          <p:spTgt spid="3788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8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889">
                                            <p:txEl>
                                              <p:pRg st="5" end="5"/>
                                            </p:txEl>
                                          </p:spTgt>
                                        </p:tgtEl>
                                        <p:attrNameLst>
                                          <p:attrName>style.visibility</p:attrName>
                                        </p:attrNameLst>
                                      </p:cBhvr>
                                      <p:to>
                                        <p:strVal val="visible"/>
                                      </p:to>
                                    </p:set>
                                    <p:anim calcmode="lin" valueType="num">
                                      <p:cBhvr additive="base">
                                        <p:cTn id="13" dur="500" fill="hold"/>
                                        <p:tgtEl>
                                          <p:spTgt spid="37889">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8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7889">
                                            <p:txEl>
                                              <p:pRg st="6" end="6"/>
                                            </p:txEl>
                                          </p:spTgt>
                                        </p:tgtEl>
                                        <p:attrNameLst>
                                          <p:attrName>style.visibility</p:attrName>
                                        </p:attrNameLst>
                                      </p:cBhvr>
                                      <p:to>
                                        <p:strVal val="visible"/>
                                      </p:to>
                                    </p:set>
                                    <p:anim calcmode="lin" valueType="num">
                                      <p:cBhvr additive="base">
                                        <p:cTn id="19" dur="500" fill="hold"/>
                                        <p:tgtEl>
                                          <p:spTgt spid="37889">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88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7889">
                                            <p:txEl>
                                              <p:pRg st="7" end="7"/>
                                            </p:txEl>
                                          </p:spTgt>
                                        </p:tgtEl>
                                        <p:attrNameLst>
                                          <p:attrName>style.visibility</p:attrName>
                                        </p:attrNameLst>
                                      </p:cBhvr>
                                      <p:to>
                                        <p:strVal val="visible"/>
                                      </p:to>
                                    </p:set>
                                    <p:anim calcmode="lin" valueType="num">
                                      <p:cBhvr additive="base">
                                        <p:cTn id="25" dur="500" fill="hold"/>
                                        <p:tgtEl>
                                          <p:spTgt spid="37889">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788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7889">
                                            <p:txEl>
                                              <p:pRg st="8" end="8"/>
                                            </p:txEl>
                                          </p:spTgt>
                                        </p:tgtEl>
                                        <p:attrNameLst>
                                          <p:attrName>style.visibility</p:attrName>
                                        </p:attrNameLst>
                                      </p:cBhvr>
                                      <p:to>
                                        <p:strVal val="visible"/>
                                      </p:to>
                                    </p:set>
                                    <p:anim calcmode="lin" valueType="num">
                                      <p:cBhvr additive="base">
                                        <p:cTn id="31" dur="500" fill="hold"/>
                                        <p:tgtEl>
                                          <p:spTgt spid="37889">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788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7889">
                                            <p:txEl>
                                              <p:pRg st="9" end="9"/>
                                            </p:txEl>
                                          </p:spTgt>
                                        </p:tgtEl>
                                        <p:attrNameLst>
                                          <p:attrName>style.visibility</p:attrName>
                                        </p:attrNameLst>
                                      </p:cBhvr>
                                      <p:to>
                                        <p:strVal val="visible"/>
                                      </p:to>
                                    </p:set>
                                    <p:anim calcmode="lin" valueType="num">
                                      <p:cBhvr additive="base">
                                        <p:cTn id="37" dur="500" fill="hold"/>
                                        <p:tgtEl>
                                          <p:spTgt spid="37889">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788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7889">
                                            <p:txEl>
                                              <p:pRg st="11" end="11"/>
                                            </p:txEl>
                                          </p:spTgt>
                                        </p:tgtEl>
                                        <p:attrNameLst>
                                          <p:attrName>style.visibility</p:attrName>
                                        </p:attrNameLst>
                                      </p:cBhvr>
                                      <p:to>
                                        <p:strVal val="visible"/>
                                      </p:to>
                                    </p:set>
                                    <p:anim calcmode="lin" valueType="num">
                                      <p:cBhvr additive="base">
                                        <p:cTn id="43" dur="500" fill="hold"/>
                                        <p:tgtEl>
                                          <p:spTgt spid="37889">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788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7889">
                                            <p:txEl>
                                              <p:pRg st="12" end="12"/>
                                            </p:txEl>
                                          </p:spTgt>
                                        </p:tgtEl>
                                        <p:attrNameLst>
                                          <p:attrName>style.visibility</p:attrName>
                                        </p:attrNameLst>
                                      </p:cBhvr>
                                      <p:to>
                                        <p:strVal val="visible"/>
                                      </p:to>
                                    </p:set>
                                    <p:anim calcmode="lin" valueType="num">
                                      <p:cBhvr additive="base">
                                        <p:cTn id="49" dur="500" fill="hold"/>
                                        <p:tgtEl>
                                          <p:spTgt spid="37889">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7889">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ChangeArrowheads="1"/>
          </p:cNvSpPr>
          <p:nvPr/>
        </p:nvSpPr>
        <p:spPr bwMode="auto">
          <a:xfrm>
            <a:off x="539750" y="1700213"/>
            <a:ext cx="7561263"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pPr>
            <a:r>
              <a:rPr lang="en-IE" sz="2400"/>
              <a:t>Binary Numbers:</a:t>
            </a:r>
          </a:p>
          <a:p>
            <a:pPr marL="609600" indent="-609600">
              <a:spcBef>
                <a:spcPct val="20000"/>
              </a:spcBef>
              <a:buFontTx/>
              <a:buChar char="•"/>
            </a:pPr>
            <a:endParaRPr lang="en-IE" sz="2000" u="none"/>
          </a:p>
          <a:p>
            <a:pPr marL="609600" indent="-609600">
              <a:spcBef>
                <a:spcPct val="20000"/>
              </a:spcBef>
              <a:buFontTx/>
              <a:buChar char="•"/>
            </a:pPr>
            <a:r>
              <a:rPr lang="en-IE" sz="2000" u="none"/>
              <a:t>The binary language consists of, L = {0, 1}</a:t>
            </a:r>
          </a:p>
          <a:p>
            <a:pPr marL="609600" indent="-609600">
              <a:spcBef>
                <a:spcPct val="20000"/>
              </a:spcBef>
              <a:buFontTx/>
              <a:buChar char="•"/>
            </a:pPr>
            <a:endParaRPr lang="en-IE" sz="2000" u="none"/>
          </a:p>
          <a:p>
            <a:pPr marL="609600" indent="-609600">
              <a:spcBef>
                <a:spcPct val="20000"/>
              </a:spcBef>
              <a:buFontTx/>
              <a:buChar char="•"/>
            </a:pPr>
            <a:r>
              <a:rPr lang="en-IE" sz="2000" u="none"/>
              <a:t>To convert to decimal we simply expand the binary number into a power series with a base of two.</a:t>
            </a:r>
          </a:p>
          <a:p>
            <a:pPr marL="609600" indent="-609600">
              <a:spcBef>
                <a:spcPct val="20000"/>
              </a:spcBef>
            </a:pPr>
            <a:endParaRPr lang="en-IE" sz="2000" u="none"/>
          </a:p>
          <a:p>
            <a:pPr marL="609600" indent="-609600">
              <a:spcBef>
                <a:spcPct val="20000"/>
              </a:spcBef>
            </a:pPr>
            <a:endParaRPr lang="en-GB" sz="2000" u="none"/>
          </a:p>
          <a:p>
            <a:pPr marL="609600" indent="-609600">
              <a:spcBef>
                <a:spcPct val="20000"/>
              </a:spcBef>
            </a:pPr>
            <a:endParaRPr lang="en-GB" sz="2000" u="none"/>
          </a:p>
        </p:txBody>
      </p:sp>
      <p:sp>
        <p:nvSpPr>
          <p:cNvPr id="38914" name="Rectangle 3"/>
          <p:cNvSpPr>
            <a:spLocks noChangeArrowheads="1"/>
          </p:cNvSpPr>
          <p:nvPr/>
        </p:nvSpPr>
        <p:spPr bwMode="auto">
          <a:xfrm>
            <a:off x="9001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3200" u="none">
                <a:solidFill>
                  <a:schemeClr val="bg1"/>
                </a:solidFill>
              </a:rPr>
              <a:t>Number Systems and Arithmetic </a:t>
            </a:r>
            <a:endParaRPr lang="en-US" sz="3200" u="none">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ChangeArrowheads="1"/>
          </p:cNvSpPr>
          <p:nvPr/>
        </p:nvSpPr>
        <p:spPr bwMode="auto">
          <a:xfrm>
            <a:off x="539750" y="1700213"/>
            <a:ext cx="7561263"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pPr>
            <a:r>
              <a:rPr lang="en-IE" sz="2000" b="1" u="none"/>
              <a:t>Example, 11010</a:t>
            </a:r>
            <a:endParaRPr lang="en-GB" sz="2000" b="1" u="none"/>
          </a:p>
          <a:p>
            <a:pPr marL="609600" indent="-609600">
              <a:spcBef>
                <a:spcPct val="20000"/>
              </a:spcBef>
            </a:pPr>
            <a:endParaRPr lang="en-GB" sz="2000" u="none"/>
          </a:p>
          <a:p>
            <a:pPr marL="609600" indent="-609600">
              <a:spcBef>
                <a:spcPct val="20000"/>
              </a:spcBef>
            </a:pPr>
            <a:r>
              <a:rPr lang="en-GB" sz="2000" u="none"/>
              <a:t>Index     : </a:t>
            </a:r>
            <a:r>
              <a:rPr lang="en-GB" sz="2000" u="none">
                <a:solidFill>
                  <a:srgbClr val="FF0000"/>
                </a:solidFill>
              </a:rPr>
              <a:t>43210</a:t>
            </a:r>
          </a:p>
          <a:p>
            <a:pPr marL="609600" indent="-609600">
              <a:spcBef>
                <a:spcPct val="20000"/>
              </a:spcBef>
            </a:pPr>
            <a:r>
              <a:rPr lang="en-GB" sz="2000" u="none"/>
              <a:t>Number : 11010</a:t>
            </a:r>
          </a:p>
          <a:p>
            <a:pPr marL="609600" indent="-609600">
              <a:spcBef>
                <a:spcPct val="20000"/>
              </a:spcBef>
            </a:pPr>
            <a:endParaRPr lang="en-GB" sz="2000" u="none"/>
          </a:p>
          <a:p>
            <a:pPr marL="609600" indent="-609600">
              <a:spcBef>
                <a:spcPct val="20000"/>
              </a:spcBef>
            </a:pPr>
            <a:r>
              <a:rPr lang="en-GB" sz="2000" u="none"/>
              <a:t>11010 = (1 * 2^4)+ (1*2^3) + (0*2^2) + (1*2^1) + (0*2^0) = 26</a:t>
            </a:r>
          </a:p>
          <a:p>
            <a:pPr marL="609600" indent="-609600">
              <a:spcBef>
                <a:spcPct val="20000"/>
              </a:spcBef>
            </a:pPr>
            <a:r>
              <a:rPr lang="en-GB" sz="2000" u="none"/>
              <a:t>	   	</a:t>
            </a:r>
          </a:p>
          <a:p>
            <a:pPr marL="609600" indent="-609600">
              <a:spcBef>
                <a:spcPct val="20000"/>
              </a:spcBef>
            </a:pPr>
            <a:endParaRPr lang="en-GB" sz="2000" u="none"/>
          </a:p>
        </p:txBody>
      </p:sp>
      <p:sp>
        <p:nvSpPr>
          <p:cNvPr id="39938" name="Rectangle 3"/>
          <p:cNvSpPr>
            <a:spLocks noChangeArrowheads="1"/>
          </p:cNvSpPr>
          <p:nvPr/>
        </p:nvSpPr>
        <p:spPr bwMode="auto">
          <a:xfrm>
            <a:off x="9001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3200" u="none">
                <a:solidFill>
                  <a:schemeClr val="bg1"/>
                </a:solidFill>
              </a:rPr>
              <a:t>Number Systems and Arithmetic </a:t>
            </a:r>
            <a:endParaRPr lang="en-US" sz="3200" u="none">
              <a:solidFill>
                <a:schemeClr val="bg1"/>
              </a:solidFill>
            </a:endParaRPr>
          </a:p>
        </p:txBody>
      </p:sp>
      <p:sp>
        <p:nvSpPr>
          <p:cNvPr id="39939" name="Text Box 4"/>
          <p:cNvSpPr txBox="1">
            <a:spLocks noChangeArrowheads="1"/>
          </p:cNvSpPr>
          <p:nvPr/>
        </p:nvSpPr>
        <p:spPr bwMode="auto">
          <a:xfrm>
            <a:off x="1619250" y="24209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u="sng">
                <a:solidFill>
                  <a:schemeClr val="tx1"/>
                </a:solidFill>
                <a:latin typeface="Arial" pitchFamily="34" charset="0"/>
                <a:ea typeface="ＭＳ Ｐゴシック" pitchFamily="34" charset="-128"/>
              </a:defRPr>
            </a:lvl1pPr>
            <a:lvl2pPr marL="742950" indent="-285750" eaLnBrk="0" hangingPunct="0">
              <a:defRPr sz="2400" u="sng">
                <a:solidFill>
                  <a:schemeClr val="tx1"/>
                </a:solidFill>
                <a:latin typeface="Arial" pitchFamily="34" charset="0"/>
                <a:ea typeface="ＭＳ Ｐゴシック" pitchFamily="34" charset="-128"/>
              </a:defRPr>
            </a:lvl2pPr>
            <a:lvl3pPr marL="1143000" indent="-228600" eaLnBrk="0" hangingPunct="0">
              <a:defRPr sz="2400" u="sng">
                <a:solidFill>
                  <a:schemeClr val="tx1"/>
                </a:solidFill>
                <a:latin typeface="Arial" pitchFamily="34" charset="0"/>
                <a:ea typeface="ＭＳ Ｐゴシック" pitchFamily="34" charset="-128"/>
              </a:defRPr>
            </a:lvl3pPr>
            <a:lvl4pPr marL="1600200" indent="-228600" eaLnBrk="0" hangingPunct="0">
              <a:defRPr sz="2400" u="sng">
                <a:solidFill>
                  <a:schemeClr val="tx1"/>
                </a:solidFill>
                <a:latin typeface="Arial" pitchFamily="34" charset="0"/>
                <a:ea typeface="ＭＳ Ｐゴシック" pitchFamily="34" charset="-128"/>
              </a:defRPr>
            </a:lvl4pPr>
            <a:lvl5pPr marL="2057400" indent="-228600" eaLnBrk="0" hangingPunct="0">
              <a:defRPr sz="2400" u="sng">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u="sng">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u="sng">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u="sng">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u="sng">
                <a:solidFill>
                  <a:schemeClr val="tx1"/>
                </a:solidFill>
                <a:latin typeface="Arial" pitchFamily="34" charset="0"/>
                <a:ea typeface="ＭＳ Ｐゴシック" pitchFamily="34" charset="-128"/>
              </a:defRPr>
            </a:lvl9pPr>
          </a:lstStyle>
          <a:p>
            <a:pPr eaLnBrk="1" hangingPunct="1"/>
            <a:endParaRPr lang="en-US" sz="18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ChangeArrowheads="1"/>
          </p:cNvSpPr>
          <p:nvPr/>
        </p:nvSpPr>
        <p:spPr bwMode="auto">
          <a:xfrm>
            <a:off x="539750" y="1700213"/>
            <a:ext cx="7561263"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pPr>
            <a:endParaRPr lang="en-GB" sz="2000" u="none"/>
          </a:p>
        </p:txBody>
      </p:sp>
      <p:sp>
        <p:nvSpPr>
          <p:cNvPr id="40962" name="Rectangle 3"/>
          <p:cNvSpPr>
            <a:spLocks noChangeArrowheads="1"/>
          </p:cNvSpPr>
          <p:nvPr/>
        </p:nvSpPr>
        <p:spPr bwMode="auto">
          <a:xfrm>
            <a:off x="9001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3200" u="none">
                <a:solidFill>
                  <a:schemeClr val="bg1"/>
                </a:solidFill>
              </a:rPr>
              <a:t>Number Systems and Arithmetic </a:t>
            </a:r>
            <a:endParaRPr lang="en-US" sz="3200" u="none">
              <a:solidFill>
                <a:schemeClr val="bg1"/>
              </a:solidFill>
            </a:endParaRPr>
          </a:p>
        </p:txBody>
      </p:sp>
      <p:sp>
        <p:nvSpPr>
          <p:cNvPr id="40963" name="Text Box 4"/>
          <p:cNvSpPr txBox="1">
            <a:spLocks noChangeArrowheads="1"/>
          </p:cNvSpPr>
          <p:nvPr/>
        </p:nvSpPr>
        <p:spPr bwMode="auto">
          <a:xfrm>
            <a:off x="1619250" y="24209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u="sng">
                <a:solidFill>
                  <a:schemeClr val="tx1"/>
                </a:solidFill>
                <a:latin typeface="Arial" pitchFamily="34" charset="0"/>
                <a:ea typeface="ＭＳ Ｐゴシック" pitchFamily="34" charset="-128"/>
              </a:defRPr>
            </a:lvl1pPr>
            <a:lvl2pPr marL="742950" indent="-285750" eaLnBrk="0" hangingPunct="0">
              <a:defRPr sz="2400" u="sng">
                <a:solidFill>
                  <a:schemeClr val="tx1"/>
                </a:solidFill>
                <a:latin typeface="Arial" pitchFamily="34" charset="0"/>
                <a:ea typeface="ＭＳ Ｐゴシック" pitchFamily="34" charset="-128"/>
              </a:defRPr>
            </a:lvl2pPr>
            <a:lvl3pPr marL="1143000" indent="-228600" eaLnBrk="0" hangingPunct="0">
              <a:defRPr sz="2400" u="sng">
                <a:solidFill>
                  <a:schemeClr val="tx1"/>
                </a:solidFill>
                <a:latin typeface="Arial" pitchFamily="34" charset="0"/>
                <a:ea typeface="ＭＳ Ｐゴシック" pitchFamily="34" charset="-128"/>
              </a:defRPr>
            </a:lvl3pPr>
            <a:lvl4pPr marL="1600200" indent="-228600" eaLnBrk="0" hangingPunct="0">
              <a:defRPr sz="2400" u="sng">
                <a:solidFill>
                  <a:schemeClr val="tx1"/>
                </a:solidFill>
                <a:latin typeface="Arial" pitchFamily="34" charset="0"/>
                <a:ea typeface="ＭＳ Ｐゴシック" pitchFamily="34" charset="-128"/>
              </a:defRPr>
            </a:lvl4pPr>
            <a:lvl5pPr marL="2057400" indent="-228600" eaLnBrk="0" hangingPunct="0">
              <a:defRPr sz="2400" u="sng">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u="sng">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u="sng">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u="sng">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u="sng">
                <a:solidFill>
                  <a:schemeClr val="tx1"/>
                </a:solidFill>
                <a:latin typeface="Arial" pitchFamily="34" charset="0"/>
                <a:ea typeface="ＭＳ Ｐゴシック" pitchFamily="34" charset="-128"/>
              </a:defRPr>
            </a:lvl9pPr>
          </a:lstStyle>
          <a:p>
            <a:pPr eaLnBrk="1" hangingPunct="1"/>
            <a:endParaRPr lang="en-US" sz="1800"/>
          </a:p>
        </p:txBody>
      </p:sp>
      <p:sp>
        <p:nvSpPr>
          <p:cNvPr id="40964" name="Text Box 5"/>
          <p:cNvSpPr txBox="1">
            <a:spLocks noChangeArrowheads="1"/>
          </p:cNvSpPr>
          <p:nvPr/>
        </p:nvSpPr>
        <p:spPr bwMode="auto">
          <a:xfrm>
            <a:off x="615883" y="1596664"/>
            <a:ext cx="5159375"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u="sng">
                <a:solidFill>
                  <a:schemeClr val="tx1"/>
                </a:solidFill>
                <a:latin typeface="Arial" pitchFamily="34" charset="0"/>
                <a:ea typeface="ＭＳ Ｐゴシック" pitchFamily="34" charset="-128"/>
              </a:defRPr>
            </a:lvl1pPr>
            <a:lvl2pPr marL="742950" indent="-285750" eaLnBrk="0" hangingPunct="0">
              <a:defRPr sz="2400" u="sng">
                <a:solidFill>
                  <a:schemeClr val="tx1"/>
                </a:solidFill>
                <a:latin typeface="Arial" pitchFamily="34" charset="0"/>
                <a:ea typeface="ＭＳ Ｐゴシック" pitchFamily="34" charset="-128"/>
              </a:defRPr>
            </a:lvl2pPr>
            <a:lvl3pPr marL="1143000" indent="-228600" eaLnBrk="0" hangingPunct="0">
              <a:defRPr sz="2400" u="sng">
                <a:solidFill>
                  <a:schemeClr val="tx1"/>
                </a:solidFill>
                <a:latin typeface="Arial" pitchFamily="34" charset="0"/>
                <a:ea typeface="ＭＳ Ｐゴシック" pitchFamily="34" charset="-128"/>
              </a:defRPr>
            </a:lvl3pPr>
            <a:lvl4pPr marL="1600200" indent="-228600" eaLnBrk="0" hangingPunct="0">
              <a:defRPr sz="2400" u="sng">
                <a:solidFill>
                  <a:schemeClr val="tx1"/>
                </a:solidFill>
                <a:latin typeface="Arial" pitchFamily="34" charset="0"/>
                <a:ea typeface="ＭＳ Ｐゴシック" pitchFamily="34" charset="-128"/>
              </a:defRPr>
            </a:lvl4pPr>
            <a:lvl5pPr marL="2057400" indent="-228600" eaLnBrk="0" hangingPunct="0">
              <a:defRPr sz="2400" u="sng">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u="sng">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u="sng">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u="sng">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u="sng">
                <a:solidFill>
                  <a:schemeClr val="tx1"/>
                </a:solidFill>
                <a:latin typeface="Arial" pitchFamily="34" charset="0"/>
                <a:ea typeface="ＭＳ Ｐゴシック" pitchFamily="34" charset="-128"/>
              </a:defRPr>
            </a:lvl9pPr>
          </a:lstStyle>
          <a:p>
            <a:pPr eaLnBrk="1" hangingPunct="1"/>
            <a:r>
              <a:rPr lang="en-GB" sz="2000" b="1" u="none" dirty="0"/>
              <a:t>Convert the following binary into decimal</a:t>
            </a:r>
          </a:p>
          <a:p>
            <a:pPr eaLnBrk="1" hangingPunct="1"/>
            <a:endParaRPr lang="en-GB" sz="2000" u="none" dirty="0"/>
          </a:p>
          <a:p>
            <a:pPr eaLnBrk="1" hangingPunct="1"/>
            <a:r>
              <a:rPr lang="en-GB" sz="2000" u="none" dirty="0"/>
              <a:t>11110011</a:t>
            </a:r>
          </a:p>
          <a:p>
            <a:pPr eaLnBrk="1" hangingPunct="1"/>
            <a:endParaRPr lang="en-GB" sz="2000" u="none" dirty="0"/>
          </a:p>
          <a:p>
            <a:pPr eaLnBrk="1" hangingPunct="1"/>
            <a:r>
              <a:rPr lang="en-GB" sz="2000" u="none" dirty="0"/>
              <a:t>101011001</a:t>
            </a:r>
          </a:p>
          <a:p>
            <a:pPr eaLnBrk="1" hangingPunct="1"/>
            <a:endParaRPr lang="en-GB" sz="2000" u="none" dirty="0"/>
          </a:p>
          <a:p>
            <a:pPr eaLnBrk="1" hangingPunct="1"/>
            <a:r>
              <a:rPr lang="en-GB" sz="2000" u="none" dirty="0"/>
              <a:t>11111111</a:t>
            </a:r>
          </a:p>
          <a:p>
            <a:pPr eaLnBrk="1" hangingPunct="1"/>
            <a:endParaRPr lang="en-GB" sz="2000" u="none" dirty="0"/>
          </a:p>
          <a:p>
            <a:pPr eaLnBrk="1" hangingPunct="1"/>
            <a:r>
              <a:rPr lang="en-GB" sz="2000" u="none" dirty="0"/>
              <a:t>00000111001</a:t>
            </a:r>
          </a:p>
          <a:p>
            <a:pPr eaLnBrk="1" hangingPunct="1"/>
            <a:endParaRPr lang="en-IE" sz="2000" u="none" dirty="0"/>
          </a:p>
          <a:p>
            <a:pPr eaLnBrk="1" hangingPunct="1"/>
            <a:r>
              <a:rPr lang="en-IE" sz="2000" u="none" dirty="0"/>
              <a:t>00110011</a:t>
            </a:r>
          </a:p>
          <a:p>
            <a:pPr eaLnBrk="1" hangingPunct="1"/>
            <a:endParaRPr lang="en-IE" sz="2000" u="none" dirty="0"/>
          </a:p>
          <a:p>
            <a:pPr eaLnBrk="1" hangingPunct="1"/>
            <a:r>
              <a:rPr lang="en-IE" sz="2000" u="none" dirty="0"/>
              <a:t>11001100</a:t>
            </a:r>
            <a:endParaRPr lang="en-US" sz="2000" u="none" dirty="0"/>
          </a:p>
        </p:txBody>
      </p:sp>
      <p:sp>
        <p:nvSpPr>
          <p:cNvPr id="702470" name="Oval 6"/>
          <p:cNvSpPr>
            <a:spLocks noChangeArrowheads="1"/>
          </p:cNvSpPr>
          <p:nvPr/>
        </p:nvSpPr>
        <p:spPr bwMode="auto">
          <a:xfrm>
            <a:off x="2555875" y="2133600"/>
            <a:ext cx="863600" cy="433388"/>
          </a:xfrm>
          <a:prstGeom prst="ellipse">
            <a:avLst/>
          </a:prstGeom>
          <a:solidFill>
            <a:schemeClr val="accent1"/>
          </a:solidFill>
          <a:ln w="9525">
            <a:solidFill>
              <a:schemeClr val="tx1"/>
            </a:solidFill>
            <a:round/>
            <a:headEnd/>
            <a:tailEnd/>
          </a:ln>
        </p:spPr>
        <p:txBody>
          <a:bodyPr wrap="none" anchor="ctr"/>
          <a:lstStyle/>
          <a:p>
            <a:pPr algn="ctr"/>
            <a:r>
              <a:rPr lang="en-IE" u="none">
                <a:solidFill>
                  <a:srgbClr val="FF0000"/>
                </a:solidFill>
              </a:rPr>
              <a:t>243</a:t>
            </a:r>
            <a:endParaRPr lang="en-US" u="none">
              <a:solidFill>
                <a:srgbClr val="FF0000"/>
              </a:solidFill>
            </a:endParaRPr>
          </a:p>
        </p:txBody>
      </p:sp>
      <p:sp>
        <p:nvSpPr>
          <p:cNvPr id="702472" name="Oval 8"/>
          <p:cNvSpPr>
            <a:spLocks noChangeArrowheads="1"/>
          </p:cNvSpPr>
          <p:nvPr/>
        </p:nvSpPr>
        <p:spPr bwMode="auto">
          <a:xfrm>
            <a:off x="2555875" y="2781300"/>
            <a:ext cx="863600" cy="433388"/>
          </a:xfrm>
          <a:prstGeom prst="ellipse">
            <a:avLst/>
          </a:prstGeom>
          <a:solidFill>
            <a:schemeClr val="accent1"/>
          </a:solidFill>
          <a:ln w="9525">
            <a:solidFill>
              <a:schemeClr val="tx1"/>
            </a:solidFill>
            <a:round/>
            <a:headEnd/>
            <a:tailEnd/>
          </a:ln>
        </p:spPr>
        <p:txBody>
          <a:bodyPr wrap="none" anchor="ctr"/>
          <a:lstStyle/>
          <a:p>
            <a:pPr algn="ctr"/>
            <a:r>
              <a:rPr lang="en-IE" u="none">
                <a:solidFill>
                  <a:srgbClr val="FF0000"/>
                </a:solidFill>
              </a:rPr>
              <a:t>345</a:t>
            </a:r>
            <a:endParaRPr lang="en-US" u="none">
              <a:solidFill>
                <a:srgbClr val="FF0000"/>
              </a:solidFill>
            </a:endParaRPr>
          </a:p>
        </p:txBody>
      </p:sp>
      <p:sp>
        <p:nvSpPr>
          <p:cNvPr id="702473" name="Oval 9"/>
          <p:cNvSpPr>
            <a:spLocks noChangeArrowheads="1"/>
          </p:cNvSpPr>
          <p:nvPr/>
        </p:nvSpPr>
        <p:spPr bwMode="auto">
          <a:xfrm>
            <a:off x="2555875" y="3357563"/>
            <a:ext cx="863600" cy="433387"/>
          </a:xfrm>
          <a:prstGeom prst="ellipse">
            <a:avLst/>
          </a:prstGeom>
          <a:solidFill>
            <a:schemeClr val="accent1"/>
          </a:solidFill>
          <a:ln w="9525">
            <a:solidFill>
              <a:schemeClr val="tx1"/>
            </a:solidFill>
            <a:round/>
            <a:headEnd/>
            <a:tailEnd/>
          </a:ln>
        </p:spPr>
        <p:txBody>
          <a:bodyPr wrap="none" anchor="ctr"/>
          <a:lstStyle/>
          <a:p>
            <a:pPr algn="ctr"/>
            <a:r>
              <a:rPr lang="en-IE" u="none">
                <a:solidFill>
                  <a:srgbClr val="FF0000"/>
                </a:solidFill>
              </a:rPr>
              <a:t>255</a:t>
            </a:r>
            <a:endParaRPr lang="en-US" u="none">
              <a:solidFill>
                <a:srgbClr val="FF0000"/>
              </a:solidFill>
            </a:endParaRPr>
          </a:p>
        </p:txBody>
      </p:sp>
      <p:sp>
        <p:nvSpPr>
          <p:cNvPr id="702474" name="Oval 10"/>
          <p:cNvSpPr>
            <a:spLocks noChangeArrowheads="1"/>
          </p:cNvSpPr>
          <p:nvPr/>
        </p:nvSpPr>
        <p:spPr bwMode="auto">
          <a:xfrm>
            <a:off x="2555875" y="3933825"/>
            <a:ext cx="863600" cy="433388"/>
          </a:xfrm>
          <a:prstGeom prst="ellipse">
            <a:avLst/>
          </a:prstGeom>
          <a:solidFill>
            <a:schemeClr val="accent1"/>
          </a:solidFill>
          <a:ln w="9525">
            <a:solidFill>
              <a:schemeClr val="tx1"/>
            </a:solidFill>
            <a:round/>
            <a:headEnd/>
            <a:tailEnd/>
          </a:ln>
        </p:spPr>
        <p:txBody>
          <a:bodyPr wrap="none" anchor="ctr"/>
          <a:lstStyle/>
          <a:p>
            <a:pPr algn="ctr"/>
            <a:r>
              <a:rPr lang="en-IE" u="none">
                <a:solidFill>
                  <a:srgbClr val="FF0000"/>
                </a:solidFill>
              </a:rPr>
              <a:t>57</a:t>
            </a:r>
            <a:endParaRPr lang="en-US" u="none">
              <a:solidFill>
                <a:srgbClr val="FF0000"/>
              </a:solidFill>
            </a:endParaRPr>
          </a:p>
        </p:txBody>
      </p:sp>
      <p:sp>
        <p:nvSpPr>
          <p:cNvPr id="702475" name="Oval 11"/>
          <p:cNvSpPr>
            <a:spLocks noChangeArrowheads="1"/>
          </p:cNvSpPr>
          <p:nvPr/>
        </p:nvSpPr>
        <p:spPr bwMode="auto">
          <a:xfrm>
            <a:off x="2555875" y="4581525"/>
            <a:ext cx="863600" cy="433388"/>
          </a:xfrm>
          <a:prstGeom prst="ellipse">
            <a:avLst/>
          </a:prstGeom>
          <a:solidFill>
            <a:schemeClr val="accent1"/>
          </a:solidFill>
          <a:ln w="9525">
            <a:solidFill>
              <a:schemeClr val="tx1"/>
            </a:solidFill>
            <a:round/>
            <a:headEnd/>
            <a:tailEnd/>
          </a:ln>
        </p:spPr>
        <p:txBody>
          <a:bodyPr wrap="none" anchor="ctr"/>
          <a:lstStyle/>
          <a:p>
            <a:pPr algn="ctr"/>
            <a:r>
              <a:rPr lang="en-IE" u="none">
                <a:solidFill>
                  <a:srgbClr val="FF0000"/>
                </a:solidFill>
              </a:rPr>
              <a:t>51</a:t>
            </a:r>
            <a:endParaRPr lang="en-US" u="none">
              <a:solidFill>
                <a:srgbClr val="FF0000"/>
              </a:solidFill>
            </a:endParaRPr>
          </a:p>
        </p:txBody>
      </p:sp>
      <p:sp>
        <p:nvSpPr>
          <p:cNvPr id="702476" name="Oval 12"/>
          <p:cNvSpPr>
            <a:spLocks noChangeArrowheads="1"/>
          </p:cNvSpPr>
          <p:nvPr/>
        </p:nvSpPr>
        <p:spPr bwMode="auto">
          <a:xfrm>
            <a:off x="2555875" y="5157788"/>
            <a:ext cx="863600" cy="433387"/>
          </a:xfrm>
          <a:prstGeom prst="ellipse">
            <a:avLst/>
          </a:prstGeom>
          <a:solidFill>
            <a:schemeClr val="accent1"/>
          </a:solidFill>
          <a:ln w="9525">
            <a:solidFill>
              <a:schemeClr val="tx1"/>
            </a:solidFill>
            <a:round/>
            <a:headEnd/>
            <a:tailEnd/>
          </a:ln>
        </p:spPr>
        <p:txBody>
          <a:bodyPr wrap="none" anchor="ctr"/>
          <a:lstStyle/>
          <a:p>
            <a:pPr algn="ctr"/>
            <a:r>
              <a:rPr lang="en-IE" u="none">
                <a:solidFill>
                  <a:srgbClr val="FF0000"/>
                </a:solidFill>
              </a:rPr>
              <a:t>204</a:t>
            </a:r>
            <a:endParaRPr lang="en-US" u="none">
              <a:solidFill>
                <a:srgbClr val="FF0000"/>
              </a:solidFill>
            </a:endParaRPr>
          </a:p>
        </p:txBody>
      </p:sp>
      <p:sp>
        <p:nvSpPr>
          <p:cNvPr id="40971" name="Rounded Rectangle 2"/>
          <p:cNvSpPr>
            <a:spLocks noChangeArrowheads="1"/>
          </p:cNvSpPr>
          <p:nvPr/>
        </p:nvSpPr>
        <p:spPr bwMode="auto">
          <a:xfrm rot="-1346292">
            <a:off x="8072438" y="1989138"/>
            <a:ext cx="835025" cy="393700"/>
          </a:xfrm>
          <a:prstGeom prst="roundRect">
            <a:avLst>
              <a:gd name="adj" fmla="val 16667"/>
            </a:avLst>
          </a:prstGeom>
          <a:solidFill>
            <a:srgbClr val="FFC000"/>
          </a:solidFill>
          <a:ln w="9525">
            <a:solidFill>
              <a:schemeClr val="tx1"/>
            </a:solidFill>
            <a:round/>
            <a:headEnd/>
            <a:tailEnd/>
          </a:ln>
        </p:spPr>
        <p:txBody>
          <a:bodyPr/>
          <a:lstStyle/>
          <a:p>
            <a:r>
              <a:rPr lang="en-IE" u="none"/>
              <a:t>To Do</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4">
                                            <p:txEl>
                                              <p:pRg st="2" end="2"/>
                                            </p:txEl>
                                          </p:spTgt>
                                        </p:tgtEl>
                                        <p:attrNameLst>
                                          <p:attrName>style.visibility</p:attrName>
                                        </p:attrNameLst>
                                      </p:cBhvr>
                                      <p:to>
                                        <p:strVal val="visible"/>
                                      </p:to>
                                    </p:set>
                                    <p:anim calcmode="lin" valueType="num">
                                      <p:cBhvr additive="base">
                                        <p:cTn id="7" dur="500" fill="hold"/>
                                        <p:tgtEl>
                                          <p:spTgt spid="4096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702470"/>
                                        </p:tgtEl>
                                        <p:attrNameLst>
                                          <p:attrName>style.visibility</p:attrName>
                                        </p:attrNameLst>
                                      </p:cBhvr>
                                      <p:to>
                                        <p:strVal val="visible"/>
                                      </p:to>
                                    </p:set>
                                    <p:animEffect transition="in" filter="barn(inVertical)">
                                      <p:cBhvr>
                                        <p:cTn id="13" dur="500"/>
                                        <p:tgtEl>
                                          <p:spTgt spid="70247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0964">
                                            <p:txEl>
                                              <p:pRg st="4" end="4"/>
                                            </p:txEl>
                                          </p:spTgt>
                                        </p:tgtEl>
                                        <p:attrNameLst>
                                          <p:attrName>style.visibility</p:attrName>
                                        </p:attrNameLst>
                                      </p:cBhvr>
                                      <p:to>
                                        <p:strVal val="visible"/>
                                      </p:to>
                                    </p:set>
                                    <p:anim calcmode="lin" valueType="num">
                                      <p:cBhvr additive="base">
                                        <p:cTn id="18" dur="500" fill="hold"/>
                                        <p:tgtEl>
                                          <p:spTgt spid="40964">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096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702472"/>
                                        </p:tgtEl>
                                        <p:attrNameLst>
                                          <p:attrName>style.visibility</p:attrName>
                                        </p:attrNameLst>
                                      </p:cBhvr>
                                      <p:to>
                                        <p:strVal val="visible"/>
                                      </p:to>
                                    </p:set>
                                    <p:animEffect transition="in" filter="barn(inVertical)">
                                      <p:cBhvr>
                                        <p:cTn id="24" dur="500"/>
                                        <p:tgtEl>
                                          <p:spTgt spid="702472"/>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0964">
                                            <p:txEl>
                                              <p:pRg st="6" end="6"/>
                                            </p:txEl>
                                          </p:spTgt>
                                        </p:tgtEl>
                                        <p:attrNameLst>
                                          <p:attrName>style.visibility</p:attrName>
                                        </p:attrNameLst>
                                      </p:cBhvr>
                                      <p:to>
                                        <p:strVal val="visible"/>
                                      </p:to>
                                    </p:set>
                                    <p:anim calcmode="lin" valueType="num">
                                      <p:cBhvr additive="base">
                                        <p:cTn id="29" dur="500" fill="hold"/>
                                        <p:tgtEl>
                                          <p:spTgt spid="40964">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096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702473"/>
                                        </p:tgtEl>
                                        <p:attrNameLst>
                                          <p:attrName>style.visibility</p:attrName>
                                        </p:attrNameLst>
                                      </p:cBhvr>
                                      <p:to>
                                        <p:strVal val="visible"/>
                                      </p:to>
                                    </p:set>
                                    <p:animEffect transition="in" filter="barn(inVertical)">
                                      <p:cBhvr>
                                        <p:cTn id="35" dur="500"/>
                                        <p:tgtEl>
                                          <p:spTgt spid="702473"/>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40964">
                                            <p:txEl>
                                              <p:pRg st="8" end="8"/>
                                            </p:txEl>
                                          </p:spTgt>
                                        </p:tgtEl>
                                        <p:attrNameLst>
                                          <p:attrName>style.visibility</p:attrName>
                                        </p:attrNameLst>
                                      </p:cBhvr>
                                      <p:to>
                                        <p:strVal val="visible"/>
                                      </p:to>
                                    </p:set>
                                    <p:anim calcmode="lin" valueType="num">
                                      <p:cBhvr additive="base">
                                        <p:cTn id="40" dur="500" fill="hold"/>
                                        <p:tgtEl>
                                          <p:spTgt spid="40964">
                                            <p:txEl>
                                              <p:pRg st="8" end="8"/>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4096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702474"/>
                                        </p:tgtEl>
                                        <p:attrNameLst>
                                          <p:attrName>style.visibility</p:attrName>
                                        </p:attrNameLst>
                                      </p:cBhvr>
                                      <p:to>
                                        <p:strVal val="visible"/>
                                      </p:to>
                                    </p:set>
                                    <p:animEffect transition="in" filter="barn(inVertical)">
                                      <p:cBhvr>
                                        <p:cTn id="46" dur="500"/>
                                        <p:tgtEl>
                                          <p:spTgt spid="702474"/>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40964">
                                            <p:txEl>
                                              <p:pRg st="10" end="10"/>
                                            </p:txEl>
                                          </p:spTgt>
                                        </p:tgtEl>
                                        <p:attrNameLst>
                                          <p:attrName>style.visibility</p:attrName>
                                        </p:attrNameLst>
                                      </p:cBhvr>
                                      <p:to>
                                        <p:strVal val="visible"/>
                                      </p:to>
                                    </p:set>
                                    <p:anim calcmode="lin" valueType="num">
                                      <p:cBhvr additive="base">
                                        <p:cTn id="51" dur="500" fill="hold"/>
                                        <p:tgtEl>
                                          <p:spTgt spid="40964">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096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702475"/>
                                        </p:tgtEl>
                                        <p:attrNameLst>
                                          <p:attrName>style.visibility</p:attrName>
                                        </p:attrNameLst>
                                      </p:cBhvr>
                                      <p:to>
                                        <p:strVal val="visible"/>
                                      </p:to>
                                    </p:set>
                                    <p:animEffect transition="in" filter="barn(inVertical)">
                                      <p:cBhvr>
                                        <p:cTn id="57" dur="500"/>
                                        <p:tgtEl>
                                          <p:spTgt spid="702475"/>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40964">
                                            <p:txEl>
                                              <p:pRg st="12" end="12"/>
                                            </p:txEl>
                                          </p:spTgt>
                                        </p:tgtEl>
                                        <p:attrNameLst>
                                          <p:attrName>style.visibility</p:attrName>
                                        </p:attrNameLst>
                                      </p:cBhvr>
                                      <p:to>
                                        <p:strVal val="visible"/>
                                      </p:to>
                                    </p:set>
                                    <p:animEffect transition="in" filter="fade">
                                      <p:cBhvr>
                                        <p:cTn id="62" dur="1000"/>
                                        <p:tgtEl>
                                          <p:spTgt spid="40964">
                                            <p:txEl>
                                              <p:pRg st="12" end="12"/>
                                            </p:txEl>
                                          </p:spTgt>
                                        </p:tgtEl>
                                      </p:cBhvr>
                                    </p:animEffect>
                                    <p:anim calcmode="lin" valueType="num">
                                      <p:cBhvr>
                                        <p:cTn id="63" dur="1000" fill="hold"/>
                                        <p:tgtEl>
                                          <p:spTgt spid="40964">
                                            <p:txEl>
                                              <p:pRg st="12" end="12"/>
                                            </p:txEl>
                                          </p:spTgt>
                                        </p:tgtEl>
                                        <p:attrNameLst>
                                          <p:attrName>ppt_x</p:attrName>
                                        </p:attrNameLst>
                                      </p:cBhvr>
                                      <p:tavLst>
                                        <p:tav tm="0">
                                          <p:val>
                                            <p:strVal val="#ppt_x"/>
                                          </p:val>
                                        </p:tav>
                                        <p:tav tm="100000">
                                          <p:val>
                                            <p:strVal val="#ppt_x"/>
                                          </p:val>
                                        </p:tav>
                                      </p:tavLst>
                                    </p:anim>
                                    <p:anim calcmode="lin" valueType="num">
                                      <p:cBhvr>
                                        <p:cTn id="64" dur="1000" fill="hold"/>
                                        <p:tgtEl>
                                          <p:spTgt spid="40964">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grpId="0" nodeType="clickEffect">
                                  <p:stCondLst>
                                    <p:cond delay="0"/>
                                  </p:stCondLst>
                                  <p:childTnLst>
                                    <p:set>
                                      <p:cBhvr>
                                        <p:cTn id="68" dur="1" fill="hold">
                                          <p:stCondLst>
                                            <p:cond delay="0"/>
                                          </p:stCondLst>
                                        </p:cTn>
                                        <p:tgtEl>
                                          <p:spTgt spid="702476"/>
                                        </p:tgtEl>
                                        <p:attrNameLst>
                                          <p:attrName>style.visibility</p:attrName>
                                        </p:attrNameLst>
                                      </p:cBhvr>
                                      <p:to>
                                        <p:strVal val="visible"/>
                                      </p:to>
                                    </p:set>
                                    <p:animEffect transition="in" filter="barn(inVertical)">
                                      <p:cBhvr>
                                        <p:cTn id="69" dur="500"/>
                                        <p:tgtEl>
                                          <p:spTgt spid="702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470" grpId="0" animBg="1"/>
      <p:bldP spid="702472" grpId="0" animBg="1"/>
      <p:bldP spid="702473" grpId="0" animBg="1"/>
      <p:bldP spid="702474" grpId="0" animBg="1"/>
      <p:bldP spid="702475" grpId="0" animBg="1"/>
      <p:bldP spid="70247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3"/>
          <p:cNvSpPr>
            <a:spLocks noChangeArrowheads="1"/>
          </p:cNvSpPr>
          <p:nvPr/>
        </p:nvSpPr>
        <p:spPr bwMode="auto">
          <a:xfrm>
            <a:off x="9001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3200" u="none">
                <a:solidFill>
                  <a:schemeClr val="bg1"/>
                </a:solidFill>
              </a:rPr>
              <a:t>Number Systems and Arithmetic </a:t>
            </a:r>
            <a:endParaRPr lang="en-US" sz="3200" u="none">
              <a:solidFill>
                <a:schemeClr val="bg1"/>
              </a:solidFill>
            </a:endParaRPr>
          </a:p>
        </p:txBody>
      </p:sp>
      <p:sp>
        <p:nvSpPr>
          <p:cNvPr id="41986" name="Rectangle 4"/>
          <p:cNvSpPr>
            <a:spLocks noChangeArrowheads="1"/>
          </p:cNvSpPr>
          <p:nvPr/>
        </p:nvSpPr>
        <p:spPr bwMode="auto">
          <a:xfrm>
            <a:off x="539750" y="1700213"/>
            <a:ext cx="7561263"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pPr>
            <a:r>
              <a:rPr lang="en-GB" sz="2400"/>
              <a:t>Converting from Decimal to Binary:</a:t>
            </a:r>
          </a:p>
          <a:p>
            <a:pPr marL="609600" indent="-609600">
              <a:spcBef>
                <a:spcPct val="20000"/>
              </a:spcBef>
            </a:pPr>
            <a:endParaRPr lang="en-GB" sz="2400"/>
          </a:p>
          <a:p>
            <a:pPr marL="609600" indent="-609600">
              <a:spcBef>
                <a:spcPct val="20000"/>
              </a:spcBef>
            </a:pPr>
            <a:r>
              <a:rPr lang="en-GB" sz="2000" u="none"/>
              <a:t>Keep dividing by 2, noting the remainder until the quotient is 0. </a:t>
            </a:r>
          </a:p>
          <a:p>
            <a:pPr marL="609600" indent="-609600">
              <a:spcBef>
                <a:spcPct val="20000"/>
              </a:spcBef>
            </a:pPr>
            <a:endParaRPr lang="en-GB" sz="2000" u="none"/>
          </a:p>
          <a:p>
            <a:pPr marL="609600" indent="-609600">
              <a:spcBef>
                <a:spcPct val="20000"/>
              </a:spcBef>
            </a:pPr>
            <a:r>
              <a:rPr lang="en-GB" sz="2000" u="none"/>
              <a:t>Example 29, </a:t>
            </a:r>
          </a:p>
          <a:p>
            <a:pPr marL="609600" indent="-609600">
              <a:spcBef>
                <a:spcPct val="20000"/>
              </a:spcBef>
            </a:pPr>
            <a:endParaRPr lang="en-GB" sz="2000" u="none"/>
          </a:p>
          <a:p>
            <a:pPr marL="609600" indent="-609600">
              <a:spcBef>
                <a:spcPct val="20000"/>
              </a:spcBef>
            </a:pPr>
            <a:r>
              <a:rPr lang="en-GB" sz="2000" u="none"/>
              <a:t>29 / 2 = 14 R1</a:t>
            </a:r>
          </a:p>
          <a:p>
            <a:pPr marL="609600" indent="-609600">
              <a:spcBef>
                <a:spcPct val="20000"/>
              </a:spcBef>
            </a:pPr>
            <a:r>
              <a:rPr lang="en-GB" sz="2000" u="none"/>
              <a:t>14 / 2 = 7   R0</a:t>
            </a:r>
          </a:p>
          <a:p>
            <a:pPr marL="609600" indent="-609600">
              <a:spcBef>
                <a:spcPct val="20000"/>
              </a:spcBef>
            </a:pPr>
            <a:r>
              <a:rPr lang="en-GB" sz="2000" u="none"/>
              <a:t>7 / 2 = 3     R1</a:t>
            </a:r>
          </a:p>
          <a:p>
            <a:pPr marL="609600" indent="-609600">
              <a:spcBef>
                <a:spcPct val="20000"/>
              </a:spcBef>
            </a:pPr>
            <a:r>
              <a:rPr lang="en-GB" sz="2000" u="none"/>
              <a:t>3 / 2 = 1     R1</a:t>
            </a:r>
          </a:p>
          <a:p>
            <a:pPr marL="609600" indent="-609600">
              <a:spcBef>
                <a:spcPct val="20000"/>
              </a:spcBef>
            </a:pPr>
            <a:r>
              <a:rPr lang="en-GB" sz="2000" u="none"/>
              <a:t>1 / 2 = 0     R1</a:t>
            </a:r>
          </a:p>
          <a:p>
            <a:pPr marL="609600" indent="-609600">
              <a:spcBef>
                <a:spcPct val="20000"/>
              </a:spcBef>
            </a:pPr>
            <a:r>
              <a:rPr lang="en-GB" sz="2000" u="none"/>
              <a:t>0</a:t>
            </a:r>
          </a:p>
          <a:p>
            <a:pPr marL="609600" indent="-609600">
              <a:spcBef>
                <a:spcPct val="20000"/>
              </a:spcBef>
            </a:pPr>
            <a:r>
              <a:rPr lang="en-GB" sz="2000" u="none"/>
              <a:t>	=&gt; 29 = 11101</a:t>
            </a:r>
          </a:p>
          <a:p>
            <a:pPr marL="609600" indent="-609600">
              <a:spcBef>
                <a:spcPct val="20000"/>
              </a:spcBef>
            </a:pPr>
            <a:endParaRPr lang="en-GB" sz="2000" u="none"/>
          </a:p>
          <a:p>
            <a:pPr marL="609600" indent="-609600">
              <a:spcBef>
                <a:spcPct val="20000"/>
              </a:spcBef>
            </a:pPr>
            <a:endParaRPr lang="en-GB" sz="2000" u="none"/>
          </a:p>
          <a:p>
            <a:pPr marL="609600" indent="-609600">
              <a:spcBef>
                <a:spcPct val="20000"/>
              </a:spcBef>
            </a:pPr>
            <a:endParaRPr lang="en-GB" sz="1400" u="none"/>
          </a:p>
        </p:txBody>
      </p:sp>
      <p:sp>
        <p:nvSpPr>
          <p:cNvPr id="41987" name="Line 5"/>
          <p:cNvSpPr>
            <a:spLocks noChangeShapeType="1"/>
          </p:cNvSpPr>
          <p:nvPr/>
        </p:nvSpPr>
        <p:spPr bwMode="auto">
          <a:xfrm flipV="1">
            <a:off x="2843213" y="4221163"/>
            <a:ext cx="0" cy="1584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ChangeArrowheads="1"/>
          </p:cNvSpPr>
          <p:nvPr/>
        </p:nvSpPr>
        <p:spPr bwMode="auto">
          <a:xfrm>
            <a:off x="539750" y="1700213"/>
            <a:ext cx="7561263"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pPr>
            <a:r>
              <a:rPr lang="en-IE" sz="2000" b="1" u="none" dirty="0"/>
              <a:t>Convert the following Decimal into binary </a:t>
            </a:r>
          </a:p>
          <a:p>
            <a:pPr marL="609600" indent="-609600">
              <a:spcBef>
                <a:spcPct val="20000"/>
              </a:spcBef>
            </a:pPr>
            <a:endParaRPr lang="en-IE" sz="2000" b="1" u="none" dirty="0"/>
          </a:p>
          <a:p>
            <a:pPr marL="609600" indent="-609600">
              <a:spcBef>
                <a:spcPct val="20000"/>
              </a:spcBef>
            </a:pPr>
            <a:r>
              <a:rPr lang="en-GB" sz="2000" u="none" dirty="0"/>
              <a:t>7</a:t>
            </a:r>
          </a:p>
          <a:p>
            <a:pPr marL="609600" indent="-609600">
              <a:spcBef>
                <a:spcPct val="20000"/>
              </a:spcBef>
            </a:pPr>
            <a:endParaRPr lang="en-GB" sz="2000" u="none" dirty="0"/>
          </a:p>
          <a:p>
            <a:pPr marL="609600" indent="-609600">
              <a:spcBef>
                <a:spcPct val="20000"/>
              </a:spcBef>
            </a:pPr>
            <a:r>
              <a:rPr lang="en-GB" sz="2000" u="none" dirty="0"/>
              <a:t>9</a:t>
            </a:r>
          </a:p>
          <a:p>
            <a:pPr marL="609600" indent="-609600">
              <a:spcBef>
                <a:spcPct val="20000"/>
              </a:spcBef>
            </a:pPr>
            <a:endParaRPr lang="en-GB" sz="2000" u="none" dirty="0"/>
          </a:p>
          <a:p>
            <a:pPr marL="609600" indent="-609600">
              <a:spcBef>
                <a:spcPct val="20000"/>
              </a:spcBef>
            </a:pPr>
            <a:r>
              <a:rPr lang="en-GB" sz="2000" u="none" dirty="0"/>
              <a:t>15</a:t>
            </a:r>
          </a:p>
          <a:p>
            <a:pPr marL="609600" indent="-609600">
              <a:spcBef>
                <a:spcPct val="20000"/>
              </a:spcBef>
            </a:pPr>
            <a:endParaRPr lang="en-GB" sz="2000" u="none" dirty="0"/>
          </a:p>
          <a:p>
            <a:pPr marL="609600" indent="-609600">
              <a:spcBef>
                <a:spcPct val="20000"/>
              </a:spcBef>
            </a:pPr>
            <a:r>
              <a:rPr lang="en-GB" sz="2000" u="none" dirty="0"/>
              <a:t>30</a:t>
            </a:r>
          </a:p>
          <a:p>
            <a:pPr marL="609600" indent="-609600">
              <a:spcBef>
                <a:spcPct val="20000"/>
              </a:spcBef>
            </a:pPr>
            <a:endParaRPr lang="en-GB" sz="2000" u="none" dirty="0"/>
          </a:p>
          <a:p>
            <a:pPr marL="609600" indent="-609600">
              <a:spcBef>
                <a:spcPct val="20000"/>
              </a:spcBef>
            </a:pPr>
            <a:r>
              <a:rPr lang="en-GB" sz="2000" u="none" dirty="0"/>
              <a:t>51</a:t>
            </a:r>
          </a:p>
          <a:p>
            <a:pPr marL="609600" indent="-609600">
              <a:spcBef>
                <a:spcPct val="20000"/>
              </a:spcBef>
            </a:pPr>
            <a:endParaRPr lang="en-GB" sz="2000" b="1" u="none" dirty="0"/>
          </a:p>
        </p:txBody>
      </p:sp>
      <p:sp>
        <p:nvSpPr>
          <p:cNvPr id="43010" name="Rectangle 3"/>
          <p:cNvSpPr>
            <a:spLocks noChangeArrowheads="1"/>
          </p:cNvSpPr>
          <p:nvPr/>
        </p:nvSpPr>
        <p:spPr bwMode="auto">
          <a:xfrm>
            <a:off x="9001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3200" u="none">
                <a:solidFill>
                  <a:schemeClr val="bg1"/>
                </a:solidFill>
              </a:rPr>
              <a:t>Number Systems and Arithmetic </a:t>
            </a:r>
            <a:endParaRPr lang="en-US" sz="3200" u="none">
              <a:solidFill>
                <a:schemeClr val="bg1"/>
              </a:solidFill>
            </a:endParaRPr>
          </a:p>
        </p:txBody>
      </p:sp>
      <p:sp>
        <p:nvSpPr>
          <p:cNvPr id="681988" name="Oval 4"/>
          <p:cNvSpPr>
            <a:spLocks noChangeArrowheads="1"/>
          </p:cNvSpPr>
          <p:nvPr/>
        </p:nvSpPr>
        <p:spPr bwMode="auto">
          <a:xfrm>
            <a:off x="1403350" y="2492375"/>
            <a:ext cx="1439863" cy="433388"/>
          </a:xfrm>
          <a:prstGeom prst="ellipse">
            <a:avLst/>
          </a:prstGeom>
          <a:solidFill>
            <a:schemeClr val="accent1"/>
          </a:solidFill>
          <a:ln w="9525">
            <a:solidFill>
              <a:schemeClr val="tx1"/>
            </a:solidFill>
            <a:round/>
            <a:headEnd/>
            <a:tailEnd/>
          </a:ln>
        </p:spPr>
        <p:txBody>
          <a:bodyPr wrap="none" anchor="ctr"/>
          <a:lstStyle/>
          <a:p>
            <a:pPr algn="ctr"/>
            <a:r>
              <a:rPr lang="en-IE" u="none">
                <a:solidFill>
                  <a:srgbClr val="FF0000"/>
                </a:solidFill>
              </a:rPr>
              <a:t>111</a:t>
            </a:r>
            <a:endParaRPr lang="en-US" u="none">
              <a:solidFill>
                <a:srgbClr val="FF0000"/>
              </a:solidFill>
            </a:endParaRPr>
          </a:p>
        </p:txBody>
      </p:sp>
      <p:sp>
        <p:nvSpPr>
          <p:cNvPr id="681989" name="Oval 5"/>
          <p:cNvSpPr>
            <a:spLocks noChangeArrowheads="1"/>
          </p:cNvSpPr>
          <p:nvPr/>
        </p:nvSpPr>
        <p:spPr bwMode="auto">
          <a:xfrm>
            <a:off x="1403350" y="3141663"/>
            <a:ext cx="1439863" cy="433387"/>
          </a:xfrm>
          <a:prstGeom prst="ellipse">
            <a:avLst/>
          </a:prstGeom>
          <a:solidFill>
            <a:schemeClr val="accent1"/>
          </a:solidFill>
          <a:ln w="9525">
            <a:solidFill>
              <a:schemeClr val="tx1"/>
            </a:solidFill>
            <a:round/>
            <a:headEnd/>
            <a:tailEnd/>
          </a:ln>
        </p:spPr>
        <p:txBody>
          <a:bodyPr wrap="none" anchor="ctr"/>
          <a:lstStyle/>
          <a:p>
            <a:pPr algn="ctr"/>
            <a:r>
              <a:rPr lang="en-IE" u="none">
                <a:solidFill>
                  <a:srgbClr val="FF0000"/>
                </a:solidFill>
              </a:rPr>
              <a:t>1001</a:t>
            </a:r>
            <a:endParaRPr lang="en-US" u="none">
              <a:solidFill>
                <a:srgbClr val="FF0000"/>
              </a:solidFill>
            </a:endParaRPr>
          </a:p>
        </p:txBody>
      </p:sp>
      <p:sp>
        <p:nvSpPr>
          <p:cNvPr id="681990" name="Oval 6"/>
          <p:cNvSpPr>
            <a:spLocks noChangeArrowheads="1"/>
          </p:cNvSpPr>
          <p:nvPr/>
        </p:nvSpPr>
        <p:spPr bwMode="auto">
          <a:xfrm>
            <a:off x="1403350" y="3933825"/>
            <a:ext cx="1439863" cy="433388"/>
          </a:xfrm>
          <a:prstGeom prst="ellipse">
            <a:avLst/>
          </a:prstGeom>
          <a:solidFill>
            <a:schemeClr val="accent1"/>
          </a:solidFill>
          <a:ln w="9525">
            <a:solidFill>
              <a:schemeClr val="tx1"/>
            </a:solidFill>
            <a:round/>
            <a:headEnd/>
            <a:tailEnd/>
          </a:ln>
        </p:spPr>
        <p:txBody>
          <a:bodyPr wrap="none" anchor="ctr"/>
          <a:lstStyle/>
          <a:p>
            <a:pPr algn="ctr"/>
            <a:r>
              <a:rPr lang="en-IE" u="none" dirty="0">
                <a:solidFill>
                  <a:srgbClr val="FF0000"/>
                </a:solidFill>
              </a:rPr>
              <a:t>1111</a:t>
            </a:r>
            <a:endParaRPr lang="en-US" u="none" dirty="0">
              <a:solidFill>
                <a:srgbClr val="FF0000"/>
              </a:solidFill>
            </a:endParaRPr>
          </a:p>
        </p:txBody>
      </p:sp>
      <p:sp>
        <p:nvSpPr>
          <p:cNvPr id="681991" name="Oval 7"/>
          <p:cNvSpPr>
            <a:spLocks noChangeArrowheads="1"/>
          </p:cNvSpPr>
          <p:nvPr/>
        </p:nvSpPr>
        <p:spPr bwMode="auto">
          <a:xfrm>
            <a:off x="1403350" y="4652963"/>
            <a:ext cx="1439863" cy="433387"/>
          </a:xfrm>
          <a:prstGeom prst="ellipse">
            <a:avLst/>
          </a:prstGeom>
          <a:solidFill>
            <a:schemeClr val="accent1"/>
          </a:solidFill>
          <a:ln w="9525">
            <a:solidFill>
              <a:schemeClr val="tx1"/>
            </a:solidFill>
            <a:round/>
            <a:headEnd/>
            <a:tailEnd/>
          </a:ln>
        </p:spPr>
        <p:txBody>
          <a:bodyPr wrap="none" anchor="ctr"/>
          <a:lstStyle/>
          <a:p>
            <a:pPr algn="ctr"/>
            <a:r>
              <a:rPr lang="en-IE" u="none">
                <a:solidFill>
                  <a:srgbClr val="FF0000"/>
                </a:solidFill>
              </a:rPr>
              <a:t>11110</a:t>
            </a:r>
            <a:endParaRPr lang="en-US" u="none">
              <a:solidFill>
                <a:srgbClr val="FF0000"/>
              </a:solidFill>
            </a:endParaRPr>
          </a:p>
        </p:txBody>
      </p:sp>
      <p:sp>
        <p:nvSpPr>
          <p:cNvPr id="681992" name="Oval 8"/>
          <p:cNvSpPr>
            <a:spLocks noChangeArrowheads="1"/>
          </p:cNvSpPr>
          <p:nvPr/>
        </p:nvSpPr>
        <p:spPr bwMode="auto">
          <a:xfrm>
            <a:off x="1403350" y="5373688"/>
            <a:ext cx="1439863" cy="433387"/>
          </a:xfrm>
          <a:prstGeom prst="ellipse">
            <a:avLst/>
          </a:prstGeom>
          <a:solidFill>
            <a:schemeClr val="accent1"/>
          </a:solidFill>
          <a:ln w="9525">
            <a:solidFill>
              <a:schemeClr val="tx1"/>
            </a:solidFill>
            <a:round/>
            <a:headEnd/>
            <a:tailEnd/>
          </a:ln>
        </p:spPr>
        <p:txBody>
          <a:bodyPr wrap="none" anchor="ctr"/>
          <a:lstStyle/>
          <a:p>
            <a:pPr algn="ctr"/>
            <a:r>
              <a:rPr lang="en-IE" u="none">
                <a:solidFill>
                  <a:srgbClr val="FF0000"/>
                </a:solidFill>
              </a:rPr>
              <a:t>110011</a:t>
            </a:r>
            <a:endParaRPr lang="en-US" u="none">
              <a:solidFill>
                <a:srgbClr val="FF0000"/>
              </a:solidFill>
            </a:endParaRPr>
          </a:p>
        </p:txBody>
      </p:sp>
      <p:sp>
        <p:nvSpPr>
          <p:cNvPr id="43016" name="Rounded Rectangle 2"/>
          <p:cNvSpPr>
            <a:spLocks noChangeArrowheads="1"/>
          </p:cNvSpPr>
          <p:nvPr/>
        </p:nvSpPr>
        <p:spPr bwMode="auto">
          <a:xfrm rot="-1346292">
            <a:off x="8072438" y="1989138"/>
            <a:ext cx="835025" cy="393700"/>
          </a:xfrm>
          <a:prstGeom prst="roundRect">
            <a:avLst>
              <a:gd name="adj" fmla="val 16667"/>
            </a:avLst>
          </a:prstGeom>
          <a:solidFill>
            <a:srgbClr val="FFC000"/>
          </a:solidFill>
          <a:ln w="9525">
            <a:solidFill>
              <a:schemeClr val="tx1"/>
            </a:solidFill>
            <a:round/>
            <a:headEnd/>
            <a:tailEnd/>
          </a:ln>
        </p:spPr>
        <p:txBody>
          <a:bodyPr/>
          <a:lstStyle/>
          <a:p>
            <a:r>
              <a:rPr lang="en-IE" u="none"/>
              <a:t>To Do</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009">
                                            <p:txEl>
                                              <p:pRg st="2" end="2"/>
                                            </p:txEl>
                                          </p:spTgt>
                                        </p:tgtEl>
                                        <p:attrNameLst>
                                          <p:attrName>style.visibility</p:attrName>
                                        </p:attrNameLst>
                                      </p:cBhvr>
                                      <p:to>
                                        <p:strVal val="visible"/>
                                      </p:to>
                                    </p:set>
                                    <p:anim calcmode="lin" valueType="num">
                                      <p:cBhvr additive="base">
                                        <p:cTn id="7" dur="500" fill="hold"/>
                                        <p:tgtEl>
                                          <p:spTgt spid="4300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0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681988"/>
                                        </p:tgtEl>
                                        <p:attrNameLst>
                                          <p:attrName>style.visibility</p:attrName>
                                        </p:attrNameLst>
                                      </p:cBhvr>
                                      <p:to>
                                        <p:strVal val="visible"/>
                                      </p:to>
                                    </p:set>
                                    <p:animEffect transition="in" filter="barn(inVertical)">
                                      <p:cBhvr>
                                        <p:cTn id="13" dur="500"/>
                                        <p:tgtEl>
                                          <p:spTgt spid="68198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3009">
                                            <p:txEl>
                                              <p:pRg st="4" end="4"/>
                                            </p:txEl>
                                          </p:spTgt>
                                        </p:tgtEl>
                                        <p:attrNameLst>
                                          <p:attrName>style.visibility</p:attrName>
                                        </p:attrNameLst>
                                      </p:cBhvr>
                                      <p:to>
                                        <p:strVal val="visible"/>
                                      </p:to>
                                    </p:set>
                                    <p:anim calcmode="lin" valueType="num">
                                      <p:cBhvr additive="base">
                                        <p:cTn id="18" dur="500" fill="hold"/>
                                        <p:tgtEl>
                                          <p:spTgt spid="43009">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300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681989"/>
                                        </p:tgtEl>
                                        <p:attrNameLst>
                                          <p:attrName>style.visibility</p:attrName>
                                        </p:attrNameLst>
                                      </p:cBhvr>
                                      <p:to>
                                        <p:strVal val="visible"/>
                                      </p:to>
                                    </p:set>
                                    <p:animEffect transition="in" filter="barn(inVertical)">
                                      <p:cBhvr>
                                        <p:cTn id="24" dur="500"/>
                                        <p:tgtEl>
                                          <p:spTgt spid="681989"/>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3009">
                                            <p:txEl>
                                              <p:pRg st="6" end="6"/>
                                            </p:txEl>
                                          </p:spTgt>
                                        </p:tgtEl>
                                        <p:attrNameLst>
                                          <p:attrName>style.visibility</p:attrName>
                                        </p:attrNameLst>
                                      </p:cBhvr>
                                      <p:to>
                                        <p:strVal val="visible"/>
                                      </p:to>
                                    </p:set>
                                    <p:anim calcmode="lin" valueType="num">
                                      <p:cBhvr additive="base">
                                        <p:cTn id="29" dur="500" fill="hold"/>
                                        <p:tgtEl>
                                          <p:spTgt spid="43009">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300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681990"/>
                                        </p:tgtEl>
                                        <p:attrNameLst>
                                          <p:attrName>style.visibility</p:attrName>
                                        </p:attrNameLst>
                                      </p:cBhvr>
                                      <p:to>
                                        <p:strVal val="visible"/>
                                      </p:to>
                                    </p:set>
                                    <p:animEffect transition="in" filter="barn(inVertical)">
                                      <p:cBhvr>
                                        <p:cTn id="35" dur="500"/>
                                        <p:tgtEl>
                                          <p:spTgt spid="681990"/>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43009">
                                            <p:txEl>
                                              <p:pRg st="8" end="8"/>
                                            </p:txEl>
                                          </p:spTgt>
                                        </p:tgtEl>
                                        <p:attrNameLst>
                                          <p:attrName>style.visibility</p:attrName>
                                        </p:attrNameLst>
                                      </p:cBhvr>
                                      <p:to>
                                        <p:strVal val="visible"/>
                                      </p:to>
                                    </p:set>
                                    <p:anim calcmode="lin" valueType="num">
                                      <p:cBhvr additive="base">
                                        <p:cTn id="40" dur="500" fill="hold"/>
                                        <p:tgtEl>
                                          <p:spTgt spid="43009">
                                            <p:txEl>
                                              <p:pRg st="8" end="8"/>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4300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681991"/>
                                        </p:tgtEl>
                                        <p:attrNameLst>
                                          <p:attrName>style.visibility</p:attrName>
                                        </p:attrNameLst>
                                      </p:cBhvr>
                                      <p:to>
                                        <p:strVal val="visible"/>
                                      </p:to>
                                    </p:set>
                                    <p:animEffect transition="in" filter="barn(inVertical)">
                                      <p:cBhvr>
                                        <p:cTn id="46" dur="500"/>
                                        <p:tgtEl>
                                          <p:spTgt spid="681991"/>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43009">
                                            <p:txEl>
                                              <p:pRg st="10" end="10"/>
                                            </p:txEl>
                                          </p:spTgt>
                                        </p:tgtEl>
                                        <p:attrNameLst>
                                          <p:attrName>style.visibility</p:attrName>
                                        </p:attrNameLst>
                                      </p:cBhvr>
                                      <p:to>
                                        <p:strVal val="visible"/>
                                      </p:to>
                                    </p:set>
                                    <p:anim calcmode="lin" valueType="num">
                                      <p:cBhvr additive="base">
                                        <p:cTn id="51" dur="500" fill="hold"/>
                                        <p:tgtEl>
                                          <p:spTgt spid="43009">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300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681992"/>
                                        </p:tgtEl>
                                        <p:attrNameLst>
                                          <p:attrName>style.visibility</p:attrName>
                                        </p:attrNameLst>
                                      </p:cBhvr>
                                      <p:to>
                                        <p:strVal val="visible"/>
                                      </p:to>
                                    </p:set>
                                    <p:animEffect transition="in" filter="barn(inVertical)">
                                      <p:cBhvr>
                                        <p:cTn id="57" dur="500"/>
                                        <p:tgtEl>
                                          <p:spTgt spid="6819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1988" grpId="0" animBg="1"/>
      <p:bldP spid="681989" grpId="0" animBg="1"/>
      <p:bldP spid="681990" grpId="0" animBg="1"/>
      <p:bldP spid="681991" grpId="0" animBg="1"/>
      <p:bldP spid="68199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3"/>
          <p:cNvSpPr>
            <a:spLocks noChangeArrowheads="1"/>
          </p:cNvSpPr>
          <p:nvPr/>
        </p:nvSpPr>
        <p:spPr bwMode="auto">
          <a:xfrm>
            <a:off x="9001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3200" u="none">
                <a:solidFill>
                  <a:schemeClr val="bg1"/>
                </a:solidFill>
              </a:rPr>
              <a:t>Questions</a:t>
            </a:r>
            <a:endParaRPr lang="en-US" sz="3200" u="none">
              <a:solidFill>
                <a:schemeClr val="bg1"/>
              </a:solidFill>
            </a:endParaRPr>
          </a:p>
        </p:txBody>
      </p:sp>
      <p:pic>
        <p:nvPicPr>
          <p:cNvPr id="46082" name="Picture 2" descr="q.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133600"/>
            <a:ext cx="24511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4"/>
          <p:cNvSpPr>
            <a:spLocks noChangeArrowheads="1"/>
          </p:cNvSpPr>
          <p:nvPr/>
        </p:nvSpPr>
        <p:spPr bwMode="auto">
          <a:xfrm>
            <a:off x="539750" y="1700213"/>
            <a:ext cx="7561263"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pPr>
            <a:r>
              <a:rPr lang="en-GB" sz="2400" dirty="0"/>
              <a:t>Numbers and Counting Systems:</a:t>
            </a:r>
          </a:p>
          <a:p>
            <a:pPr marL="609600" indent="-609600">
              <a:spcBef>
                <a:spcPct val="20000"/>
              </a:spcBef>
            </a:pPr>
            <a:endParaRPr lang="en-GB" sz="2400" dirty="0"/>
          </a:p>
          <a:p>
            <a:pPr marL="609600" indent="-609600">
              <a:spcBef>
                <a:spcPct val="20000"/>
              </a:spcBef>
              <a:buFontTx/>
              <a:buChar char="•"/>
            </a:pPr>
            <a:r>
              <a:rPr lang="en-GB" sz="2000" u="none" dirty="0"/>
              <a:t>Essentially a computer is just a collection of On/Off switches</a:t>
            </a:r>
          </a:p>
          <a:p>
            <a:pPr marL="609600" indent="-609600">
              <a:spcBef>
                <a:spcPct val="20000"/>
              </a:spcBef>
              <a:buFontTx/>
              <a:buChar char="•"/>
            </a:pPr>
            <a:endParaRPr lang="en-GB" sz="2000" u="none" dirty="0"/>
          </a:p>
          <a:p>
            <a:pPr marL="609600" indent="-609600">
              <a:spcBef>
                <a:spcPct val="20000"/>
              </a:spcBef>
              <a:buFontTx/>
              <a:buChar char="•"/>
            </a:pPr>
            <a:r>
              <a:rPr lang="en-GB" sz="2000" u="none" dirty="0"/>
              <a:t>At first this doesn</a:t>
            </a:r>
            <a:r>
              <a:rPr lang="en-GB" altLang="en-US" sz="2000" u="none" dirty="0"/>
              <a:t>’</a:t>
            </a:r>
            <a:r>
              <a:rPr lang="en-GB" sz="2000" u="none" dirty="0"/>
              <a:t>t seem very useful. But imagine a large array of light bulbs- say ten rows that each have 50 light bulbs in them. Each bulb is connected to a light switch. If you turn on the right combination of switches, you can put your name in lights.</a:t>
            </a:r>
          </a:p>
          <a:p>
            <a:pPr marL="609600" indent="-609600">
              <a:spcBef>
                <a:spcPct val="20000"/>
              </a:spcBef>
              <a:buFontTx/>
              <a:buChar char="•"/>
            </a:pPr>
            <a:endParaRPr lang="en-GB" sz="2000" u="none" dirty="0"/>
          </a:p>
          <a:p>
            <a:pPr marL="609600" indent="-609600">
              <a:spcBef>
                <a:spcPct val="20000"/>
              </a:spcBef>
              <a:buFontTx/>
              <a:buChar char="•"/>
            </a:pPr>
            <a:r>
              <a:rPr lang="en-GB" sz="2000" u="none" dirty="0"/>
              <a:t>The two-pronged concept of ON and OFF maps perfectly with the binary number system, which uses only 0 and 1 to represent all numbers.</a:t>
            </a:r>
            <a:endParaRPr lang="en-GB" sz="2000" dirty="0"/>
          </a:p>
          <a:p>
            <a:pPr marL="609600" indent="-609600">
              <a:spcBef>
                <a:spcPct val="20000"/>
              </a:spcBef>
            </a:pPr>
            <a:endParaRPr lang="en-GB" sz="2400" dirty="0"/>
          </a:p>
          <a:p>
            <a:pPr marL="609600" indent="-609600">
              <a:spcBef>
                <a:spcPct val="20000"/>
              </a:spcBef>
            </a:pPr>
            <a:endParaRPr lang="en-GB" sz="2000" dirty="0"/>
          </a:p>
          <a:p>
            <a:pPr marL="609600" indent="-609600">
              <a:spcBef>
                <a:spcPct val="20000"/>
              </a:spcBef>
            </a:pPr>
            <a:endParaRPr lang="en-GB" sz="1400" u="none" dirty="0"/>
          </a:p>
        </p:txBody>
      </p:sp>
      <p:sp>
        <p:nvSpPr>
          <p:cNvPr id="23554" name="Rectangle 5"/>
          <p:cNvSpPr>
            <a:spLocks noChangeArrowheads="1"/>
          </p:cNvSpPr>
          <p:nvPr/>
        </p:nvSpPr>
        <p:spPr bwMode="auto">
          <a:xfrm>
            <a:off x="9001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3200" u="none">
                <a:solidFill>
                  <a:schemeClr val="bg1"/>
                </a:solidFill>
              </a:rPr>
              <a:t>Number Systems and Arithmetic </a:t>
            </a:r>
            <a:endParaRPr lang="en-US" sz="3200" u="none">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3">
                                            <p:txEl>
                                              <p:pRg st="2" end="2"/>
                                            </p:txEl>
                                          </p:spTgt>
                                        </p:tgtEl>
                                        <p:attrNameLst>
                                          <p:attrName>style.visibility</p:attrName>
                                        </p:attrNameLst>
                                      </p:cBhvr>
                                      <p:to>
                                        <p:strVal val="visible"/>
                                      </p:to>
                                    </p:set>
                                    <p:anim calcmode="lin" valueType="num">
                                      <p:cBhvr additive="base">
                                        <p:cTn id="7" dur="500" fill="hold"/>
                                        <p:tgtEl>
                                          <p:spTgt spid="2355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553">
                                            <p:txEl>
                                              <p:pRg st="4" end="4"/>
                                            </p:txEl>
                                          </p:spTgt>
                                        </p:tgtEl>
                                        <p:attrNameLst>
                                          <p:attrName>style.visibility</p:attrName>
                                        </p:attrNameLst>
                                      </p:cBhvr>
                                      <p:to>
                                        <p:strVal val="visible"/>
                                      </p:to>
                                    </p:set>
                                    <p:anim calcmode="lin" valueType="num">
                                      <p:cBhvr additive="base">
                                        <p:cTn id="13" dur="500" fill="hold"/>
                                        <p:tgtEl>
                                          <p:spTgt spid="2355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23553">
                                            <p:txEl>
                                              <p:pRg st="6" end="6"/>
                                            </p:txEl>
                                          </p:spTgt>
                                        </p:tgtEl>
                                        <p:attrNameLst>
                                          <p:attrName>style.visibility</p:attrName>
                                        </p:attrNameLst>
                                      </p:cBhvr>
                                      <p:to>
                                        <p:strVal val="visible"/>
                                      </p:to>
                                    </p:set>
                                    <p:animEffect transition="in" filter="barn(inVertical)">
                                      <p:cBhvr>
                                        <p:cTn id="19" dur="500"/>
                                        <p:tgtEl>
                                          <p:spTgt spid="2355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ChangeArrowheads="1"/>
          </p:cNvSpPr>
          <p:nvPr/>
        </p:nvSpPr>
        <p:spPr bwMode="auto">
          <a:xfrm>
            <a:off x="9001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3200" u="none" dirty="0" smtClean="0">
                <a:solidFill>
                  <a:schemeClr val="bg1"/>
                </a:solidFill>
              </a:rPr>
              <a:t>Switches</a:t>
            </a:r>
            <a:endParaRPr lang="en-US" sz="3200" u="none" dirty="0">
              <a:solidFill>
                <a:schemeClr val="bg1"/>
              </a:solidFill>
            </a:endParaRPr>
          </a:p>
        </p:txBody>
      </p:sp>
      <p:sp>
        <p:nvSpPr>
          <p:cNvPr id="4" name="Rectangle 3"/>
          <p:cNvSpPr/>
          <p:nvPr/>
        </p:nvSpPr>
        <p:spPr bwMode="auto">
          <a:xfrm>
            <a:off x="0" y="1124744"/>
            <a:ext cx="9036496" cy="576064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2" name="Oval 1"/>
          <p:cNvSpPr/>
          <p:nvPr/>
        </p:nvSpPr>
        <p:spPr bwMode="auto">
          <a:xfrm>
            <a:off x="0" y="2308936"/>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15" name="Oval 14"/>
          <p:cNvSpPr/>
          <p:nvPr/>
        </p:nvSpPr>
        <p:spPr bwMode="auto">
          <a:xfrm>
            <a:off x="648073" y="2308936"/>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16" name="Oval 15"/>
          <p:cNvSpPr/>
          <p:nvPr/>
        </p:nvSpPr>
        <p:spPr bwMode="auto">
          <a:xfrm>
            <a:off x="1296145" y="2308936"/>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17" name="Oval 16"/>
          <p:cNvSpPr/>
          <p:nvPr/>
        </p:nvSpPr>
        <p:spPr bwMode="auto">
          <a:xfrm>
            <a:off x="1944217" y="2308936"/>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18" name="Oval 17"/>
          <p:cNvSpPr/>
          <p:nvPr/>
        </p:nvSpPr>
        <p:spPr bwMode="auto">
          <a:xfrm>
            <a:off x="2592289" y="2308936"/>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19" name="Oval 18"/>
          <p:cNvSpPr/>
          <p:nvPr/>
        </p:nvSpPr>
        <p:spPr bwMode="auto">
          <a:xfrm>
            <a:off x="3240361" y="2308936"/>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20" name="Oval 19"/>
          <p:cNvSpPr/>
          <p:nvPr/>
        </p:nvSpPr>
        <p:spPr bwMode="auto">
          <a:xfrm>
            <a:off x="3888433" y="2308936"/>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21" name="Oval 20"/>
          <p:cNvSpPr/>
          <p:nvPr/>
        </p:nvSpPr>
        <p:spPr bwMode="auto">
          <a:xfrm>
            <a:off x="4536505" y="2308936"/>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22" name="Oval 21"/>
          <p:cNvSpPr/>
          <p:nvPr/>
        </p:nvSpPr>
        <p:spPr bwMode="auto">
          <a:xfrm>
            <a:off x="5184577" y="2308936"/>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IE">
              <a:latin typeface="Arial" charset="0"/>
              <a:cs typeface="Arial" charset="0"/>
            </a:endParaRPr>
          </a:p>
        </p:txBody>
      </p:sp>
      <p:sp>
        <p:nvSpPr>
          <p:cNvPr id="23" name="Oval 22"/>
          <p:cNvSpPr/>
          <p:nvPr/>
        </p:nvSpPr>
        <p:spPr bwMode="auto">
          <a:xfrm>
            <a:off x="5832648" y="2308936"/>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IE">
              <a:latin typeface="Arial" charset="0"/>
              <a:cs typeface="Arial" charset="0"/>
            </a:endParaRPr>
          </a:p>
        </p:txBody>
      </p:sp>
      <p:sp>
        <p:nvSpPr>
          <p:cNvPr id="24" name="Oval 23"/>
          <p:cNvSpPr/>
          <p:nvPr/>
        </p:nvSpPr>
        <p:spPr bwMode="auto">
          <a:xfrm>
            <a:off x="0" y="2885000"/>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IE">
              <a:latin typeface="Arial" charset="0"/>
              <a:cs typeface="Arial" charset="0"/>
            </a:endParaRPr>
          </a:p>
        </p:txBody>
      </p:sp>
      <p:sp>
        <p:nvSpPr>
          <p:cNvPr id="25" name="Oval 24"/>
          <p:cNvSpPr/>
          <p:nvPr/>
        </p:nvSpPr>
        <p:spPr bwMode="auto">
          <a:xfrm>
            <a:off x="648073" y="2885000"/>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26" name="Oval 25"/>
          <p:cNvSpPr/>
          <p:nvPr/>
        </p:nvSpPr>
        <p:spPr bwMode="auto">
          <a:xfrm>
            <a:off x="1296145" y="2885000"/>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27" name="Oval 26"/>
          <p:cNvSpPr/>
          <p:nvPr/>
        </p:nvSpPr>
        <p:spPr bwMode="auto">
          <a:xfrm>
            <a:off x="1944217" y="2885000"/>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28" name="Oval 27"/>
          <p:cNvSpPr/>
          <p:nvPr/>
        </p:nvSpPr>
        <p:spPr bwMode="auto">
          <a:xfrm>
            <a:off x="2592289" y="2885000"/>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29" name="Oval 28"/>
          <p:cNvSpPr/>
          <p:nvPr/>
        </p:nvSpPr>
        <p:spPr bwMode="auto">
          <a:xfrm>
            <a:off x="3240361" y="2885000"/>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IE">
              <a:latin typeface="Arial" charset="0"/>
              <a:cs typeface="Arial" charset="0"/>
            </a:endParaRPr>
          </a:p>
        </p:txBody>
      </p:sp>
      <p:sp>
        <p:nvSpPr>
          <p:cNvPr id="30" name="Oval 29"/>
          <p:cNvSpPr/>
          <p:nvPr/>
        </p:nvSpPr>
        <p:spPr bwMode="auto">
          <a:xfrm>
            <a:off x="3888433" y="2885000"/>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31" name="Oval 30"/>
          <p:cNvSpPr/>
          <p:nvPr/>
        </p:nvSpPr>
        <p:spPr bwMode="auto">
          <a:xfrm>
            <a:off x="4536505" y="2885000"/>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32" name="Oval 31"/>
          <p:cNvSpPr/>
          <p:nvPr/>
        </p:nvSpPr>
        <p:spPr bwMode="auto">
          <a:xfrm>
            <a:off x="5184577" y="2885000"/>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IE">
              <a:latin typeface="Arial" charset="0"/>
              <a:cs typeface="Arial" charset="0"/>
            </a:endParaRPr>
          </a:p>
        </p:txBody>
      </p:sp>
      <p:sp>
        <p:nvSpPr>
          <p:cNvPr id="33" name="Oval 32"/>
          <p:cNvSpPr/>
          <p:nvPr/>
        </p:nvSpPr>
        <p:spPr bwMode="auto">
          <a:xfrm>
            <a:off x="5832648" y="2885000"/>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IE">
              <a:latin typeface="Arial" charset="0"/>
              <a:cs typeface="Arial" charset="0"/>
            </a:endParaRPr>
          </a:p>
        </p:txBody>
      </p:sp>
      <p:sp>
        <p:nvSpPr>
          <p:cNvPr id="34" name="Oval 33"/>
          <p:cNvSpPr/>
          <p:nvPr/>
        </p:nvSpPr>
        <p:spPr bwMode="auto">
          <a:xfrm>
            <a:off x="0" y="3461064"/>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IE">
              <a:latin typeface="Arial" charset="0"/>
              <a:cs typeface="Arial" charset="0"/>
            </a:endParaRPr>
          </a:p>
        </p:txBody>
      </p:sp>
      <p:sp>
        <p:nvSpPr>
          <p:cNvPr id="35" name="Oval 34"/>
          <p:cNvSpPr/>
          <p:nvPr/>
        </p:nvSpPr>
        <p:spPr bwMode="auto">
          <a:xfrm>
            <a:off x="648073" y="3461064"/>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IE">
              <a:latin typeface="Arial" charset="0"/>
              <a:cs typeface="Arial" charset="0"/>
            </a:endParaRPr>
          </a:p>
        </p:txBody>
      </p:sp>
      <p:sp>
        <p:nvSpPr>
          <p:cNvPr id="36" name="Oval 35"/>
          <p:cNvSpPr/>
          <p:nvPr/>
        </p:nvSpPr>
        <p:spPr bwMode="auto">
          <a:xfrm>
            <a:off x="1296145" y="3461064"/>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37" name="Oval 36"/>
          <p:cNvSpPr/>
          <p:nvPr/>
        </p:nvSpPr>
        <p:spPr bwMode="auto">
          <a:xfrm>
            <a:off x="1944217" y="3461064"/>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38" name="Oval 37"/>
          <p:cNvSpPr/>
          <p:nvPr/>
        </p:nvSpPr>
        <p:spPr bwMode="auto">
          <a:xfrm>
            <a:off x="2592289" y="3461064"/>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IE">
              <a:latin typeface="Arial" charset="0"/>
              <a:cs typeface="Arial" charset="0"/>
            </a:endParaRPr>
          </a:p>
        </p:txBody>
      </p:sp>
      <p:sp>
        <p:nvSpPr>
          <p:cNvPr id="39" name="Oval 38"/>
          <p:cNvSpPr/>
          <p:nvPr/>
        </p:nvSpPr>
        <p:spPr bwMode="auto">
          <a:xfrm>
            <a:off x="3240361" y="3461064"/>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IE">
              <a:latin typeface="Arial" charset="0"/>
              <a:cs typeface="Arial" charset="0"/>
            </a:endParaRPr>
          </a:p>
        </p:txBody>
      </p:sp>
      <p:sp>
        <p:nvSpPr>
          <p:cNvPr id="40" name="Oval 39"/>
          <p:cNvSpPr/>
          <p:nvPr/>
        </p:nvSpPr>
        <p:spPr bwMode="auto">
          <a:xfrm>
            <a:off x="3888433" y="3461064"/>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IE">
              <a:latin typeface="Arial" charset="0"/>
              <a:cs typeface="Arial" charset="0"/>
            </a:endParaRPr>
          </a:p>
        </p:txBody>
      </p:sp>
      <p:sp>
        <p:nvSpPr>
          <p:cNvPr id="41" name="Oval 40"/>
          <p:cNvSpPr/>
          <p:nvPr/>
        </p:nvSpPr>
        <p:spPr bwMode="auto">
          <a:xfrm>
            <a:off x="4536505" y="3461064"/>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42" name="Oval 41"/>
          <p:cNvSpPr/>
          <p:nvPr/>
        </p:nvSpPr>
        <p:spPr bwMode="auto">
          <a:xfrm>
            <a:off x="5184577" y="3461064"/>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43" name="Oval 42"/>
          <p:cNvSpPr/>
          <p:nvPr/>
        </p:nvSpPr>
        <p:spPr bwMode="auto">
          <a:xfrm>
            <a:off x="5832648" y="3461064"/>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44" name="Oval 43"/>
          <p:cNvSpPr/>
          <p:nvPr/>
        </p:nvSpPr>
        <p:spPr bwMode="auto">
          <a:xfrm>
            <a:off x="0" y="4037128"/>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45" name="Oval 44"/>
          <p:cNvSpPr/>
          <p:nvPr/>
        </p:nvSpPr>
        <p:spPr bwMode="auto">
          <a:xfrm>
            <a:off x="648073" y="4037128"/>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46" name="Oval 45"/>
          <p:cNvSpPr/>
          <p:nvPr/>
        </p:nvSpPr>
        <p:spPr bwMode="auto">
          <a:xfrm>
            <a:off x="1296145" y="4037128"/>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47" name="Oval 46"/>
          <p:cNvSpPr/>
          <p:nvPr/>
        </p:nvSpPr>
        <p:spPr bwMode="auto">
          <a:xfrm>
            <a:off x="1944217" y="4037128"/>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48" name="Oval 47"/>
          <p:cNvSpPr/>
          <p:nvPr/>
        </p:nvSpPr>
        <p:spPr bwMode="auto">
          <a:xfrm>
            <a:off x="2592289" y="4037128"/>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49" name="Oval 48"/>
          <p:cNvSpPr/>
          <p:nvPr/>
        </p:nvSpPr>
        <p:spPr bwMode="auto">
          <a:xfrm>
            <a:off x="3240361" y="4037128"/>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50" name="Oval 49"/>
          <p:cNvSpPr/>
          <p:nvPr/>
        </p:nvSpPr>
        <p:spPr bwMode="auto">
          <a:xfrm>
            <a:off x="3888433" y="4037128"/>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51" name="Oval 50"/>
          <p:cNvSpPr/>
          <p:nvPr/>
        </p:nvSpPr>
        <p:spPr bwMode="auto">
          <a:xfrm>
            <a:off x="4536505" y="4037128"/>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52" name="Oval 51"/>
          <p:cNvSpPr/>
          <p:nvPr/>
        </p:nvSpPr>
        <p:spPr bwMode="auto">
          <a:xfrm>
            <a:off x="5184577" y="4037128"/>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53" name="Oval 52"/>
          <p:cNvSpPr/>
          <p:nvPr/>
        </p:nvSpPr>
        <p:spPr bwMode="auto">
          <a:xfrm>
            <a:off x="5832648" y="4037128"/>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54" name="Oval 53"/>
          <p:cNvSpPr/>
          <p:nvPr/>
        </p:nvSpPr>
        <p:spPr bwMode="auto">
          <a:xfrm>
            <a:off x="0" y="4613192"/>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55" name="Oval 54"/>
          <p:cNvSpPr/>
          <p:nvPr/>
        </p:nvSpPr>
        <p:spPr bwMode="auto">
          <a:xfrm>
            <a:off x="648073" y="4613192"/>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56" name="Oval 55"/>
          <p:cNvSpPr/>
          <p:nvPr/>
        </p:nvSpPr>
        <p:spPr bwMode="auto">
          <a:xfrm>
            <a:off x="1296145" y="4613192"/>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57" name="Oval 56"/>
          <p:cNvSpPr/>
          <p:nvPr/>
        </p:nvSpPr>
        <p:spPr bwMode="auto">
          <a:xfrm>
            <a:off x="1944217" y="4613192"/>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IE">
              <a:latin typeface="Arial" charset="0"/>
              <a:cs typeface="Arial" charset="0"/>
            </a:endParaRPr>
          </a:p>
        </p:txBody>
      </p:sp>
      <p:sp>
        <p:nvSpPr>
          <p:cNvPr id="58" name="Oval 57"/>
          <p:cNvSpPr/>
          <p:nvPr/>
        </p:nvSpPr>
        <p:spPr bwMode="auto">
          <a:xfrm>
            <a:off x="2592289" y="4613192"/>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59" name="Oval 58"/>
          <p:cNvSpPr/>
          <p:nvPr/>
        </p:nvSpPr>
        <p:spPr bwMode="auto">
          <a:xfrm>
            <a:off x="3240361" y="4613192"/>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60" name="Oval 59"/>
          <p:cNvSpPr/>
          <p:nvPr/>
        </p:nvSpPr>
        <p:spPr bwMode="auto">
          <a:xfrm>
            <a:off x="3888433" y="4613192"/>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61" name="Oval 60"/>
          <p:cNvSpPr/>
          <p:nvPr/>
        </p:nvSpPr>
        <p:spPr bwMode="auto">
          <a:xfrm>
            <a:off x="4536505" y="4613192"/>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62" name="Oval 61"/>
          <p:cNvSpPr/>
          <p:nvPr/>
        </p:nvSpPr>
        <p:spPr bwMode="auto">
          <a:xfrm>
            <a:off x="5184577" y="4613192"/>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63" name="Oval 62"/>
          <p:cNvSpPr/>
          <p:nvPr/>
        </p:nvSpPr>
        <p:spPr bwMode="auto">
          <a:xfrm>
            <a:off x="5832648" y="4613192"/>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64" name="Oval 63"/>
          <p:cNvSpPr/>
          <p:nvPr/>
        </p:nvSpPr>
        <p:spPr bwMode="auto">
          <a:xfrm>
            <a:off x="0" y="5189256"/>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65" name="Oval 64"/>
          <p:cNvSpPr/>
          <p:nvPr/>
        </p:nvSpPr>
        <p:spPr bwMode="auto">
          <a:xfrm>
            <a:off x="648073" y="5189256"/>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66" name="Oval 65"/>
          <p:cNvSpPr/>
          <p:nvPr/>
        </p:nvSpPr>
        <p:spPr bwMode="auto">
          <a:xfrm>
            <a:off x="1296145" y="5189256"/>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67" name="Oval 66"/>
          <p:cNvSpPr/>
          <p:nvPr/>
        </p:nvSpPr>
        <p:spPr bwMode="auto">
          <a:xfrm>
            <a:off x="1944217" y="5189256"/>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68" name="Oval 67"/>
          <p:cNvSpPr/>
          <p:nvPr/>
        </p:nvSpPr>
        <p:spPr bwMode="auto">
          <a:xfrm>
            <a:off x="2592289" y="5189256"/>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69" name="Oval 68"/>
          <p:cNvSpPr/>
          <p:nvPr/>
        </p:nvSpPr>
        <p:spPr bwMode="auto">
          <a:xfrm>
            <a:off x="3240361" y="5189256"/>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70" name="Oval 69"/>
          <p:cNvSpPr/>
          <p:nvPr/>
        </p:nvSpPr>
        <p:spPr bwMode="auto">
          <a:xfrm>
            <a:off x="3888433" y="5189256"/>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71" name="Oval 70"/>
          <p:cNvSpPr/>
          <p:nvPr/>
        </p:nvSpPr>
        <p:spPr bwMode="auto">
          <a:xfrm>
            <a:off x="4536505" y="5189256"/>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72" name="Oval 71"/>
          <p:cNvSpPr/>
          <p:nvPr/>
        </p:nvSpPr>
        <p:spPr bwMode="auto">
          <a:xfrm>
            <a:off x="5184577" y="5189256"/>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73" name="Oval 72"/>
          <p:cNvSpPr/>
          <p:nvPr/>
        </p:nvSpPr>
        <p:spPr bwMode="auto">
          <a:xfrm>
            <a:off x="5832648" y="5189256"/>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74" name="Oval 73"/>
          <p:cNvSpPr/>
          <p:nvPr/>
        </p:nvSpPr>
        <p:spPr bwMode="auto">
          <a:xfrm>
            <a:off x="0" y="5765320"/>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75" name="Oval 74"/>
          <p:cNvSpPr/>
          <p:nvPr/>
        </p:nvSpPr>
        <p:spPr bwMode="auto">
          <a:xfrm>
            <a:off x="648073" y="5765320"/>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76" name="Oval 75"/>
          <p:cNvSpPr/>
          <p:nvPr/>
        </p:nvSpPr>
        <p:spPr bwMode="auto">
          <a:xfrm>
            <a:off x="1296145" y="5765320"/>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77" name="Oval 76"/>
          <p:cNvSpPr/>
          <p:nvPr/>
        </p:nvSpPr>
        <p:spPr bwMode="auto">
          <a:xfrm>
            <a:off x="1944217" y="5765320"/>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IE">
              <a:latin typeface="Arial" charset="0"/>
              <a:cs typeface="Arial" charset="0"/>
            </a:endParaRPr>
          </a:p>
        </p:txBody>
      </p:sp>
      <p:sp>
        <p:nvSpPr>
          <p:cNvPr id="78" name="Oval 77"/>
          <p:cNvSpPr/>
          <p:nvPr/>
        </p:nvSpPr>
        <p:spPr bwMode="auto">
          <a:xfrm>
            <a:off x="2592289" y="5765320"/>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79" name="Oval 78"/>
          <p:cNvSpPr/>
          <p:nvPr/>
        </p:nvSpPr>
        <p:spPr bwMode="auto">
          <a:xfrm>
            <a:off x="3240361" y="5765320"/>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80" name="Oval 79"/>
          <p:cNvSpPr/>
          <p:nvPr/>
        </p:nvSpPr>
        <p:spPr bwMode="auto">
          <a:xfrm>
            <a:off x="3888433" y="5765320"/>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81" name="Oval 80"/>
          <p:cNvSpPr/>
          <p:nvPr/>
        </p:nvSpPr>
        <p:spPr bwMode="auto">
          <a:xfrm>
            <a:off x="4536505" y="5765320"/>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82" name="Oval 81"/>
          <p:cNvSpPr/>
          <p:nvPr/>
        </p:nvSpPr>
        <p:spPr bwMode="auto">
          <a:xfrm>
            <a:off x="5184577" y="5765320"/>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83" name="Oval 82"/>
          <p:cNvSpPr/>
          <p:nvPr/>
        </p:nvSpPr>
        <p:spPr bwMode="auto">
          <a:xfrm>
            <a:off x="5832648" y="5765320"/>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84" name="Oval 83"/>
          <p:cNvSpPr/>
          <p:nvPr/>
        </p:nvSpPr>
        <p:spPr bwMode="auto">
          <a:xfrm>
            <a:off x="0" y="6341384"/>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85" name="Oval 84"/>
          <p:cNvSpPr/>
          <p:nvPr/>
        </p:nvSpPr>
        <p:spPr bwMode="auto">
          <a:xfrm>
            <a:off x="648073" y="6341384"/>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86" name="Oval 85"/>
          <p:cNvSpPr/>
          <p:nvPr/>
        </p:nvSpPr>
        <p:spPr bwMode="auto">
          <a:xfrm>
            <a:off x="1296145" y="6341384"/>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IE">
              <a:latin typeface="Arial" charset="0"/>
              <a:cs typeface="Arial" charset="0"/>
            </a:endParaRPr>
          </a:p>
        </p:txBody>
      </p:sp>
      <p:sp>
        <p:nvSpPr>
          <p:cNvPr id="87" name="Oval 86"/>
          <p:cNvSpPr/>
          <p:nvPr/>
        </p:nvSpPr>
        <p:spPr bwMode="auto">
          <a:xfrm>
            <a:off x="1944217" y="6341384"/>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IE">
              <a:latin typeface="Arial" charset="0"/>
              <a:cs typeface="Arial" charset="0"/>
            </a:endParaRPr>
          </a:p>
        </p:txBody>
      </p:sp>
      <p:sp>
        <p:nvSpPr>
          <p:cNvPr id="88" name="Oval 87"/>
          <p:cNvSpPr/>
          <p:nvPr/>
        </p:nvSpPr>
        <p:spPr bwMode="auto">
          <a:xfrm>
            <a:off x="2592289" y="6341384"/>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89" name="Oval 88"/>
          <p:cNvSpPr/>
          <p:nvPr/>
        </p:nvSpPr>
        <p:spPr bwMode="auto">
          <a:xfrm>
            <a:off x="3240361" y="6341384"/>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90" name="Oval 89"/>
          <p:cNvSpPr/>
          <p:nvPr/>
        </p:nvSpPr>
        <p:spPr bwMode="auto">
          <a:xfrm>
            <a:off x="3888433" y="6341384"/>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91" name="Oval 90"/>
          <p:cNvSpPr/>
          <p:nvPr/>
        </p:nvSpPr>
        <p:spPr bwMode="auto">
          <a:xfrm>
            <a:off x="4536505" y="6341384"/>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92" name="Oval 91"/>
          <p:cNvSpPr/>
          <p:nvPr/>
        </p:nvSpPr>
        <p:spPr bwMode="auto">
          <a:xfrm>
            <a:off x="5184577" y="6341384"/>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93" name="Oval 92"/>
          <p:cNvSpPr/>
          <p:nvPr/>
        </p:nvSpPr>
        <p:spPr bwMode="auto">
          <a:xfrm>
            <a:off x="5832648" y="6341384"/>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94" name="Oval 93"/>
          <p:cNvSpPr/>
          <p:nvPr/>
        </p:nvSpPr>
        <p:spPr bwMode="auto">
          <a:xfrm>
            <a:off x="0" y="1156808"/>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95" name="Oval 94"/>
          <p:cNvSpPr/>
          <p:nvPr/>
        </p:nvSpPr>
        <p:spPr bwMode="auto">
          <a:xfrm>
            <a:off x="648073" y="1156808"/>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96" name="Oval 95"/>
          <p:cNvSpPr/>
          <p:nvPr/>
        </p:nvSpPr>
        <p:spPr bwMode="auto">
          <a:xfrm>
            <a:off x="1296145" y="1156808"/>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97" name="Oval 96"/>
          <p:cNvSpPr/>
          <p:nvPr/>
        </p:nvSpPr>
        <p:spPr bwMode="auto">
          <a:xfrm>
            <a:off x="1944217" y="1156808"/>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98" name="Oval 97"/>
          <p:cNvSpPr/>
          <p:nvPr/>
        </p:nvSpPr>
        <p:spPr bwMode="auto">
          <a:xfrm>
            <a:off x="2592289" y="1156808"/>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99" name="Oval 98"/>
          <p:cNvSpPr/>
          <p:nvPr/>
        </p:nvSpPr>
        <p:spPr bwMode="auto">
          <a:xfrm>
            <a:off x="3240361" y="1156808"/>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100" name="Oval 99"/>
          <p:cNvSpPr/>
          <p:nvPr/>
        </p:nvSpPr>
        <p:spPr bwMode="auto">
          <a:xfrm>
            <a:off x="3888433" y="1156808"/>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101" name="Oval 100"/>
          <p:cNvSpPr/>
          <p:nvPr/>
        </p:nvSpPr>
        <p:spPr bwMode="auto">
          <a:xfrm>
            <a:off x="4536505" y="1156808"/>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102" name="Oval 101"/>
          <p:cNvSpPr/>
          <p:nvPr/>
        </p:nvSpPr>
        <p:spPr bwMode="auto">
          <a:xfrm>
            <a:off x="5184577" y="1156808"/>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IE">
              <a:latin typeface="Arial" charset="0"/>
              <a:cs typeface="Arial" charset="0"/>
            </a:endParaRPr>
          </a:p>
        </p:txBody>
      </p:sp>
      <p:sp>
        <p:nvSpPr>
          <p:cNvPr id="103" name="Oval 102"/>
          <p:cNvSpPr/>
          <p:nvPr/>
        </p:nvSpPr>
        <p:spPr bwMode="auto">
          <a:xfrm>
            <a:off x="5832648" y="1156808"/>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104" name="Oval 103"/>
          <p:cNvSpPr/>
          <p:nvPr/>
        </p:nvSpPr>
        <p:spPr bwMode="auto">
          <a:xfrm>
            <a:off x="0" y="1732872"/>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105" name="Oval 104"/>
          <p:cNvSpPr/>
          <p:nvPr/>
        </p:nvSpPr>
        <p:spPr bwMode="auto">
          <a:xfrm>
            <a:off x="648073" y="1732872"/>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106" name="Oval 105"/>
          <p:cNvSpPr/>
          <p:nvPr/>
        </p:nvSpPr>
        <p:spPr bwMode="auto">
          <a:xfrm>
            <a:off x="1296145" y="1732872"/>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107" name="Oval 106"/>
          <p:cNvSpPr/>
          <p:nvPr/>
        </p:nvSpPr>
        <p:spPr bwMode="auto">
          <a:xfrm>
            <a:off x="1944217" y="1732872"/>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108" name="Oval 107"/>
          <p:cNvSpPr/>
          <p:nvPr/>
        </p:nvSpPr>
        <p:spPr bwMode="auto">
          <a:xfrm>
            <a:off x="2592289" y="1732872"/>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109" name="Oval 108"/>
          <p:cNvSpPr/>
          <p:nvPr/>
        </p:nvSpPr>
        <p:spPr bwMode="auto">
          <a:xfrm>
            <a:off x="3240361" y="1732872"/>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110" name="Oval 109"/>
          <p:cNvSpPr/>
          <p:nvPr/>
        </p:nvSpPr>
        <p:spPr bwMode="auto">
          <a:xfrm>
            <a:off x="3888433" y="1732872"/>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111" name="Oval 110"/>
          <p:cNvSpPr/>
          <p:nvPr/>
        </p:nvSpPr>
        <p:spPr bwMode="auto">
          <a:xfrm>
            <a:off x="4536505" y="1732872"/>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112" name="Oval 111"/>
          <p:cNvSpPr/>
          <p:nvPr/>
        </p:nvSpPr>
        <p:spPr bwMode="auto">
          <a:xfrm>
            <a:off x="5184577" y="1732872"/>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IE">
              <a:latin typeface="Arial" charset="0"/>
              <a:cs typeface="Arial" charset="0"/>
            </a:endParaRPr>
          </a:p>
        </p:txBody>
      </p:sp>
      <p:sp>
        <p:nvSpPr>
          <p:cNvPr id="113" name="Oval 112"/>
          <p:cNvSpPr/>
          <p:nvPr/>
        </p:nvSpPr>
        <p:spPr bwMode="auto">
          <a:xfrm>
            <a:off x="5832648" y="1732872"/>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IE">
              <a:latin typeface="Arial" charset="0"/>
              <a:cs typeface="Arial" charset="0"/>
            </a:endParaRPr>
          </a:p>
        </p:txBody>
      </p:sp>
      <p:sp>
        <p:nvSpPr>
          <p:cNvPr id="114" name="Oval 113"/>
          <p:cNvSpPr/>
          <p:nvPr/>
        </p:nvSpPr>
        <p:spPr bwMode="auto">
          <a:xfrm>
            <a:off x="6480720" y="2308936"/>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IE">
              <a:latin typeface="Arial" charset="0"/>
              <a:cs typeface="Arial" charset="0"/>
            </a:endParaRPr>
          </a:p>
        </p:txBody>
      </p:sp>
      <p:sp>
        <p:nvSpPr>
          <p:cNvPr id="115" name="Oval 114"/>
          <p:cNvSpPr/>
          <p:nvPr/>
        </p:nvSpPr>
        <p:spPr bwMode="auto">
          <a:xfrm>
            <a:off x="7128792" y="2308936"/>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116" name="Oval 115"/>
          <p:cNvSpPr/>
          <p:nvPr/>
        </p:nvSpPr>
        <p:spPr bwMode="auto">
          <a:xfrm>
            <a:off x="7776863" y="2308936"/>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IE">
              <a:latin typeface="Arial" charset="0"/>
              <a:cs typeface="Arial" charset="0"/>
            </a:endParaRPr>
          </a:p>
        </p:txBody>
      </p:sp>
      <p:sp>
        <p:nvSpPr>
          <p:cNvPr id="117" name="Oval 116"/>
          <p:cNvSpPr/>
          <p:nvPr/>
        </p:nvSpPr>
        <p:spPr bwMode="auto">
          <a:xfrm>
            <a:off x="6480720" y="2885000"/>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IE">
              <a:latin typeface="Arial" charset="0"/>
              <a:cs typeface="Arial" charset="0"/>
            </a:endParaRPr>
          </a:p>
        </p:txBody>
      </p:sp>
      <p:sp>
        <p:nvSpPr>
          <p:cNvPr id="118" name="Oval 117"/>
          <p:cNvSpPr/>
          <p:nvPr/>
        </p:nvSpPr>
        <p:spPr bwMode="auto">
          <a:xfrm>
            <a:off x="7128792" y="2885000"/>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119" name="Oval 118"/>
          <p:cNvSpPr/>
          <p:nvPr/>
        </p:nvSpPr>
        <p:spPr bwMode="auto">
          <a:xfrm>
            <a:off x="7776863" y="2885000"/>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IE">
              <a:latin typeface="Arial" charset="0"/>
              <a:cs typeface="Arial" charset="0"/>
            </a:endParaRPr>
          </a:p>
        </p:txBody>
      </p:sp>
      <p:sp>
        <p:nvSpPr>
          <p:cNvPr id="120" name="Oval 119"/>
          <p:cNvSpPr/>
          <p:nvPr/>
        </p:nvSpPr>
        <p:spPr bwMode="auto">
          <a:xfrm>
            <a:off x="6480720" y="3461064"/>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IE">
              <a:latin typeface="Arial" charset="0"/>
              <a:cs typeface="Arial" charset="0"/>
            </a:endParaRPr>
          </a:p>
        </p:txBody>
      </p:sp>
      <p:sp>
        <p:nvSpPr>
          <p:cNvPr id="121" name="Oval 120"/>
          <p:cNvSpPr/>
          <p:nvPr/>
        </p:nvSpPr>
        <p:spPr bwMode="auto">
          <a:xfrm>
            <a:off x="7128792" y="3461064"/>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122" name="Oval 121"/>
          <p:cNvSpPr/>
          <p:nvPr/>
        </p:nvSpPr>
        <p:spPr bwMode="auto">
          <a:xfrm>
            <a:off x="7776863" y="3461064"/>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123" name="Oval 122"/>
          <p:cNvSpPr/>
          <p:nvPr/>
        </p:nvSpPr>
        <p:spPr bwMode="auto">
          <a:xfrm>
            <a:off x="6480720" y="4037128"/>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124" name="Oval 123"/>
          <p:cNvSpPr/>
          <p:nvPr/>
        </p:nvSpPr>
        <p:spPr bwMode="auto">
          <a:xfrm>
            <a:off x="7128792" y="4037128"/>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125" name="Oval 124"/>
          <p:cNvSpPr/>
          <p:nvPr/>
        </p:nvSpPr>
        <p:spPr bwMode="auto">
          <a:xfrm>
            <a:off x="7776863" y="4037128"/>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126" name="Oval 125"/>
          <p:cNvSpPr/>
          <p:nvPr/>
        </p:nvSpPr>
        <p:spPr bwMode="auto">
          <a:xfrm>
            <a:off x="6480720" y="4613192"/>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127" name="Oval 126"/>
          <p:cNvSpPr/>
          <p:nvPr/>
        </p:nvSpPr>
        <p:spPr bwMode="auto">
          <a:xfrm>
            <a:off x="7128792" y="4613192"/>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128" name="Oval 127"/>
          <p:cNvSpPr/>
          <p:nvPr/>
        </p:nvSpPr>
        <p:spPr bwMode="auto">
          <a:xfrm>
            <a:off x="7776863" y="4613192"/>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129" name="Oval 128"/>
          <p:cNvSpPr/>
          <p:nvPr/>
        </p:nvSpPr>
        <p:spPr bwMode="auto">
          <a:xfrm>
            <a:off x="6480720" y="5189256"/>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130" name="Oval 129"/>
          <p:cNvSpPr/>
          <p:nvPr/>
        </p:nvSpPr>
        <p:spPr bwMode="auto">
          <a:xfrm>
            <a:off x="7128792" y="5189256"/>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131" name="Oval 130"/>
          <p:cNvSpPr/>
          <p:nvPr/>
        </p:nvSpPr>
        <p:spPr bwMode="auto">
          <a:xfrm>
            <a:off x="7776863" y="5189256"/>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132" name="Oval 131"/>
          <p:cNvSpPr/>
          <p:nvPr/>
        </p:nvSpPr>
        <p:spPr bwMode="auto">
          <a:xfrm>
            <a:off x="6480720" y="5765320"/>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133" name="Oval 132"/>
          <p:cNvSpPr/>
          <p:nvPr/>
        </p:nvSpPr>
        <p:spPr bwMode="auto">
          <a:xfrm>
            <a:off x="7128792" y="5765320"/>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134" name="Oval 133"/>
          <p:cNvSpPr/>
          <p:nvPr/>
        </p:nvSpPr>
        <p:spPr bwMode="auto">
          <a:xfrm>
            <a:off x="7776863" y="5765320"/>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135" name="Oval 134"/>
          <p:cNvSpPr/>
          <p:nvPr/>
        </p:nvSpPr>
        <p:spPr bwMode="auto">
          <a:xfrm>
            <a:off x="6480720" y="6341384"/>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136" name="Oval 135"/>
          <p:cNvSpPr/>
          <p:nvPr/>
        </p:nvSpPr>
        <p:spPr bwMode="auto">
          <a:xfrm>
            <a:off x="7128792" y="6341384"/>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137" name="Oval 136"/>
          <p:cNvSpPr/>
          <p:nvPr/>
        </p:nvSpPr>
        <p:spPr bwMode="auto">
          <a:xfrm>
            <a:off x="7776863" y="6341384"/>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138" name="Oval 137"/>
          <p:cNvSpPr/>
          <p:nvPr/>
        </p:nvSpPr>
        <p:spPr bwMode="auto">
          <a:xfrm>
            <a:off x="6480720" y="1156808"/>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139" name="Oval 138"/>
          <p:cNvSpPr/>
          <p:nvPr/>
        </p:nvSpPr>
        <p:spPr bwMode="auto">
          <a:xfrm>
            <a:off x="7128792" y="1156808"/>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140" name="Oval 139"/>
          <p:cNvSpPr/>
          <p:nvPr/>
        </p:nvSpPr>
        <p:spPr bwMode="auto">
          <a:xfrm>
            <a:off x="7776863" y="1156808"/>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IE">
              <a:latin typeface="Arial" charset="0"/>
              <a:cs typeface="Arial" charset="0"/>
            </a:endParaRPr>
          </a:p>
        </p:txBody>
      </p:sp>
      <p:sp>
        <p:nvSpPr>
          <p:cNvPr id="141" name="Oval 140"/>
          <p:cNvSpPr/>
          <p:nvPr/>
        </p:nvSpPr>
        <p:spPr bwMode="auto">
          <a:xfrm>
            <a:off x="6480720" y="1732872"/>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142" name="Oval 141"/>
          <p:cNvSpPr/>
          <p:nvPr/>
        </p:nvSpPr>
        <p:spPr bwMode="auto">
          <a:xfrm>
            <a:off x="7128792" y="1732872"/>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IE">
              <a:latin typeface="Arial" charset="0"/>
              <a:cs typeface="Arial" charset="0"/>
            </a:endParaRPr>
          </a:p>
        </p:txBody>
      </p:sp>
      <p:sp>
        <p:nvSpPr>
          <p:cNvPr id="143" name="Oval 142"/>
          <p:cNvSpPr/>
          <p:nvPr/>
        </p:nvSpPr>
        <p:spPr bwMode="auto">
          <a:xfrm>
            <a:off x="7776863" y="1732872"/>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IE">
              <a:latin typeface="Arial" charset="0"/>
              <a:cs typeface="Arial" charset="0"/>
            </a:endParaRPr>
          </a:p>
        </p:txBody>
      </p:sp>
      <p:sp>
        <p:nvSpPr>
          <p:cNvPr id="144" name="Oval 143"/>
          <p:cNvSpPr/>
          <p:nvPr/>
        </p:nvSpPr>
        <p:spPr bwMode="auto">
          <a:xfrm>
            <a:off x="8424937" y="2308936"/>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145" name="Oval 144"/>
          <p:cNvSpPr/>
          <p:nvPr/>
        </p:nvSpPr>
        <p:spPr bwMode="auto">
          <a:xfrm>
            <a:off x="8424937" y="2885000"/>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146" name="Oval 145"/>
          <p:cNvSpPr/>
          <p:nvPr/>
        </p:nvSpPr>
        <p:spPr bwMode="auto">
          <a:xfrm>
            <a:off x="8424937" y="3461064"/>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147" name="Oval 146"/>
          <p:cNvSpPr/>
          <p:nvPr/>
        </p:nvSpPr>
        <p:spPr bwMode="auto">
          <a:xfrm>
            <a:off x="8424937" y="4037128"/>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148" name="Oval 147"/>
          <p:cNvSpPr/>
          <p:nvPr/>
        </p:nvSpPr>
        <p:spPr bwMode="auto">
          <a:xfrm>
            <a:off x="8424937" y="4613192"/>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149" name="Oval 148"/>
          <p:cNvSpPr/>
          <p:nvPr/>
        </p:nvSpPr>
        <p:spPr bwMode="auto">
          <a:xfrm>
            <a:off x="8424937" y="5189256"/>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150" name="Oval 149"/>
          <p:cNvSpPr/>
          <p:nvPr/>
        </p:nvSpPr>
        <p:spPr bwMode="auto">
          <a:xfrm>
            <a:off x="8424937" y="5765320"/>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151" name="Oval 150"/>
          <p:cNvSpPr/>
          <p:nvPr/>
        </p:nvSpPr>
        <p:spPr bwMode="auto">
          <a:xfrm>
            <a:off x="8424937" y="6341384"/>
            <a:ext cx="648071" cy="576064"/>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152" name="Oval 151"/>
          <p:cNvSpPr/>
          <p:nvPr/>
        </p:nvSpPr>
        <p:spPr bwMode="auto">
          <a:xfrm>
            <a:off x="8424937" y="1156808"/>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
        <p:nvSpPr>
          <p:cNvPr id="153" name="Oval 152"/>
          <p:cNvSpPr/>
          <p:nvPr/>
        </p:nvSpPr>
        <p:spPr bwMode="auto">
          <a:xfrm>
            <a:off x="8424937" y="1732872"/>
            <a:ext cx="648071" cy="57606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E" sz="1800" b="0" i="0" u="sng"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2493119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4"/>
          <p:cNvSpPr>
            <a:spLocks noChangeArrowheads="1"/>
          </p:cNvSpPr>
          <p:nvPr/>
        </p:nvSpPr>
        <p:spPr bwMode="auto">
          <a:xfrm>
            <a:off x="539750" y="1700213"/>
            <a:ext cx="7561263"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buFontTx/>
              <a:buChar char="•"/>
            </a:pPr>
            <a:r>
              <a:rPr lang="en-GB" sz="2000" u="none" dirty="0"/>
              <a:t>By manipulating switches, it is possible to perform binary mathematical </a:t>
            </a:r>
            <a:r>
              <a:rPr lang="en-GB" sz="2000" u="none" dirty="0" smtClean="0"/>
              <a:t>calculations (both arithmetic and logical)</a:t>
            </a:r>
            <a:endParaRPr lang="en-GB" sz="2000" u="none" dirty="0"/>
          </a:p>
          <a:p>
            <a:pPr marL="609600" indent="-609600">
              <a:spcBef>
                <a:spcPct val="20000"/>
              </a:spcBef>
              <a:buFontTx/>
              <a:buChar char="•"/>
            </a:pPr>
            <a:endParaRPr lang="en-GB" sz="2000" u="none" dirty="0"/>
          </a:p>
          <a:p>
            <a:pPr marL="609600" indent="-609600">
              <a:spcBef>
                <a:spcPct val="20000"/>
              </a:spcBef>
              <a:buFontTx/>
              <a:buChar char="•"/>
            </a:pPr>
            <a:r>
              <a:rPr lang="en-GB" sz="2000" u="none" dirty="0"/>
              <a:t>Computers are very similar to that bank of lights. In computers today, transistors, instead of bulbs, are used. The charge in the transistor determines whether it is On or Off i.e. that is 1 or 0.</a:t>
            </a:r>
          </a:p>
          <a:p>
            <a:pPr marL="609600" indent="-609600">
              <a:spcBef>
                <a:spcPct val="20000"/>
              </a:spcBef>
              <a:buFontTx/>
              <a:buChar char="•"/>
            </a:pPr>
            <a:endParaRPr lang="en-GB" sz="2000" u="none" dirty="0"/>
          </a:p>
          <a:p>
            <a:pPr marL="609600" indent="-609600">
              <a:spcBef>
                <a:spcPct val="20000"/>
              </a:spcBef>
              <a:buFontTx/>
              <a:buChar char="•"/>
            </a:pPr>
            <a:r>
              <a:rPr lang="en-GB" sz="2000" u="none" dirty="0"/>
              <a:t>All chips today, including microprocessor and memory chips, are basically vast collections of transistors arranged in different patterns so that they can accomplish different tasks.</a:t>
            </a:r>
          </a:p>
        </p:txBody>
      </p:sp>
      <p:sp>
        <p:nvSpPr>
          <p:cNvPr id="24578" name="Rectangle 5"/>
          <p:cNvSpPr>
            <a:spLocks noChangeArrowheads="1"/>
          </p:cNvSpPr>
          <p:nvPr/>
        </p:nvSpPr>
        <p:spPr bwMode="auto">
          <a:xfrm>
            <a:off x="9001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3200" u="none">
                <a:solidFill>
                  <a:schemeClr val="bg1"/>
                </a:solidFill>
              </a:rPr>
              <a:t>Number Systems and Arithmetic </a:t>
            </a:r>
            <a:endParaRPr lang="en-US" sz="3200" u="none">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77">
                                            <p:txEl>
                                              <p:pRg st="2" end="2"/>
                                            </p:txEl>
                                          </p:spTgt>
                                        </p:tgtEl>
                                        <p:attrNameLst>
                                          <p:attrName>style.visibility</p:attrName>
                                        </p:attrNameLst>
                                      </p:cBhvr>
                                      <p:to>
                                        <p:strVal val="visible"/>
                                      </p:to>
                                    </p:set>
                                    <p:anim calcmode="lin" valueType="num">
                                      <p:cBhvr additive="base">
                                        <p:cTn id="7" dur="500" fill="hold"/>
                                        <p:tgtEl>
                                          <p:spTgt spid="2457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577">
                                            <p:txEl>
                                              <p:pRg st="4" end="4"/>
                                            </p:txEl>
                                          </p:spTgt>
                                        </p:tgtEl>
                                        <p:attrNameLst>
                                          <p:attrName>style.visibility</p:attrName>
                                        </p:attrNameLst>
                                      </p:cBhvr>
                                      <p:to>
                                        <p:strVal val="visible"/>
                                      </p:to>
                                    </p:set>
                                    <p:anim calcmode="lin" valueType="num">
                                      <p:cBhvr additive="base">
                                        <p:cTn id="13" dur="500" fill="hold"/>
                                        <p:tgtEl>
                                          <p:spTgt spid="24577">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57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4"/>
          <p:cNvSpPr>
            <a:spLocks noChangeArrowheads="1"/>
          </p:cNvSpPr>
          <p:nvPr/>
        </p:nvSpPr>
        <p:spPr bwMode="auto">
          <a:xfrm>
            <a:off x="395536" y="1556792"/>
            <a:ext cx="8064896" cy="1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GB" sz="2000" u="none" dirty="0"/>
              <a:t>To the PC all data exists as 0s and 1s. This is referred to as the computers MACHINE LANGUAGE. From the simplest of numeric systems, the computer can construct representations of numbers, words, colours and shapes. </a:t>
            </a:r>
          </a:p>
          <a:p>
            <a:pPr marL="609600" indent="-609600">
              <a:spcBef>
                <a:spcPct val="20000"/>
              </a:spcBef>
              <a:buFontTx/>
              <a:buChar char="•"/>
            </a:pPr>
            <a:endParaRPr lang="en-GB" sz="2000" u="none" dirty="0"/>
          </a:p>
          <a:p>
            <a:pPr marL="609600" indent="-609600">
              <a:spcBef>
                <a:spcPct val="20000"/>
              </a:spcBef>
            </a:pPr>
            <a:r>
              <a:rPr lang="en-GB" sz="2000" u="none" dirty="0"/>
              <a:t>		</a:t>
            </a:r>
          </a:p>
        </p:txBody>
      </p:sp>
      <p:sp>
        <p:nvSpPr>
          <p:cNvPr id="25602" name="Rectangle 5"/>
          <p:cNvSpPr>
            <a:spLocks noChangeArrowheads="1"/>
          </p:cNvSpPr>
          <p:nvPr/>
        </p:nvSpPr>
        <p:spPr bwMode="auto">
          <a:xfrm>
            <a:off x="9001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3200" u="none">
                <a:solidFill>
                  <a:schemeClr val="bg1"/>
                </a:solidFill>
              </a:rPr>
              <a:t>Number Systems and Arithmetic </a:t>
            </a:r>
            <a:endParaRPr lang="en-US" sz="3200" u="none">
              <a:solidFill>
                <a:schemeClr val="bg1"/>
              </a:solidFill>
            </a:endParaRPr>
          </a:p>
        </p:txBody>
      </p:sp>
      <p:sp>
        <p:nvSpPr>
          <p:cNvPr id="2" name="TextBox 1"/>
          <p:cNvSpPr txBox="1"/>
          <p:nvPr/>
        </p:nvSpPr>
        <p:spPr>
          <a:xfrm>
            <a:off x="395536" y="3366100"/>
            <a:ext cx="8276977" cy="2862322"/>
          </a:xfrm>
          <a:prstGeom prst="rect">
            <a:avLst/>
          </a:prstGeom>
          <a:noFill/>
        </p:spPr>
        <p:txBody>
          <a:bodyPr wrap="square" rtlCol="0">
            <a:spAutoFit/>
          </a:bodyPr>
          <a:lstStyle/>
          <a:p>
            <a:r>
              <a:rPr lang="en-IE" sz="2000" u="none" dirty="0"/>
              <a:t>A </a:t>
            </a:r>
            <a:r>
              <a:rPr lang="en-IE" sz="2000" b="1" u="none" dirty="0"/>
              <a:t>compiler</a:t>
            </a:r>
            <a:r>
              <a:rPr lang="en-IE" sz="2000" u="none" dirty="0"/>
              <a:t> is a computer program (or set of programs) that transforms source code written in a </a:t>
            </a:r>
            <a:r>
              <a:rPr lang="en-IE" sz="2000" b="1" u="none" dirty="0"/>
              <a:t>programming language</a:t>
            </a:r>
            <a:r>
              <a:rPr lang="en-IE" sz="2000" b="1" u="none" dirty="0">
                <a:solidFill>
                  <a:schemeClr val="accent6">
                    <a:lumMod val="40000"/>
                    <a:lumOff val="60000"/>
                  </a:schemeClr>
                </a:solidFill>
              </a:rPr>
              <a:t> </a:t>
            </a:r>
            <a:r>
              <a:rPr lang="en-IE" sz="2000" u="none" dirty="0"/>
              <a:t>(the source language) into another computer language (the target language, often having a </a:t>
            </a:r>
            <a:r>
              <a:rPr lang="en-IE" sz="2000" b="1" u="none" dirty="0"/>
              <a:t>binary form </a:t>
            </a:r>
            <a:r>
              <a:rPr lang="en-IE" sz="2000" u="none" dirty="0"/>
              <a:t>known as </a:t>
            </a:r>
            <a:r>
              <a:rPr lang="en-IE" sz="2000" b="1" u="none" dirty="0"/>
              <a:t>object code</a:t>
            </a:r>
            <a:r>
              <a:rPr lang="en-IE" sz="2000" u="none" dirty="0" smtClean="0"/>
              <a:t>).The </a:t>
            </a:r>
            <a:r>
              <a:rPr lang="en-IE" sz="2000" u="none" dirty="0"/>
              <a:t>most common reason for converting a source code is to create an </a:t>
            </a:r>
            <a:r>
              <a:rPr lang="en-IE" sz="2000" b="1" u="none" dirty="0"/>
              <a:t>executable program</a:t>
            </a:r>
            <a:r>
              <a:rPr lang="en-IE" sz="2000" u="none" dirty="0"/>
              <a:t>.</a:t>
            </a:r>
          </a:p>
          <a:p>
            <a:r>
              <a:rPr lang="en-IE" sz="2000" u="none" dirty="0"/>
              <a:t>The name "compiler" is primarily used for programs that translate source code from a </a:t>
            </a:r>
            <a:r>
              <a:rPr lang="en-IE" sz="2000" b="1" dirty="0"/>
              <a:t>high-level programming language to a lower level language</a:t>
            </a:r>
            <a:r>
              <a:rPr lang="en-IE" sz="2000" b="1" dirty="0">
                <a:solidFill>
                  <a:schemeClr val="accent6">
                    <a:lumMod val="40000"/>
                    <a:lumOff val="60000"/>
                  </a:schemeClr>
                </a:solidFill>
              </a:rPr>
              <a:t> </a:t>
            </a:r>
            <a:r>
              <a:rPr lang="en-IE" sz="2000" u="none" dirty="0"/>
              <a:t>(e.g., </a:t>
            </a:r>
            <a:r>
              <a:rPr lang="en-IE" sz="2000" b="1" u="none" dirty="0">
                <a:solidFill>
                  <a:srgbClr val="FF0000"/>
                </a:solidFill>
              </a:rPr>
              <a:t>assembly language or machine </a:t>
            </a:r>
            <a:r>
              <a:rPr lang="en-IE" sz="2000" b="1" u="none" dirty="0" smtClean="0">
                <a:solidFill>
                  <a:srgbClr val="FF0000"/>
                </a:solidFill>
              </a:rPr>
              <a:t>code</a:t>
            </a:r>
            <a:endParaRPr lang="en-IE"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4"/>
          <p:cNvSpPr>
            <a:spLocks noChangeArrowheads="1"/>
          </p:cNvSpPr>
          <p:nvPr/>
        </p:nvSpPr>
        <p:spPr bwMode="auto">
          <a:xfrm>
            <a:off x="539750" y="1700213"/>
            <a:ext cx="7561263"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endParaRPr lang="en-GB" sz="1600" u="none" dirty="0"/>
          </a:p>
          <a:p>
            <a:pPr marL="609600" indent="-609600">
              <a:spcBef>
                <a:spcPct val="20000"/>
              </a:spcBef>
              <a:buFontTx/>
              <a:buChar char="•"/>
            </a:pPr>
            <a:r>
              <a:rPr lang="en-GB" sz="2000" u="none" dirty="0"/>
              <a:t>Using Modular arithmetic we can easily communicate in any number system. Example, </a:t>
            </a:r>
          </a:p>
          <a:p>
            <a:pPr marL="609600" indent="-609600">
              <a:spcBef>
                <a:spcPct val="20000"/>
              </a:spcBef>
              <a:buFontTx/>
              <a:buChar char="•"/>
            </a:pPr>
            <a:endParaRPr lang="en-GB" sz="2000" u="none" dirty="0"/>
          </a:p>
          <a:p>
            <a:pPr marL="609600" indent="-609600">
              <a:spcBef>
                <a:spcPct val="20000"/>
              </a:spcBef>
            </a:pPr>
            <a:r>
              <a:rPr lang="en-GB" sz="2000" u="none" dirty="0"/>
              <a:t>	In binary we have in our alphabet {0, 1} therefore using % 2 we can get representations that are only returned within the bounds of the modulo number.</a:t>
            </a:r>
          </a:p>
          <a:p>
            <a:pPr marL="609600" indent="-609600">
              <a:spcBef>
                <a:spcPct val="20000"/>
              </a:spcBef>
            </a:pPr>
            <a:endParaRPr lang="en-GB" sz="2000" u="none" dirty="0"/>
          </a:p>
          <a:p>
            <a:pPr marL="609600" indent="-609600">
              <a:spcBef>
                <a:spcPct val="20000"/>
              </a:spcBef>
            </a:pPr>
            <a:r>
              <a:rPr lang="en-GB" sz="2000" u="none" dirty="0"/>
              <a:t>		24 % 2 = 0		 21 % 2 = 1</a:t>
            </a:r>
          </a:p>
          <a:p>
            <a:pPr marL="609600" indent="-609600">
              <a:spcBef>
                <a:spcPct val="20000"/>
              </a:spcBef>
            </a:pPr>
            <a:endParaRPr lang="en-GB" sz="2000" u="none" dirty="0"/>
          </a:p>
          <a:p>
            <a:pPr marL="609600" indent="-609600">
              <a:spcBef>
                <a:spcPct val="20000"/>
              </a:spcBef>
            </a:pPr>
            <a:r>
              <a:rPr lang="en-GB" sz="2000" u="none" dirty="0"/>
              <a:t>	</a:t>
            </a:r>
          </a:p>
        </p:txBody>
      </p:sp>
      <p:sp>
        <p:nvSpPr>
          <p:cNvPr id="25602" name="Rectangle 5"/>
          <p:cNvSpPr>
            <a:spLocks noChangeArrowheads="1"/>
          </p:cNvSpPr>
          <p:nvPr/>
        </p:nvSpPr>
        <p:spPr bwMode="auto">
          <a:xfrm>
            <a:off x="9001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3200" u="none">
                <a:solidFill>
                  <a:schemeClr val="bg1"/>
                </a:solidFill>
              </a:rPr>
              <a:t>Number Systems and Arithmetic </a:t>
            </a:r>
            <a:endParaRPr lang="en-US" sz="3200" u="none">
              <a:solidFill>
                <a:schemeClr val="bg1"/>
              </a:solidFill>
            </a:endParaRPr>
          </a:p>
        </p:txBody>
      </p:sp>
    </p:spTree>
    <p:extLst>
      <p:ext uri="{BB962C8B-B14F-4D97-AF65-F5344CB8AC3E}">
        <p14:creationId xmlns:p14="http://schemas.microsoft.com/office/powerpoint/2010/main" val="3108701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1">
                                            <p:txEl>
                                              <p:pRg st="3" end="3"/>
                                            </p:txEl>
                                          </p:spTgt>
                                        </p:tgtEl>
                                        <p:attrNameLst>
                                          <p:attrName>style.visibility</p:attrName>
                                        </p:attrNameLst>
                                      </p:cBhvr>
                                      <p:to>
                                        <p:strVal val="visible"/>
                                      </p:to>
                                    </p:set>
                                    <p:anim calcmode="lin" valueType="num">
                                      <p:cBhvr additive="base">
                                        <p:cTn id="7" dur="500" fill="hold"/>
                                        <p:tgtEl>
                                          <p:spTgt spid="2560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1">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601">
                                            <p:txEl>
                                              <p:pRg st="5" end="5"/>
                                            </p:txEl>
                                          </p:spTgt>
                                        </p:tgtEl>
                                        <p:attrNameLst>
                                          <p:attrName>style.visibility</p:attrName>
                                        </p:attrNameLst>
                                      </p:cBhvr>
                                      <p:to>
                                        <p:strVal val="visible"/>
                                      </p:to>
                                    </p:set>
                                    <p:anim calcmode="lin" valueType="num">
                                      <p:cBhvr additive="base">
                                        <p:cTn id="11" dur="500" fill="hold"/>
                                        <p:tgtEl>
                                          <p:spTgt spid="25601">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60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ChangeArrowheads="1"/>
          </p:cNvSpPr>
          <p:nvPr/>
        </p:nvSpPr>
        <p:spPr bwMode="auto">
          <a:xfrm>
            <a:off x="539750" y="1700213"/>
            <a:ext cx="7561263"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buFontTx/>
              <a:buChar char="•"/>
            </a:pPr>
            <a:r>
              <a:rPr lang="en-GB" sz="2000" u="none" dirty="0"/>
              <a:t>Similarly for other number systems, such as 3 the alphabet is {0, 1, 2}</a:t>
            </a:r>
          </a:p>
          <a:p>
            <a:pPr marL="609600" indent="-609600">
              <a:spcBef>
                <a:spcPct val="20000"/>
              </a:spcBef>
              <a:buFontTx/>
              <a:buChar char="•"/>
            </a:pPr>
            <a:endParaRPr lang="en-GB" sz="2000" u="none" dirty="0"/>
          </a:p>
          <a:p>
            <a:pPr marL="609600" indent="-609600">
              <a:spcBef>
                <a:spcPct val="20000"/>
              </a:spcBef>
            </a:pPr>
            <a:r>
              <a:rPr lang="en-GB" sz="2000" u="none" dirty="0"/>
              <a:t>		24 % 3 = 0	25 % 3 = 1	26 % 3 = 2</a:t>
            </a:r>
          </a:p>
        </p:txBody>
      </p:sp>
      <p:sp>
        <p:nvSpPr>
          <p:cNvPr id="26626" name="Rectangle 3"/>
          <p:cNvSpPr>
            <a:spLocks noChangeArrowheads="1"/>
          </p:cNvSpPr>
          <p:nvPr/>
        </p:nvSpPr>
        <p:spPr bwMode="auto">
          <a:xfrm>
            <a:off x="9001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3200" u="none">
                <a:solidFill>
                  <a:schemeClr val="bg1"/>
                </a:solidFill>
              </a:rPr>
              <a:t>Number Systems and Arithmetic </a:t>
            </a:r>
            <a:endParaRPr lang="en-US" sz="3200" u="none">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ChangeArrowheads="1"/>
          </p:cNvSpPr>
          <p:nvPr/>
        </p:nvSpPr>
        <p:spPr bwMode="auto">
          <a:xfrm>
            <a:off x="539750" y="1700213"/>
            <a:ext cx="7561263" cy="5041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pPr>
            <a:r>
              <a:rPr lang="en-IE" sz="2400" dirty="0"/>
              <a:t>Positional Value Number Systems:</a:t>
            </a:r>
          </a:p>
          <a:p>
            <a:pPr marL="609600" indent="-609600">
              <a:spcBef>
                <a:spcPct val="20000"/>
              </a:spcBef>
            </a:pPr>
            <a:endParaRPr lang="en-US" sz="2400" dirty="0"/>
          </a:p>
          <a:p>
            <a:pPr marL="609600" indent="-609600">
              <a:spcBef>
                <a:spcPct val="20000"/>
              </a:spcBef>
              <a:buFontTx/>
              <a:buChar char="•"/>
            </a:pPr>
            <a:r>
              <a:rPr lang="en-US" sz="2000" u="none" dirty="0"/>
              <a:t>The decimal number systems is employed in everyday arithmetic to represent numbers by strings of digits. </a:t>
            </a:r>
          </a:p>
          <a:p>
            <a:pPr marL="609600" indent="-609600">
              <a:spcBef>
                <a:spcPct val="20000"/>
              </a:spcBef>
              <a:buFontTx/>
              <a:buChar char="•"/>
            </a:pPr>
            <a:endParaRPr lang="en-GB" sz="2000" u="none" dirty="0"/>
          </a:p>
          <a:p>
            <a:pPr marL="609600" indent="-609600">
              <a:spcBef>
                <a:spcPct val="20000"/>
              </a:spcBef>
              <a:buFontTx/>
              <a:buChar char="•"/>
            </a:pPr>
            <a:r>
              <a:rPr lang="en-GB" sz="2000" u="none" dirty="0"/>
              <a:t>Depending on its position in the string, each digit has an associated value of an integer raised to the power of 10.</a:t>
            </a:r>
          </a:p>
          <a:p>
            <a:pPr marL="609600" indent="-609600">
              <a:spcBef>
                <a:spcPct val="20000"/>
              </a:spcBef>
            </a:pPr>
            <a:endParaRPr lang="en-GB" sz="2000" u="none" dirty="0"/>
          </a:p>
          <a:p>
            <a:pPr marL="609600" indent="-609600">
              <a:spcBef>
                <a:spcPct val="20000"/>
              </a:spcBef>
            </a:pPr>
            <a:r>
              <a:rPr lang="en-GB" sz="2000" u="none" dirty="0"/>
              <a:t>Example</a:t>
            </a:r>
            <a:r>
              <a:rPr lang="en-GB" sz="2000" u="none" dirty="0" smtClean="0"/>
              <a:t>:   724.5?</a:t>
            </a:r>
          </a:p>
          <a:p>
            <a:pPr marL="609600" indent="-609600">
              <a:spcBef>
                <a:spcPct val="20000"/>
              </a:spcBef>
            </a:pPr>
            <a:endParaRPr lang="en-GB" sz="2000" u="none" dirty="0"/>
          </a:p>
          <a:p>
            <a:pPr marL="609600" indent="-609600" algn="ctr">
              <a:spcBef>
                <a:spcPct val="20000"/>
              </a:spcBef>
            </a:pPr>
            <a:r>
              <a:rPr lang="en-GB" sz="2000" u="none" dirty="0"/>
              <a:t>(7 * 10^2) + (2*10^1) + (4*10^0) + (5*10^-1</a:t>
            </a:r>
            <a:r>
              <a:rPr lang="en-GB" sz="2000" u="none" dirty="0" smtClean="0"/>
              <a:t>)</a:t>
            </a:r>
          </a:p>
          <a:p>
            <a:endParaRPr lang="en-IE" sz="2000" u="none" dirty="0"/>
          </a:p>
          <a:p>
            <a:r>
              <a:rPr lang="en-IE" sz="2000" i="1" u="none" dirty="0"/>
              <a:t>Note: anything raised to the power of zero is equal to one. </a:t>
            </a:r>
            <a:endParaRPr lang="en-IE" sz="2000" u="none" dirty="0"/>
          </a:p>
          <a:p>
            <a:pPr marL="609600" indent="-609600">
              <a:spcBef>
                <a:spcPct val="20000"/>
              </a:spcBef>
            </a:pPr>
            <a:endParaRPr lang="en-GB" sz="2000" u="none" dirty="0"/>
          </a:p>
          <a:p>
            <a:pPr marL="609600" indent="-609600">
              <a:spcBef>
                <a:spcPct val="20000"/>
              </a:spcBef>
            </a:pPr>
            <a:endParaRPr lang="en-GB" sz="2000" u="none" dirty="0"/>
          </a:p>
          <a:p>
            <a:pPr marL="609600" indent="-609600">
              <a:spcBef>
                <a:spcPct val="20000"/>
              </a:spcBef>
            </a:pPr>
            <a:endParaRPr lang="en-GB" sz="2000" u="none" dirty="0" smtClean="0"/>
          </a:p>
          <a:p>
            <a:pPr marL="609600" indent="-609600">
              <a:spcBef>
                <a:spcPct val="20000"/>
              </a:spcBef>
            </a:pPr>
            <a:endParaRPr lang="en-GB" sz="2000" u="none" dirty="0"/>
          </a:p>
          <a:p>
            <a:pPr marL="609600" indent="-609600">
              <a:spcBef>
                <a:spcPct val="20000"/>
              </a:spcBef>
            </a:pPr>
            <a:r>
              <a:rPr lang="en-GB" sz="1600" i="1" u="none" dirty="0"/>
              <a:t>Note: anything raised to the power of zero is equal to one.</a:t>
            </a:r>
          </a:p>
        </p:txBody>
      </p:sp>
      <p:sp>
        <p:nvSpPr>
          <p:cNvPr id="36866" name="Rectangle 3"/>
          <p:cNvSpPr>
            <a:spLocks noChangeArrowheads="1"/>
          </p:cNvSpPr>
          <p:nvPr/>
        </p:nvSpPr>
        <p:spPr bwMode="auto">
          <a:xfrm>
            <a:off x="9001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3200" u="none">
                <a:solidFill>
                  <a:schemeClr val="bg1"/>
                </a:solidFill>
              </a:rPr>
              <a:t>Number Systems and Arithmetic </a:t>
            </a:r>
            <a:endParaRPr lang="en-US" sz="3200" u="none">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865">
                                            <p:txEl>
                                              <p:pRg st="2" end="2"/>
                                            </p:txEl>
                                          </p:spTgt>
                                        </p:tgtEl>
                                        <p:attrNameLst>
                                          <p:attrName>style.visibility</p:attrName>
                                        </p:attrNameLst>
                                      </p:cBhvr>
                                      <p:to>
                                        <p:strVal val="visible"/>
                                      </p:to>
                                    </p:set>
                                    <p:anim calcmode="lin" valueType="num">
                                      <p:cBhvr additive="base">
                                        <p:cTn id="7" dur="500" fill="hold"/>
                                        <p:tgtEl>
                                          <p:spTgt spid="3686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65">
                                            <p:txEl>
                                              <p:pRg st="4" end="4"/>
                                            </p:txEl>
                                          </p:spTgt>
                                        </p:tgtEl>
                                        <p:attrNameLst>
                                          <p:attrName>style.visibility</p:attrName>
                                        </p:attrNameLst>
                                      </p:cBhvr>
                                      <p:to>
                                        <p:strVal val="visible"/>
                                      </p:to>
                                    </p:set>
                                    <p:anim calcmode="lin" valueType="num">
                                      <p:cBhvr additive="base">
                                        <p:cTn id="13" dur="500" fill="hold"/>
                                        <p:tgtEl>
                                          <p:spTgt spid="3686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865">
                                            <p:txEl>
                                              <p:pRg st="6" end="6"/>
                                            </p:txEl>
                                          </p:spTgt>
                                        </p:tgtEl>
                                        <p:attrNameLst>
                                          <p:attrName>style.visibility</p:attrName>
                                        </p:attrNameLst>
                                      </p:cBhvr>
                                      <p:to>
                                        <p:strVal val="visible"/>
                                      </p:to>
                                    </p:set>
                                    <p:anim calcmode="lin" valueType="num">
                                      <p:cBhvr additive="base">
                                        <p:cTn id="19" dur="500" fill="hold"/>
                                        <p:tgtEl>
                                          <p:spTgt spid="3686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6865">
                                            <p:txEl>
                                              <p:pRg st="8" end="8"/>
                                            </p:txEl>
                                          </p:spTgt>
                                        </p:tgtEl>
                                        <p:attrNameLst>
                                          <p:attrName>style.visibility</p:attrName>
                                        </p:attrNameLst>
                                      </p:cBhvr>
                                      <p:to>
                                        <p:strVal val="visible"/>
                                      </p:to>
                                    </p:set>
                                    <p:animEffect transition="in" filter="wipe(down)">
                                      <p:cBhvr>
                                        <p:cTn id="25" dur="500"/>
                                        <p:tgtEl>
                                          <p:spTgt spid="36865">
                                            <p:txEl>
                                              <p:pRg st="8" end="8"/>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6865">
                                            <p:txEl>
                                              <p:pRg st="10" end="10"/>
                                            </p:txEl>
                                          </p:spTgt>
                                        </p:tgtEl>
                                        <p:attrNameLst>
                                          <p:attrName>style.visibility</p:attrName>
                                        </p:attrNameLst>
                                      </p:cBhvr>
                                      <p:to>
                                        <p:strVal val="visible"/>
                                      </p:to>
                                    </p:set>
                                    <p:animEffect transition="in" filter="wipe(down)">
                                      <p:cBhvr>
                                        <p:cTn id="28" dur="500"/>
                                        <p:tgtEl>
                                          <p:spTgt spid="3686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60634166"/>
              </p:ext>
            </p:extLst>
          </p:nvPr>
        </p:nvGraphicFramePr>
        <p:xfrm>
          <a:off x="323528" y="1874441"/>
          <a:ext cx="8229600" cy="4913538"/>
        </p:xfrm>
        <a:graphic>
          <a:graphicData uri="http://schemas.openxmlformats.org/drawingml/2006/table">
            <a:tbl>
              <a:tblPr/>
              <a:tblGrid>
                <a:gridCol w="1645920"/>
                <a:gridCol w="1645920"/>
                <a:gridCol w="1532696"/>
                <a:gridCol w="1759144"/>
                <a:gridCol w="1645920"/>
              </a:tblGrid>
              <a:tr h="547991">
                <a:tc>
                  <a:txBody>
                    <a:bodyPr/>
                    <a:lstStyle/>
                    <a:p>
                      <a:r>
                        <a:rPr lang="en-IE" dirty="0"/>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IE" dirty="0"/>
                        <a:t>Power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IE" dirty="0"/>
                        <a:t>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IE" dirty="0">
                          <a:hlinkClick r:id="rId2" tooltip="SI prefix"/>
                        </a:rPr>
                        <a:t>SI symbol</a:t>
                      </a:r>
                      <a:endParaRPr lang="en-I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IE" dirty="0">
                          <a:hlinkClick r:id="rId2" tooltip="SI prefix"/>
                        </a:rPr>
                        <a:t>SI prefix</a:t>
                      </a:r>
                      <a:endParaRPr lang="en-I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574520">
                <a:tc>
                  <a:txBody>
                    <a:bodyPr/>
                    <a:lstStyle/>
                    <a:p>
                      <a:r>
                        <a:rPr lang="en-IE" dirty="0"/>
                        <a:t>Tenth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IE"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IE"/>
                        <a:t>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IE"/>
                        <a: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IE"/>
                        <a:t>deci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547991">
                <a:tc>
                  <a:txBody>
                    <a:bodyPr/>
                    <a:lstStyle/>
                    <a:p>
                      <a:r>
                        <a:rPr lang="en-IE" dirty="0"/>
                        <a:t>Hundredth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IE"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IE"/>
                        <a:t>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IE"/>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IE"/>
                        <a:t>centi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547991">
                <a:tc>
                  <a:txBody>
                    <a:bodyPr/>
                    <a:lstStyle/>
                    <a:p>
                      <a:r>
                        <a:rPr lang="en-IE"/>
                        <a:t>Thousandth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IE"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IE" dirty="0"/>
                        <a:t>0.001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IE"/>
                        <a:t>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IE"/>
                        <a:t>milli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547991">
                <a:tc>
                  <a:txBody>
                    <a:bodyPr/>
                    <a:lstStyle/>
                    <a:p>
                      <a:r>
                        <a:rPr lang="en-IE"/>
                        <a:t>Myriad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IE"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IE" dirty="0"/>
                        <a:t>0.000 1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IE"/>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IE"/>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958983">
                <a:tc>
                  <a:txBody>
                    <a:bodyPr/>
                    <a:lstStyle/>
                    <a:p>
                      <a:r>
                        <a:rPr lang="en-IE"/>
                        <a:t>Hundred Thousandth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IE"/>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IE" dirty="0"/>
                        <a:t>0.000 01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I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I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547991">
                <a:tc>
                  <a:txBody>
                    <a:bodyPr/>
                    <a:lstStyle/>
                    <a:p>
                      <a:r>
                        <a:rPr lang="en-IE"/>
                        <a:t>Millionth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IE"/>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IE"/>
                        <a:t>0.000 001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l-GR" dirty="0"/>
                        <a:t>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IE" dirty="0"/>
                        <a:t>micro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547991">
                <a:tc>
                  <a:txBody>
                    <a:bodyPr/>
                    <a:lstStyle/>
                    <a:p>
                      <a:r>
                        <a:rPr lang="en-IE"/>
                        <a:t>Billionth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IE"/>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IE"/>
                        <a:t>0.000 000 001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IE"/>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IE" dirty="0" err="1"/>
                        <a:t>nano</a:t>
                      </a:r>
                      <a:endParaRPr lang="en-I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bl>
          </a:graphicData>
        </a:graphic>
      </p:graphicFrame>
      <p:sp>
        <p:nvSpPr>
          <p:cNvPr id="3" name="Rectangle 1"/>
          <p:cNvSpPr>
            <a:spLocks noChangeArrowheads="1"/>
          </p:cNvSpPr>
          <p:nvPr/>
        </p:nvSpPr>
        <p:spPr bwMode="auto">
          <a:xfrm>
            <a:off x="179512" y="1351221"/>
            <a:ext cx="304282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chemeClr val="tx1"/>
                </a:solidFill>
                <a:effectLst/>
                <a:latin typeface="Arial" charset="0"/>
                <a:cs typeface="Arial" charset="0"/>
              </a:rPr>
              <a:t>Negative powers</a:t>
            </a:r>
          </a:p>
        </p:txBody>
      </p:sp>
    </p:spTree>
    <p:extLst>
      <p:ext uri="{BB962C8B-B14F-4D97-AF65-F5344CB8AC3E}">
        <p14:creationId xmlns:p14="http://schemas.microsoft.com/office/powerpoint/2010/main" val="258612424"/>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6971</TotalTime>
  <Words>877</Words>
  <Application>Microsoft Office PowerPoint</Application>
  <PresentationFormat>On-screen Show (4:3)</PresentationFormat>
  <Paragraphs>179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Default Design</vt:lpstr>
      <vt:lpstr>Lecture 2 – Number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 eCommerce Environment     PJ Wall</dc:title>
  <dc:creator>pj</dc:creator>
  <cp:lastModifiedBy>Paulh</cp:lastModifiedBy>
  <cp:revision>654</cp:revision>
  <dcterms:created xsi:type="dcterms:W3CDTF">2012-02-03T11:34:44Z</dcterms:created>
  <dcterms:modified xsi:type="dcterms:W3CDTF">2016-02-14T00:10:34Z</dcterms:modified>
</cp:coreProperties>
</file>