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30" r:id="rId2"/>
    <p:sldId id="531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99"/>
    <a:srgbClr val="FFCC00"/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8" autoAdjust="0"/>
  </p:normalViewPr>
  <p:slideViewPr>
    <p:cSldViewPr>
      <p:cViewPr varScale="1">
        <p:scale>
          <a:sx n="98" d="100"/>
          <a:sy n="98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D3C3E4-9EA1-4AEF-A45D-F592EBD2A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1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F16312-3960-4D73-A06F-768EFCD85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16312-3960-4D73-A06F-768EFCD854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8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0E6E2-6638-4D6F-BDC5-063E1819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FC5F6-4CD4-4903-A2DA-53B87A88F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36B50-1FAB-4BC0-B744-DAC63D9A3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27EED-4214-48BD-BAF4-49A940AD4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30461-400F-4129-8A76-3BC98126C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8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6FEA4-2DE0-401C-80D3-80AE1FE16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2D6D0-EC16-4D18-B5DB-39502901B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00AA-563E-4744-964B-1D06666E2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78BBB-7C0E-49A7-8D85-DDAE08B1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0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C1C6C-AB9A-4178-973B-CACEDDD9F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7EF3-5EED-4873-89A4-F694CAFD2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34AEA4-C424-462F-A18E-F4DE219A6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0"/>
            <a:ext cx="73802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25"/>
            <a:ext cx="82296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5561106" y="5250353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9001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sz="3200" u="none" dirty="0" smtClean="0">
                <a:solidFill>
                  <a:schemeClr val="bg1"/>
                </a:solidFill>
              </a:rPr>
              <a:t>Finite State Machines</a:t>
            </a:r>
            <a:endParaRPr lang="en-US" altLang="en-US" sz="3200" u="none" dirty="0">
              <a:solidFill>
                <a:schemeClr val="bg1"/>
              </a:solidFill>
            </a:endParaRPr>
          </a:p>
        </p:txBody>
      </p:sp>
      <p:grpSp>
        <p:nvGrpSpPr>
          <p:cNvPr id="16388" name="Group 14"/>
          <p:cNvGrpSpPr>
            <a:grpSpLocks/>
          </p:cNvGrpSpPr>
          <p:nvPr/>
        </p:nvGrpSpPr>
        <p:grpSpPr bwMode="auto">
          <a:xfrm>
            <a:off x="1188244" y="3357563"/>
            <a:ext cx="3024187" cy="792162"/>
            <a:chOff x="703" y="1797"/>
            <a:chExt cx="1905" cy="499"/>
          </a:xfrm>
        </p:grpSpPr>
        <p:sp>
          <p:nvSpPr>
            <p:cNvPr id="16389" name="Oval 9"/>
            <p:cNvSpPr>
              <a:spLocks noChangeArrowheads="1"/>
            </p:cNvSpPr>
            <p:nvPr/>
          </p:nvSpPr>
          <p:spPr bwMode="auto">
            <a:xfrm>
              <a:off x="703" y="17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u="none" dirty="0"/>
                <a:t>s0</a:t>
              </a:r>
              <a:endParaRPr lang="en-US" altLang="en-US" u="none" dirty="0"/>
            </a:p>
          </p:txBody>
        </p:sp>
        <p:sp>
          <p:nvSpPr>
            <p:cNvPr id="16390" name="Oval 10"/>
            <p:cNvSpPr>
              <a:spLocks noChangeArrowheads="1"/>
            </p:cNvSpPr>
            <p:nvPr/>
          </p:nvSpPr>
          <p:spPr bwMode="auto">
            <a:xfrm>
              <a:off x="2064" y="1797"/>
              <a:ext cx="544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u="none"/>
                <a:t>so</a:t>
              </a:r>
              <a:endParaRPr lang="en-US" altLang="en-US" u="none"/>
            </a:p>
          </p:txBody>
        </p:sp>
        <p:sp>
          <p:nvSpPr>
            <p:cNvPr id="16391" name="Oval 11"/>
            <p:cNvSpPr>
              <a:spLocks noChangeArrowheads="1"/>
            </p:cNvSpPr>
            <p:nvPr/>
          </p:nvSpPr>
          <p:spPr bwMode="auto">
            <a:xfrm>
              <a:off x="2109" y="1842"/>
              <a:ext cx="454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IE" altLang="en-US" u="none" dirty="0"/>
                <a:t>s1</a:t>
              </a:r>
              <a:endParaRPr lang="en-US" altLang="en-US" u="none" dirty="0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1304" y="201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 Box 13"/>
            <p:cNvSpPr txBox="1">
              <a:spLocks noChangeArrowheads="1"/>
            </p:cNvSpPr>
            <p:nvPr/>
          </p:nvSpPr>
          <p:spPr bwMode="auto">
            <a:xfrm>
              <a:off x="1519" y="17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IE" altLang="en-US" u="none" dirty="0"/>
                <a:t>a</a:t>
              </a:r>
              <a:endParaRPr lang="en-US" altLang="en-US" u="none" dirty="0"/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9750" y="1700213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/>
            <a:r>
              <a:rPr lang="en-IE" sz="2000" u="none" dirty="0"/>
              <a:t>Create a Finite State Machine to recognise all the words in the following </a:t>
            </a:r>
            <a:r>
              <a:rPr lang="en-IE" sz="2000" u="none" dirty="0" smtClean="0"/>
              <a:t>language:      </a:t>
            </a:r>
            <a:r>
              <a:rPr lang="en-IE" sz="2000" i="1" u="none" dirty="0" smtClean="0"/>
              <a:t>L</a:t>
            </a:r>
            <a:r>
              <a:rPr lang="en-IE" sz="2000" i="1" u="none" dirty="0"/>
              <a:t>={a, </a:t>
            </a:r>
            <a:r>
              <a:rPr lang="en-IE" sz="2000" i="1" u="none" dirty="0" err="1"/>
              <a:t>aab</a:t>
            </a:r>
            <a:r>
              <a:rPr lang="en-IE" sz="2000" i="1" u="none" dirty="0"/>
              <a:t>, </a:t>
            </a:r>
            <a:r>
              <a:rPr lang="en-IE" sz="2000" i="1" u="none" dirty="0" err="1"/>
              <a:t>abab</a:t>
            </a:r>
            <a:r>
              <a:rPr lang="en-IE" sz="2000" i="1" u="none" dirty="0"/>
              <a:t>, </a:t>
            </a:r>
            <a:r>
              <a:rPr lang="en-IE" sz="2000" i="1" u="none" dirty="0" err="1"/>
              <a:t>abb</a:t>
            </a:r>
            <a:r>
              <a:rPr lang="en-IE" sz="2000" i="1" u="none" dirty="0"/>
              <a:t>}</a:t>
            </a:r>
            <a:endParaRPr lang="en-IE" sz="2000" u="none" dirty="0"/>
          </a:p>
          <a:p>
            <a:pPr eaLnBrk="1" hangingPunct="1">
              <a:spcBef>
                <a:spcPct val="20000"/>
              </a:spcBef>
            </a:pPr>
            <a:endParaRPr lang="en-IE" altLang="en-US" sz="2000" u="none" dirty="0"/>
          </a:p>
          <a:p>
            <a:pPr eaLnBrk="1" hangingPunct="1">
              <a:spcBef>
                <a:spcPct val="20000"/>
              </a:spcBef>
            </a:pPr>
            <a:endParaRPr lang="en-GB" altLang="en-US" sz="2000" b="1" u="none" dirty="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320381" y="368749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731029" y="332078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92906" y="4221088"/>
            <a:ext cx="0" cy="1029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038653" y="455236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5624883" y="5303166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780631" y="4221087"/>
            <a:ext cx="0" cy="1029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3348831" y="5230935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s4</a:t>
            </a:r>
            <a:endParaRPr lang="en-US" altLang="en-US" u="none" dirty="0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788787" y="455105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4307166" y="559747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717814" y="523076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6516216" y="560741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6926864" y="52406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27" name="Oval 10"/>
          <p:cNvSpPr>
            <a:spLocks noChangeArrowheads="1"/>
          </p:cNvSpPr>
          <p:nvPr/>
        </p:nvSpPr>
        <p:spPr bwMode="auto">
          <a:xfrm>
            <a:off x="7696676" y="5250352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7760453" y="5303165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s5</a:t>
            </a:r>
            <a:endParaRPr lang="en-US" altLang="en-US" u="none" dirty="0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4101694" y="4076701"/>
            <a:ext cx="1523190" cy="12264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4574576" y="431205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5550696" y="3321319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33" name="Oval 11"/>
          <p:cNvSpPr>
            <a:spLocks noChangeArrowheads="1"/>
          </p:cNvSpPr>
          <p:nvPr/>
        </p:nvSpPr>
        <p:spPr bwMode="auto">
          <a:xfrm>
            <a:off x="5622132" y="3400425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s2</a:t>
            </a:r>
            <a:endParaRPr lang="en-US" altLang="en-US" u="none" dirty="0"/>
          </a:p>
        </p:txBody>
      </p:sp>
    </p:spTree>
    <p:extLst>
      <p:ext uri="{BB962C8B-B14F-4D97-AF65-F5344CB8AC3E}">
        <p14:creationId xmlns:p14="http://schemas.microsoft.com/office/powerpoint/2010/main" val="19419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028582" y="4160398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s2</a:t>
            </a:r>
            <a:endParaRPr lang="en-US" altLang="en-US" u="none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89658" y="433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sz="3200" u="none" dirty="0" smtClean="0">
                <a:solidFill>
                  <a:schemeClr val="bg1"/>
                </a:solidFill>
              </a:rPr>
              <a:t>Finite State Machines</a:t>
            </a:r>
            <a:endParaRPr lang="en-US" altLang="en-US" sz="3200" u="none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39749" y="1377227"/>
            <a:ext cx="75612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/>
            <a:r>
              <a:rPr lang="en-IE" sz="2000" u="none" dirty="0"/>
              <a:t>Draw a Finite State Machine that is capable of recognizing the following </a:t>
            </a:r>
            <a:r>
              <a:rPr lang="en-IE" sz="2000" u="none" dirty="0" smtClean="0"/>
              <a:t>alphabet: L</a:t>
            </a:r>
            <a:r>
              <a:rPr lang="en-IE" sz="2000" u="none" dirty="0"/>
              <a:t>={ABAB, BBA, BBB, ABABAB}</a:t>
            </a:r>
          </a:p>
          <a:p>
            <a:pPr eaLnBrk="1" hangingPunct="1">
              <a:spcBef>
                <a:spcPct val="20000"/>
              </a:spcBef>
            </a:pPr>
            <a:endParaRPr lang="en-IE" altLang="en-US" sz="2000" u="none" dirty="0"/>
          </a:p>
          <a:p>
            <a:pPr eaLnBrk="1" hangingPunct="1">
              <a:spcBef>
                <a:spcPct val="20000"/>
              </a:spcBef>
            </a:pPr>
            <a:endParaRPr lang="en-GB" altLang="en-US" sz="2000" b="1" u="none" dirty="0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907207" y="2718114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40912" y="2365720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3100019" y="4239504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s2</a:t>
            </a:r>
            <a:endParaRPr lang="en-US" altLang="en-US" u="none" dirty="0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3347069" y="57647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6304518" y="412667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1043607" y="2322033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s0</a:t>
            </a:r>
            <a:endParaRPr lang="en-US" altLang="en-US" u="none" dirty="0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3059732" y="2338971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s1</a:t>
            </a:r>
            <a:endParaRPr lang="en-US" altLang="en-US" u="none" dirty="0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>
            <a:off x="3335473" y="3127646"/>
            <a:ext cx="0" cy="1029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923332" y="4556479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251650" y="412137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7115589" y="4167273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41" name="Oval 11"/>
          <p:cNvSpPr>
            <a:spLocks noChangeArrowheads="1"/>
          </p:cNvSpPr>
          <p:nvPr/>
        </p:nvSpPr>
        <p:spPr bwMode="auto">
          <a:xfrm>
            <a:off x="7187027" y="4229142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s4</a:t>
            </a:r>
            <a:endParaRPr lang="en-US" altLang="en-US" u="none" dirty="0"/>
          </a:p>
        </p:txBody>
      </p:sp>
      <p:sp>
        <p:nvSpPr>
          <p:cNvPr id="42" name="Oval 10"/>
          <p:cNvSpPr>
            <a:spLocks noChangeArrowheads="1"/>
          </p:cNvSpPr>
          <p:nvPr/>
        </p:nvSpPr>
        <p:spPr bwMode="auto">
          <a:xfrm>
            <a:off x="1020061" y="4156911"/>
            <a:ext cx="887145" cy="8579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s5</a:t>
            </a:r>
            <a:endParaRPr lang="en-US" altLang="en-US" u="none" dirty="0"/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1475407" y="3114195"/>
            <a:ext cx="0" cy="10292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1502762" y="3447799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1907207" y="4590537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2314192" y="419402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5075857" y="4156911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5963066" y="454346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3643483" y="343197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1502762" y="5019466"/>
            <a:ext cx="980707" cy="7229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1587683" y="5372364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52" name="Oval 10"/>
          <p:cNvSpPr>
            <a:spLocks noChangeArrowheads="1"/>
          </p:cNvSpPr>
          <p:nvPr/>
        </p:nvSpPr>
        <p:spPr bwMode="auto">
          <a:xfrm>
            <a:off x="2472571" y="5364012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s6</a:t>
            </a:r>
            <a:endParaRPr lang="en-US" altLang="en-US" u="none" dirty="0"/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3722905" y="536401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4499594" y="5364012"/>
            <a:ext cx="863600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s3</a:t>
            </a:r>
            <a:endParaRPr lang="en-US" altLang="en-US" u="none" dirty="0"/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4571030" y="5443118"/>
            <a:ext cx="720725" cy="647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IE" altLang="en-US" u="none" dirty="0" smtClean="0"/>
              <a:t>s7</a:t>
            </a:r>
            <a:endParaRPr lang="en-US" altLang="en-US" u="none" dirty="0"/>
          </a:p>
        </p:txBody>
      </p:sp>
      <p:sp>
        <p:nvSpPr>
          <p:cNvPr id="56" name="Line 12"/>
          <p:cNvSpPr>
            <a:spLocks noChangeShapeType="1"/>
          </p:cNvSpPr>
          <p:nvPr/>
        </p:nvSpPr>
        <p:spPr bwMode="auto">
          <a:xfrm flipV="1">
            <a:off x="3172249" y="4952560"/>
            <a:ext cx="288131" cy="4905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13"/>
          <p:cNvSpPr txBox="1">
            <a:spLocks noChangeArrowheads="1"/>
          </p:cNvSpPr>
          <p:nvPr/>
        </p:nvSpPr>
        <p:spPr bwMode="auto">
          <a:xfrm>
            <a:off x="2904371" y="494907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B</a:t>
            </a:r>
            <a:endParaRPr lang="en-US" altLang="en-US" u="none" dirty="0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 flipV="1">
            <a:off x="3643932" y="3101070"/>
            <a:ext cx="0" cy="1042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2970002" y="3422258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IE" altLang="en-US" u="none" dirty="0"/>
              <a:t>A</a:t>
            </a:r>
            <a:endParaRPr lang="en-US" altLang="en-US" u="none" dirty="0"/>
          </a:p>
        </p:txBody>
      </p:sp>
    </p:spTree>
    <p:extLst>
      <p:ext uri="{BB962C8B-B14F-4D97-AF65-F5344CB8AC3E}">
        <p14:creationId xmlns:p14="http://schemas.microsoft.com/office/powerpoint/2010/main" val="21346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94</Words>
  <Application>Microsoft Office PowerPoint</Application>
  <PresentationFormat>On-screen Show (4:3)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2 - eCommerce Environment     PJ Wall</dc:title>
  <dc:creator>pj</dc:creator>
  <cp:lastModifiedBy>Paul Hayes</cp:lastModifiedBy>
  <cp:revision>614</cp:revision>
  <dcterms:created xsi:type="dcterms:W3CDTF">2012-01-30T09:01:45Z</dcterms:created>
  <dcterms:modified xsi:type="dcterms:W3CDTF">2017-01-30T16:51:44Z</dcterms:modified>
</cp:coreProperties>
</file>