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478" r:id="rId3"/>
    <p:sldId id="479" r:id="rId4"/>
    <p:sldId id="524" r:id="rId5"/>
    <p:sldId id="480" r:id="rId6"/>
    <p:sldId id="518" r:id="rId7"/>
    <p:sldId id="52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CC00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8" autoAdjust="0"/>
  </p:normalViewPr>
  <p:slideViewPr>
    <p:cSldViewPr>
      <p:cViewPr varScale="1">
        <p:scale>
          <a:sx n="74" d="100"/>
          <a:sy n="7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D3C3E4-9EA1-4AEF-A45D-F592EBD2A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F16312-3960-4D73-A06F-768EFCD85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E6E2-6638-4D6F-BDC5-063E1819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FC5F6-4CD4-4903-A2DA-53B87A88F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36B50-1FAB-4BC0-B744-DAC63D9A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7EED-4214-48BD-BAF4-49A940AD4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30461-400F-4129-8A76-3BC98126C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6FEA4-2DE0-401C-80D3-80AE1FE16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D6D0-EC16-4D18-B5DB-39502901B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00AA-563E-4744-964B-1D06666E2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8BBB-7C0E-49A7-8D85-DDAE08B1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1C6C-AB9A-4178-973B-CACEDDD9F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7EF3-5EED-4873-89A4-F694CAFD2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34AEA4-C424-462F-A18E-F4DE219A6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25"/>
            <a:ext cx="82296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657600"/>
            <a:ext cx="7086600" cy="2435225"/>
          </a:xfrm>
        </p:spPr>
        <p:txBody>
          <a:bodyPr/>
          <a:lstStyle/>
          <a:p>
            <a:pPr eaLnBrk="1" hangingPunct="1"/>
            <a:r>
              <a:rPr lang="en-IE" sz="5400" dirty="0" smtClean="0">
                <a:solidFill>
                  <a:schemeClr val="tx1"/>
                </a:solidFill>
              </a:rPr>
              <a:t>Computer Architecture Module Overview</a:t>
            </a:r>
            <a:br>
              <a:rPr lang="en-IE" sz="5400" dirty="0" smtClean="0">
                <a:solidFill>
                  <a:schemeClr val="tx1"/>
                </a:solidFill>
              </a:rPr>
            </a:br>
            <a:r>
              <a:rPr lang="en-IE" sz="2800" dirty="0" smtClean="0">
                <a:solidFill>
                  <a:schemeClr val="tx1"/>
                </a:solidFill>
              </a:rPr>
              <a:t>BSHC1 and BSHBIS1</a:t>
            </a:r>
            <a:r>
              <a:rPr lang="en-IE" sz="2400" b="1" i="1" dirty="0" smtClean="0">
                <a:latin typeface="Trebuchet MS" pitchFamily="34" charset="0"/>
              </a:rPr>
              <a:t/>
            </a:r>
            <a:br>
              <a:rPr lang="en-IE" sz="2400" b="1" i="1" dirty="0" smtClean="0">
                <a:latin typeface="Trebuchet MS" pitchFamily="34" charset="0"/>
              </a:rPr>
            </a:br>
            <a:r>
              <a:rPr lang="en-IE" sz="2400" b="1" i="1" dirty="0" smtClean="0">
                <a:latin typeface="Trebuchet MS" pitchFamily="34" charset="0"/>
              </a:rPr>
              <a:t/>
            </a:r>
            <a:br>
              <a:rPr lang="en-IE" sz="2400" b="1" i="1" dirty="0" smtClean="0">
                <a:latin typeface="Trebuchet MS" pitchFamily="34" charset="0"/>
              </a:rPr>
            </a:br>
            <a:r>
              <a:rPr lang="en-IE" sz="2400" b="1" i="1" dirty="0" smtClean="0">
                <a:latin typeface="Trebuchet MS" pitchFamily="34" charset="0"/>
              </a:rPr>
              <a:t> </a:t>
            </a:r>
            <a:r>
              <a:rPr lang="en-IE" sz="2000" dirty="0" err="1" smtClean="0">
                <a:latin typeface="Trebuchet MS" pitchFamily="34" charset="0"/>
              </a:rPr>
              <a:t>Dr.</a:t>
            </a:r>
            <a:r>
              <a:rPr lang="en-IE" sz="2000" dirty="0" smtClean="0">
                <a:latin typeface="Trebuchet MS" pitchFamily="34" charset="0"/>
              </a:rPr>
              <a:t> Paul Hayes</a:t>
            </a:r>
            <a:endParaRPr lang="en-US" sz="2800" dirty="0" smtClean="0">
              <a:latin typeface="Trebuchet MS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3568" y="1779698"/>
            <a:ext cx="7848674" cy="50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 b="1" dirty="0"/>
              <a:t>Module </a:t>
            </a:r>
            <a:r>
              <a:rPr lang="en-IE" sz="2400" b="1" dirty="0" smtClean="0"/>
              <a:t>Overview</a:t>
            </a:r>
            <a:endParaRPr lang="en-US" sz="2400" b="1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US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2000" u="none" dirty="0"/>
              <a:t>Teaching </a:t>
            </a:r>
            <a:r>
              <a:rPr lang="en-US" sz="2000" u="none" dirty="0" smtClean="0"/>
              <a:t>Method</a:t>
            </a:r>
            <a:r>
              <a:rPr lang="en-US" sz="2000" u="none" dirty="0"/>
              <a:t>: </a:t>
            </a:r>
            <a:r>
              <a:rPr lang="en-US" sz="2000" u="none" dirty="0" smtClean="0"/>
              <a:t>Lecturing, Tutorials </a:t>
            </a:r>
            <a:r>
              <a:rPr lang="en-US" sz="2000" u="none" dirty="0"/>
              <a:t>and Labs.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b="1" dirty="0" err="1" smtClean="0"/>
              <a:t>Classtimes</a:t>
            </a:r>
            <a:endParaRPr lang="en-GB" sz="2000" b="1" dirty="0" smtClean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 dirty="0" smtClean="0"/>
              <a:t>Wednesday 11 am – 1 pm (Room 3.03)</a:t>
            </a: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 dirty="0" smtClean="0"/>
              <a:t>Thursday 2 pm – 3 pm </a:t>
            </a:r>
            <a:r>
              <a:rPr lang="en-GB" sz="2000" u="none" dirty="0"/>
              <a:t>(Room 3.03)</a:t>
            </a:r>
            <a:endParaRPr lang="en-GB" sz="2000" u="none" dirty="0" smtClean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IE" sz="3200" u="none">
                <a:solidFill>
                  <a:schemeClr val="bg1"/>
                </a:solidFill>
              </a:rPr>
              <a:t>Computer Architecture</a:t>
            </a:r>
            <a:endParaRPr lang="en-US" sz="3200" u="none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 b="1" dirty="0"/>
              <a:t>Allocation of </a:t>
            </a:r>
            <a:r>
              <a:rPr lang="en-IE" sz="2400" b="1" dirty="0" smtClean="0"/>
              <a:t>Marks</a:t>
            </a:r>
            <a:endParaRPr lang="en-IE" sz="2400" b="1" dirty="0"/>
          </a:p>
          <a:p>
            <a:pPr marL="609600" indent="-609600">
              <a:spcBef>
                <a:spcPct val="20000"/>
              </a:spcBef>
            </a:pPr>
            <a:endParaRPr lang="en-IE" sz="2400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IE" sz="2000" u="none" dirty="0" smtClean="0"/>
              <a:t>CA 1 – 10% Test in Week 7</a:t>
            </a:r>
            <a:endParaRPr lang="en-IE" sz="2000" u="none" dirty="0"/>
          </a:p>
          <a:p>
            <a:pPr marL="609600" indent="-609600">
              <a:spcBef>
                <a:spcPct val="20000"/>
              </a:spcBef>
            </a:pPr>
            <a:endParaRPr lang="en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IE" sz="2000" u="none" dirty="0" smtClean="0"/>
              <a:t>CA 2 – 30% Test in Week 13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IE" sz="2000" u="none" dirty="0" smtClean="0"/>
              <a:t>CA3 – </a:t>
            </a:r>
            <a:r>
              <a:rPr lang="en-IE" sz="2000" u="none" dirty="0" smtClean="0"/>
              <a:t>3 </a:t>
            </a:r>
            <a:r>
              <a:rPr lang="en-IE" sz="2000" u="none" dirty="0" smtClean="0"/>
              <a:t>x </a:t>
            </a:r>
            <a:r>
              <a:rPr lang="en-IE" sz="2000" u="none" dirty="0" smtClean="0"/>
              <a:t>Quiz, Weeks 3, 5 and 10 (10% in total)</a:t>
            </a:r>
            <a:endParaRPr lang="en-IE" sz="2000" u="none" dirty="0" smtClean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IE" sz="2000" u="none" dirty="0"/>
              <a:t>Final </a:t>
            </a:r>
            <a:r>
              <a:rPr lang="en-IE" sz="2000" u="none" dirty="0" smtClean="0"/>
              <a:t>Exam </a:t>
            </a:r>
            <a:r>
              <a:rPr lang="en-IE" sz="2000" u="none" dirty="0"/>
              <a:t>50%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US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US" sz="2000" u="none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IE" sz="3200" u="none">
                <a:solidFill>
                  <a:schemeClr val="bg1"/>
                </a:solidFill>
              </a:rPr>
              <a:t>Computer Architecture</a:t>
            </a:r>
            <a:endParaRPr lang="en-US" sz="320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400" b="1" dirty="0">
                <a:latin typeface="Arial" charset="0"/>
                <a:ea typeface="ＭＳ Ｐゴシック" charset="0"/>
              </a:rPr>
              <a:t>Recommended </a:t>
            </a:r>
            <a:r>
              <a:rPr lang="en-IE" sz="2400" b="1" dirty="0" smtClean="0">
                <a:latin typeface="Arial" charset="0"/>
                <a:ea typeface="ＭＳ Ｐゴシック" charset="0"/>
              </a:rPr>
              <a:t>Reading</a:t>
            </a:r>
            <a:endParaRPr lang="en-IE" sz="2400" b="1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IE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IE" sz="2000" u="none" dirty="0"/>
              <a:t>Computer Organization and Design: The </a:t>
            </a:r>
            <a:r>
              <a:rPr lang="en-IE" sz="2000" u="none" dirty="0" smtClean="0"/>
              <a:t>Hardware /</a:t>
            </a:r>
            <a:r>
              <a:rPr lang="en-IE" sz="2000" u="none" dirty="0"/>
              <a:t>Software </a:t>
            </a:r>
            <a:r>
              <a:rPr lang="en-IE" sz="2000" u="none" dirty="0" smtClean="0"/>
              <a:t>Interface, David A. Patterson and John L. Hennessy, 5</a:t>
            </a:r>
            <a:r>
              <a:rPr lang="en-IE" sz="2000" u="none" baseline="30000" dirty="0" smtClean="0"/>
              <a:t>th</a:t>
            </a:r>
            <a:r>
              <a:rPr lang="en-IE" sz="2000" u="none" dirty="0" smtClean="0"/>
              <a:t> Edition 2013</a:t>
            </a:r>
            <a:endParaRPr lang="en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Logic and Computer Design Fundamentals, </a:t>
            </a:r>
            <a:r>
              <a:rPr lang="en-GB" sz="2000" u="none" dirty="0" err="1">
                <a:latin typeface="Arial" charset="0"/>
                <a:ea typeface="ＭＳ Ｐゴシック" charset="0"/>
              </a:rPr>
              <a:t>M.Morris</a:t>
            </a:r>
            <a:r>
              <a:rPr lang="en-GB" sz="2000" u="none" dirty="0">
                <a:latin typeface="Arial" charset="0"/>
                <a:ea typeface="ＭＳ Ｐゴシック" charset="0"/>
              </a:rPr>
              <a:t> Mano and Charles R. </a:t>
            </a:r>
            <a:r>
              <a:rPr lang="en-GB" sz="2000" u="none" dirty="0" err="1">
                <a:latin typeface="Arial" charset="0"/>
                <a:ea typeface="ＭＳ Ｐゴシック" charset="0"/>
              </a:rPr>
              <a:t>Kime</a:t>
            </a:r>
            <a:r>
              <a:rPr lang="en-GB" sz="2000" u="none" dirty="0">
                <a:latin typeface="Arial" charset="0"/>
                <a:ea typeface="ＭＳ Ｐゴシック" charset="0"/>
              </a:rPr>
              <a:t>,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5</a:t>
            </a:r>
            <a:r>
              <a:rPr lang="en-GB" sz="2000" u="none" baseline="30000" dirty="0" smtClean="0">
                <a:latin typeface="Arial" charset="0"/>
                <a:ea typeface="ＭＳ Ｐゴシック" charset="0"/>
              </a:rPr>
              <a:t>th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 </a:t>
            </a:r>
            <a:r>
              <a:rPr lang="en-GB" sz="2000" u="none" dirty="0">
                <a:latin typeface="Arial" charset="0"/>
                <a:ea typeface="ＭＳ Ｐゴシック" charset="0"/>
              </a:rPr>
              <a:t>edition,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2013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ea typeface="ＭＳ Ｐゴシック" charset="0"/>
              </a:rPr>
              <a:t>Computer Organisation and Architecture, William Stallings, Global Edition, 2015</a:t>
            </a:r>
          </a:p>
          <a:p>
            <a:pPr>
              <a:spcBef>
                <a:spcPct val="20000"/>
              </a:spcBef>
              <a:defRPr/>
            </a:pPr>
            <a:endParaRPr lang="en-GB" sz="2000" i="1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Online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publications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u="none" dirty="0">
              <a:latin typeface="Arial" charset="0"/>
              <a:ea typeface="ＭＳ Ｐゴシック" charset="0"/>
            </a:endParaRP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IE" altLang="en-US" sz="3200" u="none">
                <a:solidFill>
                  <a:schemeClr val="bg1"/>
                </a:solidFill>
              </a:rPr>
              <a:t>Computer Architecture</a:t>
            </a:r>
            <a:endParaRPr lang="en-US" altLang="en-US" sz="3200" u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 b="1" dirty="0"/>
              <a:t>Course </a:t>
            </a:r>
            <a:r>
              <a:rPr lang="en-IE" sz="2400" b="1" dirty="0" smtClean="0"/>
              <a:t>Content</a:t>
            </a:r>
            <a:endParaRPr lang="en-IE" sz="2400" b="1" dirty="0"/>
          </a:p>
          <a:p>
            <a:pPr marL="609600" indent="-609600">
              <a:spcBef>
                <a:spcPct val="20000"/>
              </a:spcBef>
            </a:pPr>
            <a:endParaRPr lang="en-US" sz="2400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 dirty="0"/>
              <a:t>Computer Design Basics (how information gets around the computer and the internal structure or make-up of different components on the machine).</a:t>
            </a:r>
            <a:endParaRPr lang="en-US" sz="2000" u="none" dirty="0"/>
          </a:p>
          <a:p>
            <a:pPr marL="609600" indent="-609600">
              <a:spcBef>
                <a:spcPct val="20000"/>
              </a:spcBef>
            </a:pP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 dirty="0"/>
              <a:t>Combinational Logic circuits (Boolean algebra and logical design)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 dirty="0"/>
              <a:t>Digital Systems and Information (number systems, calculations…</a:t>
            </a:r>
            <a:r>
              <a:rPr lang="en-GB" sz="2000" u="none" dirty="0" err="1"/>
              <a:t>etc</a:t>
            </a:r>
            <a:r>
              <a:rPr lang="en-GB" sz="2000" u="none" dirty="0"/>
              <a:t>)</a:t>
            </a:r>
          </a:p>
          <a:p>
            <a:pPr marL="609600" indent="-609600">
              <a:spcBef>
                <a:spcPct val="20000"/>
              </a:spcBef>
            </a:pPr>
            <a:endParaRPr lang="en-GB" sz="2000" u="none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IE" sz="3200" u="none">
                <a:solidFill>
                  <a:schemeClr val="bg1"/>
                </a:solidFill>
              </a:rPr>
              <a:t>Computer Architecture</a:t>
            </a:r>
            <a:endParaRPr lang="en-US" sz="320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 b="1" dirty="0"/>
              <a:t>Course </a:t>
            </a:r>
            <a:r>
              <a:rPr lang="en-IE" sz="2400" b="1" dirty="0" smtClean="0"/>
              <a:t>Content</a:t>
            </a:r>
            <a:endParaRPr lang="en-IE" sz="2400" b="1" dirty="0"/>
          </a:p>
          <a:p>
            <a:pPr marL="609600" indent="-609600">
              <a:spcBef>
                <a:spcPct val="20000"/>
              </a:spcBef>
            </a:pPr>
            <a:endParaRPr lang="en-US" sz="2400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ga-IE" sz="2000" u="none" dirty="0"/>
              <a:t>Computer Hardware and Maintainence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ga-IE" sz="2000" u="none" dirty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ga-IE" sz="2000" u="none" dirty="0"/>
              <a:t>Cloud Computing and future trends</a:t>
            </a:r>
            <a:endParaRPr lang="en-GB" sz="2000" u="none" dirty="0"/>
          </a:p>
          <a:p>
            <a:pPr marL="609600" indent="-609600">
              <a:spcBef>
                <a:spcPct val="20000"/>
              </a:spcBef>
            </a:pPr>
            <a:endParaRPr lang="en-GB" sz="2000" u="none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IE" sz="3200" u="none">
                <a:solidFill>
                  <a:schemeClr val="bg1"/>
                </a:solidFill>
              </a:rPr>
              <a:t>Computer Architecture</a:t>
            </a:r>
            <a:endParaRPr lang="en-US" sz="3200" u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IE" sz="3200" u="none">
                <a:solidFill>
                  <a:schemeClr val="bg1"/>
                </a:solidFill>
              </a:rPr>
              <a:t>Computer Architecture</a:t>
            </a:r>
            <a:endParaRPr lang="en-US" sz="3200" u="none">
              <a:solidFill>
                <a:schemeClr val="bg1"/>
              </a:solidFill>
            </a:endParaRPr>
          </a:p>
        </p:txBody>
      </p:sp>
      <p:pic>
        <p:nvPicPr>
          <p:cNvPr id="45059" name="Picture 3" descr="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24511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505200" y="6248400"/>
            <a:ext cx="1829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phayes@ncirl.ie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206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Computer Architecture Module Overview BSHC1 and BSHBIS1   Dr. Paul Hayes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2 - eCommerce Environment     PJ Wall</dc:title>
  <dc:creator>pj</dc:creator>
  <cp:lastModifiedBy>Paulh</cp:lastModifiedBy>
  <cp:revision>604</cp:revision>
  <dcterms:created xsi:type="dcterms:W3CDTF">2012-01-30T09:01:45Z</dcterms:created>
  <dcterms:modified xsi:type="dcterms:W3CDTF">2017-01-23T20:48:47Z</dcterms:modified>
</cp:coreProperties>
</file>