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7" r:id="rId2"/>
    <p:sldId id="483" r:id="rId3"/>
    <p:sldId id="484" r:id="rId4"/>
    <p:sldId id="524" r:id="rId5"/>
    <p:sldId id="525" r:id="rId6"/>
    <p:sldId id="526" r:id="rId7"/>
    <p:sldId id="527" r:id="rId8"/>
    <p:sldId id="528" r:id="rId9"/>
    <p:sldId id="529" r:id="rId10"/>
    <p:sldId id="530" r:id="rId11"/>
    <p:sldId id="531" r:id="rId12"/>
    <p:sldId id="532" r:id="rId13"/>
    <p:sldId id="490" r:id="rId14"/>
    <p:sldId id="492" r:id="rId15"/>
    <p:sldId id="523" r:id="rId16"/>
    <p:sldId id="493" r:id="rId17"/>
    <p:sldId id="522" r:id="rId18"/>
    <p:sldId id="494" r:id="rId19"/>
    <p:sldId id="495" r:id="rId20"/>
    <p:sldId id="496" r:id="rId21"/>
    <p:sldId id="497" r:id="rId22"/>
    <p:sldId id="498" r:id="rId23"/>
    <p:sldId id="499" r:id="rId24"/>
    <p:sldId id="500" r:id="rId25"/>
    <p:sldId id="501" r:id="rId26"/>
    <p:sldId id="502" r:id="rId27"/>
    <p:sldId id="503" r:id="rId28"/>
    <p:sldId id="505" r:id="rId29"/>
    <p:sldId id="506" r:id="rId30"/>
    <p:sldId id="507" r:id="rId31"/>
    <p:sldId id="520" r:id="rId32"/>
    <p:sldId id="515" r:id="rId33"/>
    <p:sldId id="517" r:id="rId34"/>
    <p:sldId id="508" r:id="rId35"/>
    <p:sldId id="509" r:id="rId36"/>
    <p:sldId id="510" r:id="rId37"/>
    <p:sldId id="521" r:id="rId38"/>
  </p:sldIdLst>
  <p:sldSz cx="9144000" cy="6858000" type="screen4x3"/>
  <p:notesSz cx="6858000" cy="9144000"/>
  <p:defaultTextStyle>
    <a:defPPr>
      <a:defRPr lang="en-US"/>
    </a:defPPr>
    <a:lvl1pPr algn="l" rtl="0" fontAlgn="base">
      <a:spcBef>
        <a:spcPct val="0"/>
      </a:spcBef>
      <a:spcAft>
        <a:spcPct val="0"/>
      </a:spcAft>
      <a:defRPr u="sng" kern="1200">
        <a:solidFill>
          <a:schemeClr val="tx1"/>
        </a:solidFill>
        <a:latin typeface="Arial" charset="0"/>
        <a:ea typeface="+mn-ea"/>
        <a:cs typeface="Arial" charset="0"/>
      </a:defRPr>
    </a:lvl1pPr>
    <a:lvl2pPr marL="457200" algn="l" rtl="0" fontAlgn="base">
      <a:spcBef>
        <a:spcPct val="0"/>
      </a:spcBef>
      <a:spcAft>
        <a:spcPct val="0"/>
      </a:spcAft>
      <a:defRPr u="sng" kern="1200">
        <a:solidFill>
          <a:schemeClr val="tx1"/>
        </a:solidFill>
        <a:latin typeface="Arial" charset="0"/>
        <a:ea typeface="+mn-ea"/>
        <a:cs typeface="Arial" charset="0"/>
      </a:defRPr>
    </a:lvl2pPr>
    <a:lvl3pPr marL="914400" algn="l" rtl="0" fontAlgn="base">
      <a:spcBef>
        <a:spcPct val="0"/>
      </a:spcBef>
      <a:spcAft>
        <a:spcPct val="0"/>
      </a:spcAft>
      <a:defRPr u="sng" kern="1200">
        <a:solidFill>
          <a:schemeClr val="tx1"/>
        </a:solidFill>
        <a:latin typeface="Arial" charset="0"/>
        <a:ea typeface="+mn-ea"/>
        <a:cs typeface="Arial" charset="0"/>
      </a:defRPr>
    </a:lvl3pPr>
    <a:lvl4pPr marL="1371600" algn="l" rtl="0" fontAlgn="base">
      <a:spcBef>
        <a:spcPct val="0"/>
      </a:spcBef>
      <a:spcAft>
        <a:spcPct val="0"/>
      </a:spcAft>
      <a:defRPr u="sng" kern="1200">
        <a:solidFill>
          <a:schemeClr val="tx1"/>
        </a:solidFill>
        <a:latin typeface="Arial" charset="0"/>
        <a:ea typeface="+mn-ea"/>
        <a:cs typeface="Arial" charset="0"/>
      </a:defRPr>
    </a:lvl4pPr>
    <a:lvl5pPr marL="1828800" algn="l" rtl="0" fontAlgn="base">
      <a:spcBef>
        <a:spcPct val="0"/>
      </a:spcBef>
      <a:spcAft>
        <a:spcPct val="0"/>
      </a:spcAft>
      <a:defRPr u="sng" kern="1200">
        <a:solidFill>
          <a:schemeClr val="tx1"/>
        </a:solidFill>
        <a:latin typeface="Arial" charset="0"/>
        <a:ea typeface="+mn-ea"/>
        <a:cs typeface="Arial" charset="0"/>
      </a:defRPr>
    </a:lvl5pPr>
    <a:lvl6pPr marL="2286000" algn="l" defTabSz="914400" rtl="0" eaLnBrk="1" latinLnBrk="0" hangingPunct="1">
      <a:defRPr u="sng" kern="1200">
        <a:solidFill>
          <a:schemeClr val="tx1"/>
        </a:solidFill>
        <a:latin typeface="Arial" charset="0"/>
        <a:ea typeface="+mn-ea"/>
        <a:cs typeface="Arial" charset="0"/>
      </a:defRPr>
    </a:lvl6pPr>
    <a:lvl7pPr marL="2743200" algn="l" defTabSz="914400" rtl="0" eaLnBrk="1" latinLnBrk="0" hangingPunct="1">
      <a:defRPr u="sng" kern="1200">
        <a:solidFill>
          <a:schemeClr val="tx1"/>
        </a:solidFill>
        <a:latin typeface="Arial" charset="0"/>
        <a:ea typeface="+mn-ea"/>
        <a:cs typeface="Arial" charset="0"/>
      </a:defRPr>
    </a:lvl7pPr>
    <a:lvl8pPr marL="3200400" algn="l" defTabSz="914400" rtl="0" eaLnBrk="1" latinLnBrk="0" hangingPunct="1">
      <a:defRPr u="sng" kern="1200">
        <a:solidFill>
          <a:schemeClr val="tx1"/>
        </a:solidFill>
        <a:latin typeface="Arial" charset="0"/>
        <a:ea typeface="+mn-ea"/>
        <a:cs typeface="Arial" charset="0"/>
      </a:defRPr>
    </a:lvl8pPr>
    <a:lvl9pPr marL="3657600" algn="l" defTabSz="914400" rtl="0" eaLnBrk="1" latinLnBrk="0" hangingPunct="1">
      <a:defRPr u="sng"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6699"/>
    <a:srgbClr val="FFCC00"/>
    <a:srgbClr val="FFFF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58" autoAdjust="0"/>
  </p:normalViewPr>
  <p:slideViewPr>
    <p:cSldViewPr>
      <p:cViewPr>
        <p:scale>
          <a:sx n="80" d="100"/>
          <a:sy n="80" d="100"/>
        </p:scale>
        <p:origin x="-158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174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u="none">
                <a:latin typeface="Arial" charset="0"/>
                <a:ea typeface="+mn-ea"/>
                <a:cs typeface="Arial" charset="0"/>
              </a:defRPr>
            </a:lvl1pPr>
          </a:lstStyle>
          <a:p>
            <a:pPr>
              <a:defRPr/>
            </a:pPr>
            <a:endParaRPr lang="en-US"/>
          </a:p>
        </p:txBody>
      </p:sp>
      <p:sp>
        <p:nvSpPr>
          <p:cNvPr id="671747"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u="none">
                <a:latin typeface="Arial" charset="0"/>
                <a:ea typeface="+mn-ea"/>
                <a:cs typeface="Arial" charset="0"/>
              </a:defRPr>
            </a:lvl1pPr>
          </a:lstStyle>
          <a:p>
            <a:pPr>
              <a:defRPr/>
            </a:pPr>
            <a:endParaRPr lang="en-US"/>
          </a:p>
        </p:txBody>
      </p:sp>
      <p:sp>
        <p:nvSpPr>
          <p:cNvPr id="671748"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u="none">
                <a:latin typeface="Arial" charset="0"/>
                <a:ea typeface="+mn-ea"/>
                <a:cs typeface="Arial" charset="0"/>
              </a:defRPr>
            </a:lvl1pPr>
          </a:lstStyle>
          <a:p>
            <a:pPr>
              <a:defRPr/>
            </a:pPr>
            <a:endParaRPr lang="en-US"/>
          </a:p>
        </p:txBody>
      </p:sp>
      <p:sp>
        <p:nvSpPr>
          <p:cNvPr id="671749"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u="none">
                <a:latin typeface="Arial" pitchFamily="34" charset="0"/>
                <a:cs typeface="Arial" pitchFamily="34" charset="0"/>
              </a:defRPr>
            </a:lvl1pPr>
          </a:lstStyle>
          <a:p>
            <a:pPr>
              <a:defRPr/>
            </a:pPr>
            <a:fld id="{A2D3C3E4-9EA1-4AEF-A45D-F592EBD2A2D1}" type="slidenum">
              <a:rPr lang="en-US"/>
              <a:pPr>
                <a:defRPr/>
              </a:pPr>
              <a:t>‹#›</a:t>
            </a:fld>
            <a:endParaRPr lang="en-US"/>
          </a:p>
        </p:txBody>
      </p:sp>
    </p:spTree>
    <p:extLst>
      <p:ext uri="{BB962C8B-B14F-4D97-AF65-F5344CB8AC3E}">
        <p14:creationId xmlns:p14="http://schemas.microsoft.com/office/powerpoint/2010/main" val="217241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u="none">
                <a:latin typeface="Arial" charset="0"/>
                <a:ea typeface="+mn-ea"/>
                <a:cs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u="none">
                <a:latin typeface="Arial" charset="0"/>
                <a:ea typeface="+mn-ea"/>
                <a:cs typeface="Arial" charset="0"/>
              </a:defRPr>
            </a:lvl1pPr>
          </a:lstStyle>
          <a:p>
            <a:pPr>
              <a:defRPr/>
            </a:pPr>
            <a:endParaRPr lang="en-US"/>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u="none">
                <a:latin typeface="Arial" charset="0"/>
                <a:ea typeface="+mn-ea"/>
                <a:cs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u="none">
                <a:latin typeface="Arial" pitchFamily="34" charset="0"/>
                <a:cs typeface="Arial" pitchFamily="34" charset="0"/>
              </a:defRPr>
            </a:lvl1pPr>
          </a:lstStyle>
          <a:p>
            <a:pPr>
              <a:defRPr/>
            </a:pPr>
            <a:fld id="{6AF16312-3960-4D73-A06F-768EFCD85475}" type="slidenum">
              <a:rPr lang="en-US"/>
              <a:pPr>
                <a:defRPr/>
              </a:pPr>
              <a:t>‹#›</a:t>
            </a:fld>
            <a:endParaRPr lang="en-US"/>
          </a:p>
        </p:txBody>
      </p:sp>
    </p:spTree>
    <p:extLst>
      <p:ext uri="{BB962C8B-B14F-4D97-AF65-F5344CB8AC3E}">
        <p14:creationId xmlns:p14="http://schemas.microsoft.com/office/powerpoint/2010/main" val="35931302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smtClean="0">
                <a:solidFill>
                  <a:schemeClr val="tx1"/>
                </a:solidFill>
                <a:latin typeface="Arial" charset="0"/>
                <a:ea typeface="Arial" charset="0"/>
                <a:cs typeface="Arial" charset="0"/>
              </a:rPr>
              <a:t>What is Quantum Physics?</a:t>
            </a:r>
            <a:br>
              <a:rPr lang="en-IE" sz="1200" b="1" kern="1200" dirty="0" smtClean="0">
                <a:solidFill>
                  <a:schemeClr val="tx1"/>
                </a:solidFill>
                <a:latin typeface="Arial" charset="0"/>
                <a:ea typeface="Arial" charset="0"/>
                <a:cs typeface="Arial" charset="0"/>
              </a:rPr>
            </a:br>
            <a:endParaRPr lang="en-IE" sz="1200" kern="1200" dirty="0" smtClean="0">
              <a:solidFill>
                <a:schemeClr val="tx1"/>
              </a:solidFill>
              <a:latin typeface="Arial" charset="0"/>
              <a:ea typeface="Arial" charset="0"/>
              <a:cs typeface="Arial" charset="0"/>
            </a:endParaRPr>
          </a:p>
          <a:p>
            <a:r>
              <a:rPr lang="en-IE" sz="1200" kern="1200" dirty="0" smtClean="0">
                <a:solidFill>
                  <a:schemeClr val="tx1"/>
                </a:solidFill>
                <a:latin typeface="Arial" charset="0"/>
                <a:ea typeface="Arial" charset="0"/>
                <a:cs typeface="Arial" charset="0"/>
              </a:rPr>
              <a:t>Quantum physics is a branch of science that deals with discrete, indivisible units of energy called quanta as described by the Quantum Theory. There are five main ideas represented in Quantum Theory: </a:t>
            </a:r>
          </a:p>
          <a:p>
            <a:pPr marL="171450" indent="-171450">
              <a:buFont typeface="Arial" pitchFamily="34" charset="0"/>
              <a:buChar char="•"/>
            </a:pPr>
            <a:r>
              <a:rPr lang="en-IE" sz="1200" kern="1200" dirty="0" smtClean="0">
                <a:solidFill>
                  <a:schemeClr val="tx1"/>
                </a:solidFill>
                <a:latin typeface="Arial" charset="0"/>
                <a:ea typeface="Arial" charset="0"/>
                <a:cs typeface="Arial" charset="0"/>
              </a:rPr>
              <a:t>Energy is not continuous, but comes in small but discrete units. </a:t>
            </a:r>
            <a:r>
              <a:rPr lang="en-IE" sz="1200" kern="1200" baseline="30000" dirty="0" smtClean="0">
                <a:solidFill>
                  <a:schemeClr val="tx1"/>
                </a:solidFill>
                <a:latin typeface="Arial" charset="0"/>
                <a:ea typeface="Arial" charset="0"/>
                <a:cs typeface="Arial" charset="0"/>
                <a:hlinkClick r:id="" action="ppaction://hlinkfile"/>
              </a:rPr>
              <a:t>1</a:t>
            </a:r>
            <a:r>
              <a:rPr lang="en-IE" sz="1200" kern="1200" dirty="0" smtClean="0">
                <a:solidFill>
                  <a:schemeClr val="tx1"/>
                </a:solidFill>
                <a:latin typeface="Arial" charset="0"/>
                <a:ea typeface="Arial" charset="0"/>
                <a:cs typeface="Arial" charset="0"/>
              </a:rPr>
              <a:t> </a:t>
            </a:r>
          </a:p>
          <a:p>
            <a:pPr marL="171450" indent="-171450">
              <a:buFont typeface="Arial" pitchFamily="34" charset="0"/>
              <a:buChar char="•"/>
            </a:pPr>
            <a:r>
              <a:rPr lang="en-IE" sz="1200" kern="1200" dirty="0" smtClean="0">
                <a:solidFill>
                  <a:schemeClr val="tx1"/>
                </a:solidFill>
                <a:latin typeface="Arial" charset="0"/>
                <a:ea typeface="Arial" charset="0"/>
                <a:cs typeface="Arial" charset="0"/>
              </a:rPr>
              <a:t>The elementary particles behave both like particles </a:t>
            </a:r>
            <a:r>
              <a:rPr lang="en-IE" sz="1200" i="1" kern="1200" dirty="0" smtClean="0">
                <a:solidFill>
                  <a:schemeClr val="tx1"/>
                </a:solidFill>
                <a:latin typeface="Arial" charset="0"/>
                <a:ea typeface="Arial" charset="0"/>
                <a:cs typeface="Arial" charset="0"/>
              </a:rPr>
              <a:t>and </a:t>
            </a:r>
            <a:r>
              <a:rPr lang="en-IE" sz="1200" kern="1200" dirty="0" smtClean="0">
                <a:solidFill>
                  <a:schemeClr val="tx1"/>
                </a:solidFill>
                <a:latin typeface="Arial" charset="0"/>
                <a:ea typeface="Arial" charset="0"/>
                <a:cs typeface="Arial" charset="0"/>
              </a:rPr>
              <a:t>like waves. </a:t>
            </a:r>
            <a:r>
              <a:rPr lang="en-IE" sz="1200" kern="1200" baseline="30000" dirty="0" smtClean="0">
                <a:solidFill>
                  <a:schemeClr val="tx1"/>
                </a:solidFill>
                <a:latin typeface="Arial" charset="0"/>
                <a:ea typeface="Arial" charset="0"/>
                <a:cs typeface="Arial" charset="0"/>
                <a:hlinkClick r:id="" action="ppaction://hlinkfile"/>
              </a:rPr>
              <a:t>2</a:t>
            </a:r>
            <a:r>
              <a:rPr lang="en-IE" sz="1200" kern="1200" dirty="0" smtClean="0">
                <a:solidFill>
                  <a:schemeClr val="tx1"/>
                </a:solidFill>
                <a:latin typeface="Arial" charset="0"/>
                <a:ea typeface="Arial" charset="0"/>
                <a:cs typeface="Arial" charset="0"/>
              </a:rPr>
              <a:t> </a:t>
            </a:r>
          </a:p>
          <a:p>
            <a:pPr marL="171450" indent="-171450">
              <a:buFont typeface="Arial" pitchFamily="34" charset="0"/>
              <a:buChar char="•"/>
            </a:pPr>
            <a:r>
              <a:rPr lang="en-IE" sz="1200" kern="1200" dirty="0" smtClean="0">
                <a:solidFill>
                  <a:schemeClr val="tx1"/>
                </a:solidFill>
                <a:latin typeface="Arial" charset="0"/>
                <a:ea typeface="Arial" charset="0"/>
                <a:cs typeface="Arial" charset="0"/>
              </a:rPr>
              <a:t>The movement of these particles is inherently random. </a:t>
            </a:r>
            <a:r>
              <a:rPr lang="en-IE" sz="1200" kern="1200" baseline="30000" dirty="0" smtClean="0">
                <a:solidFill>
                  <a:schemeClr val="tx1"/>
                </a:solidFill>
                <a:latin typeface="Arial" charset="0"/>
                <a:ea typeface="Arial" charset="0"/>
                <a:cs typeface="Arial" charset="0"/>
                <a:hlinkClick r:id="" action="ppaction://hlinkfile"/>
              </a:rPr>
              <a:t>3</a:t>
            </a:r>
            <a:r>
              <a:rPr lang="en-IE" sz="1200" kern="1200" dirty="0" smtClean="0">
                <a:solidFill>
                  <a:schemeClr val="tx1"/>
                </a:solidFill>
                <a:latin typeface="Arial" charset="0"/>
                <a:ea typeface="Arial" charset="0"/>
                <a:cs typeface="Arial" charset="0"/>
              </a:rPr>
              <a:t> </a:t>
            </a:r>
          </a:p>
          <a:p>
            <a:pPr marL="171450" indent="-171450">
              <a:buFont typeface="Arial" pitchFamily="34" charset="0"/>
              <a:buChar char="•"/>
            </a:pPr>
            <a:r>
              <a:rPr lang="en-IE" sz="1200" kern="1200" dirty="0" smtClean="0">
                <a:solidFill>
                  <a:schemeClr val="tx1"/>
                </a:solidFill>
                <a:latin typeface="Arial" charset="0"/>
                <a:ea typeface="Arial" charset="0"/>
                <a:cs typeface="Arial" charset="0"/>
              </a:rPr>
              <a:t>It is </a:t>
            </a:r>
            <a:r>
              <a:rPr lang="en-IE" sz="1200" i="1" kern="1200" dirty="0" smtClean="0">
                <a:solidFill>
                  <a:schemeClr val="tx1"/>
                </a:solidFill>
                <a:latin typeface="Arial" charset="0"/>
                <a:ea typeface="Arial" charset="0"/>
                <a:cs typeface="Arial" charset="0"/>
              </a:rPr>
              <a:t>physically impossible</a:t>
            </a:r>
            <a:r>
              <a:rPr lang="en-IE" sz="1200" kern="1200" dirty="0" smtClean="0">
                <a:solidFill>
                  <a:schemeClr val="tx1"/>
                </a:solidFill>
                <a:latin typeface="Arial" charset="0"/>
                <a:ea typeface="Arial" charset="0"/>
                <a:cs typeface="Arial" charset="0"/>
              </a:rPr>
              <a:t> to know both the position and the momentum of a particle at the same time. The more precisely one is known, the less precise the measurement of the other is.</a:t>
            </a:r>
            <a:r>
              <a:rPr lang="en-IE" sz="1200" kern="1200" baseline="30000" dirty="0" smtClean="0">
                <a:solidFill>
                  <a:schemeClr val="tx1"/>
                </a:solidFill>
                <a:latin typeface="Arial" charset="0"/>
                <a:ea typeface="Arial" charset="0"/>
                <a:cs typeface="Arial" charset="0"/>
                <a:hlinkClick r:id="" action="ppaction://hlinkfile"/>
              </a:rPr>
              <a:t>4</a:t>
            </a:r>
            <a:r>
              <a:rPr lang="en-IE" sz="1200" kern="1200" dirty="0" smtClean="0">
                <a:solidFill>
                  <a:schemeClr val="tx1"/>
                </a:solidFill>
                <a:latin typeface="Arial" charset="0"/>
                <a:ea typeface="Arial" charset="0"/>
                <a:cs typeface="Arial" charset="0"/>
              </a:rPr>
              <a:t> </a:t>
            </a:r>
          </a:p>
          <a:p>
            <a:pPr marL="171450" indent="-171450">
              <a:buFont typeface="Arial" pitchFamily="34" charset="0"/>
              <a:buChar char="•"/>
            </a:pPr>
            <a:r>
              <a:rPr lang="en-IE" sz="1200" kern="1200" dirty="0" smtClean="0">
                <a:solidFill>
                  <a:schemeClr val="tx1"/>
                </a:solidFill>
                <a:latin typeface="Arial" charset="0"/>
                <a:ea typeface="Arial" charset="0"/>
                <a:cs typeface="Arial" charset="0"/>
              </a:rPr>
              <a:t>The atomic world is </a:t>
            </a:r>
            <a:r>
              <a:rPr lang="en-IE" sz="1200" i="1" kern="1200" dirty="0" smtClean="0">
                <a:solidFill>
                  <a:schemeClr val="tx1"/>
                </a:solidFill>
                <a:latin typeface="Arial" charset="0"/>
                <a:ea typeface="Arial" charset="0"/>
                <a:cs typeface="Arial" charset="0"/>
              </a:rPr>
              <a:t>nothing</a:t>
            </a:r>
            <a:r>
              <a:rPr lang="en-IE" sz="1200" kern="1200" dirty="0" smtClean="0">
                <a:solidFill>
                  <a:schemeClr val="tx1"/>
                </a:solidFill>
                <a:latin typeface="Arial" charset="0"/>
                <a:ea typeface="Arial" charset="0"/>
                <a:cs typeface="Arial" charset="0"/>
              </a:rPr>
              <a:t> like the world we live in. </a:t>
            </a:r>
            <a:r>
              <a:rPr lang="en-IE" sz="1200" kern="1200" baseline="30000" dirty="0" smtClean="0">
                <a:solidFill>
                  <a:schemeClr val="tx1"/>
                </a:solidFill>
                <a:latin typeface="Arial" charset="0"/>
                <a:ea typeface="Arial" charset="0"/>
                <a:cs typeface="Arial" charset="0"/>
                <a:hlinkClick r:id="" action="ppaction://hlinkfile"/>
              </a:rPr>
              <a:t>5</a:t>
            </a:r>
            <a:r>
              <a:rPr lang="en-IE" sz="1200" kern="1200" dirty="0" smtClean="0">
                <a:solidFill>
                  <a:schemeClr val="tx1"/>
                </a:solidFill>
                <a:latin typeface="Arial" charset="0"/>
                <a:ea typeface="Arial" charset="0"/>
                <a:cs typeface="Arial" charset="0"/>
              </a:rPr>
              <a:t> </a:t>
            </a:r>
          </a:p>
          <a:p>
            <a:endParaRPr lang="en-IE" dirty="0"/>
          </a:p>
        </p:txBody>
      </p:sp>
      <p:sp>
        <p:nvSpPr>
          <p:cNvPr id="4" name="Slide Number Placeholder 3"/>
          <p:cNvSpPr>
            <a:spLocks noGrp="1"/>
          </p:cNvSpPr>
          <p:nvPr>
            <p:ph type="sldNum" sz="quarter" idx="10"/>
          </p:nvPr>
        </p:nvSpPr>
        <p:spPr/>
        <p:txBody>
          <a:bodyPr/>
          <a:lstStyle/>
          <a:p>
            <a:pPr>
              <a:defRPr/>
            </a:pPr>
            <a:fld id="{6AF16312-3960-4D73-A06F-768EFCD85475}" type="slidenum">
              <a:rPr lang="en-US" smtClean="0"/>
              <a:pPr>
                <a:defRPr/>
              </a:pPr>
              <a:t>30</a:t>
            </a:fld>
            <a:endParaRPr lang="en-US"/>
          </a:p>
        </p:txBody>
      </p:sp>
    </p:spTree>
    <p:extLst>
      <p:ext uri="{BB962C8B-B14F-4D97-AF65-F5344CB8AC3E}">
        <p14:creationId xmlns:p14="http://schemas.microsoft.com/office/powerpoint/2010/main" val="1543664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390E6E2-6638-4D6F-BDC5-063E1819E78E}" type="slidenum">
              <a:rPr lang="en-US"/>
              <a:pPr>
                <a:defRPr/>
              </a:pPr>
              <a:t>‹#›</a:t>
            </a:fld>
            <a:endParaRPr lang="en-US"/>
          </a:p>
        </p:txBody>
      </p:sp>
    </p:spTree>
    <p:extLst>
      <p:ext uri="{BB962C8B-B14F-4D97-AF65-F5344CB8AC3E}">
        <p14:creationId xmlns:p14="http://schemas.microsoft.com/office/powerpoint/2010/main" val="812708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7FC5F6-4CD4-4903-A2DA-53B87A88FA01}" type="slidenum">
              <a:rPr lang="en-US"/>
              <a:pPr>
                <a:defRPr/>
              </a:pPr>
              <a:t>‹#›</a:t>
            </a:fld>
            <a:endParaRPr lang="en-US"/>
          </a:p>
        </p:txBody>
      </p:sp>
    </p:spTree>
    <p:extLst>
      <p:ext uri="{BB962C8B-B14F-4D97-AF65-F5344CB8AC3E}">
        <p14:creationId xmlns:p14="http://schemas.microsoft.com/office/powerpoint/2010/main" val="4016051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136B50-1FAB-4BC0-B744-DAC63D9A359E}" type="slidenum">
              <a:rPr lang="en-US"/>
              <a:pPr>
                <a:defRPr/>
              </a:pPr>
              <a:t>‹#›</a:t>
            </a:fld>
            <a:endParaRPr lang="en-US"/>
          </a:p>
        </p:txBody>
      </p:sp>
    </p:spTree>
    <p:extLst>
      <p:ext uri="{BB962C8B-B14F-4D97-AF65-F5344CB8AC3E}">
        <p14:creationId xmlns:p14="http://schemas.microsoft.com/office/powerpoint/2010/main" val="1284605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E27EED-4214-48BD-BAF4-49A940AD4DD0}" type="slidenum">
              <a:rPr lang="en-US"/>
              <a:pPr>
                <a:defRPr/>
              </a:pPr>
              <a:t>‹#›</a:t>
            </a:fld>
            <a:endParaRPr lang="en-US"/>
          </a:p>
        </p:txBody>
      </p:sp>
    </p:spTree>
    <p:extLst>
      <p:ext uri="{BB962C8B-B14F-4D97-AF65-F5344CB8AC3E}">
        <p14:creationId xmlns:p14="http://schemas.microsoft.com/office/powerpoint/2010/main" val="941441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A430461-400F-4129-8A76-3BC98126CF85}" type="slidenum">
              <a:rPr lang="en-US"/>
              <a:pPr>
                <a:defRPr/>
              </a:pPr>
              <a:t>‹#›</a:t>
            </a:fld>
            <a:endParaRPr lang="en-US"/>
          </a:p>
        </p:txBody>
      </p:sp>
    </p:spTree>
    <p:extLst>
      <p:ext uri="{BB962C8B-B14F-4D97-AF65-F5344CB8AC3E}">
        <p14:creationId xmlns:p14="http://schemas.microsoft.com/office/powerpoint/2010/main" val="2264184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BC6FEA4-2DE0-401C-80D3-80AE1FE16830}" type="slidenum">
              <a:rPr lang="en-US"/>
              <a:pPr>
                <a:defRPr/>
              </a:pPr>
              <a:t>‹#›</a:t>
            </a:fld>
            <a:endParaRPr lang="en-US"/>
          </a:p>
        </p:txBody>
      </p:sp>
    </p:spTree>
    <p:extLst>
      <p:ext uri="{BB962C8B-B14F-4D97-AF65-F5344CB8AC3E}">
        <p14:creationId xmlns:p14="http://schemas.microsoft.com/office/powerpoint/2010/main" val="2284284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992D6D0-EC16-4D18-B5DB-39502901BB56}" type="slidenum">
              <a:rPr lang="en-US"/>
              <a:pPr>
                <a:defRPr/>
              </a:pPr>
              <a:t>‹#›</a:t>
            </a:fld>
            <a:endParaRPr lang="en-US"/>
          </a:p>
        </p:txBody>
      </p:sp>
    </p:spTree>
    <p:extLst>
      <p:ext uri="{BB962C8B-B14F-4D97-AF65-F5344CB8AC3E}">
        <p14:creationId xmlns:p14="http://schemas.microsoft.com/office/powerpoint/2010/main" val="38620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5A200AA-563E-4744-964B-1D06666E27C3}" type="slidenum">
              <a:rPr lang="en-US"/>
              <a:pPr>
                <a:defRPr/>
              </a:pPr>
              <a:t>‹#›</a:t>
            </a:fld>
            <a:endParaRPr lang="en-US"/>
          </a:p>
        </p:txBody>
      </p:sp>
    </p:spTree>
    <p:extLst>
      <p:ext uri="{BB962C8B-B14F-4D97-AF65-F5344CB8AC3E}">
        <p14:creationId xmlns:p14="http://schemas.microsoft.com/office/powerpoint/2010/main" val="4220790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4878BBB-7C0E-49A7-8D85-DDAE08B1C75C}" type="slidenum">
              <a:rPr lang="en-US"/>
              <a:pPr>
                <a:defRPr/>
              </a:pPr>
              <a:t>‹#›</a:t>
            </a:fld>
            <a:endParaRPr lang="en-US"/>
          </a:p>
        </p:txBody>
      </p:sp>
    </p:spTree>
    <p:extLst>
      <p:ext uri="{BB962C8B-B14F-4D97-AF65-F5344CB8AC3E}">
        <p14:creationId xmlns:p14="http://schemas.microsoft.com/office/powerpoint/2010/main" val="35401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3AC1C6C-AB9A-4178-973B-CACEDDD9FA17}" type="slidenum">
              <a:rPr lang="en-US"/>
              <a:pPr>
                <a:defRPr/>
              </a:pPr>
              <a:t>‹#›</a:t>
            </a:fld>
            <a:endParaRPr lang="en-US"/>
          </a:p>
        </p:txBody>
      </p:sp>
    </p:spTree>
    <p:extLst>
      <p:ext uri="{BB962C8B-B14F-4D97-AF65-F5344CB8AC3E}">
        <p14:creationId xmlns:p14="http://schemas.microsoft.com/office/powerpoint/2010/main" val="1859062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EE7EF3-5EED-4873-89A4-F694CAFD261B}" type="slidenum">
              <a:rPr lang="en-US"/>
              <a:pPr>
                <a:defRPr/>
              </a:pPr>
              <a:t>‹#›</a:t>
            </a:fld>
            <a:endParaRPr lang="en-US"/>
          </a:p>
        </p:txBody>
      </p:sp>
    </p:spTree>
    <p:extLst>
      <p:ext uri="{BB962C8B-B14F-4D97-AF65-F5344CB8AC3E}">
        <p14:creationId xmlns:p14="http://schemas.microsoft.com/office/powerpoint/2010/main" val="270310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u="none">
                <a:latin typeface="Arial" charset="0"/>
                <a:ea typeface="+mn-ea"/>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u="none">
                <a:latin typeface="Arial" charset="0"/>
                <a:ea typeface="+mn-ea"/>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u="none">
                <a:latin typeface="Arial" pitchFamily="34" charset="0"/>
                <a:cs typeface="Arial" pitchFamily="34" charset="0"/>
              </a:defRPr>
            </a:lvl1pPr>
          </a:lstStyle>
          <a:p>
            <a:pPr>
              <a:defRPr/>
            </a:pPr>
            <a:fld id="{9734AEA4-C424-462F-A18E-F4DE219A6F6C}" type="slidenum">
              <a:rPr lang="en-US"/>
              <a:pPr>
                <a:defRPr/>
              </a:pPr>
              <a:t>‹#›</a:t>
            </a:fld>
            <a:endParaRPr lang="en-US"/>
          </a:p>
        </p:txBody>
      </p:sp>
      <p:pic>
        <p:nvPicPr>
          <p:cNvPr id="1031"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828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763713" y="0"/>
            <a:ext cx="738028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1381125"/>
            <a:ext cx="8229600" cy="547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Arial" charset="0"/>
          <a:cs typeface="+mj-cs"/>
        </a:defRPr>
      </a:lvl1pPr>
      <a:lvl2pPr algn="ctr" rtl="0" eaLnBrk="0" fontAlgn="base" hangingPunct="0">
        <a:spcBef>
          <a:spcPct val="0"/>
        </a:spcBef>
        <a:spcAft>
          <a:spcPct val="0"/>
        </a:spcAft>
        <a:defRPr sz="4400">
          <a:solidFill>
            <a:schemeClr val="tx2"/>
          </a:solidFill>
          <a:latin typeface="Arial" charset="0"/>
          <a:ea typeface="Arial" charset="0"/>
          <a:cs typeface="Arial" charset="0"/>
        </a:defRPr>
      </a:lvl2pPr>
      <a:lvl3pPr algn="ctr" rtl="0" eaLnBrk="0" fontAlgn="base" hangingPunct="0">
        <a:spcBef>
          <a:spcPct val="0"/>
        </a:spcBef>
        <a:spcAft>
          <a:spcPct val="0"/>
        </a:spcAft>
        <a:defRPr sz="4400">
          <a:solidFill>
            <a:schemeClr val="tx2"/>
          </a:solidFill>
          <a:latin typeface="Arial" charset="0"/>
          <a:ea typeface="Arial" charset="0"/>
          <a:cs typeface="Arial" charset="0"/>
        </a:defRPr>
      </a:lvl3pPr>
      <a:lvl4pPr algn="ctr" rtl="0" eaLnBrk="0" fontAlgn="base" hangingPunct="0">
        <a:spcBef>
          <a:spcPct val="0"/>
        </a:spcBef>
        <a:spcAft>
          <a:spcPct val="0"/>
        </a:spcAft>
        <a:defRPr sz="4400">
          <a:solidFill>
            <a:schemeClr val="tx2"/>
          </a:solidFill>
          <a:latin typeface="Arial" charset="0"/>
          <a:ea typeface="Arial" charset="0"/>
          <a:cs typeface="Arial" charset="0"/>
        </a:defRPr>
      </a:lvl4pPr>
      <a:lvl5pPr algn="ctr" rtl="0" eaLnBrk="0" fontAlgn="base" hangingPunct="0">
        <a:spcBef>
          <a:spcPct val="0"/>
        </a:spcBef>
        <a:spcAft>
          <a:spcPct val="0"/>
        </a:spcAft>
        <a:defRPr sz="4400">
          <a:solidFill>
            <a:schemeClr val="tx2"/>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upload.wikimedia.org/wikipedia/commons/4/4e/Eniac.jpg"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www.howstuffworks.com/quantum-computer.ht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www.nytimes.com/2010/11/09/science/09compute.html" TargetMode="External"/><Relationship Id="rId4" Type="http://schemas.openxmlformats.org/officeDocument/2006/relationships/hyperlink" Target="http://www.qubit.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3657600"/>
            <a:ext cx="7086600" cy="2435225"/>
          </a:xfrm>
        </p:spPr>
        <p:txBody>
          <a:bodyPr/>
          <a:lstStyle/>
          <a:p>
            <a:pPr eaLnBrk="1" hangingPunct="1"/>
            <a:r>
              <a:rPr lang="en-IE" sz="5400" dirty="0" smtClean="0">
                <a:solidFill>
                  <a:schemeClr val="tx1"/>
                </a:solidFill>
              </a:rPr>
              <a:t>Lecture 1 – Brief History of Computers</a:t>
            </a:r>
            <a:br>
              <a:rPr lang="en-IE" sz="5400" dirty="0" smtClean="0">
                <a:solidFill>
                  <a:schemeClr val="tx1"/>
                </a:solidFill>
              </a:rPr>
            </a:br>
            <a:r>
              <a:rPr lang="en-IE" sz="2400" b="1" i="1" dirty="0" smtClean="0">
                <a:latin typeface="Trebuchet MS" pitchFamily="34" charset="0"/>
              </a:rPr>
              <a:t/>
            </a:r>
            <a:br>
              <a:rPr lang="en-IE" sz="2400" b="1" i="1" dirty="0" smtClean="0">
                <a:latin typeface="Trebuchet MS" pitchFamily="34" charset="0"/>
              </a:rPr>
            </a:br>
            <a:r>
              <a:rPr lang="en-IE" sz="2400" b="1" i="1" dirty="0" smtClean="0">
                <a:latin typeface="Trebuchet MS" pitchFamily="34" charset="0"/>
              </a:rPr>
              <a:t> </a:t>
            </a:r>
            <a:r>
              <a:rPr lang="en-IE" sz="2000" dirty="0" err="1" smtClean="0">
                <a:latin typeface="Trebuchet MS" pitchFamily="34" charset="0"/>
              </a:rPr>
              <a:t>Dr.</a:t>
            </a:r>
            <a:r>
              <a:rPr lang="en-IE" sz="2000" dirty="0" smtClean="0">
                <a:latin typeface="Trebuchet MS" pitchFamily="34" charset="0"/>
              </a:rPr>
              <a:t> Paul Hayes</a:t>
            </a:r>
            <a:endParaRPr lang="en-US" sz="2800" dirty="0" smtClean="0">
              <a:latin typeface="Trebuchet MS"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spcBef>
                <a:spcPct val="20000"/>
              </a:spcBef>
            </a:pPr>
            <a:r>
              <a:rPr lang="en-IE" altLang="en-US" sz="2000"/>
              <a:t>Terminating States:</a:t>
            </a:r>
          </a:p>
          <a:p>
            <a:pPr eaLnBrk="1" hangingPunct="1">
              <a:spcBef>
                <a:spcPct val="20000"/>
              </a:spcBef>
              <a:buFontTx/>
              <a:buChar char="•"/>
            </a:pPr>
            <a:endParaRPr lang="en-IE" altLang="en-US" sz="2000"/>
          </a:p>
          <a:p>
            <a:pPr eaLnBrk="1" hangingPunct="1">
              <a:spcBef>
                <a:spcPct val="20000"/>
              </a:spcBef>
              <a:buFontTx/>
              <a:buChar char="•"/>
            </a:pPr>
            <a:r>
              <a:rPr lang="en-IE" altLang="en-US" sz="2000" u="none"/>
              <a:t>We represent terminating states using an extra inner circle within a state, example, </a:t>
            </a:r>
          </a:p>
          <a:p>
            <a:pPr eaLnBrk="1" hangingPunct="1">
              <a:spcBef>
                <a:spcPct val="20000"/>
              </a:spcBef>
              <a:buFontTx/>
              <a:buChar char="•"/>
            </a:pPr>
            <a:endParaRPr lang="en-IE" altLang="en-US" sz="2000" u="none"/>
          </a:p>
          <a:p>
            <a:pPr eaLnBrk="1" hangingPunct="1">
              <a:spcBef>
                <a:spcPct val="20000"/>
              </a:spcBef>
              <a:buFontTx/>
              <a:buChar char="•"/>
            </a:pPr>
            <a:endParaRPr lang="en-IE" altLang="en-US" sz="2000" u="none"/>
          </a:p>
          <a:p>
            <a:pPr eaLnBrk="1" hangingPunct="1">
              <a:spcBef>
                <a:spcPct val="20000"/>
              </a:spcBef>
              <a:buFontTx/>
              <a:buChar char="•"/>
            </a:pPr>
            <a:endParaRPr lang="en-IE" altLang="en-US" sz="2000" u="none"/>
          </a:p>
          <a:p>
            <a:pPr eaLnBrk="1" hangingPunct="1">
              <a:spcBef>
                <a:spcPct val="20000"/>
              </a:spcBef>
              <a:buFontTx/>
              <a:buChar char="•"/>
            </a:pPr>
            <a:endParaRPr lang="en-IE" altLang="en-US" sz="2000" u="none"/>
          </a:p>
          <a:p>
            <a:pPr eaLnBrk="1" hangingPunct="1">
              <a:spcBef>
                <a:spcPct val="20000"/>
              </a:spcBef>
              <a:buFontTx/>
              <a:buChar char="•"/>
            </a:pPr>
            <a:r>
              <a:rPr lang="en-IE" altLang="en-US" sz="2000" u="none"/>
              <a:t>The above example says that if you are in s0 and you accept an “a” you move to s1, where you can now finish.</a:t>
            </a:r>
          </a:p>
          <a:p>
            <a:pPr eaLnBrk="1" hangingPunct="1">
              <a:spcBef>
                <a:spcPct val="20000"/>
              </a:spcBef>
              <a:buFontTx/>
              <a:buChar char="•"/>
            </a:pPr>
            <a:endParaRPr lang="en-IE" altLang="en-US" sz="2000" u="none"/>
          </a:p>
          <a:p>
            <a:pPr eaLnBrk="1" hangingPunct="1">
              <a:spcBef>
                <a:spcPct val="20000"/>
              </a:spcBef>
              <a:buFontTx/>
              <a:buChar char="•"/>
            </a:pPr>
            <a:endParaRPr lang="en-GB" altLang="en-US" sz="2000" u="none"/>
          </a:p>
        </p:txBody>
      </p:sp>
      <p:sp>
        <p:nvSpPr>
          <p:cNvPr id="16387"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sz="3200" u="none">
                <a:solidFill>
                  <a:schemeClr val="bg1"/>
                </a:solidFill>
              </a:rPr>
              <a:t>Computer Architecture</a:t>
            </a:r>
            <a:endParaRPr lang="en-US" altLang="en-US" sz="3200" u="none">
              <a:solidFill>
                <a:schemeClr val="bg1"/>
              </a:solidFill>
            </a:endParaRPr>
          </a:p>
        </p:txBody>
      </p:sp>
      <p:grpSp>
        <p:nvGrpSpPr>
          <p:cNvPr id="16388" name="Group 14"/>
          <p:cNvGrpSpPr>
            <a:grpSpLocks/>
          </p:cNvGrpSpPr>
          <p:nvPr/>
        </p:nvGrpSpPr>
        <p:grpSpPr bwMode="auto">
          <a:xfrm>
            <a:off x="2700338" y="3357563"/>
            <a:ext cx="3024187" cy="792162"/>
            <a:chOff x="703" y="1797"/>
            <a:chExt cx="1905" cy="499"/>
          </a:xfrm>
        </p:grpSpPr>
        <p:sp>
          <p:nvSpPr>
            <p:cNvPr id="16389" name="Oval 9"/>
            <p:cNvSpPr>
              <a:spLocks noChangeArrowheads="1"/>
            </p:cNvSpPr>
            <p:nvPr/>
          </p:nvSpPr>
          <p:spPr bwMode="auto">
            <a:xfrm>
              <a:off x="703" y="1797"/>
              <a:ext cx="544" cy="499"/>
            </a:xfrm>
            <a:prstGeom prst="ellipse">
              <a:avLst/>
            </a:prstGeom>
            <a:solidFill>
              <a:schemeClr val="accent1"/>
            </a:solidFill>
            <a:ln w="9525">
              <a:solidFill>
                <a:schemeClr val="tx1"/>
              </a:solidFill>
              <a:round/>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u="none"/>
                <a:t>s0</a:t>
              </a:r>
              <a:endParaRPr lang="en-US" altLang="en-US" u="none"/>
            </a:p>
          </p:txBody>
        </p:sp>
        <p:sp>
          <p:nvSpPr>
            <p:cNvPr id="16390" name="Oval 10"/>
            <p:cNvSpPr>
              <a:spLocks noChangeArrowheads="1"/>
            </p:cNvSpPr>
            <p:nvPr/>
          </p:nvSpPr>
          <p:spPr bwMode="auto">
            <a:xfrm>
              <a:off x="2064" y="1797"/>
              <a:ext cx="544" cy="499"/>
            </a:xfrm>
            <a:prstGeom prst="ellipse">
              <a:avLst/>
            </a:prstGeom>
            <a:solidFill>
              <a:schemeClr val="accent1"/>
            </a:solidFill>
            <a:ln w="9525">
              <a:solidFill>
                <a:schemeClr val="tx1"/>
              </a:solidFill>
              <a:round/>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u="none"/>
                <a:t>so</a:t>
              </a:r>
              <a:endParaRPr lang="en-US" altLang="en-US" u="none"/>
            </a:p>
          </p:txBody>
        </p:sp>
        <p:sp>
          <p:nvSpPr>
            <p:cNvPr id="16391" name="Oval 11"/>
            <p:cNvSpPr>
              <a:spLocks noChangeArrowheads="1"/>
            </p:cNvSpPr>
            <p:nvPr/>
          </p:nvSpPr>
          <p:spPr bwMode="auto">
            <a:xfrm>
              <a:off x="2109" y="1842"/>
              <a:ext cx="454" cy="408"/>
            </a:xfrm>
            <a:prstGeom prst="ellipse">
              <a:avLst/>
            </a:prstGeom>
            <a:solidFill>
              <a:schemeClr val="accent1"/>
            </a:solidFill>
            <a:ln w="9525">
              <a:solidFill>
                <a:schemeClr val="tx1"/>
              </a:solidFill>
              <a:round/>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u="none"/>
                <a:t>s1</a:t>
              </a:r>
              <a:endParaRPr lang="en-US" altLang="en-US" u="none"/>
            </a:p>
          </p:txBody>
        </p:sp>
        <p:sp>
          <p:nvSpPr>
            <p:cNvPr id="16392" name="Line 12"/>
            <p:cNvSpPr>
              <a:spLocks noChangeShapeType="1"/>
            </p:cNvSpPr>
            <p:nvPr/>
          </p:nvSpPr>
          <p:spPr bwMode="auto">
            <a:xfrm>
              <a:off x="1304" y="2011"/>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3" name="Text Box 13"/>
            <p:cNvSpPr txBox="1">
              <a:spLocks noChangeArrowheads="1"/>
            </p:cNvSpPr>
            <p:nvPr/>
          </p:nvSpPr>
          <p:spPr bwMode="auto">
            <a:xfrm>
              <a:off x="1519" y="179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r>
                <a:rPr lang="en-IE" altLang="en-US" u="none"/>
                <a:t>a</a:t>
              </a:r>
              <a:endParaRPr lang="en-US" altLang="en-US" u="none"/>
            </a:p>
          </p:txBody>
        </p:sp>
      </p:grpSp>
    </p:spTree>
    <p:extLst>
      <p:ext uri="{BB962C8B-B14F-4D97-AF65-F5344CB8AC3E}">
        <p14:creationId xmlns:p14="http://schemas.microsoft.com/office/powerpoint/2010/main" val="1941981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spcBef>
                <a:spcPct val="20000"/>
              </a:spcBef>
            </a:pPr>
            <a:r>
              <a:rPr lang="en-IE" altLang="en-US" sz="2000" b="1" u="none"/>
              <a:t>	Example: </a:t>
            </a:r>
            <a:r>
              <a:rPr lang="en-IE" altLang="en-US" sz="2000" u="none"/>
              <a:t>Create FSMs for accepting all the words in the following alphabets: L={a, ab} and L={aab, aba}</a:t>
            </a:r>
          </a:p>
          <a:p>
            <a:pPr eaLnBrk="1" hangingPunct="1">
              <a:spcBef>
                <a:spcPct val="20000"/>
              </a:spcBef>
            </a:pPr>
            <a:endParaRPr lang="en-IE" altLang="en-US" sz="2000" u="none"/>
          </a:p>
          <a:p>
            <a:pPr eaLnBrk="1" hangingPunct="1">
              <a:spcBef>
                <a:spcPct val="20000"/>
              </a:spcBef>
            </a:pPr>
            <a:endParaRPr lang="en-GB" altLang="en-US" sz="2000" b="1" u="none"/>
          </a:p>
        </p:txBody>
      </p:sp>
      <p:sp>
        <p:nvSpPr>
          <p:cNvPr id="17411"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sz="3200" u="none">
                <a:solidFill>
                  <a:schemeClr val="bg1"/>
                </a:solidFill>
              </a:rPr>
              <a:t>Computer Architecture</a:t>
            </a:r>
            <a:endParaRPr lang="en-US" altLang="en-US" sz="3200" u="none">
              <a:solidFill>
                <a:schemeClr val="bg1"/>
              </a:solidFill>
            </a:endParaRPr>
          </a:p>
        </p:txBody>
      </p:sp>
      <p:sp>
        <p:nvSpPr>
          <p:cNvPr id="648196" name="Oval 4"/>
          <p:cNvSpPr>
            <a:spLocks noChangeArrowheads="1"/>
          </p:cNvSpPr>
          <p:nvPr/>
        </p:nvSpPr>
        <p:spPr bwMode="auto">
          <a:xfrm>
            <a:off x="1116013" y="2852738"/>
            <a:ext cx="863600" cy="792162"/>
          </a:xfrm>
          <a:prstGeom prst="ellipse">
            <a:avLst/>
          </a:prstGeom>
          <a:solidFill>
            <a:schemeClr val="accent1"/>
          </a:solidFill>
          <a:ln w="9525">
            <a:solidFill>
              <a:schemeClr val="tx1"/>
            </a:solidFill>
            <a:round/>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u="none"/>
              <a:t>s0</a:t>
            </a:r>
            <a:endParaRPr lang="en-US" altLang="en-US" u="none"/>
          </a:p>
        </p:txBody>
      </p:sp>
      <p:sp>
        <p:nvSpPr>
          <p:cNvPr id="648199" name="Oval 7"/>
          <p:cNvSpPr>
            <a:spLocks noChangeArrowheads="1"/>
          </p:cNvSpPr>
          <p:nvPr/>
        </p:nvSpPr>
        <p:spPr bwMode="auto">
          <a:xfrm>
            <a:off x="7092950" y="4868863"/>
            <a:ext cx="863600" cy="792162"/>
          </a:xfrm>
          <a:prstGeom prst="ellipse">
            <a:avLst/>
          </a:prstGeom>
          <a:solidFill>
            <a:schemeClr val="accent1"/>
          </a:solidFill>
          <a:ln w="9525">
            <a:solidFill>
              <a:schemeClr val="tx1"/>
            </a:solidFill>
            <a:round/>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u="none"/>
              <a:t>so</a:t>
            </a:r>
            <a:endParaRPr lang="en-US" altLang="en-US" u="none"/>
          </a:p>
        </p:txBody>
      </p:sp>
      <p:sp>
        <p:nvSpPr>
          <p:cNvPr id="648200" name="Oval 8"/>
          <p:cNvSpPr>
            <a:spLocks noChangeArrowheads="1"/>
          </p:cNvSpPr>
          <p:nvPr/>
        </p:nvSpPr>
        <p:spPr bwMode="auto">
          <a:xfrm>
            <a:off x="5148263" y="5589588"/>
            <a:ext cx="863600" cy="792162"/>
          </a:xfrm>
          <a:prstGeom prst="ellipse">
            <a:avLst/>
          </a:prstGeom>
          <a:solidFill>
            <a:schemeClr val="accent1"/>
          </a:solidFill>
          <a:ln w="9525">
            <a:solidFill>
              <a:schemeClr val="tx1"/>
            </a:solidFill>
            <a:round/>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u="none"/>
              <a:t>s3</a:t>
            </a:r>
            <a:endParaRPr lang="en-US" altLang="en-US" u="none"/>
          </a:p>
        </p:txBody>
      </p:sp>
      <p:sp>
        <p:nvSpPr>
          <p:cNvPr id="648201" name="Oval 9"/>
          <p:cNvSpPr>
            <a:spLocks noChangeArrowheads="1"/>
          </p:cNvSpPr>
          <p:nvPr/>
        </p:nvSpPr>
        <p:spPr bwMode="auto">
          <a:xfrm>
            <a:off x="3348038" y="4797425"/>
            <a:ext cx="863600" cy="792163"/>
          </a:xfrm>
          <a:prstGeom prst="ellipse">
            <a:avLst/>
          </a:prstGeom>
          <a:solidFill>
            <a:schemeClr val="accent1"/>
          </a:solidFill>
          <a:ln w="9525">
            <a:solidFill>
              <a:schemeClr val="tx1"/>
            </a:solidFill>
            <a:round/>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u="none"/>
              <a:t>s1</a:t>
            </a:r>
            <a:endParaRPr lang="en-US" altLang="en-US" u="none"/>
          </a:p>
        </p:txBody>
      </p:sp>
      <p:sp>
        <p:nvSpPr>
          <p:cNvPr id="648202" name="Oval 10"/>
          <p:cNvSpPr>
            <a:spLocks noChangeArrowheads="1"/>
          </p:cNvSpPr>
          <p:nvPr/>
        </p:nvSpPr>
        <p:spPr bwMode="auto">
          <a:xfrm>
            <a:off x="1187450" y="4797425"/>
            <a:ext cx="863600" cy="792163"/>
          </a:xfrm>
          <a:prstGeom prst="ellipse">
            <a:avLst/>
          </a:prstGeom>
          <a:solidFill>
            <a:schemeClr val="accent1"/>
          </a:solidFill>
          <a:ln w="9525">
            <a:solidFill>
              <a:schemeClr val="tx1"/>
            </a:solidFill>
            <a:round/>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u="none"/>
              <a:t>s0</a:t>
            </a:r>
            <a:endParaRPr lang="en-US" altLang="en-US" u="none"/>
          </a:p>
        </p:txBody>
      </p:sp>
      <p:sp>
        <p:nvSpPr>
          <p:cNvPr id="648203" name="Oval 11"/>
          <p:cNvSpPr>
            <a:spLocks noChangeArrowheads="1"/>
          </p:cNvSpPr>
          <p:nvPr/>
        </p:nvSpPr>
        <p:spPr bwMode="auto">
          <a:xfrm>
            <a:off x="5292725" y="2852738"/>
            <a:ext cx="863600" cy="792162"/>
          </a:xfrm>
          <a:prstGeom prst="ellipse">
            <a:avLst/>
          </a:prstGeom>
          <a:solidFill>
            <a:schemeClr val="accent1"/>
          </a:solidFill>
          <a:ln w="9525">
            <a:solidFill>
              <a:schemeClr val="tx1"/>
            </a:solidFill>
            <a:round/>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u="none"/>
              <a:t>so</a:t>
            </a:r>
            <a:endParaRPr lang="en-US" altLang="en-US" u="none"/>
          </a:p>
        </p:txBody>
      </p:sp>
      <p:grpSp>
        <p:nvGrpSpPr>
          <p:cNvPr id="2" name="Group 36"/>
          <p:cNvGrpSpPr>
            <a:grpSpLocks/>
          </p:cNvGrpSpPr>
          <p:nvPr/>
        </p:nvGrpSpPr>
        <p:grpSpPr bwMode="auto">
          <a:xfrm>
            <a:off x="3276600" y="2852738"/>
            <a:ext cx="863600" cy="792162"/>
            <a:chOff x="2064" y="1797"/>
            <a:chExt cx="544" cy="499"/>
          </a:xfrm>
        </p:grpSpPr>
        <p:sp>
          <p:nvSpPr>
            <p:cNvPr id="17436" name="Oval 6"/>
            <p:cNvSpPr>
              <a:spLocks noChangeArrowheads="1"/>
            </p:cNvSpPr>
            <p:nvPr/>
          </p:nvSpPr>
          <p:spPr bwMode="auto">
            <a:xfrm>
              <a:off x="2064" y="1797"/>
              <a:ext cx="544" cy="499"/>
            </a:xfrm>
            <a:prstGeom prst="ellipse">
              <a:avLst/>
            </a:prstGeom>
            <a:solidFill>
              <a:schemeClr val="accent1"/>
            </a:solidFill>
            <a:ln w="9525">
              <a:solidFill>
                <a:schemeClr val="tx1"/>
              </a:solidFill>
              <a:round/>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u="none"/>
                <a:t>so</a:t>
              </a:r>
              <a:endParaRPr lang="en-US" altLang="en-US" u="none"/>
            </a:p>
          </p:txBody>
        </p:sp>
        <p:sp>
          <p:nvSpPr>
            <p:cNvPr id="17437" name="Oval 12"/>
            <p:cNvSpPr>
              <a:spLocks noChangeArrowheads="1"/>
            </p:cNvSpPr>
            <p:nvPr/>
          </p:nvSpPr>
          <p:spPr bwMode="auto">
            <a:xfrm>
              <a:off x="2109" y="1842"/>
              <a:ext cx="454" cy="408"/>
            </a:xfrm>
            <a:prstGeom prst="ellipse">
              <a:avLst/>
            </a:prstGeom>
            <a:solidFill>
              <a:schemeClr val="accent1"/>
            </a:solidFill>
            <a:ln w="9525">
              <a:solidFill>
                <a:schemeClr val="tx1"/>
              </a:solidFill>
              <a:round/>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u="none"/>
                <a:t>s1</a:t>
              </a:r>
              <a:endParaRPr lang="en-US" altLang="en-US" u="none"/>
            </a:p>
          </p:txBody>
        </p:sp>
      </p:grpSp>
      <p:sp>
        <p:nvSpPr>
          <p:cNvPr id="648205" name="Oval 13"/>
          <p:cNvSpPr>
            <a:spLocks noChangeArrowheads="1"/>
          </p:cNvSpPr>
          <p:nvPr/>
        </p:nvSpPr>
        <p:spPr bwMode="auto">
          <a:xfrm>
            <a:off x="7165975" y="4941888"/>
            <a:ext cx="720725" cy="647700"/>
          </a:xfrm>
          <a:prstGeom prst="ellipse">
            <a:avLst/>
          </a:prstGeom>
          <a:solidFill>
            <a:schemeClr val="accent1"/>
          </a:solidFill>
          <a:ln w="9525">
            <a:solidFill>
              <a:schemeClr val="tx1"/>
            </a:solidFill>
            <a:round/>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u="none"/>
              <a:t>s4</a:t>
            </a:r>
            <a:endParaRPr lang="en-US" altLang="en-US" u="none"/>
          </a:p>
        </p:txBody>
      </p:sp>
      <p:sp>
        <p:nvSpPr>
          <p:cNvPr id="648206" name="Oval 14"/>
          <p:cNvSpPr>
            <a:spLocks noChangeArrowheads="1"/>
          </p:cNvSpPr>
          <p:nvPr/>
        </p:nvSpPr>
        <p:spPr bwMode="auto">
          <a:xfrm>
            <a:off x="5364163" y="2924175"/>
            <a:ext cx="720725" cy="647700"/>
          </a:xfrm>
          <a:prstGeom prst="ellipse">
            <a:avLst/>
          </a:prstGeom>
          <a:solidFill>
            <a:schemeClr val="accent1"/>
          </a:solidFill>
          <a:ln w="9525">
            <a:solidFill>
              <a:schemeClr val="tx1"/>
            </a:solidFill>
            <a:round/>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u="none"/>
              <a:t>s2</a:t>
            </a:r>
            <a:endParaRPr lang="en-US" altLang="en-US" u="none"/>
          </a:p>
        </p:txBody>
      </p:sp>
      <p:sp>
        <p:nvSpPr>
          <p:cNvPr id="648209" name="Line 17"/>
          <p:cNvSpPr>
            <a:spLocks noChangeShapeType="1"/>
          </p:cNvSpPr>
          <p:nvPr/>
        </p:nvSpPr>
        <p:spPr bwMode="auto">
          <a:xfrm>
            <a:off x="2143125" y="5208588"/>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8210" name="Line 18"/>
          <p:cNvSpPr>
            <a:spLocks noChangeShapeType="1"/>
          </p:cNvSpPr>
          <p:nvPr/>
        </p:nvSpPr>
        <p:spPr bwMode="auto">
          <a:xfrm>
            <a:off x="4211638" y="3213100"/>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8211" name="Text Box 19"/>
          <p:cNvSpPr txBox="1">
            <a:spLocks noChangeArrowheads="1"/>
          </p:cNvSpPr>
          <p:nvPr/>
        </p:nvSpPr>
        <p:spPr bwMode="auto">
          <a:xfrm>
            <a:off x="2484438" y="48688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r>
              <a:rPr lang="en-IE" altLang="en-US" u="none"/>
              <a:t>a</a:t>
            </a:r>
            <a:endParaRPr lang="en-US" altLang="en-US" u="none"/>
          </a:p>
        </p:txBody>
      </p:sp>
      <p:sp>
        <p:nvSpPr>
          <p:cNvPr id="648212" name="Text Box 20"/>
          <p:cNvSpPr txBox="1">
            <a:spLocks noChangeArrowheads="1"/>
          </p:cNvSpPr>
          <p:nvPr/>
        </p:nvSpPr>
        <p:spPr bwMode="auto">
          <a:xfrm>
            <a:off x="4479925" y="28733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r>
              <a:rPr lang="en-IE" altLang="en-US" u="none"/>
              <a:t>b</a:t>
            </a:r>
            <a:endParaRPr lang="en-US" altLang="en-US" u="none"/>
          </a:p>
        </p:txBody>
      </p:sp>
      <p:sp>
        <p:nvSpPr>
          <p:cNvPr id="648213" name="Line 21"/>
          <p:cNvSpPr>
            <a:spLocks noChangeShapeType="1"/>
          </p:cNvSpPr>
          <p:nvPr/>
        </p:nvSpPr>
        <p:spPr bwMode="auto">
          <a:xfrm>
            <a:off x="2070100" y="3192463"/>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8214" name="Text Box 22"/>
          <p:cNvSpPr txBox="1">
            <a:spLocks noChangeArrowheads="1"/>
          </p:cNvSpPr>
          <p:nvPr/>
        </p:nvSpPr>
        <p:spPr bwMode="auto">
          <a:xfrm>
            <a:off x="2411413" y="2852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r>
              <a:rPr lang="en-IE" altLang="en-US" u="none"/>
              <a:t>a</a:t>
            </a:r>
            <a:endParaRPr lang="en-US" altLang="en-US" u="none"/>
          </a:p>
        </p:txBody>
      </p:sp>
      <p:sp>
        <p:nvSpPr>
          <p:cNvPr id="648217" name="Oval 25"/>
          <p:cNvSpPr>
            <a:spLocks noChangeArrowheads="1"/>
          </p:cNvSpPr>
          <p:nvPr/>
        </p:nvSpPr>
        <p:spPr bwMode="auto">
          <a:xfrm>
            <a:off x="5148263" y="3933825"/>
            <a:ext cx="863600" cy="792163"/>
          </a:xfrm>
          <a:prstGeom prst="ellipse">
            <a:avLst/>
          </a:prstGeom>
          <a:solidFill>
            <a:schemeClr val="accent1"/>
          </a:solidFill>
          <a:ln w="9525">
            <a:solidFill>
              <a:schemeClr val="tx1"/>
            </a:solidFill>
            <a:round/>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u="none"/>
              <a:t>s2</a:t>
            </a:r>
            <a:endParaRPr lang="en-US" altLang="en-US" u="none"/>
          </a:p>
        </p:txBody>
      </p:sp>
      <p:sp>
        <p:nvSpPr>
          <p:cNvPr id="648218" name="Line 26"/>
          <p:cNvSpPr>
            <a:spLocks noChangeShapeType="1"/>
          </p:cNvSpPr>
          <p:nvPr/>
        </p:nvSpPr>
        <p:spPr bwMode="auto">
          <a:xfrm flipV="1">
            <a:off x="4140200" y="4365625"/>
            <a:ext cx="936625"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8219" name="Line 27"/>
          <p:cNvSpPr>
            <a:spLocks noChangeShapeType="1"/>
          </p:cNvSpPr>
          <p:nvPr/>
        </p:nvSpPr>
        <p:spPr bwMode="auto">
          <a:xfrm>
            <a:off x="4140200" y="5445125"/>
            <a:ext cx="936625"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8220" name="Line 28"/>
          <p:cNvSpPr>
            <a:spLocks noChangeShapeType="1"/>
          </p:cNvSpPr>
          <p:nvPr/>
        </p:nvSpPr>
        <p:spPr bwMode="auto">
          <a:xfrm flipV="1">
            <a:off x="6011863" y="5516563"/>
            <a:ext cx="1081087"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8221" name="Line 29"/>
          <p:cNvSpPr>
            <a:spLocks noChangeShapeType="1"/>
          </p:cNvSpPr>
          <p:nvPr/>
        </p:nvSpPr>
        <p:spPr bwMode="auto">
          <a:xfrm>
            <a:off x="6011863" y="4292600"/>
            <a:ext cx="1152525" cy="649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8222" name="Text Box 30"/>
          <p:cNvSpPr txBox="1">
            <a:spLocks noChangeArrowheads="1"/>
          </p:cNvSpPr>
          <p:nvPr/>
        </p:nvSpPr>
        <p:spPr bwMode="auto">
          <a:xfrm>
            <a:off x="4408488" y="4384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r>
              <a:rPr lang="en-IE" altLang="en-US" u="none"/>
              <a:t>a</a:t>
            </a:r>
            <a:endParaRPr lang="en-US" altLang="en-US" u="none"/>
          </a:p>
        </p:txBody>
      </p:sp>
      <p:sp>
        <p:nvSpPr>
          <p:cNvPr id="648223" name="Text Box 31"/>
          <p:cNvSpPr txBox="1">
            <a:spLocks noChangeArrowheads="1"/>
          </p:cNvSpPr>
          <p:nvPr/>
        </p:nvSpPr>
        <p:spPr bwMode="auto">
          <a:xfrm>
            <a:off x="4335463" y="54657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r>
              <a:rPr lang="en-IE" altLang="en-US" u="none"/>
              <a:t>b</a:t>
            </a:r>
            <a:endParaRPr lang="en-US" altLang="en-US" u="none"/>
          </a:p>
        </p:txBody>
      </p:sp>
      <p:sp>
        <p:nvSpPr>
          <p:cNvPr id="648224" name="Text Box 32"/>
          <p:cNvSpPr txBox="1">
            <a:spLocks noChangeArrowheads="1"/>
          </p:cNvSpPr>
          <p:nvPr/>
        </p:nvSpPr>
        <p:spPr bwMode="auto">
          <a:xfrm>
            <a:off x="6424613" y="43132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r>
              <a:rPr lang="en-IE" altLang="en-US" u="none"/>
              <a:t>b</a:t>
            </a:r>
            <a:endParaRPr lang="en-US" altLang="en-US" u="none"/>
          </a:p>
        </p:txBody>
      </p:sp>
      <p:sp>
        <p:nvSpPr>
          <p:cNvPr id="648225" name="Text Box 33"/>
          <p:cNvSpPr txBox="1">
            <a:spLocks noChangeArrowheads="1"/>
          </p:cNvSpPr>
          <p:nvPr/>
        </p:nvSpPr>
        <p:spPr bwMode="auto">
          <a:xfrm>
            <a:off x="6443663" y="56610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r>
              <a:rPr lang="en-IE" altLang="en-US" u="none"/>
              <a:t>a</a:t>
            </a:r>
            <a:endParaRPr lang="en-US" altLang="en-US" u="none"/>
          </a:p>
        </p:txBody>
      </p:sp>
    </p:spTree>
    <p:extLst>
      <p:ext uri="{BB962C8B-B14F-4D97-AF65-F5344CB8AC3E}">
        <p14:creationId xmlns:p14="http://schemas.microsoft.com/office/powerpoint/2010/main" val="1835039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48196"/>
                                        </p:tgtEl>
                                        <p:attrNameLst>
                                          <p:attrName>style.visibility</p:attrName>
                                        </p:attrNameLst>
                                      </p:cBhvr>
                                      <p:to>
                                        <p:strVal val="visible"/>
                                      </p:to>
                                    </p:set>
                                    <p:animEffect transition="in" filter="checkerboard(across)">
                                      <p:cBhvr>
                                        <p:cTn id="7" dur="1000"/>
                                        <p:tgtEl>
                                          <p:spTgt spid="64819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48213"/>
                                        </p:tgtEl>
                                        <p:attrNameLst>
                                          <p:attrName>style.visibility</p:attrName>
                                        </p:attrNameLst>
                                      </p:cBhvr>
                                      <p:to>
                                        <p:strVal val="visible"/>
                                      </p:to>
                                    </p:set>
                                    <p:animEffect transition="in" filter="checkerboard(across)">
                                      <p:cBhvr>
                                        <p:cTn id="10" dur="1000"/>
                                        <p:tgtEl>
                                          <p:spTgt spid="64821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48214"/>
                                        </p:tgtEl>
                                        <p:attrNameLst>
                                          <p:attrName>style.visibility</p:attrName>
                                        </p:attrNameLst>
                                      </p:cBhvr>
                                      <p:to>
                                        <p:strVal val="visible"/>
                                      </p:to>
                                    </p:set>
                                    <p:animEffect transition="in" filter="checkerboard(across)">
                                      <p:cBhvr>
                                        <p:cTn id="13" dur="1000"/>
                                        <p:tgtEl>
                                          <p:spTgt spid="64821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48203"/>
                                        </p:tgtEl>
                                        <p:attrNameLst>
                                          <p:attrName>style.visibility</p:attrName>
                                        </p:attrNameLst>
                                      </p:cBhvr>
                                      <p:to>
                                        <p:strVal val="visible"/>
                                      </p:to>
                                    </p:set>
                                    <p:animEffect transition="in" filter="checkerboard(across)">
                                      <p:cBhvr>
                                        <p:cTn id="22" dur="1000"/>
                                        <p:tgtEl>
                                          <p:spTgt spid="648203"/>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648206"/>
                                        </p:tgtEl>
                                        <p:attrNameLst>
                                          <p:attrName>style.visibility</p:attrName>
                                        </p:attrNameLst>
                                      </p:cBhvr>
                                      <p:to>
                                        <p:strVal val="visible"/>
                                      </p:to>
                                    </p:set>
                                    <p:animEffect transition="in" filter="checkerboard(across)">
                                      <p:cBhvr>
                                        <p:cTn id="25" dur="1000"/>
                                        <p:tgtEl>
                                          <p:spTgt spid="648206"/>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648210"/>
                                        </p:tgtEl>
                                        <p:attrNameLst>
                                          <p:attrName>style.visibility</p:attrName>
                                        </p:attrNameLst>
                                      </p:cBhvr>
                                      <p:to>
                                        <p:strVal val="visible"/>
                                      </p:to>
                                    </p:set>
                                    <p:animEffect transition="in" filter="checkerboard(across)">
                                      <p:cBhvr>
                                        <p:cTn id="28" dur="1000"/>
                                        <p:tgtEl>
                                          <p:spTgt spid="648210"/>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648212"/>
                                        </p:tgtEl>
                                        <p:attrNameLst>
                                          <p:attrName>style.visibility</p:attrName>
                                        </p:attrNameLst>
                                      </p:cBhvr>
                                      <p:to>
                                        <p:strVal val="visible"/>
                                      </p:to>
                                    </p:set>
                                    <p:animEffect transition="in" filter="checkerboard(across)">
                                      <p:cBhvr>
                                        <p:cTn id="31" dur="1000"/>
                                        <p:tgtEl>
                                          <p:spTgt spid="64821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648202"/>
                                        </p:tgtEl>
                                        <p:attrNameLst>
                                          <p:attrName>style.visibility</p:attrName>
                                        </p:attrNameLst>
                                      </p:cBhvr>
                                      <p:to>
                                        <p:strVal val="visible"/>
                                      </p:to>
                                    </p:set>
                                    <p:animEffect transition="in" filter="checkerboard(across)">
                                      <p:cBhvr>
                                        <p:cTn id="36" dur="1000"/>
                                        <p:tgtEl>
                                          <p:spTgt spid="64820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648201"/>
                                        </p:tgtEl>
                                        <p:attrNameLst>
                                          <p:attrName>style.visibility</p:attrName>
                                        </p:attrNameLst>
                                      </p:cBhvr>
                                      <p:to>
                                        <p:strVal val="visible"/>
                                      </p:to>
                                    </p:set>
                                    <p:animEffect transition="in" filter="checkerboard(across)">
                                      <p:cBhvr>
                                        <p:cTn id="41" dur="1000"/>
                                        <p:tgtEl>
                                          <p:spTgt spid="648201"/>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648209"/>
                                        </p:tgtEl>
                                        <p:attrNameLst>
                                          <p:attrName>style.visibility</p:attrName>
                                        </p:attrNameLst>
                                      </p:cBhvr>
                                      <p:to>
                                        <p:strVal val="visible"/>
                                      </p:to>
                                    </p:set>
                                    <p:animEffect transition="in" filter="checkerboard(across)">
                                      <p:cBhvr>
                                        <p:cTn id="44" dur="1000"/>
                                        <p:tgtEl>
                                          <p:spTgt spid="648209"/>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648211"/>
                                        </p:tgtEl>
                                        <p:attrNameLst>
                                          <p:attrName>style.visibility</p:attrName>
                                        </p:attrNameLst>
                                      </p:cBhvr>
                                      <p:to>
                                        <p:strVal val="visible"/>
                                      </p:to>
                                    </p:set>
                                    <p:animEffect transition="in" filter="checkerboard(across)">
                                      <p:cBhvr>
                                        <p:cTn id="47" dur="1000"/>
                                        <p:tgtEl>
                                          <p:spTgt spid="6482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648217"/>
                                        </p:tgtEl>
                                        <p:attrNameLst>
                                          <p:attrName>style.visibility</p:attrName>
                                        </p:attrNameLst>
                                      </p:cBhvr>
                                      <p:to>
                                        <p:strVal val="visible"/>
                                      </p:to>
                                    </p:set>
                                    <p:animEffect transition="in" filter="checkerboard(across)">
                                      <p:cBhvr>
                                        <p:cTn id="52" dur="1000"/>
                                        <p:tgtEl>
                                          <p:spTgt spid="648217"/>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648218"/>
                                        </p:tgtEl>
                                        <p:attrNameLst>
                                          <p:attrName>style.visibility</p:attrName>
                                        </p:attrNameLst>
                                      </p:cBhvr>
                                      <p:to>
                                        <p:strVal val="visible"/>
                                      </p:to>
                                    </p:set>
                                    <p:animEffect transition="in" filter="checkerboard(across)">
                                      <p:cBhvr>
                                        <p:cTn id="55" dur="1000"/>
                                        <p:tgtEl>
                                          <p:spTgt spid="648218"/>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648222"/>
                                        </p:tgtEl>
                                        <p:attrNameLst>
                                          <p:attrName>style.visibility</p:attrName>
                                        </p:attrNameLst>
                                      </p:cBhvr>
                                      <p:to>
                                        <p:strVal val="visible"/>
                                      </p:to>
                                    </p:set>
                                    <p:animEffect transition="in" filter="checkerboard(across)">
                                      <p:cBhvr>
                                        <p:cTn id="58" dur="1000"/>
                                        <p:tgtEl>
                                          <p:spTgt spid="64822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648200"/>
                                        </p:tgtEl>
                                        <p:attrNameLst>
                                          <p:attrName>style.visibility</p:attrName>
                                        </p:attrNameLst>
                                      </p:cBhvr>
                                      <p:to>
                                        <p:strVal val="visible"/>
                                      </p:to>
                                    </p:set>
                                    <p:animEffect transition="in" filter="checkerboard(across)">
                                      <p:cBhvr>
                                        <p:cTn id="63" dur="1000"/>
                                        <p:tgtEl>
                                          <p:spTgt spid="648200"/>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648219"/>
                                        </p:tgtEl>
                                        <p:attrNameLst>
                                          <p:attrName>style.visibility</p:attrName>
                                        </p:attrNameLst>
                                      </p:cBhvr>
                                      <p:to>
                                        <p:strVal val="visible"/>
                                      </p:to>
                                    </p:set>
                                    <p:animEffect transition="in" filter="checkerboard(across)">
                                      <p:cBhvr>
                                        <p:cTn id="66" dur="1000"/>
                                        <p:tgtEl>
                                          <p:spTgt spid="648219"/>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648223"/>
                                        </p:tgtEl>
                                        <p:attrNameLst>
                                          <p:attrName>style.visibility</p:attrName>
                                        </p:attrNameLst>
                                      </p:cBhvr>
                                      <p:to>
                                        <p:strVal val="visible"/>
                                      </p:to>
                                    </p:set>
                                    <p:animEffect transition="in" filter="checkerboard(across)">
                                      <p:cBhvr>
                                        <p:cTn id="69" dur="1000"/>
                                        <p:tgtEl>
                                          <p:spTgt spid="64822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5" presetClass="entr" presetSubtype="10" fill="hold" grpId="0" nodeType="clickEffect">
                                  <p:stCondLst>
                                    <p:cond delay="0"/>
                                  </p:stCondLst>
                                  <p:childTnLst>
                                    <p:set>
                                      <p:cBhvr>
                                        <p:cTn id="73" dur="1" fill="hold">
                                          <p:stCondLst>
                                            <p:cond delay="0"/>
                                          </p:stCondLst>
                                        </p:cTn>
                                        <p:tgtEl>
                                          <p:spTgt spid="648199"/>
                                        </p:tgtEl>
                                        <p:attrNameLst>
                                          <p:attrName>style.visibility</p:attrName>
                                        </p:attrNameLst>
                                      </p:cBhvr>
                                      <p:to>
                                        <p:strVal val="visible"/>
                                      </p:to>
                                    </p:set>
                                    <p:animEffect transition="in" filter="checkerboard(across)">
                                      <p:cBhvr>
                                        <p:cTn id="74" dur="1000"/>
                                        <p:tgtEl>
                                          <p:spTgt spid="648199"/>
                                        </p:tgtEl>
                                      </p:cBhvr>
                                    </p:animEffect>
                                  </p:childTnLst>
                                </p:cTn>
                              </p:par>
                              <p:par>
                                <p:cTn id="75" presetID="5" presetClass="entr" presetSubtype="10" fill="hold" grpId="0" nodeType="withEffect">
                                  <p:stCondLst>
                                    <p:cond delay="0"/>
                                  </p:stCondLst>
                                  <p:childTnLst>
                                    <p:set>
                                      <p:cBhvr>
                                        <p:cTn id="76" dur="1" fill="hold">
                                          <p:stCondLst>
                                            <p:cond delay="0"/>
                                          </p:stCondLst>
                                        </p:cTn>
                                        <p:tgtEl>
                                          <p:spTgt spid="648205"/>
                                        </p:tgtEl>
                                        <p:attrNameLst>
                                          <p:attrName>style.visibility</p:attrName>
                                        </p:attrNameLst>
                                      </p:cBhvr>
                                      <p:to>
                                        <p:strVal val="visible"/>
                                      </p:to>
                                    </p:set>
                                    <p:animEffect transition="in" filter="checkerboard(across)">
                                      <p:cBhvr>
                                        <p:cTn id="77" dur="1000"/>
                                        <p:tgtEl>
                                          <p:spTgt spid="648205"/>
                                        </p:tgtEl>
                                      </p:cBhvr>
                                    </p:animEffect>
                                  </p:childTnLst>
                                </p:cTn>
                              </p:par>
                              <p:par>
                                <p:cTn id="78" presetID="5" presetClass="entr" presetSubtype="10" fill="hold" grpId="0" nodeType="withEffect">
                                  <p:stCondLst>
                                    <p:cond delay="0"/>
                                  </p:stCondLst>
                                  <p:childTnLst>
                                    <p:set>
                                      <p:cBhvr>
                                        <p:cTn id="79" dur="1" fill="hold">
                                          <p:stCondLst>
                                            <p:cond delay="0"/>
                                          </p:stCondLst>
                                        </p:cTn>
                                        <p:tgtEl>
                                          <p:spTgt spid="648221"/>
                                        </p:tgtEl>
                                        <p:attrNameLst>
                                          <p:attrName>style.visibility</p:attrName>
                                        </p:attrNameLst>
                                      </p:cBhvr>
                                      <p:to>
                                        <p:strVal val="visible"/>
                                      </p:to>
                                    </p:set>
                                    <p:animEffect transition="in" filter="checkerboard(across)">
                                      <p:cBhvr>
                                        <p:cTn id="80" dur="1000"/>
                                        <p:tgtEl>
                                          <p:spTgt spid="648221"/>
                                        </p:tgtEl>
                                      </p:cBhvr>
                                    </p:animEffect>
                                  </p:childTnLst>
                                </p:cTn>
                              </p:par>
                              <p:par>
                                <p:cTn id="81" presetID="5" presetClass="entr" presetSubtype="10" fill="hold" grpId="0" nodeType="withEffect">
                                  <p:stCondLst>
                                    <p:cond delay="0"/>
                                  </p:stCondLst>
                                  <p:childTnLst>
                                    <p:set>
                                      <p:cBhvr>
                                        <p:cTn id="82" dur="1" fill="hold">
                                          <p:stCondLst>
                                            <p:cond delay="0"/>
                                          </p:stCondLst>
                                        </p:cTn>
                                        <p:tgtEl>
                                          <p:spTgt spid="648224"/>
                                        </p:tgtEl>
                                        <p:attrNameLst>
                                          <p:attrName>style.visibility</p:attrName>
                                        </p:attrNameLst>
                                      </p:cBhvr>
                                      <p:to>
                                        <p:strVal val="visible"/>
                                      </p:to>
                                    </p:set>
                                    <p:animEffect transition="in" filter="checkerboard(across)">
                                      <p:cBhvr>
                                        <p:cTn id="83" dur="1000"/>
                                        <p:tgtEl>
                                          <p:spTgt spid="64822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5" presetClass="entr" presetSubtype="10" fill="hold" grpId="0" nodeType="clickEffect">
                                  <p:stCondLst>
                                    <p:cond delay="0"/>
                                  </p:stCondLst>
                                  <p:childTnLst>
                                    <p:set>
                                      <p:cBhvr>
                                        <p:cTn id="87" dur="1" fill="hold">
                                          <p:stCondLst>
                                            <p:cond delay="0"/>
                                          </p:stCondLst>
                                        </p:cTn>
                                        <p:tgtEl>
                                          <p:spTgt spid="648220"/>
                                        </p:tgtEl>
                                        <p:attrNameLst>
                                          <p:attrName>style.visibility</p:attrName>
                                        </p:attrNameLst>
                                      </p:cBhvr>
                                      <p:to>
                                        <p:strVal val="visible"/>
                                      </p:to>
                                    </p:set>
                                    <p:animEffect transition="in" filter="checkerboard(across)">
                                      <p:cBhvr>
                                        <p:cTn id="88" dur="1000"/>
                                        <p:tgtEl>
                                          <p:spTgt spid="648220"/>
                                        </p:tgtEl>
                                      </p:cBhvr>
                                    </p:animEffect>
                                  </p:childTnLst>
                                </p:cTn>
                              </p:par>
                              <p:par>
                                <p:cTn id="89" presetID="5" presetClass="entr" presetSubtype="10" fill="hold" grpId="0" nodeType="withEffect">
                                  <p:stCondLst>
                                    <p:cond delay="0"/>
                                  </p:stCondLst>
                                  <p:childTnLst>
                                    <p:set>
                                      <p:cBhvr>
                                        <p:cTn id="90" dur="1" fill="hold">
                                          <p:stCondLst>
                                            <p:cond delay="0"/>
                                          </p:stCondLst>
                                        </p:cTn>
                                        <p:tgtEl>
                                          <p:spTgt spid="648225"/>
                                        </p:tgtEl>
                                        <p:attrNameLst>
                                          <p:attrName>style.visibility</p:attrName>
                                        </p:attrNameLst>
                                      </p:cBhvr>
                                      <p:to>
                                        <p:strVal val="visible"/>
                                      </p:to>
                                    </p:set>
                                    <p:animEffect transition="in" filter="checkerboard(across)">
                                      <p:cBhvr>
                                        <p:cTn id="91" dur="1000"/>
                                        <p:tgtEl>
                                          <p:spTgt spid="648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6" grpId="0" animBg="1"/>
      <p:bldP spid="648199" grpId="0" animBg="1"/>
      <p:bldP spid="648200" grpId="0" animBg="1"/>
      <p:bldP spid="648201" grpId="0" animBg="1"/>
      <p:bldP spid="648202" grpId="0" animBg="1"/>
      <p:bldP spid="648203" grpId="0" animBg="1"/>
      <p:bldP spid="648205" grpId="0" animBg="1"/>
      <p:bldP spid="648206" grpId="0" animBg="1"/>
      <p:bldP spid="648209" grpId="0" animBg="1"/>
      <p:bldP spid="648210" grpId="0" animBg="1"/>
      <p:bldP spid="648211" grpId="0"/>
      <p:bldP spid="648212" grpId="0"/>
      <p:bldP spid="648213" grpId="0" animBg="1"/>
      <p:bldP spid="648214" grpId="0"/>
      <p:bldP spid="648217" grpId="0" animBg="1"/>
      <p:bldP spid="648218" grpId="0" animBg="1"/>
      <p:bldP spid="648219" grpId="0" animBg="1"/>
      <p:bldP spid="648220" grpId="0" animBg="1"/>
      <p:bldP spid="648221" grpId="0" animBg="1"/>
      <p:bldP spid="648222" grpId="0"/>
      <p:bldP spid="648223" grpId="0"/>
      <p:bldP spid="648224" grpId="0"/>
      <p:bldP spid="6482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spcBef>
                <a:spcPct val="20000"/>
              </a:spcBef>
            </a:pPr>
            <a:r>
              <a:rPr lang="en-IE" altLang="en-US" sz="2000" b="1" u="none"/>
              <a:t>	Question: </a:t>
            </a:r>
            <a:r>
              <a:rPr lang="en-IE" altLang="en-US" sz="2000" u="none"/>
              <a:t>Construct a Finite State Machine to recognise all the following words in the following language L = {b, aa, bba, ba, aababaa, aaba, bbaba}.</a:t>
            </a:r>
            <a:endParaRPr lang="en-GB" altLang="en-US" sz="2000" b="1" u="none"/>
          </a:p>
        </p:txBody>
      </p:sp>
      <p:sp>
        <p:nvSpPr>
          <p:cNvPr id="18435"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sz="3200" u="none">
                <a:solidFill>
                  <a:schemeClr val="bg1"/>
                </a:solidFill>
              </a:rPr>
              <a:t>Computer Architecture</a:t>
            </a:r>
            <a:endParaRPr lang="en-US" altLang="en-US" sz="3200" u="none">
              <a:solidFill>
                <a:schemeClr val="bg1"/>
              </a:solidFill>
            </a:endParaRPr>
          </a:p>
        </p:txBody>
      </p:sp>
      <p:sp>
        <p:nvSpPr>
          <p:cNvPr id="649220" name="Rectangle 4"/>
          <p:cNvSpPr>
            <a:spLocks noChangeArrowheads="1"/>
          </p:cNvSpPr>
          <p:nvPr/>
        </p:nvSpPr>
        <p:spPr bwMode="auto">
          <a:xfrm>
            <a:off x="1258888" y="2852738"/>
            <a:ext cx="6842125" cy="3744912"/>
          </a:xfrm>
          <a:prstGeom prst="rect">
            <a:avLst/>
          </a:prstGeom>
          <a:solidFill>
            <a:schemeClr val="accent1"/>
          </a:solidFill>
          <a:ln w="9525">
            <a:solidFill>
              <a:schemeClr val="tx1"/>
            </a:solidFill>
            <a:miter lim="800000"/>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r>
              <a:rPr lang="en-IE" altLang="en-US"/>
              <a:t>Solution: </a:t>
            </a:r>
          </a:p>
          <a:p>
            <a:pPr eaLnBrk="1" hangingPunct="1"/>
            <a:r>
              <a:rPr lang="en-IE" altLang="en-US" u="none"/>
              <a:t>Firstly, the alphabet only consists of the following letters, “a” and </a:t>
            </a:r>
          </a:p>
          <a:p>
            <a:pPr eaLnBrk="1" hangingPunct="1"/>
            <a:r>
              <a:rPr lang="en-IE" altLang="en-US" u="none"/>
              <a:t>“b”.</a:t>
            </a:r>
          </a:p>
          <a:p>
            <a:pPr eaLnBrk="1" hangingPunct="1"/>
            <a:endParaRPr lang="en-IE" altLang="en-US" u="none"/>
          </a:p>
          <a:p>
            <a:pPr eaLnBrk="1" hangingPunct="1"/>
            <a:endParaRPr lang="en-IE" altLang="en-US" u="none"/>
          </a:p>
          <a:p>
            <a:pPr eaLnBrk="1" hangingPunct="1"/>
            <a:endParaRPr lang="en-IE" altLang="en-US" u="none"/>
          </a:p>
          <a:p>
            <a:pPr eaLnBrk="1" hangingPunct="1"/>
            <a:endParaRPr lang="en-IE" altLang="en-US" u="none"/>
          </a:p>
          <a:p>
            <a:pPr eaLnBrk="1" hangingPunct="1"/>
            <a:endParaRPr lang="en-IE" altLang="en-US" u="none"/>
          </a:p>
          <a:p>
            <a:pPr eaLnBrk="1" hangingPunct="1"/>
            <a:endParaRPr lang="en-IE" altLang="en-US" u="none"/>
          </a:p>
          <a:p>
            <a:pPr eaLnBrk="1" hangingPunct="1"/>
            <a:endParaRPr lang="en-IE" altLang="en-US" u="none"/>
          </a:p>
          <a:p>
            <a:pPr eaLnBrk="1" hangingPunct="1"/>
            <a:endParaRPr lang="en-IE" altLang="en-US" u="none"/>
          </a:p>
          <a:p>
            <a:pPr eaLnBrk="1" hangingPunct="1"/>
            <a:endParaRPr lang="en-IE" altLang="en-US" u="none"/>
          </a:p>
          <a:p>
            <a:pPr eaLnBrk="1" hangingPunct="1"/>
            <a:endParaRPr lang="en-US" altLang="en-US" u="none"/>
          </a:p>
        </p:txBody>
      </p:sp>
      <p:grpSp>
        <p:nvGrpSpPr>
          <p:cNvPr id="2" name="Group 27"/>
          <p:cNvGrpSpPr>
            <a:grpSpLocks/>
          </p:cNvGrpSpPr>
          <p:nvPr/>
        </p:nvGrpSpPr>
        <p:grpSpPr bwMode="auto">
          <a:xfrm>
            <a:off x="1979613" y="3789363"/>
            <a:ext cx="4392612" cy="2736850"/>
            <a:chOff x="1247" y="2387"/>
            <a:chExt cx="2767" cy="1724"/>
          </a:xfrm>
        </p:grpSpPr>
        <p:sp>
          <p:nvSpPr>
            <p:cNvPr id="18438" name="Oval 6"/>
            <p:cNvSpPr>
              <a:spLocks noChangeArrowheads="1"/>
            </p:cNvSpPr>
            <p:nvPr/>
          </p:nvSpPr>
          <p:spPr bwMode="auto">
            <a:xfrm>
              <a:off x="1247" y="2931"/>
              <a:ext cx="544" cy="499"/>
            </a:xfrm>
            <a:prstGeom prst="ellipse">
              <a:avLst/>
            </a:prstGeom>
            <a:solidFill>
              <a:schemeClr val="accent1"/>
            </a:solidFill>
            <a:ln w="9525">
              <a:solidFill>
                <a:schemeClr val="tx1"/>
              </a:solidFill>
              <a:round/>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u="none"/>
                <a:t>s0</a:t>
              </a:r>
              <a:endParaRPr lang="en-US" altLang="en-US" u="none"/>
            </a:p>
          </p:txBody>
        </p:sp>
        <p:sp>
          <p:nvSpPr>
            <p:cNvPr id="18439" name="Oval 7"/>
            <p:cNvSpPr>
              <a:spLocks noChangeArrowheads="1"/>
            </p:cNvSpPr>
            <p:nvPr/>
          </p:nvSpPr>
          <p:spPr bwMode="auto">
            <a:xfrm>
              <a:off x="2290" y="3612"/>
              <a:ext cx="544" cy="499"/>
            </a:xfrm>
            <a:prstGeom prst="ellipse">
              <a:avLst/>
            </a:prstGeom>
            <a:solidFill>
              <a:schemeClr val="accent1"/>
            </a:solidFill>
            <a:ln w="9525">
              <a:solidFill>
                <a:schemeClr val="tx1"/>
              </a:solidFill>
              <a:round/>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u="none"/>
                <a:t>s2</a:t>
              </a:r>
              <a:endParaRPr lang="en-US" altLang="en-US" u="none"/>
            </a:p>
          </p:txBody>
        </p:sp>
        <p:grpSp>
          <p:nvGrpSpPr>
            <p:cNvPr id="18440" name="Group 11"/>
            <p:cNvGrpSpPr>
              <a:grpSpLocks/>
            </p:cNvGrpSpPr>
            <p:nvPr/>
          </p:nvGrpSpPr>
          <p:grpSpPr bwMode="auto">
            <a:xfrm>
              <a:off x="2336" y="2387"/>
              <a:ext cx="544" cy="499"/>
              <a:chOff x="2064" y="1797"/>
              <a:chExt cx="544" cy="499"/>
            </a:xfrm>
          </p:grpSpPr>
          <p:sp>
            <p:nvSpPr>
              <p:cNvPr id="18454" name="Oval 12"/>
              <p:cNvSpPr>
                <a:spLocks noChangeArrowheads="1"/>
              </p:cNvSpPr>
              <p:nvPr/>
            </p:nvSpPr>
            <p:spPr bwMode="auto">
              <a:xfrm>
                <a:off x="2064" y="1797"/>
                <a:ext cx="544" cy="499"/>
              </a:xfrm>
              <a:prstGeom prst="ellipse">
                <a:avLst/>
              </a:prstGeom>
              <a:solidFill>
                <a:schemeClr val="accent1"/>
              </a:solidFill>
              <a:ln w="9525">
                <a:solidFill>
                  <a:schemeClr val="tx1"/>
                </a:solidFill>
                <a:round/>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u="none"/>
                  <a:t>so</a:t>
                </a:r>
                <a:endParaRPr lang="en-US" altLang="en-US" u="none"/>
              </a:p>
            </p:txBody>
          </p:sp>
          <p:sp>
            <p:nvSpPr>
              <p:cNvPr id="18455" name="Oval 13"/>
              <p:cNvSpPr>
                <a:spLocks noChangeArrowheads="1"/>
              </p:cNvSpPr>
              <p:nvPr/>
            </p:nvSpPr>
            <p:spPr bwMode="auto">
              <a:xfrm>
                <a:off x="2109" y="1842"/>
                <a:ext cx="454" cy="408"/>
              </a:xfrm>
              <a:prstGeom prst="ellipse">
                <a:avLst/>
              </a:prstGeom>
              <a:solidFill>
                <a:schemeClr val="accent1"/>
              </a:solidFill>
              <a:ln w="9525">
                <a:solidFill>
                  <a:schemeClr val="tx1"/>
                </a:solidFill>
                <a:round/>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u="none"/>
                  <a:t>s1</a:t>
                </a:r>
                <a:endParaRPr lang="en-US" altLang="en-US" u="none"/>
              </a:p>
            </p:txBody>
          </p:sp>
        </p:grpSp>
        <p:grpSp>
          <p:nvGrpSpPr>
            <p:cNvPr id="18441" name="Group 14"/>
            <p:cNvGrpSpPr>
              <a:grpSpLocks/>
            </p:cNvGrpSpPr>
            <p:nvPr/>
          </p:nvGrpSpPr>
          <p:grpSpPr bwMode="auto">
            <a:xfrm>
              <a:off x="3470" y="2387"/>
              <a:ext cx="544" cy="499"/>
              <a:chOff x="2064" y="1797"/>
              <a:chExt cx="544" cy="499"/>
            </a:xfrm>
          </p:grpSpPr>
          <p:sp>
            <p:nvSpPr>
              <p:cNvPr id="18452" name="Oval 15"/>
              <p:cNvSpPr>
                <a:spLocks noChangeArrowheads="1"/>
              </p:cNvSpPr>
              <p:nvPr/>
            </p:nvSpPr>
            <p:spPr bwMode="auto">
              <a:xfrm>
                <a:off x="2064" y="1797"/>
                <a:ext cx="544" cy="499"/>
              </a:xfrm>
              <a:prstGeom prst="ellipse">
                <a:avLst/>
              </a:prstGeom>
              <a:solidFill>
                <a:schemeClr val="accent1"/>
              </a:solidFill>
              <a:ln w="9525">
                <a:solidFill>
                  <a:schemeClr val="tx1"/>
                </a:solidFill>
                <a:round/>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u="none"/>
                  <a:t>so</a:t>
                </a:r>
                <a:endParaRPr lang="en-US" altLang="en-US" u="none"/>
              </a:p>
            </p:txBody>
          </p:sp>
          <p:sp>
            <p:nvSpPr>
              <p:cNvPr id="18453" name="Oval 16"/>
              <p:cNvSpPr>
                <a:spLocks noChangeArrowheads="1"/>
              </p:cNvSpPr>
              <p:nvPr/>
            </p:nvSpPr>
            <p:spPr bwMode="auto">
              <a:xfrm>
                <a:off x="2109" y="1842"/>
                <a:ext cx="454" cy="408"/>
              </a:xfrm>
              <a:prstGeom prst="ellipse">
                <a:avLst/>
              </a:prstGeom>
              <a:solidFill>
                <a:schemeClr val="accent1"/>
              </a:solidFill>
              <a:ln w="9525">
                <a:solidFill>
                  <a:schemeClr val="tx1"/>
                </a:solidFill>
                <a:round/>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u="none"/>
                  <a:t>s3</a:t>
                </a:r>
                <a:endParaRPr lang="en-US" altLang="en-US" u="none"/>
              </a:p>
            </p:txBody>
          </p:sp>
        </p:grpSp>
        <p:sp>
          <p:nvSpPr>
            <p:cNvPr id="18442" name="Line 17"/>
            <p:cNvSpPr>
              <a:spLocks noChangeShapeType="1"/>
            </p:cNvSpPr>
            <p:nvPr/>
          </p:nvSpPr>
          <p:spPr bwMode="auto">
            <a:xfrm flipV="1">
              <a:off x="1701" y="2704"/>
              <a:ext cx="589"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3" name="Line 18"/>
            <p:cNvSpPr>
              <a:spLocks noChangeShapeType="1"/>
            </p:cNvSpPr>
            <p:nvPr/>
          </p:nvSpPr>
          <p:spPr bwMode="auto">
            <a:xfrm>
              <a:off x="1610" y="3430"/>
              <a:ext cx="635"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4" name="Line 19"/>
            <p:cNvSpPr>
              <a:spLocks noChangeShapeType="1"/>
            </p:cNvSpPr>
            <p:nvPr/>
          </p:nvSpPr>
          <p:spPr bwMode="auto">
            <a:xfrm>
              <a:off x="2925" y="2568"/>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5" name="Line 20"/>
            <p:cNvSpPr>
              <a:spLocks noChangeShapeType="1"/>
            </p:cNvSpPr>
            <p:nvPr/>
          </p:nvSpPr>
          <p:spPr bwMode="auto">
            <a:xfrm>
              <a:off x="2744" y="2931"/>
              <a:ext cx="0" cy="6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6" name="Line 21"/>
            <p:cNvSpPr>
              <a:spLocks noChangeShapeType="1"/>
            </p:cNvSpPr>
            <p:nvPr/>
          </p:nvSpPr>
          <p:spPr bwMode="auto">
            <a:xfrm flipV="1">
              <a:off x="2472" y="2931"/>
              <a:ext cx="0" cy="6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7" name="Text Box 22"/>
            <p:cNvSpPr txBox="1">
              <a:spLocks noChangeArrowheads="1"/>
            </p:cNvSpPr>
            <p:nvPr/>
          </p:nvSpPr>
          <p:spPr bwMode="auto">
            <a:xfrm>
              <a:off x="1837" y="270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r>
                <a:rPr lang="en-IE" altLang="en-US" sz="1600" u="none"/>
                <a:t>b</a:t>
              </a:r>
              <a:endParaRPr lang="en-US" altLang="en-US" sz="1600" u="none"/>
            </a:p>
          </p:txBody>
        </p:sp>
        <p:sp>
          <p:nvSpPr>
            <p:cNvPr id="18448" name="Text Box 23"/>
            <p:cNvSpPr txBox="1">
              <a:spLocks noChangeArrowheads="1"/>
            </p:cNvSpPr>
            <p:nvPr/>
          </p:nvSpPr>
          <p:spPr bwMode="auto">
            <a:xfrm>
              <a:off x="2699" y="3158"/>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r>
                <a:rPr lang="en-IE" altLang="en-US" sz="1600" u="none"/>
                <a:t>b</a:t>
              </a:r>
              <a:endParaRPr lang="en-US" altLang="en-US" sz="1600" u="none"/>
            </a:p>
          </p:txBody>
        </p:sp>
        <p:sp>
          <p:nvSpPr>
            <p:cNvPr id="18449" name="Text Box 24"/>
            <p:cNvSpPr txBox="1">
              <a:spLocks noChangeArrowheads="1"/>
            </p:cNvSpPr>
            <p:nvPr/>
          </p:nvSpPr>
          <p:spPr bwMode="auto">
            <a:xfrm>
              <a:off x="1837" y="343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r>
                <a:rPr lang="en-IE" altLang="en-US" sz="1600" u="none"/>
                <a:t>a</a:t>
              </a:r>
              <a:endParaRPr lang="en-US" altLang="en-US" sz="1600" u="none"/>
            </a:p>
          </p:txBody>
        </p:sp>
        <p:sp>
          <p:nvSpPr>
            <p:cNvPr id="18450" name="Text Box 25"/>
            <p:cNvSpPr txBox="1">
              <a:spLocks noChangeArrowheads="1"/>
            </p:cNvSpPr>
            <p:nvPr/>
          </p:nvSpPr>
          <p:spPr bwMode="auto">
            <a:xfrm>
              <a:off x="2336" y="3158"/>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r>
                <a:rPr lang="en-IE" altLang="en-US" sz="1600" u="none"/>
                <a:t>a</a:t>
              </a:r>
              <a:endParaRPr lang="en-US" altLang="en-US" sz="1600" u="none"/>
            </a:p>
          </p:txBody>
        </p:sp>
        <p:sp>
          <p:nvSpPr>
            <p:cNvPr id="18451" name="Text Box 26"/>
            <p:cNvSpPr txBox="1">
              <a:spLocks noChangeArrowheads="1"/>
            </p:cNvSpPr>
            <p:nvPr/>
          </p:nvSpPr>
          <p:spPr bwMode="auto">
            <a:xfrm>
              <a:off x="3061" y="2387"/>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r>
                <a:rPr lang="en-IE" altLang="en-US" sz="1600" u="none"/>
                <a:t>a</a:t>
              </a:r>
              <a:endParaRPr lang="en-US" altLang="en-US" sz="1600" u="none"/>
            </a:p>
          </p:txBody>
        </p:sp>
      </p:grpSp>
    </p:spTree>
    <p:extLst>
      <p:ext uri="{BB962C8B-B14F-4D97-AF65-F5344CB8AC3E}">
        <p14:creationId xmlns:p14="http://schemas.microsoft.com/office/powerpoint/2010/main" val="1411054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9220"/>
                                        </p:tgtEl>
                                        <p:attrNameLst>
                                          <p:attrName>style.visibility</p:attrName>
                                        </p:attrNameLst>
                                      </p:cBhvr>
                                      <p:to>
                                        <p:strVal val="visible"/>
                                      </p:to>
                                    </p:set>
                                    <p:animEffect transition="in" filter="blinds(horizontal)">
                                      <p:cBhvr>
                                        <p:cTn id="7" dur="500"/>
                                        <p:tgtEl>
                                          <p:spTgt spid="649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IE" sz="2400" b="1" dirty="0"/>
              <a:t>Around </a:t>
            </a:r>
            <a:r>
              <a:rPr lang="en-IE" sz="2400" b="1" dirty="0" smtClean="0"/>
              <a:t>1944</a:t>
            </a:r>
          </a:p>
          <a:p>
            <a:pPr marL="609600" indent="-609600">
              <a:spcBef>
                <a:spcPct val="20000"/>
              </a:spcBef>
            </a:pPr>
            <a:endParaRPr lang="en-IE" sz="2400" dirty="0"/>
          </a:p>
          <a:p>
            <a:pPr marL="609600" indent="-609600">
              <a:spcBef>
                <a:spcPct val="20000"/>
              </a:spcBef>
            </a:pPr>
            <a:endParaRPr lang="en-IE" sz="2400" dirty="0"/>
          </a:p>
          <a:p>
            <a:pPr marL="609600" indent="-609600">
              <a:spcBef>
                <a:spcPct val="20000"/>
              </a:spcBef>
              <a:buFontTx/>
              <a:buChar char="•"/>
            </a:pPr>
            <a:r>
              <a:rPr lang="en-GB" sz="2000" u="none" dirty="0"/>
              <a:t>John </a:t>
            </a:r>
            <a:r>
              <a:rPr lang="en-GB" sz="2000" u="none" dirty="0" err="1"/>
              <a:t>Atanasoff</a:t>
            </a:r>
            <a:r>
              <a:rPr lang="en-GB" sz="2000" u="none" dirty="0"/>
              <a:t> (Iowa State College) and George </a:t>
            </a:r>
            <a:r>
              <a:rPr lang="en-GB" sz="2000" u="none" dirty="0" err="1"/>
              <a:t>Stibbitz</a:t>
            </a:r>
            <a:r>
              <a:rPr lang="en-GB" sz="2000" u="none" dirty="0"/>
              <a:t> (Bell labs) produced calculators.</a:t>
            </a:r>
          </a:p>
          <a:p>
            <a:pPr marL="609600" indent="-609600">
              <a:spcBef>
                <a:spcPct val="20000"/>
              </a:spcBef>
              <a:buFontTx/>
              <a:buChar char="•"/>
            </a:pPr>
            <a:endParaRPr lang="en-GB" sz="2000" u="none" dirty="0"/>
          </a:p>
          <a:p>
            <a:pPr marL="609600" indent="-609600">
              <a:spcBef>
                <a:spcPct val="20000"/>
              </a:spcBef>
              <a:buFontTx/>
              <a:buChar char="•"/>
            </a:pPr>
            <a:r>
              <a:rPr lang="en-GB" sz="2000" u="none" dirty="0" err="1"/>
              <a:t>Atanasoffs</a:t>
            </a:r>
            <a:r>
              <a:rPr lang="en-GB" sz="2000" u="none" dirty="0"/>
              <a:t> machine was very advanced, used binary arithmetic and capacitors for memory, which were periodically refreshed to keep the charge from leaking out. </a:t>
            </a:r>
          </a:p>
        </p:txBody>
      </p:sp>
      <p:sp>
        <p:nvSpPr>
          <p:cNvPr id="19459"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IE" sz="2400" b="1" dirty="0"/>
              <a:t>The </a:t>
            </a:r>
            <a:r>
              <a:rPr lang="en-IE" sz="2400" b="1" dirty="0" smtClean="0"/>
              <a:t>First-Generation </a:t>
            </a:r>
            <a:r>
              <a:rPr lang="en-IE" sz="2400" b="1" dirty="0"/>
              <a:t>Vacuum tubes (1945 - 1955</a:t>
            </a:r>
            <a:r>
              <a:rPr lang="en-IE" sz="2400" b="1" dirty="0" smtClean="0"/>
              <a:t>)</a:t>
            </a:r>
            <a:endParaRPr lang="en-IE" sz="2400" b="1" dirty="0"/>
          </a:p>
          <a:p>
            <a:pPr marL="609600" indent="-609600">
              <a:spcBef>
                <a:spcPct val="20000"/>
              </a:spcBef>
            </a:pPr>
            <a:endParaRPr lang="en-IE" sz="2400" dirty="0"/>
          </a:p>
          <a:p>
            <a:pPr marL="609600" indent="-609600">
              <a:spcBef>
                <a:spcPct val="20000"/>
              </a:spcBef>
              <a:buFontTx/>
              <a:buChar char="•"/>
            </a:pPr>
            <a:r>
              <a:rPr lang="en-GB" sz="2000" u="none" dirty="0"/>
              <a:t>The stimulus for the electronic computer was World War 2. The English built a machine called COLOSSUS (with Alan </a:t>
            </a:r>
            <a:r>
              <a:rPr lang="en-GB" sz="2000" u="none" dirty="0" err="1"/>
              <a:t>Turings</a:t>
            </a:r>
            <a:r>
              <a:rPr lang="en-GB" sz="2000" u="none" dirty="0"/>
              <a:t> help) to decipher messages encrypted using the German ENIGMA machine. </a:t>
            </a:r>
          </a:p>
          <a:p>
            <a:pPr marL="609600" indent="-609600">
              <a:spcBef>
                <a:spcPct val="20000"/>
              </a:spcBef>
              <a:buFontTx/>
              <a:buChar char="•"/>
            </a:pPr>
            <a:endParaRPr lang="en-GB" sz="2000" u="none" dirty="0"/>
          </a:p>
          <a:p>
            <a:pPr marL="609600" indent="-609600">
              <a:spcBef>
                <a:spcPct val="20000"/>
              </a:spcBef>
              <a:buFontTx/>
              <a:buChar char="•"/>
            </a:pPr>
            <a:r>
              <a:rPr lang="en-GB" sz="2000" u="none" dirty="0"/>
              <a:t>COLOSSUS remained a government secret for 30 years, hence no advancement of the design. It is regarded as the first digital computer. </a:t>
            </a:r>
          </a:p>
        </p:txBody>
      </p:sp>
      <p:sp>
        <p:nvSpPr>
          <p:cNvPr id="20483"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sp>
        <p:nvSpPr>
          <p:cNvPr id="2" name="Rectangle 1"/>
          <p:cNvSpPr>
            <a:spLocks noChangeArrowheads="1"/>
          </p:cNvSpPr>
          <p:nvPr/>
        </p:nvSpPr>
        <p:spPr bwMode="auto">
          <a:xfrm>
            <a:off x="2051720" y="1176427"/>
            <a:ext cx="695772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pitchFamily="34" charset="0"/>
                <a:cs typeface="Arial" pitchFamily="34" charset="0"/>
              </a:rPr>
              <a:t>Enigma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5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The German military used the Enigma cipher machine during WW2 to keep their communications secret. The machine was available commercially during the 1920s, but the military potential of the device was quickly </a:t>
            </a:r>
            <a:r>
              <a:rPr kumimoji="0" lang="en-US" sz="1600" b="0" i="0" u="none" strike="noStrike" cap="none" normalizeH="0" baseline="0" dirty="0" err="1" smtClean="0">
                <a:ln>
                  <a:noFill/>
                </a:ln>
                <a:solidFill>
                  <a:schemeClr val="tx1"/>
                </a:solidFill>
                <a:effectLst/>
                <a:latin typeface="Arial" pitchFamily="34" charset="0"/>
                <a:cs typeface="Arial" pitchFamily="34" charset="0"/>
              </a:rPr>
              <a:t>realised</a:t>
            </a:r>
            <a:r>
              <a:rPr kumimoji="0" lang="en-US" sz="1600" b="0" i="0" u="none" strike="noStrike" cap="none" normalizeH="0" baseline="0" dirty="0" smtClean="0">
                <a:ln>
                  <a:noFill/>
                </a:ln>
                <a:solidFill>
                  <a:schemeClr val="tx1"/>
                </a:solidFill>
                <a:effectLst/>
                <a:latin typeface="Arial" pitchFamily="34" charset="0"/>
                <a:cs typeface="Arial" pitchFamily="34" charset="0"/>
              </a:rPr>
              <a:t> and the German army, navy and air force all used a more developed model of the machine to encipher their messages believing that it would make these communications impenetrable to the enemy.</a:t>
            </a:r>
          </a:p>
        </p:txBody>
      </p:sp>
      <p:pic>
        <p:nvPicPr>
          <p:cNvPr id="1026" name="Picture 2" descr="Enigma mach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68760"/>
            <a:ext cx="1905000" cy="24955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496" y="3838396"/>
            <a:ext cx="9108504" cy="3046988"/>
          </a:xfrm>
          <a:prstGeom prst="rect">
            <a:avLst/>
          </a:prstGeom>
        </p:spPr>
        <p:txBody>
          <a:bodyPr wrap="square">
            <a:spAutoFit/>
          </a:bodyPr>
          <a:lstStyle/>
          <a:p>
            <a:pPr lvl="0" eaLnBrk="0" hangingPunct="0"/>
            <a:r>
              <a:rPr lang="en-US" sz="1600" u="none" dirty="0">
                <a:latin typeface="Arial" pitchFamily="34" charset="0"/>
                <a:cs typeface="Arial" pitchFamily="34" charset="0"/>
              </a:rPr>
              <a:t>The Enigma machine is an electro-mechanical device that relies on a series of rotating 'wheels' or ‘rotors’ to scramble plaintext messages into incoherent </a:t>
            </a:r>
            <a:r>
              <a:rPr lang="en-US" sz="1600" u="none" dirty="0" err="1">
                <a:latin typeface="Arial" pitchFamily="34" charset="0"/>
                <a:cs typeface="Arial" pitchFamily="34" charset="0"/>
              </a:rPr>
              <a:t>ciphertext</a:t>
            </a:r>
            <a:r>
              <a:rPr lang="en-US" sz="1600" u="none" dirty="0">
                <a:latin typeface="Arial" pitchFamily="34" charset="0"/>
                <a:cs typeface="Arial" pitchFamily="34" charset="0"/>
              </a:rPr>
              <a:t>. The machine's variable elements can be set in many billions of combinations, and each one will generate a completely different </a:t>
            </a:r>
            <a:r>
              <a:rPr lang="en-US" sz="1600" u="none" dirty="0" err="1">
                <a:latin typeface="Arial" pitchFamily="34" charset="0"/>
                <a:cs typeface="Arial" pitchFamily="34" charset="0"/>
              </a:rPr>
              <a:t>ciphertext</a:t>
            </a:r>
            <a:r>
              <a:rPr lang="en-US" sz="1600" u="none" dirty="0">
                <a:latin typeface="Arial" pitchFamily="34" charset="0"/>
                <a:cs typeface="Arial" pitchFamily="34" charset="0"/>
              </a:rPr>
              <a:t> message. If you know how the machine has been set up, you can type the </a:t>
            </a:r>
            <a:r>
              <a:rPr lang="en-US" sz="1600" u="none" dirty="0" err="1">
                <a:latin typeface="Arial" pitchFamily="34" charset="0"/>
                <a:cs typeface="Arial" pitchFamily="34" charset="0"/>
              </a:rPr>
              <a:t>ciphertext</a:t>
            </a:r>
            <a:r>
              <a:rPr lang="en-US" sz="1600" u="none" dirty="0">
                <a:latin typeface="Arial" pitchFamily="34" charset="0"/>
                <a:cs typeface="Arial" pitchFamily="34" charset="0"/>
              </a:rPr>
              <a:t> back in and it will unscramble the message. If you don't know the Enigma setting, the message remains indecipherable. </a:t>
            </a:r>
          </a:p>
          <a:p>
            <a:pPr lvl="0" eaLnBrk="0" hangingPunct="0"/>
            <a:r>
              <a:rPr lang="en-US" sz="1600" u="none" dirty="0">
                <a:latin typeface="Arial" pitchFamily="34" charset="0"/>
                <a:cs typeface="Arial" pitchFamily="34" charset="0"/>
              </a:rPr>
              <a:t>The German authorities believed in the absolute security of the Enigma. </a:t>
            </a:r>
            <a:r>
              <a:rPr lang="en-US" sz="1600" b="1" u="none" dirty="0">
                <a:latin typeface="Arial" pitchFamily="34" charset="0"/>
                <a:cs typeface="Arial" pitchFamily="34" charset="0"/>
              </a:rPr>
              <a:t>However, with the help of Polish mathematicians who had managed to acquire a machine prior to the outbreak of WW2, British code breakers stationed at Bletchley Park managed to exploit weaknesses in the machine and how it was used and were able to crack the Enigma code.</a:t>
            </a:r>
          </a:p>
          <a:p>
            <a:pPr lvl="0" eaLnBrk="0" hangingPunct="0"/>
            <a:r>
              <a:rPr lang="en-US" sz="1600" u="none" dirty="0">
                <a:latin typeface="Arial" pitchFamily="34" charset="0"/>
                <a:cs typeface="Arial" pitchFamily="34" charset="0"/>
              </a:rPr>
              <a:t>Breaking the Enigma ciphers gave the Allies a key advantage, which, according to historians, shortened the war by two years thus saving many lives.</a:t>
            </a:r>
          </a:p>
        </p:txBody>
      </p:sp>
    </p:spTree>
    <p:extLst>
      <p:ext uri="{BB962C8B-B14F-4D97-AF65-F5344CB8AC3E}">
        <p14:creationId xmlns:p14="http://schemas.microsoft.com/office/powerpoint/2010/main" val="11342544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IE" sz="2000" dirty="0"/>
              <a:t>ENIAC (Electronic Numerical Integrator and Computer):</a:t>
            </a:r>
          </a:p>
          <a:p>
            <a:pPr marL="609600" indent="-609600">
              <a:spcBef>
                <a:spcPct val="20000"/>
              </a:spcBef>
            </a:pPr>
            <a:endParaRPr lang="en-IE" sz="2400" dirty="0"/>
          </a:p>
          <a:p>
            <a:pPr marL="609600" indent="-609600">
              <a:spcBef>
                <a:spcPct val="20000"/>
              </a:spcBef>
              <a:buFontTx/>
              <a:buChar char="•"/>
            </a:pPr>
            <a:r>
              <a:rPr lang="en-GB" sz="2000" u="none" dirty="0"/>
              <a:t>John </a:t>
            </a:r>
            <a:r>
              <a:rPr lang="en-GB" sz="2000" u="none" dirty="0" err="1"/>
              <a:t>Mauchley</a:t>
            </a:r>
            <a:r>
              <a:rPr lang="en-GB" sz="2000" u="none" dirty="0"/>
              <a:t> and J. </a:t>
            </a:r>
            <a:r>
              <a:rPr lang="en-GB" sz="2000" u="none" dirty="0" err="1"/>
              <a:t>Presper</a:t>
            </a:r>
            <a:r>
              <a:rPr lang="en-GB" sz="2000" u="none" dirty="0"/>
              <a:t> Eckert developed an electronic computer with US military funding (1943 - 1946), called ENIAC.</a:t>
            </a:r>
          </a:p>
          <a:p>
            <a:pPr marL="609600" indent="-609600">
              <a:spcBef>
                <a:spcPct val="20000"/>
              </a:spcBef>
              <a:buFontTx/>
              <a:buChar char="•"/>
            </a:pPr>
            <a:endParaRPr lang="en-GB" sz="2000" u="none" dirty="0"/>
          </a:p>
          <a:p>
            <a:pPr marL="609600" indent="-609600">
              <a:spcBef>
                <a:spcPct val="20000"/>
              </a:spcBef>
              <a:buFontTx/>
              <a:buChar char="•"/>
            </a:pPr>
            <a:r>
              <a:rPr lang="en-GB" sz="2000" u="none" dirty="0"/>
              <a:t>The computer consisted of 18,000 vacuum tubes and 1500 relays. The ENIAC </a:t>
            </a:r>
            <a:r>
              <a:rPr lang="en-GB" sz="2000" u="none" dirty="0" smtClean="0"/>
              <a:t>weighed </a:t>
            </a:r>
            <a:r>
              <a:rPr lang="en-GB" sz="2000" u="none" dirty="0"/>
              <a:t>30 tons and consumed 140 kilowatts of power. Architecturally the machine had 20 registers, each capable of holding a 10-digit decimal number. </a:t>
            </a:r>
          </a:p>
          <a:p>
            <a:pPr marL="609600" indent="-609600">
              <a:spcBef>
                <a:spcPct val="20000"/>
              </a:spcBef>
              <a:buFontTx/>
              <a:buChar char="•"/>
            </a:pPr>
            <a:endParaRPr lang="en-GB" sz="2000" u="none" dirty="0"/>
          </a:p>
          <a:p>
            <a:pPr marL="609600" indent="-609600">
              <a:spcBef>
                <a:spcPct val="20000"/>
              </a:spcBef>
              <a:buFontTx/>
              <a:buChar char="•"/>
            </a:pPr>
            <a:r>
              <a:rPr lang="en-GB" sz="2000" u="none" dirty="0"/>
              <a:t>The ENIAC was programmed using 6000 </a:t>
            </a:r>
            <a:r>
              <a:rPr lang="en-GB" sz="2000" u="none" dirty="0" err="1"/>
              <a:t>multiposition</a:t>
            </a:r>
            <a:r>
              <a:rPr lang="en-GB" sz="2000" u="none" dirty="0"/>
              <a:t> switches </a:t>
            </a:r>
            <a:r>
              <a:rPr lang="en-GB" sz="2000" u="none" dirty="0" smtClean="0"/>
              <a:t>connecting </a:t>
            </a:r>
            <a:r>
              <a:rPr lang="en-GB" sz="2000" u="none" dirty="0"/>
              <a:t>a multitude of sockets.</a:t>
            </a:r>
          </a:p>
        </p:txBody>
      </p:sp>
      <p:sp>
        <p:nvSpPr>
          <p:cNvPr id="21507"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pic>
        <p:nvPicPr>
          <p:cNvPr id="1026" name="Picture 2" descr="File:Eniac.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43000"/>
            <a:ext cx="9143999"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8794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buFontTx/>
              <a:buChar char="•"/>
            </a:pPr>
            <a:r>
              <a:rPr lang="en-IE" sz="2000" u="none" dirty="0"/>
              <a:t>Since the machine wasn’t ready until the war had ended the ENIAC team held a summer school to </a:t>
            </a:r>
            <a:r>
              <a:rPr lang="en-IE" sz="2000" u="none"/>
              <a:t>show </a:t>
            </a:r>
            <a:r>
              <a:rPr lang="en-IE" sz="2000" u="none" smtClean="0"/>
              <a:t>off </a:t>
            </a:r>
            <a:r>
              <a:rPr lang="en-IE" sz="2000" u="none" dirty="0"/>
              <a:t>their computer to fellow researchers. This started widespread development of similar machines.</a:t>
            </a:r>
          </a:p>
          <a:p>
            <a:pPr marL="609600" indent="-609600">
              <a:spcBef>
                <a:spcPct val="20000"/>
              </a:spcBef>
              <a:buFontTx/>
              <a:buChar char="•"/>
            </a:pPr>
            <a:endParaRPr lang="en-IE" sz="2000" u="none" dirty="0"/>
          </a:p>
          <a:p>
            <a:pPr marL="609600" indent="-609600">
              <a:spcBef>
                <a:spcPct val="20000"/>
              </a:spcBef>
              <a:buFontTx/>
              <a:buChar char="•"/>
            </a:pPr>
            <a:r>
              <a:rPr lang="en-IE" sz="2000" u="none" dirty="0"/>
              <a:t>ENIAC team tried to file for a Patent claiming they invented the digital computer but were turned down and </a:t>
            </a:r>
            <a:r>
              <a:rPr lang="en-IE" sz="2000" u="none" dirty="0" err="1"/>
              <a:t>Atanasoff</a:t>
            </a:r>
            <a:r>
              <a:rPr lang="en-IE" sz="2000" u="none" dirty="0"/>
              <a:t> was accredited (even though he didn’t seek a patent).</a:t>
            </a:r>
          </a:p>
          <a:p>
            <a:pPr marL="609600" indent="-609600">
              <a:spcBef>
                <a:spcPct val="20000"/>
              </a:spcBef>
              <a:buFontTx/>
              <a:buChar char="•"/>
            </a:pPr>
            <a:endParaRPr lang="en-IE" sz="2000" u="none" dirty="0"/>
          </a:p>
          <a:p>
            <a:pPr marL="609600" indent="-609600">
              <a:spcBef>
                <a:spcPct val="20000"/>
              </a:spcBef>
              <a:buFontTx/>
              <a:buChar char="•"/>
            </a:pPr>
            <a:r>
              <a:rPr lang="en-IE" sz="2000" u="none" dirty="0"/>
              <a:t>John von Neumann (also part of the ENIAC team) decided that programming computers with all the switches and cables was too slow and believed that the program could </a:t>
            </a:r>
            <a:r>
              <a:rPr lang="en-IE" sz="2000" u="none" dirty="0" smtClean="0"/>
              <a:t>also </a:t>
            </a:r>
            <a:r>
              <a:rPr lang="en-IE" sz="2000" u="none" dirty="0"/>
              <a:t>be stored in digital form (</a:t>
            </a:r>
            <a:r>
              <a:rPr lang="en-IE" sz="2000" u="none" dirty="0" smtClean="0"/>
              <a:t>Institute for Advanced Study or more commonly known as the IAS </a:t>
            </a:r>
            <a:r>
              <a:rPr lang="en-IE" sz="2000" u="none" dirty="0"/>
              <a:t>machine).</a:t>
            </a:r>
            <a:endParaRPr lang="en-GB" sz="2000" u="none" dirty="0"/>
          </a:p>
        </p:txBody>
      </p:sp>
      <p:sp>
        <p:nvSpPr>
          <p:cNvPr id="22531"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IE" sz="2400" b="1" dirty="0"/>
              <a:t>Von Neumann </a:t>
            </a:r>
            <a:r>
              <a:rPr lang="en-IE" sz="2400" b="1" dirty="0" smtClean="0"/>
              <a:t>machine</a:t>
            </a:r>
            <a:endParaRPr lang="en-IE" sz="2400" b="1" dirty="0"/>
          </a:p>
          <a:p>
            <a:pPr marL="609600" indent="-609600">
              <a:spcBef>
                <a:spcPct val="20000"/>
              </a:spcBef>
            </a:pPr>
            <a:endParaRPr lang="en-GB" sz="2400" dirty="0"/>
          </a:p>
        </p:txBody>
      </p:sp>
      <p:sp>
        <p:nvSpPr>
          <p:cNvPr id="23555"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grpSp>
        <p:nvGrpSpPr>
          <p:cNvPr id="2" name="Group 1"/>
          <p:cNvGrpSpPr/>
          <p:nvPr/>
        </p:nvGrpSpPr>
        <p:grpSpPr>
          <a:xfrm>
            <a:off x="1258888" y="2492896"/>
            <a:ext cx="6680200" cy="3676650"/>
            <a:chOff x="1258888" y="2492896"/>
            <a:chExt cx="6680200" cy="3676650"/>
          </a:xfrm>
        </p:grpSpPr>
        <p:pic>
          <p:nvPicPr>
            <p:cNvPr id="23556" name="Picture 4" descr="1-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492896"/>
              <a:ext cx="6391275"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65" name="Rectangle 5"/>
            <p:cNvSpPr>
              <a:spLocks noChangeArrowheads="1"/>
            </p:cNvSpPr>
            <p:nvPr/>
          </p:nvSpPr>
          <p:spPr bwMode="auto">
            <a:xfrm>
              <a:off x="1258888" y="4149725"/>
              <a:ext cx="4826000" cy="1727200"/>
            </a:xfrm>
            <a:prstGeom prst="rect">
              <a:avLst/>
            </a:prstGeom>
            <a:solidFill>
              <a:schemeClr val="accent1">
                <a:alpha val="14902"/>
              </a:schemeClr>
            </a:solidFill>
            <a:ln w="9525">
              <a:solidFill>
                <a:schemeClr val="tx1"/>
              </a:solidFill>
              <a:miter lim="800000"/>
              <a:headEnd/>
              <a:tailEnd/>
            </a:ln>
          </p:spPr>
          <p:txBody>
            <a:bodyPr wrap="none" anchor="ctr"/>
            <a:lstStyle/>
            <a:p>
              <a:endParaRPr lang="en-IE"/>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539750" y="1700213"/>
            <a:ext cx="7561263" cy="3600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endParaRPr lang="en-US" sz="2400" dirty="0"/>
          </a:p>
          <a:p>
            <a:pPr marL="609600" indent="-609600">
              <a:spcBef>
                <a:spcPct val="20000"/>
              </a:spcBef>
            </a:pPr>
            <a:r>
              <a:rPr lang="en-GB" sz="3200" i="1" u="none" dirty="0"/>
              <a:t>Civilization advances by extending</a:t>
            </a:r>
          </a:p>
          <a:p>
            <a:pPr marL="609600" indent="-609600">
              <a:spcBef>
                <a:spcPct val="20000"/>
              </a:spcBef>
            </a:pPr>
            <a:r>
              <a:rPr lang="en-GB" sz="3200" i="1" u="none" dirty="0"/>
              <a:t>the number of important operations</a:t>
            </a:r>
          </a:p>
          <a:p>
            <a:pPr marL="609600" indent="-609600">
              <a:spcBef>
                <a:spcPct val="20000"/>
              </a:spcBef>
            </a:pPr>
            <a:r>
              <a:rPr lang="en-GB" sz="3200" i="1" u="none" dirty="0"/>
              <a:t>which we can perform without</a:t>
            </a:r>
          </a:p>
          <a:p>
            <a:pPr marL="609600" indent="-609600">
              <a:spcBef>
                <a:spcPct val="20000"/>
              </a:spcBef>
            </a:pPr>
            <a:r>
              <a:rPr lang="en-GB" sz="3200" i="1" u="none" dirty="0"/>
              <a:t>thinking about them.</a:t>
            </a:r>
          </a:p>
          <a:p>
            <a:pPr marL="609600" indent="-609600">
              <a:spcBef>
                <a:spcPct val="20000"/>
              </a:spcBef>
            </a:pPr>
            <a:endParaRPr lang="en-GB" sz="3200" i="1" u="none" dirty="0"/>
          </a:p>
          <a:p>
            <a:pPr marL="609600" indent="-609600">
              <a:spcBef>
                <a:spcPct val="20000"/>
              </a:spcBef>
            </a:pPr>
            <a:r>
              <a:rPr lang="en-GB" sz="1400" u="none" dirty="0"/>
              <a:t>Alfred North Whitehead 1911</a:t>
            </a:r>
          </a:p>
        </p:txBody>
      </p:sp>
      <p:sp>
        <p:nvSpPr>
          <p:cNvPr id="8195"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IE" sz="2400" b="1" dirty="0"/>
              <a:t>Whirlwind </a:t>
            </a:r>
            <a:r>
              <a:rPr lang="en-IE" sz="2400" b="1" dirty="0" smtClean="0"/>
              <a:t>1</a:t>
            </a:r>
            <a:endParaRPr lang="en-IE" sz="2400" b="1" dirty="0"/>
          </a:p>
          <a:p>
            <a:pPr marL="609600" indent="-609600">
              <a:spcBef>
                <a:spcPct val="20000"/>
              </a:spcBef>
            </a:pPr>
            <a:endParaRPr lang="en-IE" sz="2400" dirty="0"/>
          </a:p>
          <a:p>
            <a:pPr marL="609600" indent="-609600">
              <a:spcBef>
                <a:spcPct val="20000"/>
              </a:spcBef>
              <a:buFontTx/>
              <a:buChar char="•"/>
            </a:pPr>
            <a:r>
              <a:rPr lang="en-GB" sz="2000" u="none" dirty="0"/>
              <a:t>Around the same time as IAS (Von N</a:t>
            </a:r>
            <a:r>
              <a:rPr lang="en-GB" sz="2000" u="none" dirty="0" smtClean="0"/>
              <a:t>eumann</a:t>
            </a:r>
            <a:r>
              <a:rPr lang="en-GB" sz="2000" u="none" dirty="0"/>
              <a:t>) researchers at M.I.T. were developing Whirlwind </a:t>
            </a:r>
            <a:r>
              <a:rPr lang="en-GB" sz="2000" u="none" dirty="0" smtClean="0"/>
              <a:t>1 which </a:t>
            </a:r>
            <a:r>
              <a:rPr lang="en-GB" sz="2000" u="none" dirty="0"/>
              <a:t>had only a 16-bit word and was designed for real-time control.</a:t>
            </a:r>
          </a:p>
          <a:p>
            <a:pPr marL="609600" indent="-609600">
              <a:spcBef>
                <a:spcPct val="20000"/>
              </a:spcBef>
              <a:buFontTx/>
              <a:buChar char="•"/>
            </a:pPr>
            <a:endParaRPr lang="en-GB" sz="2000" u="none" dirty="0"/>
          </a:p>
          <a:p>
            <a:pPr marL="609600" indent="-609600">
              <a:spcBef>
                <a:spcPct val="20000"/>
              </a:spcBef>
              <a:buFontTx/>
              <a:buChar char="•"/>
            </a:pPr>
            <a:r>
              <a:rPr lang="en-GB" sz="2000" u="none" dirty="0"/>
              <a:t>The project led to the invention of the magnetic core by Jay Forrester, and eventually to the first commercial minicomputer.</a:t>
            </a:r>
          </a:p>
          <a:p>
            <a:pPr marL="609600" indent="-609600">
              <a:spcBef>
                <a:spcPct val="20000"/>
              </a:spcBef>
              <a:buFontTx/>
              <a:buChar char="•"/>
            </a:pPr>
            <a:endParaRPr lang="en-GB" sz="2000" u="none" dirty="0"/>
          </a:p>
          <a:p>
            <a:pPr marL="609600" indent="-609600">
              <a:spcBef>
                <a:spcPct val="20000"/>
              </a:spcBef>
              <a:buFontTx/>
              <a:buChar char="•"/>
            </a:pPr>
            <a:r>
              <a:rPr lang="en-GB" sz="2000" u="none" dirty="0"/>
              <a:t>IBM was still only involved in generating punch cards and mechanical card sorting machines. IBM produced their first machine in 1953.</a:t>
            </a:r>
          </a:p>
        </p:txBody>
      </p:sp>
      <p:sp>
        <p:nvSpPr>
          <p:cNvPr id="24579"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IE" sz="2400" b="1" dirty="0"/>
              <a:t>The Second Generation – Transistors (</a:t>
            </a:r>
            <a:r>
              <a:rPr lang="en-IE" sz="2400" b="1" dirty="0" smtClean="0"/>
              <a:t>1955-1965</a:t>
            </a:r>
            <a:r>
              <a:rPr lang="en-IE" sz="2400" b="1" dirty="0"/>
              <a:t>):</a:t>
            </a:r>
          </a:p>
          <a:p>
            <a:pPr marL="609600" indent="-609600">
              <a:spcBef>
                <a:spcPct val="20000"/>
              </a:spcBef>
            </a:pPr>
            <a:endParaRPr lang="en-IE" sz="2400" dirty="0"/>
          </a:p>
          <a:p>
            <a:pPr marL="609600" indent="-609600">
              <a:spcBef>
                <a:spcPct val="20000"/>
              </a:spcBef>
              <a:buFontTx/>
              <a:buChar char="•"/>
            </a:pPr>
            <a:r>
              <a:rPr lang="en-GB" sz="2000" u="none" dirty="0"/>
              <a:t>The transistor was invented at Bell Labs by John Bardeen, Walter Brattain and William Shockley in 1948 which won the Nobel Prize in physics in 1956.</a:t>
            </a:r>
          </a:p>
          <a:p>
            <a:pPr marL="609600" indent="-609600">
              <a:spcBef>
                <a:spcPct val="20000"/>
              </a:spcBef>
              <a:buFontTx/>
              <a:buChar char="•"/>
            </a:pPr>
            <a:endParaRPr lang="en-GB" sz="2000" u="none" dirty="0"/>
          </a:p>
          <a:p>
            <a:pPr marL="609600" indent="-609600">
              <a:spcBef>
                <a:spcPct val="20000"/>
              </a:spcBef>
              <a:buFontTx/>
              <a:buChar char="•"/>
            </a:pPr>
            <a:r>
              <a:rPr lang="en-GB" sz="2000" b="1" u="none" dirty="0"/>
              <a:t>Within 10 years the transistor revolutionised computers and by the late 1950s, vacuum computers were obsolete.</a:t>
            </a:r>
          </a:p>
          <a:p>
            <a:pPr marL="609600" indent="-609600">
              <a:spcBef>
                <a:spcPct val="20000"/>
              </a:spcBef>
              <a:buFontTx/>
              <a:buChar char="•"/>
            </a:pPr>
            <a:endParaRPr lang="en-GB" sz="2000" u="none" dirty="0"/>
          </a:p>
        </p:txBody>
      </p:sp>
      <p:sp>
        <p:nvSpPr>
          <p:cNvPr id="25603"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755576" y="1412776"/>
            <a:ext cx="7561263"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buFontTx/>
              <a:buChar char="•"/>
            </a:pPr>
            <a:r>
              <a:rPr lang="en-GB" sz="2000" u="none" dirty="0"/>
              <a:t>The first transistor computer was built at </a:t>
            </a:r>
            <a:r>
              <a:rPr lang="en-IE" sz="2000" b="1" dirty="0" smtClean="0"/>
              <a:t>Micro </a:t>
            </a:r>
            <a:r>
              <a:rPr lang="en-IE" sz="2000" b="1" dirty="0"/>
              <a:t>Instrumentation and Telemetry Systems (</a:t>
            </a:r>
            <a:r>
              <a:rPr lang="en-IE" sz="2000" b="1" dirty="0" smtClean="0"/>
              <a:t>MITS)</a:t>
            </a:r>
            <a:r>
              <a:rPr lang="en-IE" sz="2000" u="none" dirty="0" smtClean="0"/>
              <a:t> </a:t>
            </a:r>
            <a:r>
              <a:rPr lang="en-GB" sz="2000" u="none" dirty="0" smtClean="0"/>
              <a:t>Lincoln </a:t>
            </a:r>
            <a:r>
              <a:rPr lang="en-GB" sz="2000" u="none" dirty="0"/>
              <a:t>Lab, a 16-bit machine along the lines of Whirlwind 1 called TX-0.</a:t>
            </a:r>
          </a:p>
          <a:p>
            <a:pPr marL="609600" indent="-609600">
              <a:spcBef>
                <a:spcPct val="20000"/>
              </a:spcBef>
              <a:buFontTx/>
              <a:buChar char="•"/>
            </a:pPr>
            <a:endParaRPr lang="en-GB" sz="1400" u="none" dirty="0"/>
          </a:p>
          <a:p>
            <a:pPr marL="609600" indent="-609600">
              <a:spcBef>
                <a:spcPct val="20000"/>
              </a:spcBef>
              <a:buFontTx/>
              <a:buChar char="•"/>
            </a:pPr>
            <a:r>
              <a:rPr lang="en-GB" sz="2000" u="none" dirty="0"/>
              <a:t>Kenneth Olsen (one of the engineers who worked on the TX-0 and TX-2) formed a company </a:t>
            </a:r>
            <a:r>
              <a:rPr lang="en-GB" sz="2000" b="1" u="none" dirty="0"/>
              <a:t>Digital Equipment Corporation (DEC) in 1957 </a:t>
            </a:r>
            <a:r>
              <a:rPr lang="en-GB" sz="2000" u="none" dirty="0"/>
              <a:t>to manufacture a commercial machine called the PDP-1 (released in 1961).</a:t>
            </a:r>
          </a:p>
          <a:p>
            <a:pPr marL="609600" indent="-609600">
              <a:spcBef>
                <a:spcPct val="20000"/>
              </a:spcBef>
              <a:buFontTx/>
              <a:buChar char="•"/>
            </a:pPr>
            <a:endParaRPr lang="en-GB" sz="1400" u="none" dirty="0"/>
          </a:p>
          <a:p>
            <a:pPr marL="609600" indent="-609600">
              <a:spcBef>
                <a:spcPct val="20000"/>
              </a:spcBef>
              <a:buFontTx/>
              <a:buChar char="•"/>
            </a:pPr>
            <a:r>
              <a:rPr lang="en-GB" sz="2000" u="none" dirty="0"/>
              <a:t>PDP-1(included a visual screen) was roughly half as powerful as the IBM machine at the time but only cost $120,000 in comparison to the Millions of dollars for the IBM machine.</a:t>
            </a:r>
          </a:p>
          <a:p>
            <a:pPr marL="609600" indent="-609600">
              <a:spcBef>
                <a:spcPct val="20000"/>
              </a:spcBef>
              <a:buFontTx/>
              <a:buChar char="•"/>
            </a:pPr>
            <a:endParaRPr lang="en-GB" sz="1400" u="none" dirty="0"/>
          </a:p>
          <a:p>
            <a:pPr marL="609600" indent="-609600">
              <a:spcBef>
                <a:spcPct val="20000"/>
              </a:spcBef>
              <a:buFontTx/>
              <a:buChar char="•"/>
            </a:pPr>
            <a:r>
              <a:rPr lang="en-GB" sz="2000" u="none" dirty="0"/>
              <a:t>A PDP-1 was given to M.I.T. where students produced the first computer game called “</a:t>
            </a:r>
            <a:r>
              <a:rPr lang="en-GB" sz="2000" u="none" dirty="0" err="1"/>
              <a:t>Spacewar</a:t>
            </a:r>
            <a:r>
              <a:rPr lang="en-GB" sz="2000" u="none" dirty="0"/>
              <a:t>” </a:t>
            </a:r>
          </a:p>
        </p:txBody>
      </p:sp>
      <p:sp>
        <p:nvSpPr>
          <p:cNvPr id="26627"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IE" sz="2400" b="1" dirty="0" smtClean="0"/>
              <a:t>PDP-8</a:t>
            </a:r>
            <a:endParaRPr lang="en-IE" sz="2400" b="1" dirty="0"/>
          </a:p>
          <a:p>
            <a:pPr marL="609600" indent="-609600">
              <a:spcBef>
                <a:spcPct val="20000"/>
              </a:spcBef>
            </a:pPr>
            <a:endParaRPr lang="en-IE" sz="2400" dirty="0"/>
          </a:p>
          <a:p>
            <a:pPr marL="609600" indent="-609600">
              <a:spcBef>
                <a:spcPct val="20000"/>
              </a:spcBef>
              <a:buFontTx/>
              <a:buChar char="•"/>
            </a:pPr>
            <a:r>
              <a:rPr lang="en-GB" sz="2000" u="none" dirty="0"/>
              <a:t>A few years later DEC introduced the PDP-8, which was a twelve bit machine, but much cheaper ($16,000).</a:t>
            </a:r>
          </a:p>
          <a:p>
            <a:pPr marL="609600" indent="-609600">
              <a:spcBef>
                <a:spcPct val="20000"/>
              </a:spcBef>
              <a:buFontTx/>
              <a:buChar char="•"/>
            </a:pPr>
            <a:endParaRPr lang="en-GB" sz="2000" u="none" dirty="0"/>
          </a:p>
          <a:p>
            <a:pPr marL="609600" indent="-609600">
              <a:spcBef>
                <a:spcPct val="20000"/>
              </a:spcBef>
              <a:buFontTx/>
              <a:buChar char="•"/>
            </a:pPr>
            <a:r>
              <a:rPr lang="en-GB" sz="2000" u="none" dirty="0"/>
              <a:t>The PDP-8 had a major innovation: </a:t>
            </a:r>
            <a:r>
              <a:rPr lang="en-GB" sz="2000" b="1" u="none" dirty="0"/>
              <a:t>a single bus, the omnibus. A bus is a collection of parallel wires used to connect the components of a computer</a:t>
            </a:r>
            <a:r>
              <a:rPr lang="en-GB" sz="2000" u="none" dirty="0"/>
              <a:t> (sold around 50,000 PDP-8).</a:t>
            </a:r>
          </a:p>
          <a:p>
            <a:pPr marL="609600" indent="-609600">
              <a:spcBef>
                <a:spcPct val="20000"/>
              </a:spcBef>
              <a:buFontTx/>
              <a:buChar char="•"/>
            </a:pPr>
            <a:endParaRPr lang="en-GB" sz="2000" u="none" dirty="0"/>
          </a:p>
        </p:txBody>
      </p:sp>
      <p:sp>
        <p:nvSpPr>
          <p:cNvPr id="27651"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pic>
        <p:nvPicPr>
          <p:cNvPr id="659460" name="Picture 4" descr="1-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5084763"/>
            <a:ext cx="8169275"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59460"/>
                                        </p:tgtEl>
                                        <p:attrNameLst>
                                          <p:attrName>style.visibility</p:attrName>
                                        </p:attrNameLst>
                                      </p:cBhvr>
                                      <p:to>
                                        <p:strVal val="visible"/>
                                      </p:to>
                                    </p:set>
                                    <p:animEffect transition="in" filter="checkerboard(across)">
                                      <p:cBhvr>
                                        <p:cTn id="7" dur="1000"/>
                                        <p:tgtEl>
                                          <p:spTgt spid="65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buFontTx/>
              <a:buChar char="•"/>
            </a:pPr>
            <a:r>
              <a:rPr lang="en-GB" sz="2000" u="none" dirty="0" smtClean="0"/>
              <a:t>IBM </a:t>
            </a:r>
            <a:r>
              <a:rPr lang="en-GB" sz="2000" u="none" dirty="0"/>
              <a:t>and Control Data Corporation (CDC) continued to make faster machines while DEC produced cheap machines.</a:t>
            </a:r>
          </a:p>
          <a:p>
            <a:pPr marL="609600" indent="-609600">
              <a:spcBef>
                <a:spcPct val="20000"/>
              </a:spcBef>
              <a:buFontTx/>
              <a:buChar char="•"/>
            </a:pPr>
            <a:endParaRPr lang="en-GB" sz="2000" u="none" dirty="0"/>
          </a:p>
          <a:p>
            <a:pPr marL="609600" indent="-609600">
              <a:spcBef>
                <a:spcPct val="20000"/>
              </a:spcBef>
              <a:buFontTx/>
              <a:buChar char="•"/>
            </a:pPr>
            <a:r>
              <a:rPr lang="en-GB" sz="2000" u="none" dirty="0"/>
              <a:t>In 1964 CDC had a major breakthrough with the 6600 model, a highly parallel machine capable of running 10 instructions at the same time. It had additional support for administrative functionality that resembled </a:t>
            </a:r>
            <a:r>
              <a:rPr lang="en-GB" sz="2000" b="1" u="none" dirty="0"/>
              <a:t>supercomputers.</a:t>
            </a:r>
          </a:p>
          <a:p>
            <a:pPr marL="609600" indent="-609600">
              <a:spcBef>
                <a:spcPct val="20000"/>
              </a:spcBef>
              <a:buFontTx/>
              <a:buChar char="•"/>
            </a:pPr>
            <a:endParaRPr lang="en-GB" sz="2000" b="1" u="none" dirty="0"/>
          </a:p>
          <a:p>
            <a:pPr marL="609600" indent="-609600">
              <a:spcBef>
                <a:spcPct val="20000"/>
              </a:spcBef>
              <a:buFontTx/>
              <a:buChar char="•"/>
            </a:pPr>
            <a:r>
              <a:rPr lang="en-GB" sz="2000" u="none" dirty="0"/>
              <a:t>The designers of the B5000 machine took a different approach and focused on building a machine that was orientated around software </a:t>
            </a:r>
            <a:r>
              <a:rPr lang="en-GB" sz="2000" u="none" dirty="0">
                <a:sym typeface="Wingdings" pitchFamily="2" charset="2"/>
              </a:rPr>
              <a:t> </a:t>
            </a:r>
            <a:r>
              <a:rPr lang="en-GB" sz="2400" b="1" u="none" dirty="0">
                <a:sym typeface="Wingdings" pitchFamily="2" charset="2"/>
              </a:rPr>
              <a:t>the idea that software counted was born!</a:t>
            </a:r>
            <a:endParaRPr lang="en-GB" sz="2400" b="1" u="none" dirty="0"/>
          </a:p>
        </p:txBody>
      </p:sp>
      <p:sp>
        <p:nvSpPr>
          <p:cNvPr id="28675"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IE" sz="2400" b="1" dirty="0"/>
              <a:t>The Third Generation – Integrated Circuits </a:t>
            </a:r>
            <a:r>
              <a:rPr lang="en-IE" sz="2400" b="1" dirty="0" smtClean="0"/>
              <a:t>(1965 </a:t>
            </a:r>
            <a:r>
              <a:rPr lang="en-IE" sz="2400" b="1" dirty="0"/>
              <a:t>- </a:t>
            </a:r>
            <a:r>
              <a:rPr lang="en-IE" sz="2400" b="1" dirty="0" smtClean="0"/>
              <a:t>1980</a:t>
            </a:r>
            <a:r>
              <a:rPr lang="en-IE" sz="2400" b="1" dirty="0"/>
              <a:t>):</a:t>
            </a:r>
          </a:p>
          <a:p>
            <a:pPr marL="609600" indent="-609600">
              <a:spcBef>
                <a:spcPct val="20000"/>
              </a:spcBef>
            </a:pPr>
            <a:endParaRPr lang="en-IE" sz="2400" dirty="0"/>
          </a:p>
          <a:p>
            <a:pPr marL="609600" indent="-609600">
              <a:spcBef>
                <a:spcPct val="20000"/>
              </a:spcBef>
              <a:buFontTx/>
              <a:buChar char="•"/>
            </a:pPr>
            <a:r>
              <a:rPr lang="en-GB" sz="2000" u="none" dirty="0"/>
              <a:t>The invention of the silicon integrated circuit by Robert Noyce in 1958 allowed dozens of transistors to be placed on a single chip. This meant smaller, faster and cheaper computers.</a:t>
            </a:r>
          </a:p>
          <a:p>
            <a:pPr marL="609600" indent="-609600">
              <a:spcBef>
                <a:spcPct val="20000"/>
              </a:spcBef>
              <a:buFontTx/>
              <a:buChar char="•"/>
            </a:pPr>
            <a:endParaRPr lang="en-GB" sz="2000" u="none" dirty="0"/>
          </a:p>
          <a:p>
            <a:pPr marL="609600" indent="-609600">
              <a:spcBef>
                <a:spcPct val="20000"/>
              </a:spcBef>
              <a:buFontTx/>
              <a:buChar char="•"/>
            </a:pPr>
            <a:r>
              <a:rPr lang="en-GB" sz="2000" u="none" dirty="0"/>
              <a:t>IBM now a major player in the market moved to a single line of production: the System/360. This system included multiprogramming which resulted in higher CPU utilization.</a:t>
            </a:r>
          </a:p>
          <a:p>
            <a:pPr marL="609600" indent="-609600">
              <a:spcBef>
                <a:spcPct val="20000"/>
              </a:spcBef>
              <a:buFontTx/>
              <a:buChar char="•"/>
            </a:pPr>
            <a:endParaRPr lang="en-GB" sz="2000" u="none" dirty="0"/>
          </a:p>
          <a:p>
            <a:pPr marL="609600" indent="-609600">
              <a:spcBef>
                <a:spcPct val="20000"/>
              </a:spcBef>
              <a:buFontTx/>
              <a:buChar char="•"/>
            </a:pPr>
            <a:r>
              <a:rPr lang="en-GB" sz="2000" u="none" dirty="0"/>
              <a:t>It was also the first system that could emulate earlier systems like the 1401 and the 7094.</a:t>
            </a:r>
          </a:p>
        </p:txBody>
      </p:sp>
      <p:sp>
        <p:nvSpPr>
          <p:cNvPr id="29699"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539750" y="1700213"/>
            <a:ext cx="7561263" cy="489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IE" sz="2400" b="1" dirty="0"/>
              <a:t>The F</a:t>
            </a:r>
            <a:r>
              <a:rPr lang="en-IE" sz="2400" b="1" dirty="0" smtClean="0"/>
              <a:t>ourth Generation</a:t>
            </a:r>
            <a:endParaRPr lang="en-IE" sz="2400" b="1" dirty="0"/>
          </a:p>
          <a:p>
            <a:pPr marL="609600" indent="-609600">
              <a:spcBef>
                <a:spcPct val="20000"/>
              </a:spcBef>
            </a:pPr>
            <a:endParaRPr lang="en-IE" sz="2400" dirty="0"/>
          </a:p>
          <a:p>
            <a:pPr marL="609600" indent="-609600">
              <a:spcBef>
                <a:spcPct val="20000"/>
              </a:spcBef>
              <a:buFontTx/>
              <a:buChar char="•"/>
            </a:pPr>
            <a:r>
              <a:rPr lang="en-GB" sz="2000" u="none" dirty="0"/>
              <a:t>By the 1980s </a:t>
            </a:r>
            <a:r>
              <a:rPr lang="en-GB" sz="2000" u="none" dirty="0" smtClean="0"/>
              <a:t>Very </a:t>
            </a:r>
            <a:r>
              <a:rPr lang="en-GB" sz="2000" u="none" dirty="0"/>
              <a:t>Large Scale Integration (VLSI) had made it possible to put first 1000s, then 100,000s, and finally 1,000,000s of transistors on a single chip. Prices dropped dramatically </a:t>
            </a:r>
            <a:r>
              <a:rPr lang="en-GB" sz="2000" u="none" dirty="0">
                <a:sym typeface="Wingdings" pitchFamily="2" charset="2"/>
              </a:rPr>
              <a:t> </a:t>
            </a:r>
            <a:r>
              <a:rPr lang="en-GB" sz="2400" b="1" u="none" dirty="0">
                <a:sym typeface="Wingdings" pitchFamily="2" charset="2"/>
              </a:rPr>
              <a:t>personal computer industry started</a:t>
            </a:r>
            <a:r>
              <a:rPr lang="en-GB" sz="2000" u="none" dirty="0">
                <a:sym typeface="Wingdings" pitchFamily="2" charset="2"/>
              </a:rPr>
              <a:t>.</a:t>
            </a:r>
          </a:p>
          <a:p>
            <a:pPr marL="609600" indent="-609600">
              <a:spcBef>
                <a:spcPct val="20000"/>
              </a:spcBef>
              <a:buFontTx/>
              <a:buChar char="•"/>
            </a:pPr>
            <a:endParaRPr lang="en-GB" sz="2000" u="none" dirty="0">
              <a:sym typeface="Wingdings" pitchFamily="2" charset="2"/>
            </a:endParaRPr>
          </a:p>
          <a:p>
            <a:pPr marL="609600" indent="-609600">
              <a:spcBef>
                <a:spcPct val="20000"/>
              </a:spcBef>
              <a:buFontTx/>
              <a:buChar char="•"/>
            </a:pPr>
            <a:r>
              <a:rPr lang="en-GB" sz="2000" u="none" dirty="0">
                <a:sym typeface="Wingdings" pitchFamily="2" charset="2"/>
              </a:rPr>
              <a:t>The first operating system became available on the Intel 8080  </a:t>
            </a:r>
            <a:r>
              <a:rPr lang="en-GB" sz="2400" b="1" u="none" dirty="0">
                <a:sym typeface="Wingdings" pitchFamily="2" charset="2"/>
              </a:rPr>
              <a:t>file system and shell</a:t>
            </a:r>
          </a:p>
          <a:p>
            <a:pPr marL="609600" indent="-609600">
              <a:spcBef>
                <a:spcPct val="20000"/>
              </a:spcBef>
              <a:buFontTx/>
              <a:buChar char="•"/>
            </a:pPr>
            <a:endParaRPr lang="en-GB" sz="2000" u="none" dirty="0">
              <a:sym typeface="Wingdings" pitchFamily="2" charset="2"/>
            </a:endParaRPr>
          </a:p>
          <a:p>
            <a:pPr marL="609600" indent="-609600">
              <a:spcBef>
                <a:spcPct val="20000"/>
              </a:spcBef>
              <a:buFontTx/>
              <a:buChar char="•"/>
            </a:pPr>
            <a:r>
              <a:rPr lang="en-GB" sz="2400" b="1" u="none" dirty="0">
                <a:sym typeface="Wingdings" pitchFamily="2" charset="2"/>
              </a:rPr>
              <a:t>Steve </a:t>
            </a:r>
            <a:r>
              <a:rPr lang="en-GB" sz="2400" b="1" u="none" dirty="0" smtClean="0">
                <a:sym typeface="Wingdings" pitchFamily="2" charset="2"/>
              </a:rPr>
              <a:t>Jobs </a:t>
            </a:r>
            <a:r>
              <a:rPr lang="en-GB" sz="2400" b="1" u="none" dirty="0">
                <a:sym typeface="Wingdings" pitchFamily="2" charset="2"/>
              </a:rPr>
              <a:t>and S</a:t>
            </a:r>
            <a:r>
              <a:rPr lang="en-GB" sz="2400" b="1" u="none" dirty="0" smtClean="0">
                <a:sym typeface="Wingdings" pitchFamily="2" charset="2"/>
              </a:rPr>
              <a:t>teve </a:t>
            </a:r>
            <a:r>
              <a:rPr lang="en-GB" sz="2400" b="1" u="none" dirty="0">
                <a:sym typeface="Wingdings" pitchFamily="2" charset="2"/>
              </a:rPr>
              <a:t>Wozniak produced Apple and later Apple II from their garage </a:t>
            </a:r>
          </a:p>
          <a:p>
            <a:pPr marL="609600" indent="-609600">
              <a:spcBef>
                <a:spcPct val="20000"/>
              </a:spcBef>
              <a:buFontTx/>
              <a:buChar char="•"/>
            </a:pPr>
            <a:endParaRPr lang="en-GB" sz="2000" u="none" dirty="0">
              <a:sym typeface="Wingdings" pitchFamily="2" charset="2"/>
            </a:endParaRPr>
          </a:p>
        </p:txBody>
      </p:sp>
      <p:sp>
        <p:nvSpPr>
          <p:cNvPr id="30723"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endParaRPr lang="en-IE" sz="2400" dirty="0"/>
          </a:p>
          <a:p>
            <a:pPr marL="609600" indent="-609600">
              <a:spcBef>
                <a:spcPct val="20000"/>
              </a:spcBef>
              <a:buFontTx/>
              <a:buChar char="•"/>
            </a:pPr>
            <a:r>
              <a:rPr lang="en-GB" sz="2000" u="none" dirty="0">
                <a:sym typeface="Wingdings" pitchFamily="2" charset="2"/>
              </a:rPr>
              <a:t>IBM paid an executive a large amount of money to go </a:t>
            </a:r>
            <a:r>
              <a:rPr lang="en-GB" sz="2000" u="none" dirty="0" smtClean="0">
                <a:sym typeface="Wingdings" pitchFamily="2" charset="2"/>
              </a:rPr>
              <a:t>off </a:t>
            </a:r>
            <a:r>
              <a:rPr lang="en-GB" sz="2000" u="none" dirty="0">
                <a:sym typeface="Wingdings" pitchFamily="2" charset="2"/>
              </a:rPr>
              <a:t>and build IBMs first personal computer.</a:t>
            </a:r>
            <a:endParaRPr lang="en-GB" sz="2000" u="none" dirty="0"/>
          </a:p>
          <a:p>
            <a:pPr marL="609600" indent="-609600">
              <a:spcBef>
                <a:spcPct val="20000"/>
              </a:spcBef>
              <a:buFontTx/>
              <a:buChar char="•"/>
            </a:pPr>
            <a:endParaRPr lang="en-GB" sz="2000" u="none" dirty="0"/>
          </a:p>
          <a:p>
            <a:pPr marL="609600" indent="-609600">
              <a:spcBef>
                <a:spcPct val="20000"/>
              </a:spcBef>
              <a:buFontTx/>
              <a:buChar char="•"/>
            </a:pPr>
            <a:r>
              <a:rPr lang="en-GB" sz="2000" u="none" dirty="0"/>
              <a:t>He picked the Intel 8088 as his CPU and built it from commercial components. </a:t>
            </a:r>
          </a:p>
          <a:p>
            <a:pPr marL="609600" indent="-609600">
              <a:spcBef>
                <a:spcPct val="20000"/>
              </a:spcBef>
              <a:buFontTx/>
              <a:buChar char="•"/>
            </a:pPr>
            <a:endParaRPr lang="en-GB" sz="2000" u="none" dirty="0"/>
          </a:p>
          <a:p>
            <a:pPr marL="609600" indent="-609600">
              <a:spcBef>
                <a:spcPct val="20000"/>
              </a:spcBef>
              <a:buFontTx/>
              <a:buChar char="•"/>
            </a:pPr>
            <a:r>
              <a:rPr lang="en-GB" sz="2000" u="none" dirty="0"/>
              <a:t>Introduced in 1981 </a:t>
            </a:r>
            <a:r>
              <a:rPr lang="en-GB" sz="2000" u="none" dirty="0" smtClean="0"/>
              <a:t>it instantly </a:t>
            </a:r>
            <a:r>
              <a:rPr lang="en-GB" sz="2000" u="none" dirty="0"/>
              <a:t>became the best selling computer of the time.</a:t>
            </a:r>
          </a:p>
          <a:p>
            <a:pPr marL="609600" indent="-609600">
              <a:spcBef>
                <a:spcPct val="20000"/>
              </a:spcBef>
              <a:buFontTx/>
              <a:buChar char="•"/>
            </a:pPr>
            <a:endParaRPr lang="en-GB" sz="2000" u="none" dirty="0"/>
          </a:p>
          <a:p>
            <a:pPr marL="609600" indent="-609600">
              <a:spcBef>
                <a:spcPct val="20000"/>
              </a:spcBef>
              <a:buFontTx/>
              <a:buChar char="•"/>
            </a:pPr>
            <a:r>
              <a:rPr lang="en-GB" sz="2000" u="none" dirty="0"/>
              <a:t>IBM published the design and the industry exploded.</a:t>
            </a:r>
          </a:p>
        </p:txBody>
      </p:sp>
      <p:sp>
        <p:nvSpPr>
          <p:cNvPr id="31747"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endParaRPr lang="en-IE" sz="2400"/>
          </a:p>
          <a:p>
            <a:pPr marL="609600" indent="-609600">
              <a:spcBef>
                <a:spcPct val="20000"/>
              </a:spcBef>
              <a:buFontTx/>
              <a:buChar char="•"/>
            </a:pPr>
            <a:r>
              <a:rPr lang="en-GB" sz="2000" u="none">
                <a:sym typeface="Wingdings" pitchFamily="2" charset="2"/>
              </a:rPr>
              <a:t>Apple Lisa was the first computer to come with a Graphical User Interface (GUI) but failed to impress as it was too expensive</a:t>
            </a:r>
          </a:p>
          <a:p>
            <a:pPr marL="609600" indent="-609600">
              <a:spcBef>
                <a:spcPct val="20000"/>
              </a:spcBef>
              <a:buFontTx/>
              <a:buChar char="•"/>
            </a:pPr>
            <a:endParaRPr lang="en-GB" sz="2000" u="none">
              <a:sym typeface="Wingdings" pitchFamily="2" charset="2"/>
            </a:endParaRPr>
          </a:p>
          <a:p>
            <a:pPr marL="609600" indent="-609600">
              <a:spcBef>
                <a:spcPct val="20000"/>
              </a:spcBef>
              <a:buFontTx/>
              <a:buChar char="•"/>
            </a:pPr>
            <a:r>
              <a:rPr lang="en-GB" sz="2000" u="none">
                <a:sym typeface="Wingdings" pitchFamily="2" charset="2"/>
              </a:rPr>
              <a:t>A year later in 1984 the Macintosh was born.</a:t>
            </a:r>
          </a:p>
          <a:p>
            <a:pPr marL="609600" indent="-609600">
              <a:spcBef>
                <a:spcPct val="20000"/>
              </a:spcBef>
              <a:buFontTx/>
              <a:buChar char="•"/>
            </a:pPr>
            <a:endParaRPr lang="en-GB" sz="2000" u="none">
              <a:sym typeface="Wingdings" pitchFamily="2" charset="2"/>
            </a:endParaRPr>
          </a:p>
          <a:p>
            <a:pPr marL="609600" indent="-609600">
              <a:spcBef>
                <a:spcPct val="20000"/>
              </a:spcBef>
              <a:buFontTx/>
              <a:buChar char="•"/>
            </a:pPr>
            <a:r>
              <a:rPr lang="en-GB" sz="2000" u="none">
                <a:sym typeface="Wingdings" pitchFamily="2" charset="2"/>
              </a:rPr>
              <a:t>The first version of the IBM PC came equipped with MS-DOS operating system installed from the then tiny company Microsoft.</a:t>
            </a:r>
            <a:endParaRPr lang="en-GB" sz="2000" u="none"/>
          </a:p>
        </p:txBody>
      </p:sp>
      <p:sp>
        <p:nvSpPr>
          <p:cNvPr id="32771"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755576" y="1724026"/>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n-GB" sz="2000" u="none" dirty="0">
              <a:solidFill>
                <a:srgbClr val="FF0000"/>
              </a:solidFill>
              <a:sym typeface="Wingdings" pitchFamily="2" charset="2"/>
            </a:endParaRPr>
          </a:p>
          <a:p>
            <a:pPr marL="407988" indent="-407988">
              <a:spcBef>
                <a:spcPct val="20000"/>
              </a:spcBef>
              <a:buFontTx/>
              <a:buChar char="•"/>
            </a:pPr>
            <a:r>
              <a:rPr lang="en-GB" sz="2000" u="none" dirty="0">
                <a:sym typeface="Wingdings" pitchFamily="2" charset="2"/>
              </a:rPr>
              <a:t>In 1985 the 386 was released (basically the first Pentium), all modern Pentiums are much faster but have the same kind of architecture.</a:t>
            </a:r>
          </a:p>
          <a:p>
            <a:pPr>
              <a:spcBef>
                <a:spcPct val="20000"/>
              </a:spcBef>
              <a:buFontTx/>
              <a:buChar char="•"/>
            </a:pPr>
            <a:endParaRPr lang="en-GB" sz="2000" u="none" dirty="0">
              <a:sym typeface="Wingdings" pitchFamily="2" charset="2"/>
            </a:endParaRPr>
          </a:p>
          <a:p>
            <a:pPr marL="407988" indent="-407988">
              <a:spcBef>
                <a:spcPct val="20000"/>
              </a:spcBef>
              <a:buFontTx/>
              <a:buChar char="•"/>
            </a:pPr>
            <a:r>
              <a:rPr lang="en-GB" sz="2000" u="none" dirty="0">
                <a:sym typeface="Wingdings" pitchFamily="2" charset="2"/>
              </a:rPr>
              <a:t>Until 1992, PCs were either 8-bit, 16-bit or 32-bit however DEC released a 64-bit machine (took about 10 years before they became popular).</a:t>
            </a:r>
          </a:p>
          <a:p>
            <a:pPr>
              <a:spcBef>
                <a:spcPct val="20000"/>
              </a:spcBef>
              <a:buFontTx/>
              <a:buChar char="•"/>
            </a:pPr>
            <a:endParaRPr lang="en-GB" sz="2000" u="none" dirty="0">
              <a:solidFill>
                <a:srgbClr val="FF0000"/>
              </a:solidFill>
              <a:sym typeface="Wingdings" pitchFamily="2" charset="2"/>
            </a:endParaRPr>
          </a:p>
          <a:p>
            <a:pPr>
              <a:spcBef>
                <a:spcPct val="20000"/>
              </a:spcBef>
              <a:buFontTx/>
              <a:buChar char="•"/>
            </a:pPr>
            <a:endParaRPr lang="en-GB" sz="2000" u="none" dirty="0"/>
          </a:p>
        </p:txBody>
      </p:sp>
      <p:sp>
        <p:nvSpPr>
          <p:cNvPr id="33795"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IE" sz="2400" dirty="0"/>
              <a:t>Charles Babbage: Analytical Engine (1834)</a:t>
            </a:r>
          </a:p>
          <a:p>
            <a:pPr marL="609600" indent="-609600">
              <a:spcBef>
                <a:spcPct val="20000"/>
              </a:spcBef>
            </a:pPr>
            <a:endParaRPr lang="en-US" sz="2400" dirty="0" smtClean="0"/>
          </a:p>
          <a:p>
            <a:pPr marL="609600" indent="-609600">
              <a:spcBef>
                <a:spcPct val="20000"/>
              </a:spcBef>
            </a:pPr>
            <a:r>
              <a:rPr lang="en-US" sz="2000" u="none" dirty="0"/>
              <a:t>The design of a mechanical general-purpose computer</a:t>
            </a:r>
            <a:endParaRPr lang="en-GB" sz="2000" u="none" dirty="0"/>
          </a:p>
          <a:p>
            <a:pPr marL="609600" indent="-609600">
              <a:spcBef>
                <a:spcPct val="20000"/>
              </a:spcBef>
            </a:pPr>
            <a:endParaRPr lang="en-US" sz="2400" dirty="0" smtClean="0"/>
          </a:p>
          <a:p>
            <a:pPr marL="609600" indent="-609600">
              <a:spcBef>
                <a:spcPct val="20000"/>
              </a:spcBef>
            </a:pPr>
            <a:r>
              <a:rPr lang="en-US" sz="2000" u="none" dirty="0"/>
              <a:t>http://www.cbi.umn.edu/about/babbage.html</a:t>
            </a:r>
          </a:p>
          <a:p>
            <a:pPr marL="609600" indent="-609600">
              <a:spcBef>
                <a:spcPct val="20000"/>
              </a:spcBef>
              <a:buFontTx/>
              <a:buChar char="•"/>
            </a:pPr>
            <a:endParaRPr lang="en-GB" sz="2000" u="none" dirty="0"/>
          </a:p>
        </p:txBody>
      </p:sp>
      <p:sp>
        <p:nvSpPr>
          <p:cNvPr id="9219"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804" y="4207336"/>
            <a:ext cx="1943100" cy="230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7" y="4077072"/>
            <a:ext cx="1836514" cy="2277277"/>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IE" sz="2400" b="1" dirty="0"/>
              <a:t>The </a:t>
            </a:r>
            <a:r>
              <a:rPr lang="en-IE" sz="2400" b="1" dirty="0" smtClean="0"/>
              <a:t>Fifth Generation</a:t>
            </a:r>
            <a:endParaRPr lang="en-IE" sz="2400" b="1" dirty="0"/>
          </a:p>
          <a:p>
            <a:pPr marL="609600" indent="-609600">
              <a:spcBef>
                <a:spcPct val="20000"/>
              </a:spcBef>
            </a:pPr>
            <a:endParaRPr lang="en-IE" sz="2400" dirty="0"/>
          </a:p>
          <a:p>
            <a:pPr marL="609600" indent="-609600">
              <a:spcBef>
                <a:spcPct val="20000"/>
              </a:spcBef>
              <a:buFontTx/>
              <a:buChar char="•"/>
            </a:pPr>
            <a:r>
              <a:rPr lang="en-GB" sz="2000" u="none" dirty="0" smtClean="0"/>
              <a:t>Quantum computers?</a:t>
            </a:r>
          </a:p>
          <a:p>
            <a:pPr marL="609600" indent="-609600">
              <a:spcBef>
                <a:spcPct val="20000"/>
              </a:spcBef>
              <a:buFontTx/>
              <a:buChar char="•"/>
            </a:pPr>
            <a:endParaRPr lang="en-GB" sz="2000" u="none" dirty="0"/>
          </a:p>
          <a:p>
            <a:pPr marL="609600" indent="-609600">
              <a:spcBef>
                <a:spcPct val="20000"/>
              </a:spcBef>
              <a:buFontTx/>
              <a:buChar char="•"/>
            </a:pPr>
            <a:r>
              <a:rPr lang="en-GB" sz="2000" u="none" dirty="0" err="1"/>
              <a:t>qubits</a:t>
            </a:r>
            <a:r>
              <a:rPr lang="en-GB" sz="2000" u="none" dirty="0"/>
              <a:t> versus bits</a:t>
            </a:r>
          </a:p>
          <a:p>
            <a:pPr marL="609600" indent="-609600">
              <a:spcBef>
                <a:spcPct val="20000"/>
              </a:spcBef>
              <a:buFontTx/>
              <a:buChar char="•"/>
            </a:pPr>
            <a:endParaRPr lang="en-GB" sz="2000" u="none" dirty="0"/>
          </a:p>
          <a:p>
            <a:pPr marL="609600" indent="-609600">
              <a:spcBef>
                <a:spcPct val="20000"/>
              </a:spcBef>
              <a:buFontTx/>
              <a:buChar char="•"/>
            </a:pPr>
            <a:r>
              <a:rPr lang="en-US" sz="2000" u="none" dirty="0">
                <a:hlinkClick r:id="rId3"/>
              </a:rPr>
              <a:t>http://www.howstuffworks.com/quantum-computer.htm</a:t>
            </a:r>
            <a:endParaRPr lang="en-US" sz="2000" u="none" dirty="0"/>
          </a:p>
          <a:p>
            <a:pPr marL="609600" indent="-609600">
              <a:spcBef>
                <a:spcPct val="20000"/>
              </a:spcBef>
              <a:buFontTx/>
              <a:buChar char="•"/>
            </a:pPr>
            <a:endParaRPr lang="en-US" sz="2000" u="none" dirty="0"/>
          </a:p>
          <a:p>
            <a:pPr marL="609600" indent="-609600">
              <a:spcBef>
                <a:spcPct val="20000"/>
              </a:spcBef>
              <a:buFontTx/>
              <a:buChar char="•"/>
            </a:pPr>
            <a:r>
              <a:rPr lang="en-US" sz="2000" u="none" dirty="0">
                <a:hlinkClick r:id="rId4"/>
              </a:rPr>
              <a:t>http://www.qubit.org/</a:t>
            </a:r>
            <a:endParaRPr lang="en-US" sz="2000" u="none" dirty="0"/>
          </a:p>
          <a:p>
            <a:pPr marL="609600" indent="-609600">
              <a:spcBef>
                <a:spcPct val="20000"/>
              </a:spcBef>
              <a:buFontTx/>
              <a:buChar char="•"/>
            </a:pPr>
            <a:endParaRPr lang="en-US" sz="2000" u="none" dirty="0"/>
          </a:p>
          <a:p>
            <a:pPr marL="609600" indent="-609600">
              <a:spcBef>
                <a:spcPct val="20000"/>
              </a:spcBef>
              <a:buFontTx/>
              <a:buChar char="•"/>
            </a:pPr>
            <a:r>
              <a:rPr lang="en-US" sz="2000" u="none" dirty="0">
                <a:hlinkClick r:id="rId5"/>
              </a:rPr>
              <a:t>http://www.nytimes.com/2010/11/09/science/09compute.html</a:t>
            </a:r>
            <a:endParaRPr lang="en-US" sz="2000" u="none" dirty="0"/>
          </a:p>
          <a:p>
            <a:pPr marL="609600" indent="-609600">
              <a:spcBef>
                <a:spcPct val="20000"/>
              </a:spcBef>
              <a:buFontTx/>
              <a:buChar char="•"/>
            </a:pPr>
            <a:endParaRPr lang="en-GB" sz="2000" u="none" dirty="0"/>
          </a:p>
          <a:p>
            <a:pPr marL="609600" indent="-609600">
              <a:spcBef>
                <a:spcPct val="20000"/>
              </a:spcBef>
              <a:buFontTx/>
              <a:buChar char="•"/>
            </a:pPr>
            <a:endParaRPr lang="en-GB" sz="2000" u="none" dirty="0"/>
          </a:p>
          <a:p>
            <a:pPr marL="609600" indent="-609600">
              <a:spcBef>
                <a:spcPct val="20000"/>
              </a:spcBef>
              <a:buFontTx/>
              <a:buChar char="•"/>
            </a:pPr>
            <a:endParaRPr lang="en-GB" sz="2000" u="none" dirty="0">
              <a:sym typeface="Wingdings" pitchFamily="2" charset="2"/>
            </a:endParaRPr>
          </a:p>
        </p:txBody>
      </p:sp>
      <p:sp>
        <p:nvSpPr>
          <p:cNvPr id="34819"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IE" sz="2400" b="1" dirty="0"/>
              <a:t>The </a:t>
            </a:r>
            <a:r>
              <a:rPr lang="en-IE" sz="2400" b="1" dirty="0" smtClean="0"/>
              <a:t>Fifth Generation</a:t>
            </a:r>
            <a:endParaRPr lang="en-IE" sz="2400" b="1" dirty="0"/>
          </a:p>
          <a:p>
            <a:pPr marL="609600" indent="-609600">
              <a:spcBef>
                <a:spcPct val="20000"/>
              </a:spcBef>
            </a:pPr>
            <a:endParaRPr lang="en-GB" sz="2000" u="none" dirty="0"/>
          </a:p>
          <a:p>
            <a:pPr marL="609600" indent="-609600">
              <a:spcBef>
                <a:spcPct val="20000"/>
              </a:spcBef>
              <a:buFontTx/>
              <a:buChar char="•"/>
            </a:pPr>
            <a:r>
              <a:rPr lang="en-GB" sz="2000" u="none" dirty="0"/>
              <a:t>Integrated devices. The fifth generation is seen more as a paradigm shift as apposed to a specific new architecture. </a:t>
            </a:r>
          </a:p>
          <a:p>
            <a:pPr marL="609600" indent="-609600">
              <a:spcBef>
                <a:spcPct val="20000"/>
              </a:spcBef>
              <a:buFontTx/>
              <a:buChar char="•"/>
            </a:pPr>
            <a:endParaRPr lang="en-GB" sz="2000" u="none" dirty="0"/>
          </a:p>
          <a:p>
            <a:pPr marL="609600" indent="-609600">
              <a:spcBef>
                <a:spcPct val="20000"/>
              </a:spcBef>
              <a:buFontTx/>
              <a:buChar char="•"/>
            </a:pPr>
            <a:r>
              <a:rPr lang="en-GB" sz="2000" u="none" dirty="0"/>
              <a:t>The concept of pervasive or ubiquitous computing is seen as the fifth generation where everything will and probably should talk to everything else.</a:t>
            </a:r>
            <a:endParaRPr lang="en-GB" sz="2000" u="none" dirty="0">
              <a:sym typeface="Wingdings" pitchFamily="2" charset="2"/>
            </a:endParaRPr>
          </a:p>
          <a:p>
            <a:pPr marL="609600" indent="-609600">
              <a:spcBef>
                <a:spcPct val="20000"/>
              </a:spcBef>
              <a:buFontTx/>
              <a:buChar char="•"/>
            </a:pPr>
            <a:endParaRPr lang="en-GB" sz="2000" u="none" dirty="0">
              <a:sym typeface="Wingdings" pitchFamily="2" charset="2"/>
            </a:endParaRPr>
          </a:p>
        </p:txBody>
      </p:sp>
      <p:sp>
        <p:nvSpPr>
          <p:cNvPr id="35843"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IE" sz="2400" b="1" dirty="0"/>
              <a:t>The Sixth Generation</a:t>
            </a:r>
            <a:r>
              <a:rPr lang="en-IE" sz="2400" b="1" dirty="0" smtClean="0"/>
              <a:t>?</a:t>
            </a:r>
            <a:endParaRPr lang="en-IE" sz="2400" b="1" dirty="0"/>
          </a:p>
          <a:p>
            <a:pPr marL="609600" indent="-609600">
              <a:spcBef>
                <a:spcPct val="20000"/>
              </a:spcBef>
            </a:pPr>
            <a:endParaRPr lang="en-IE" sz="2400" dirty="0"/>
          </a:p>
          <a:p>
            <a:pPr marL="609600" indent="-609600">
              <a:spcBef>
                <a:spcPct val="20000"/>
              </a:spcBef>
              <a:buFontTx/>
              <a:buChar char="•"/>
            </a:pPr>
            <a:r>
              <a:rPr lang="en-GB" sz="2000" u="none" dirty="0"/>
              <a:t>If we can call the ubiquitous computing a generation of computing then we can consider that cloud computing will probably be seen as the sixth generation or perhaps an enhancement of the fifth.</a:t>
            </a:r>
          </a:p>
          <a:p>
            <a:pPr marL="609600" indent="-609600">
              <a:spcBef>
                <a:spcPct val="20000"/>
              </a:spcBef>
              <a:buFontTx/>
              <a:buChar char="•"/>
            </a:pPr>
            <a:endParaRPr lang="en-GB" sz="2000" u="none" dirty="0"/>
          </a:p>
          <a:p>
            <a:pPr marL="609600" indent="-609600">
              <a:spcBef>
                <a:spcPct val="20000"/>
              </a:spcBef>
              <a:buFontTx/>
              <a:buChar char="•"/>
            </a:pPr>
            <a:r>
              <a:rPr lang="en-GB" sz="2000" u="none" dirty="0"/>
              <a:t>With cloud computing all you need is a dumb machine and a good connection to the internet. Protocols such software as a service and hardware as a service will change the face of computing for many organisations and home users.</a:t>
            </a:r>
          </a:p>
          <a:p>
            <a:pPr marL="609600" indent="-609600">
              <a:spcBef>
                <a:spcPct val="20000"/>
              </a:spcBef>
              <a:buFontTx/>
              <a:buChar char="•"/>
            </a:pPr>
            <a:endParaRPr lang="en-GB" sz="2000" u="none" dirty="0"/>
          </a:p>
          <a:p>
            <a:pPr marL="609600" indent="-609600">
              <a:spcBef>
                <a:spcPct val="20000"/>
              </a:spcBef>
              <a:buFontTx/>
              <a:buChar char="•"/>
            </a:pPr>
            <a:r>
              <a:rPr lang="en-GB" sz="2000" u="none" dirty="0"/>
              <a:t>Coupled with cloud computing the internet 2 project will give everything an </a:t>
            </a:r>
            <a:r>
              <a:rPr lang="en-GB" sz="2000" u="none" dirty="0" err="1"/>
              <a:t>ip</a:t>
            </a:r>
            <a:r>
              <a:rPr lang="en-GB" sz="2000" u="none" dirty="0"/>
              <a:t> address and increased internet speed.</a:t>
            </a:r>
            <a:endParaRPr lang="en-GB" sz="2000" u="none" dirty="0">
              <a:sym typeface="Wingdings" pitchFamily="2" charset="2"/>
            </a:endParaRPr>
          </a:p>
          <a:p>
            <a:pPr marL="609600" indent="-609600">
              <a:spcBef>
                <a:spcPct val="20000"/>
              </a:spcBef>
              <a:buFontTx/>
              <a:buChar char="•"/>
            </a:pPr>
            <a:endParaRPr lang="en-GB" sz="2000" u="none" dirty="0">
              <a:sym typeface="Wingdings" pitchFamily="2" charset="2"/>
            </a:endParaRPr>
          </a:p>
        </p:txBody>
      </p:sp>
      <p:sp>
        <p:nvSpPr>
          <p:cNvPr id="36867"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pic>
        <p:nvPicPr>
          <p:cNvPr id="3789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76400"/>
            <a:ext cx="4953000" cy="4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IE" sz="2400"/>
              <a:t>Moore’s Law:</a:t>
            </a:r>
          </a:p>
          <a:p>
            <a:pPr marL="609600" indent="-609600">
              <a:spcBef>
                <a:spcPct val="20000"/>
              </a:spcBef>
            </a:pPr>
            <a:endParaRPr lang="en-IE" sz="2400"/>
          </a:p>
          <a:p>
            <a:pPr marL="609600" indent="-609600">
              <a:spcBef>
                <a:spcPct val="20000"/>
              </a:spcBef>
              <a:buFontTx/>
              <a:buChar char="•"/>
            </a:pPr>
            <a:r>
              <a:rPr lang="en-GB" sz="2000" u="none"/>
              <a:t>Predicts a 60% annual increase in the number of transistors that can be put on a chip.</a:t>
            </a:r>
            <a:endParaRPr lang="en-GB" sz="2000" u="none">
              <a:sym typeface="Wingdings" pitchFamily="2" charset="2"/>
            </a:endParaRPr>
          </a:p>
          <a:p>
            <a:pPr marL="609600" indent="-609600">
              <a:spcBef>
                <a:spcPct val="20000"/>
              </a:spcBef>
              <a:buFontTx/>
              <a:buChar char="•"/>
            </a:pPr>
            <a:endParaRPr lang="en-GB" sz="2000" u="none">
              <a:sym typeface="Wingdings" pitchFamily="2" charset="2"/>
            </a:endParaRPr>
          </a:p>
        </p:txBody>
      </p:sp>
      <p:sp>
        <p:nvSpPr>
          <p:cNvPr id="39939"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pic>
        <p:nvPicPr>
          <p:cNvPr id="669700" name="Picture 4" descr="1-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3494088"/>
            <a:ext cx="633730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4"/>
          <p:cNvSpPr>
            <a:spLocks noChangeArrowheads="1"/>
          </p:cNvSpPr>
          <p:nvPr/>
        </p:nvSpPr>
        <p:spPr bwMode="auto">
          <a:xfrm>
            <a:off x="4191000" y="5029200"/>
            <a:ext cx="4953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i="1" u="none" dirty="0">
                <a:solidFill>
                  <a:srgbClr val="FF0000"/>
                </a:solidFill>
              </a:rPr>
              <a:t>the year 2020 or 2030 will find the circuits on a microprocessor measured on an atomic scale.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nodeType="clickEffect">
                                  <p:stCondLst>
                                    <p:cond delay="0"/>
                                  </p:stCondLst>
                                  <p:childTnLst>
                                    <p:set>
                                      <p:cBhvr>
                                        <p:cTn id="6" dur="1" fill="hold">
                                          <p:stCondLst>
                                            <p:cond delay="0"/>
                                          </p:stCondLst>
                                        </p:cTn>
                                        <p:tgtEl>
                                          <p:spTgt spid="669700"/>
                                        </p:tgtEl>
                                        <p:attrNameLst>
                                          <p:attrName>style.visibility</p:attrName>
                                        </p:attrNameLst>
                                      </p:cBhvr>
                                      <p:to>
                                        <p:strVal val="visible"/>
                                      </p:to>
                                    </p:set>
                                    <p:animEffect transition="in" filter="checkerboard(down)">
                                      <p:cBhvr>
                                        <p:cTn id="7" dur="1000"/>
                                        <p:tgtEl>
                                          <p:spTgt spid="66970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transition="in" filter="fade">
                                      <p:cBhvr>
                                        <p:cTn id="12" dur="1000"/>
                                        <p:tgtEl>
                                          <p:spTgt spid="39941"/>
                                        </p:tgtEl>
                                      </p:cBhvr>
                                    </p:animEffect>
                                    <p:anim calcmode="lin" valueType="num">
                                      <p:cBhvr>
                                        <p:cTn id="13" dur="1000" fill="hold"/>
                                        <p:tgtEl>
                                          <p:spTgt spid="39941"/>
                                        </p:tgtEl>
                                        <p:attrNameLst>
                                          <p:attrName>ppt_x</p:attrName>
                                        </p:attrNameLst>
                                      </p:cBhvr>
                                      <p:tavLst>
                                        <p:tav tm="0">
                                          <p:val>
                                            <p:strVal val="#ppt_x"/>
                                          </p:val>
                                        </p:tav>
                                        <p:tav tm="100000">
                                          <p:val>
                                            <p:strVal val="#ppt_x"/>
                                          </p:val>
                                        </p:tav>
                                      </p:tavLst>
                                    </p:anim>
                                    <p:anim calcmode="lin" valueType="num">
                                      <p:cBhvr>
                                        <p:cTn id="14" dur="1000" fill="hold"/>
                                        <p:tgtEl>
                                          <p:spTgt spid="399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pic>
        <p:nvPicPr>
          <p:cNvPr id="4096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916113"/>
            <a:ext cx="8013700"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pic>
        <p:nvPicPr>
          <p:cNvPr id="419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844675"/>
            <a:ext cx="7626350" cy="391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IE" sz="3200" u="none">
                <a:solidFill>
                  <a:schemeClr val="bg1"/>
                </a:solidFill>
              </a:rPr>
              <a:t>Computer Architecture</a:t>
            </a:r>
            <a:endParaRPr lang="en-US" sz="3200" u="none">
              <a:solidFill>
                <a:schemeClr val="bg1"/>
              </a:solidFill>
            </a:endParaRPr>
          </a:p>
        </p:txBody>
      </p:sp>
      <p:pic>
        <p:nvPicPr>
          <p:cNvPr id="45059" name="Picture 3" descr="q.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524000"/>
            <a:ext cx="2451100"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extBox 4"/>
          <p:cNvSpPr txBox="1">
            <a:spLocks noChangeArrowheads="1"/>
          </p:cNvSpPr>
          <p:nvPr/>
        </p:nvSpPr>
        <p:spPr bwMode="auto">
          <a:xfrm>
            <a:off x="3505200" y="6248400"/>
            <a:ext cx="18549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r>
              <a:rPr lang="en-US" dirty="0" smtClean="0"/>
              <a:t>Phayes@ncirl.ie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spcBef>
                <a:spcPct val="20000"/>
              </a:spcBef>
            </a:pPr>
            <a:r>
              <a:rPr lang="en-IE" altLang="en-US" sz="2400"/>
              <a:t>The </a:t>
            </a:r>
            <a:r>
              <a:rPr lang="en-US" altLang="en-US" sz="2400"/>
              <a:t>Entscheidungsproblem</a:t>
            </a:r>
            <a:endParaRPr lang="en-IE" altLang="en-US" sz="2400"/>
          </a:p>
          <a:p>
            <a:pPr eaLnBrk="1" hangingPunct="1">
              <a:spcBef>
                <a:spcPct val="20000"/>
              </a:spcBef>
            </a:pPr>
            <a:endParaRPr lang="en-US" altLang="en-US" sz="2400"/>
          </a:p>
          <a:p>
            <a:pPr eaLnBrk="1" hangingPunct="1">
              <a:spcBef>
                <a:spcPct val="20000"/>
              </a:spcBef>
              <a:buFontTx/>
              <a:buChar char="•"/>
            </a:pPr>
            <a:r>
              <a:rPr lang="en-US" altLang="en-US" sz="2000" u="none"/>
              <a:t>The Entscheidungs problem asks for an algorithm that will take as input a description of a formal language and a mathematical statement in the language and produce as output either "True" or "False" according to whether the statement is true or false. </a:t>
            </a:r>
            <a:endParaRPr lang="en-GB" altLang="en-US" sz="2000" u="none"/>
          </a:p>
          <a:p>
            <a:pPr eaLnBrk="1" hangingPunct="1">
              <a:spcBef>
                <a:spcPct val="20000"/>
              </a:spcBef>
            </a:pPr>
            <a:endParaRPr lang="en-GB" altLang="en-US" sz="2000" u="none"/>
          </a:p>
        </p:txBody>
      </p:sp>
      <p:sp>
        <p:nvSpPr>
          <p:cNvPr id="10243"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sz="3200" u="none">
                <a:solidFill>
                  <a:schemeClr val="bg1"/>
                </a:solidFill>
              </a:rPr>
              <a:t>Computer Architecture</a:t>
            </a:r>
            <a:endParaRPr lang="en-US" altLang="en-US" sz="3200" u="none">
              <a:solidFill>
                <a:schemeClr val="bg1"/>
              </a:solidFill>
            </a:endParaRPr>
          </a:p>
        </p:txBody>
      </p:sp>
    </p:spTree>
    <p:extLst>
      <p:ext uri="{BB962C8B-B14F-4D97-AF65-F5344CB8AC3E}">
        <p14:creationId xmlns:p14="http://schemas.microsoft.com/office/powerpoint/2010/main" val="1507349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spcBef>
                <a:spcPct val="20000"/>
              </a:spcBef>
            </a:pPr>
            <a:r>
              <a:rPr lang="en-IE" altLang="en-US" sz="2400"/>
              <a:t>Turing Machine:</a:t>
            </a:r>
          </a:p>
          <a:p>
            <a:pPr eaLnBrk="1" hangingPunct="1">
              <a:spcBef>
                <a:spcPct val="20000"/>
              </a:spcBef>
            </a:pPr>
            <a:endParaRPr lang="en-IE" altLang="en-US" sz="2400"/>
          </a:p>
          <a:p>
            <a:pPr eaLnBrk="1" hangingPunct="1">
              <a:spcBef>
                <a:spcPct val="20000"/>
              </a:spcBef>
              <a:buFontTx/>
              <a:buChar char="•"/>
            </a:pPr>
            <a:r>
              <a:rPr lang="en-US" altLang="en-US" sz="2000" b="1" u="none"/>
              <a:t>Turing machines</a:t>
            </a:r>
            <a:r>
              <a:rPr lang="en-US" altLang="en-US" sz="2000" u="none"/>
              <a:t> are basic abstract symbol-manipulating devices which, despite their simplicity, can be adapted to simulate the logic of any computer algorithm.</a:t>
            </a:r>
            <a:r>
              <a:rPr lang="en-US" altLang="en-US" sz="3200" u="none"/>
              <a:t> </a:t>
            </a:r>
          </a:p>
          <a:p>
            <a:pPr eaLnBrk="1" hangingPunct="1">
              <a:spcBef>
                <a:spcPct val="20000"/>
              </a:spcBef>
              <a:buFontTx/>
              <a:buChar char="•"/>
            </a:pPr>
            <a:endParaRPr lang="en-IE" altLang="en-US" sz="3200" u="none"/>
          </a:p>
          <a:p>
            <a:pPr eaLnBrk="1" hangingPunct="1">
              <a:spcBef>
                <a:spcPct val="20000"/>
              </a:spcBef>
              <a:buFontTx/>
              <a:buChar char="•"/>
            </a:pPr>
            <a:r>
              <a:rPr lang="en-GB" altLang="en-US" sz="2000" u="none"/>
              <a:t>They were described by Alan Turing in 1936.</a:t>
            </a:r>
          </a:p>
          <a:p>
            <a:pPr eaLnBrk="1" hangingPunct="1">
              <a:spcBef>
                <a:spcPct val="20000"/>
              </a:spcBef>
              <a:buFontTx/>
              <a:buChar char="•"/>
            </a:pPr>
            <a:endParaRPr lang="en-GB" altLang="en-US" sz="2000" u="none"/>
          </a:p>
          <a:p>
            <a:pPr eaLnBrk="1" hangingPunct="1">
              <a:spcBef>
                <a:spcPct val="20000"/>
              </a:spcBef>
              <a:buFontTx/>
              <a:buChar char="•"/>
            </a:pPr>
            <a:r>
              <a:rPr lang="en-GB" altLang="en-US" sz="2000" u="none"/>
              <a:t>It is a set of steps which can be repeated to</a:t>
            </a:r>
          </a:p>
          <a:p>
            <a:pPr eaLnBrk="1" hangingPunct="1">
              <a:spcBef>
                <a:spcPct val="20000"/>
              </a:spcBef>
            </a:pPr>
            <a:r>
              <a:rPr lang="en-GB" altLang="en-US" sz="2000" u="none"/>
              <a:t>get a result – relevance to computers?</a:t>
            </a:r>
          </a:p>
          <a:p>
            <a:pPr eaLnBrk="1" hangingPunct="1">
              <a:spcBef>
                <a:spcPct val="20000"/>
              </a:spcBef>
              <a:buFontTx/>
              <a:buChar char="•"/>
            </a:pPr>
            <a:endParaRPr lang="en-GB" altLang="en-US" sz="2000" u="none"/>
          </a:p>
          <a:p>
            <a:pPr eaLnBrk="1" hangingPunct="1">
              <a:spcBef>
                <a:spcPct val="20000"/>
              </a:spcBef>
              <a:buFontTx/>
              <a:buChar char="•"/>
            </a:pPr>
            <a:endParaRPr lang="en-GB" altLang="en-US" sz="2000" u="none"/>
          </a:p>
          <a:p>
            <a:pPr eaLnBrk="1" hangingPunct="1">
              <a:spcBef>
                <a:spcPct val="20000"/>
              </a:spcBef>
            </a:pPr>
            <a:endParaRPr lang="en-GB" altLang="en-US" sz="2000" u="none"/>
          </a:p>
        </p:txBody>
      </p:sp>
      <p:sp>
        <p:nvSpPr>
          <p:cNvPr id="11267"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sz="3200" u="none">
                <a:solidFill>
                  <a:schemeClr val="bg1"/>
                </a:solidFill>
              </a:rPr>
              <a:t>Computer Architecture</a:t>
            </a:r>
            <a:endParaRPr lang="en-US" altLang="en-US" sz="3200" u="none">
              <a:solidFill>
                <a:schemeClr val="bg1"/>
              </a:solidFill>
            </a:endParaRPr>
          </a:p>
        </p:txBody>
      </p:sp>
      <p:pic>
        <p:nvPicPr>
          <p:cNvPr id="1126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89675" y="4171950"/>
            <a:ext cx="2854325"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1361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sz="3200" u="none">
                <a:solidFill>
                  <a:schemeClr val="bg1"/>
                </a:solidFill>
              </a:rPr>
              <a:t>Computer Architecture</a:t>
            </a:r>
            <a:endParaRPr lang="en-US" altLang="en-US" sz="3200" u="none">
              <a:solidFill>
                <a:schemeClr val="bg1"/>
              </a:solidFill>
            </a:endParaRPr>
          </a:p>
        </p:txBody>
      </p:sp>
      <p:sp>
        <p:nvSpPr>
          <p:cNvPr id="12291" name="Text Box 5"/>
          <p:cNvSpPr txBox="1">
            <a:spLocks noChangeArrowheads="1"/>
          </p:cNvSpPr>
          <p:nvPr/>
        </p:nvSpPr>
        <p:spPr bwMode="auto">
          <a:xfrm>
            <a:off x="3581400" y="4953000"/>
            <a:ext cx="175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r>
              <a:rPr lang="en-IE" altLang="en-US"/>
              <a:t>Turing machine</a:t>
            </a:r>
            <a:endParaRPr lang="en-US" altLang="en-US"/>
          </a:p>
        </p:txBody>
      </p:sp>
      <p:pic>
        <p:nvPicPr>
          <p:cNvPr id="1229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4000"/>
            <a:ext cx="50800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2260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spcBef>
                <a:spcPct val="20000"/>
              </a:spcBef>
              <a:buFontTx/>
              <a:buChar char="•"/>
            </a:pPr>
            <a:r>
              <a:rPr lang="en-IE" altLang="en-US" sz="2000" u="none"/>
              <a:t>With Turing machines you have a tape Head to view an input symbol, an input tape, a finite table (instruction set) and a state register.</a:t>
            </a:r>
          </a:p>
          <a:p>
            <a:pPr eaLnBrk="1" hangingPunct="1">
              <a:spcBef>
                <a:spcPct val="20000"/>
              </a:spcBef>
              <a:buFontTx/>
              <a:buChar char="•"/>
            </a:pPr>
            <a:endParaRPr lang="en-IE" altLang="en-US" sz="2000" u="none"/>
          </a:p>
          <a:p>
            <a:pPr eaLnBrk="1" hangingPunct="1">
              <a:spcBef>
                <a:spcPct val="20000"/>
              </a:spcBef>
              <a:buFontTx/>
              <a:buChar char="•"/>
            </a:pPr>
            <a:r>
              <a:rPr lang="en-IE" altLang="en-US" sz="2000" u="none"/>
              <a:t>So if we wanted to use a Turing machine to ensure that the system could recognise all input words for an alphabet L we simply read the input symbols one at a time and follow the instruction set.</a:t>
            </a:r>
          </a:p>
          <a:p>
            <a:pPr eaLnBrk="1" hangingPunct="1">
              <a:spcBef>
                <a:spcPct val="20000"/>
              </a:spcBef>
              <a:buFontTx/>
              <a:buChar char="•"/>
            </a:pPr>
            <a:endParaRPr lang="en-IE" altLang="en-US" sz="2000" u="none"/>
          </a:p>
          <a:p>
            <a:pPr eaLnBrk="1" hangingPunct="1">
              <a:spcBef>
                <a:spcPct val="20000"/>
              </a:spcBef>
              <a:buFontTx/>
              <a:buChar char="•"/>
            </a:pPr>
            <a:r>
              <a:rPr lang="en-IE" altLang="en-US" sz="2000" u="none"/>
              <a:t>Graphically we can use Finite State Machines.</a:t>
            </a:r>
            <a:endParaRPr lang="en-GB" altLang="en-US" sz="2000" u="none"/>
          </a:p>
        </p:txBody>
      </p:sp>
      <p:sp>
        <p:nvSpPr>
          <p:cNvPr id="13315"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sz="3200" u="none">
                <a:solidFill>
                  <a:schemeClr val="bg1"/>
                </a:solidFill>
              </a:rPr>
              <a:t>Computer Architecture</a:t>
            </a:r>
            <a:endParaRPr lang="en-US" altLang="en-US" sz="3200" u="none">
              <a:solidFill>
                <a:schemeClr val="bg1"/>
              </a:solidFill>
            </a:endParaRPr>
          </a:p>
        </p:txBody>
      </p:sp>
    </p:spTree>
    <p:extLst>
      <p:ext uri="{BB962C8B-B14F-4D97-AF65-F5344CB8AC3E}">
        <p14:creationId xmlns:p14="http://schemas.microsoft.com/office/powerpoint/2010/main" val="3425854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spcBef>
                <a:spcPct val="20000"/>
              </a:spcBef>
            </a:pPr>
            <a:r>
              <a:rPr lang="en-IE" altLang="en-US" sz="2400"/>
              <a:t>Finite State Machines:</a:t>
            </a:r>
          </a:p>
          <a:p>
            <a:pPr eaLnBrk="1" hangingPunct="1">
              <a:spcBef>
                <a:spcPct val="20000"/>
              </a:spcBef>
            </a:pPr>
            <a:endParaRPr lang="en-IE" altLang="en-US" sz="2400"/>
          </a:p>
          <a:p>
            <a:pPr eaLnBrk="1" hangingPunct="1">
              <a:spcBef>
                <a:spcPct val="20000"/>
              </a:spcBef>
              <a:buFontTx/>
              <a:buChar char="•"/>
            </a:pPr>
            <a:r>
              <a:rPr lang="en-GB" altLang="en-US" sz="2000" u="none"/>
              <a:t>All state machines consist of a number of states with input symbols connecting states to represent all the words in a given language.</a:t>
            </a:r>
          </a:p>
          <a:p>
            <a:pPr eaLnBrk="1" hangingPunct="1">
              <a:spcBef>
                <a:spcPct val="20000"/>
              </a:spcBef>
              <a:buFontTx/>
              <a:buChar char="•"/>
            </a:pPr>
            <a:endParaRPr lang="en-GB" altLang="en-US" sz="2000" u="none"/>
          </a:p>
          <a:p>
            <a:pPr eaLnBrk="1" hangingPunct="1">
              <a:spcBef>
                <a:spcPct val="20000"/>
              </a:spcBef>
              <a:buFontTx/>
              <a:buChar char="•"/>
            </a:pPr>
            <a:r>
              <a:rPr lang="en-GB" altLang="en-US" sz="2000" u="none"/>
              <a:t>A language is comprised of letters, letters joined together form words.</a:t>
            </a:r>
          </a:p>
          <a:p>
            <a:pPr eaLnBrk="1" hangingPunct="1">
              <a:spcBef>
                <a:spcPct val="20000"/>
              </a:spcBef>
              <a:buFontTx/>
              <a:buChar char="•"/>
            </a:pPr>
            <a:endParaRPr lang="en-GB" altLang="en-US" sz="2000" u="none"/>
          </a:p>
          <a:p>
            <a:pPr eaLnBrk="1" hangingPunct="1">
              <a:spcBef>
                <a:spcPct val="20000"/>
              </a:spcBef>
              <a:buFontTx/>
              <a:buChar char="•"/>
            </a:pPr>
            <a:r>
              <a:rPr lang="en-GB" altLang="en-US" sz="2000" u="none"/>
              <a:t>Each state is drawn using a circle with a name inside the circle, e.g. s0 (state zero).</a:t>
            </a:r>
          </a:p>
          <a:p>
            <a:pPr eaLnBrk="1" hangingPunct="1">
              <a:spcBef>
                <a:spcPct val="20000"/>
              </a:spcBef>
              <a:buFontTx/>
              <a:buChar char="•"/>
            </a:pPr>
            <a:endParaRPr lang="en-GB" altLang="en-US" sz="2000" u="none"/>
          </a:p>
        </p:txBody>
      </p:sp>
      <p:sp>
        <p:nvSpPr>
          <p:cNvPr id="14339"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sz="3200" u="none">
                <a:solidFill>
                  <a:schemeClr val="bg1"/>
                </a:solidFill>
              </a:rPr>
              <a:t>Computer Architecture</a:t>
            </a:r>
            <a:endParaRPr lang="en-US" altLang="en-US" sz="3200" u="none">
              <a:solidFill>
                <a:schemeClr val="bg1"/>
              </a:solidFill>
            </a:endParaRPr>
          </a:p>
        </p:txBody>
      </p:sp>
      <p:sp>
        <p:nvSpPr>
          <p:cNvPr id="676869" name="Oval 5"/>
          <p:cNvSpPr>
            <a:spLocks noChangeArrowheads="1"/>
          </p:cNvSpPr>
          <p:nvPr/>
        </p:nvSpPr>
        <p:spPr bwMode="auto">
          <a:xfrm>
            <a:off x="4067175" y="5876925"/>
            <a:ext cx="863600" cy="792163"/>
          </a:xfrm>
          <a:prstGeom prst="ellipse">
            <a:avLst/>
          </a:prstGeom>
          <a:solidFill>
            <a:schemeClr val="accent1"/>
          </a:solidFill>
          <a:ln w="9525">
            <a:solidFill>
              <a:schemeClr val="tx1"/>
            </a:solidFill>
            <a:round/>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u="none"/>
              <a:t>s0</a:t>
            </a:r>
            <a:endParaRPr lang="en-US" altLang="en-US" u="none"/>
          </a:p>
        </p:txBody>
      </p:sp>
    </p:spTree>
    <p:extLst>
      <p:ext uri="{BB962C8B-B14F-4D97-AF65-F5344CB8AC3E}">
        <p14:creationId xmlns:p14="http://schemas.microsoft.com/office/powerpoint/2010/main" val="37161166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76869"/>
                                        </p:tgtEl>
                                        <p:attrNameLst>
                                          <p:attrName>style.visibility</p:attrName>
                                        </p:attrNameLst>
                                      </p:cBhvr>
                                      <p:to>
                                        <p:strVal val="visible"/>
                                      </p:to>
                                    </p:set>
                                    <p:animEffect transition="in" filter="checkerboard(across)">
                                      <p:cBhvr>
                                        <p:cTn id="7" dur="1000"/>
                                        <p:tgtEl>
                                          <p:spTgt spid="67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539750" y="1700213"/>
            <a:ext cx="7561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spcBef>
                <a:spcPct val="20000"/>
              </a:spcBef>
              <a:buFontTx/>
              <a:buChar char="•"/>
            </a:pPr>
            <a:r>
              <a:rPr lang="en-IE" altLang="en-US" sz="2000" u="none"/>
              <a:t>We move to another state after accepting a letter from a given alphabet (only a single letter can be accepted on a given transition). Example, if we have the alphabet L={a}, then the following would represent a suitable transition.</a:t>
            </a:r>
          </a:p>
          <a:p>
            <a:pPr eaLnBrk="1" hangingPunct="1">
              <a:spcBef>
                <a:spcPct val="20000"/>
              </a:spcBef>
              <a:buFontTx/>
              <a:buChar char="•"/>
            </a:pPr>
            <a:endParaRPr lang="en-IE" altLang="en-US" sz="2000" u="none"/>
          </a:p>
          <a:p>
            <a:pPr eaLnBrk="1" hangingPunct="1">
              <a:spcBef>
                <a:spcPct val="20000"/>
              </a:spcBef>
              <a:buFontTx/>
              <a:buChar char="•"/>
            </a:pPr>
            <a:endParaRPr lang="en-IE" altLang="en-US" sz="2000" u="none"/>
          </a:p>
          <a:p>
            <a:pPr eaLnBrk="1" hangingPunct="1">
              <a:spcBef>
                <a:spcPct val="20000"/>
              </a:spcBef>
              <a:buFontTx/>
              <a:buChar char="•"/>
            </a:pPr>
            <a:endParaRPr lang="en-IE" altLang="en-US" sz="2000" u="none"/>
          </a:p>
          <a:p>
            <a:pPr eaLnBrk="1" hangingPunct="1">
              <a:spcBef>
                <a:spcPct val="20000"/>
              </a:spcBef>
              <a:buFontTx/>
              <a:buChar char="•"/>
            </a:pPr>
            <a:endParaRPr lang="en-IE" altLang="en-US" sz="2000" u="none"/>
          </a:p>
          <a:p>
            <a:pPr eaLnBrk="1" hangingPunct="1">
              <a:spcBef>
                <a:spcPct val="20000"/>
              </a:spcBef>
              <a:buFontTx/>
              <a:buChar char="•"/>
            </a:pPr>
            <a:endParaRPr lang="en-IE" altLang="en-US" sz="2000" u="none"/>
          </a:p>
          <a:p>
            <a:pPr eaLnBrk="1" hangingPunct="1">
              <a:spcBef>
                <a:spcPct val="20000"/>
              </a:spcBef>
              <a:buFontTx/>
              <a:buChar char="•"/>
            </a:pPr>
            <a:r>
              <a:rPr lang="en-IE" altLang="en-US" sz="2000" u="none"/>
              <a:t>The above example says that if you are in s0 and you accept an “a” you move to s1.</a:t>
            </a:r>
          </a:p>
          <a:p>
            <a:pPr eaLnBrk="1" hangingPunct="1">
              <a:spcBef>
                <a:spcPct val="20000"/>
              </a:spcBef>
              <a:buFontTx/>
              <a:buChar char="•"/>
            </a:pPr>
            <a:endParaRPr lang="en-IE" altLang="en-US" sz="2000" u="none"/>
          </a:p>
          <a:p>
            <a:pPr eaLnBrk="1" hangingPunct="1">
              <a:spcBef>
                <a:spcPct val="20000"/>
              </a:spcBef>
              <a:buFontTx/>
              <a:buChar char="•"/>
            </a:pPr>
            <a:endParaRPr lang="en-GB" altLang="en-US" sz="2000" u="none"/>
          </a:p>
        </p:txBody>
      </p:sp>
      <p:sp>
        <p:nvSpPr>
          <p:cNvPr id="15363" name="Rectangle 3"/>
          <p:cNvSpPr>
            <a:spLocks noChangeArrowheads="1"/>
          </p:cNvSpPr>
          <p:nvPr/>
        </p:nvSpPr>
        <p:spPr bwMode="auto">
          <a:xfrm>
            <a:off x="9001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sz="3200" u="none">
                <a:solidFill>
                  <a:schemeClr val="bg1"/>
                </a:solidFill>
              </a:rPr>
              <a:t>Computer Architecture</a:t>
            </a:r>
            <a:endParaRPr lang="en-US" altLang="en-US" sz="3200" u="none">
              <a:solidFill>
                <a:schemeClr val="bg1"/>
              </a:solidFill>
            </a:endParaRPr>
          </a:p>
        </p:txBody>
      </p:sp>
      <p:grpSp>
        <p:nvGrpSpPr>
          <p:cNvPr id="15364" name="Group 8"/>
          <p:cNvGrpSpPr>
            <a:grpSpLocks/>
          </p:cNvGrpSpPr>
          <p:nvPr/>
        </p:nvGrpSpPr>
        <p:grpSpPr bwMode="auto">
          <a:xfrm>
            <a:off x="2771775" y="3429000"/>
            <a:ext cx="3024188" cy="792163"/>
            <a:chOff x="748" y="3022"/>
            <a:chExt cx="1905" cy="499"/>
          </a:xfrm>
        </p:grpSpPr>
        <p:sp>
          <p:nvSpPr>
            <p:cNvPr id="15365" name="Oval 4"/>
            <p:cNvSpPr>
              <a:spLocks noChangeArrowheads="1"/>
            </p:cNvSpPr>
            <p:nvPr/>
          </p:nvSpPr>
          <p:spPr bwMode="auto">
            <a:xfrm>
              <a:off x="2109" y="3022"/>
              <a:ext cx="544" cy="499"/>
            </a:xfrm>
            <a:prstGeom prst="ellipse">
              <a:avLst/>
            </a:prstGeom>
            <a:solidFill>
              <a:schemeClr val="accent1"/>
            </a:solidFill>
            <a:ln w="9525">
              <a:solidFill>
                <a:schemeClr val="tx1"/>
              </a:solidFill>
              <a:round/>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u="none"/>
                <a:t>s1</a:t>
              </a:r>
              <a:endParaRPr lang="en-US" altLang="en-US" u="none"/>
            </a:p>
          </p:txBody>
        </p:sp>
        <p:sp>
          <p:nvSpPr>
            <p:cNvPr id="15366" name="Oval 5"/>
            <p:cNvSpPr>
              <a:spLocks noChangeArrowheads="1"/>
            </p:cNvSpPr>
            <p:nvPr/>
          </p:nvSpPr>
          <p:spPr bwMode="auto">
            <a:xfrm>
              <a:off x="748" y="3022"/>
              <a:ext cx="544" cy="499"/>
            </a:xfrm>
            <a:prstGeom prst="ellipse">
              <a:avLst/>
            </a:prstGeom>
            <a:solidFill>
              <a:schemeClr val="accent1"/>
            </a:solidFill>
            <a:ln w="9525">
              <a:solidFill>
                <a:schemeClr val="tx1"/>
              </a:solidFill>
              <a:round/>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algn="ctr" eaLnBrk="1" hangingPunct="1"/>
              <a:r>
                <a:rPr lang="en-IE" altLang="en-US" u="none"/>
                <a:t>s0</a:t>
              </a:r>
              <a:endParaRPr lang="en-US" altLang="en-US" u="none"/>
            </a:p>
          </p:txBody>
        </p:sp>
        <p:sp>
          <p:nvSpPr>
            <p:cNvPr id="15367" name="Line 6"/>
            <p:cNvSpPr>
              <a:spLocks noChangeShapeType="1"/>
            </p:cNvSpPr>
            <p:nvPr/>
          </p:nvSpPr>
          <p:spPr bwMode="auto">
            <a:xfrm>
              <a:off x="1350" y="3281"/>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68" name="Text Box 7"/>
            <p:cNvSpPr txBox="1">
              <a:spLocks noChangeArrowheads="1"/>
            </p:cNvSpPr>
            <p:nvPr/>
          </p:nvSpPr>
          <p:spPr bwMode="auto">
            <a:xfrm>
              <a:off x="1565" y="306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r>
                <a:rPr lang="en-IE" altLang="en-US" u="none"/>
                <a:t>a</a:t>
              </a:r>
              <a:endParaRPr lang="en-US" altLang="en-US" u="none"/>
            </a:p>
          </p:txBody>
        </p:sp>
      </p:grpSp>
    </p:spTree>
    <p:extLst>
      <p:ext uri="{BB962C8B-B14F-4D97-AF65-F5344CB8AC3E}">
        <p14:creationId xmlns:p14="http://schemas.microsoft.com/office/powerpoint/2010/main" val="113195989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2848</TotalTime>
  <Words>2044</Words>
  <Application>Microsoft Office PowerPoint</Application>
  <PresentationFormat>On-screen Show (4:3)</PresentationFormat>
  <Paragraphs>267</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Default Design</vt:lpstr>
      <vt:lpstr>Lecture 1 – Brief History of Computers   Dr. Paul Hayes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 eCommerce Environment     PJ Wall</dc:title>
  <dc:creator>pj</dc:creator>
  <cp:lastModifiedBy>Paulh</cp:lastModifiedBy>
  <cp:revision>607</cp:revision>
  <dcterms:created xsi:type="dcterms:W3CDTF">2012-01-30T09:01:45Z</dcterms:created>
  <dcterms:modified xsi:type="dcterms:W3CDTF">2017-01-25T00:23:32Z</dcterms:modified>
</cp:coreProperties>
</file>