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542" r:id="rId3"/>
    <p:sldId id="534" r:id="rId4"/>
    <p:sldId id="517" r:id="rId5"/>
    <p:sldId id="535" r:id="rId6"/>
    <p:sldId id="523" r:id="rId7"/>
    <p:sldId id="524" r:id="rId8"/>
    <p:sldId id="525" r:id="rId9"/>
    <p:sldId id="544" r:id="rId10"/>
    <p:sldId id="518" r:id="rId11"/>
    <p:sldId id="519" r:id="rId12"/>
    <p:sldId id="545" r:id="rId13"/>
    <p:sldId id="526" r:id="rId14"/>
    <p:sldId id="527" r:id="rId15"/>
    <p:sldId id="536" r:id="rId16"/>
    <p:sldId id="537" r:id="rId17"/>
    <p:sldId id="538" r:id="rId18"/>
    <p:sldId id="539" r:id="rId19"/>
    <p:sldId id="543" r:id="rId20"/>
    <p:sldId id="541" r:id="rId21"/>
    <p:sldId id="54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99"/>
    <a:srgbClr val="FFCC00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A93F9F4D-CCC4-4C7D-8D1E-22245926B6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3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2243D165-1F36-4AF6-8369-22F1AA1868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7A848-A5F8-47F0-A7EB-389C602763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F8AFB-D270-4959-8B37-365DCCE2F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87021-D42D-45A0-B46E-6EB3D168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DF65A-60FE-476D-8453-E45BAEACD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65922-1B85-45B8-828D-EC29E00E8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AD704-CF01-4931-996C-88BCEA60F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6F83A-E697-4A10-9D06-99DC33DA4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168E9-2E0D-4F7C-8CD9-98FE19A69E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6D080-A03A-41FF-ACB3-7621BE106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A3339-321F-4F22-A2AD-137B826662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5F061-510B-4D85-9BD8-F315E8199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29E008D1-1E93-4580-96B3-37FA009C271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25"/>
            <a:ext cx="82296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forum.org/library/drmath/view/54338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657600"/>
            <a:ext cx="7086600" cy="1143000"/>
          </a:xfrm>
        </p:spPr>
        <p:txBody>
          <a:bodyPr/>
          <a:lstStyle/>
          <a:p>
            <a:pPr eaLnBrk="1" hangingPunct="1"/>
            <a:r>
              <a:rPr lang="en-IE" sz="5400" dirty="0" smtClean="0">
                <a:solidFill>
                  <a:schemeClr val="tx1"/>
                </a:solidFill>
                <a:ea typeface="ＭＳ Ｐゴシック" pitchFamily="34" charset="-128"/>
              </a:rPr>
              <a:t>Lecture 3 – </a:t>
            </a:r>
            <a:br>
              <a:rPr lang="en-IE" sz="5400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IE" sz="5400" dirty="0" smtClean="0">
                <a:solidFill>
                  <a:schemeClr val="tx1"/>
                </a:solidFill>
                <a:ea typeface="ＭＳ Ｐゴシック" pitchFamily="34" charset="-128"/>
              </a:rPr>
              <a:t>Number Systems </a:t>
            </a:r>
            <a:br>
              <a:rPr lang="en-IE" sz="5400" dirty="0" smtClean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IE" sz="5400" dirty="0" smtClean="0">
                <a:solidFill>
                  <a:schemeClr val="tx1"/>
                </a:solidFill>
                <a:ea typeface="ＭＳ Ｐゴシック" pitchFamily="34" charset="-128"/>
              </a:rPr>
              <a:t>Part 2</a:t>
            </a:r>
            <a:endParaRPr lang="en-US" sz="2800" dirty="0" smtClean="0">
              <a:latin typeface="Trebuchet MS" pitchFamily="34" charset="0"/>
              <a:ea typeface="ＭＳ Ｐゴシック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9812" y="57292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err="1" smtClean="0"/>
              <a:t>Dr.</a:t>
            </a:r>
            <a:r>
              <a:rPr lang="en-IE" dirty="0" smtClean="0"/>
              <a:t> Paul Hayes</a:t>
            </a:r>
            <a:endParaRPr lang="en-IE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400">
                <a:latin typeface="Arial" charset="0"/>
                <a:ea typeface="ＭＳ Ｐゴシック" charset="0"/>
              </a:rPr>
              <a:t>Binary Addition Rules: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US" sz="24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0 + 0 = 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US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US" sz="2000" u="none">
                <a:latin typeface="Arial" charset="0"/>
                <a:ea typeface="ＭＳ Ｐゴシック" charset="0"/>
              </a:rPr>
              <a:t>1 + 0 = 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0 + 1 = 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1 + 1 = 0 (Carry the 1)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000" b="1" u="none">
                <a:latin typeface="Arial" charset="0"/>
                <a:ea typeface="ＭＳ Ｐゴシック" charset="0"/>
              </a:rPr>
              <a:t>Example binary addition: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IE" sz="2000" b="1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1001 + 0110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=&gt;    1001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>
                <a:latin typeface="Arial" charset="0"/>
                <a:ea typeface="ＭＳ Ｐゴシック" charset="0"/>
              </a:rPr>
              <a:t>=&gt; + 0110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	1111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10110 + 10111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=&gt;	10110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>
                <a:latin typeface="Arial" charset="0"/>
                <a:ea typeface="ＭＳ Ｐゴシック" charset="0"/>
              </a:rPr>
              <a:t>=&gt; +  10111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       101101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400" dirty="0">
                <a:latin typeface="Arial" charset="0"/>
                <a:ea typeface="ＭＳ Ｐゴシック" charset="0"/>
              </a:rPr>
              <a:t>Binary </a:t>
            </a:r>
            <a:r>
              <a:rPr lang="en-IE" sz="2400" dirty="0" smtClean="0">
                <a:latin typeface="Arial" charset="0"/>
                <a:ea typeface="ＭＳ Ｐゴシック" charset="0"/>
              </a:rPr>
              <a:t>Subtraction Rules</a:t>
            </a:r>
            <a:r>
              <a:rPr lang="en-IE" sz="2400" dirty="0">
                <a:latin typeface="Arial" charset="0"/>
                <a:ea typeface="ＭＳ Ｐゴシック" charset="0"/>
              </a:rPr>
              <a:t>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0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- </a:t>
            </a:r>
            <a:r>
              <a:rPr lang="en-GB" sz="2000" u="none" dirty="0">
                <a:latin typeface="Arial" charset="0"/>
                <a:ea typeface="ＭＳ Ｐゴシック" charset="0"/>
              </a:rPr>
              <a:t>0 = 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US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US" sz="2000" u="none" dirty="0">
                <a:latin typeface="Arial" charset="0"/>
                <a:ea typeface="ＭＳ Ｐゴシック" charset="0"/>
              </a:rPr>
              <a:t>1 </a:t>
            </a:r>
            <a:r>
              <a:rPr lang="en-US" sz="2000" u="none" dirty="0" smtClean="0">
                <a:latin typeface="Arial" charset="0"/>
                <a:ea typeface="ＭＳ Ｐゴシック" charset="0"/>
              </a:rPr>
              <a:t>- </a:t>
            </a:r>
            <a:r>
              <a:rPr lang="en-US" sz="2000" u="none" dirty="0">
                <a:latin typeface="Arial" charset="0"/>
                <a:ea typeface="ＭＳ Ｐゴシック" charset="0"/>
              </a:rPr>
              <a:t>0 = 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</a:rPr>
              <a:t>1 - 1 </a:t>
            </a:r>
            <a:r>
              <a:rPr lang="en-GB" sz="2000" u="none" dirty="0">
                <a:latin typeface="Arial" charset="0"/>
                <a:ea typeface="ＭＳ Ｐゴシック" charset="0"/>
              </a:rPr>
              <a:t>=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0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0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 </a:t>
            </a:r>
            <a:r>
              <a:rPr lang="en-GB" sz="2000" u="none" dirty="0">
                <a:latin typeface="Arial" charset="0"/>
                <a:ea typeface="ＭＳ Ｐゴシック" charset="0"/>
              </a:rPr>
              <a:t>-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 </a:t>
            </a:r>
            <a:r>
              <a:rPr lang="en-GB" sz="2000" u="none" dirty="0">
                <a:latin typeface="Arial" charset="0"/>
                <a:ea typeface="ＭＳ Ｐゴシック" charset="0"/>
              </a:rPr>
              <a:t>1 =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0 (But must borrow from higher column)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000" b="1" u="none" dirty="0">
                <a:latin typeface="Arial" charset="0"/>
                <a:ea typeface="ＭＳ Ｐゴシック" charset="0"/>
              </a:rPr>
              <a:t>Example binary subtraction: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IE" sz="2000" b="1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10110 - 10010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=&gt;    10110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dirty="0">
                <a:latin typeface="Arial" charset="0"/>
                <a:ea typeface="ＭＳ Ｐゴシック" charset="0"/>
              </a:rPr>
              <a:t>=&gt; -  10010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	00100	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10110 - 10011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=&gt;	10110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dirty="0">
                <a:latin typeface="Arial" charset="0"/>
                <a:ea typeface="ＭＳ Ｐゴシック" charset="0"/>
              </a:rPr>
              <a:t>=&gt; -  10011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   	00011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ChangeArrowheads="1"/>
          </p:cNvSpPr>
          <p:nvPr/>
        </p:nvSpPr>
        <p:spPr bwMode="auto">
          <a:xfrm>
            <a:off x="539751" y="1700213"/>
            <a:ext cx="3960242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000" b="1" u="none" dirty="0">
                <a:latin typeface="Arial" charset="0"/>
                <a:ea typeface="ＭＳ Ｐゴシック" charset="0"/>
              </a:rPr>
              <a:t>Example binary multiplication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IE" sz="2000" b="1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	1011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</a:t>
            </a:r>
            <a:r>
              <a:rPr lang="en-GB" sz="2000" dirty="0">
                <a:latin typeface="Arial" charset="0"/>
                <a:ea typeface="ＭＳ Ｐゴシック" charset="0"/>
              </a:rPr>
              <a:t>X 	  101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	1011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   0000    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 </a:t>
            </a:r>
            <a:r>
              <a:rPr lang="en-GB" sz="2000" u="none" dirty="0" smtClean="0">
                <a:latin typeface="Arial" charset="0"/>
                <a:ea typeface="ＭＳ Ｐゴシック" charset="0"/>
              </a:rPr>
              <a:t>1011 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</a:rPr>
              <a:t>     ______</a:t>
            </a: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 110111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242088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does a Computer Divide?</a:t>
            </a:r>
          </a:p>
          <a:p>
            <a:endParaRPr lang="en-IE" dirty="0"/>
          </a:p>
          <a:p>
            <a:r>
              <a:rPr lang="en-IE" dirty="0" smtClean="0"/>
              <a:t>&lt;</a:t>
            </a:r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mathforum.org/library/drmath/view/54338.html</a:t>
            </a:r>
            <a:r>
              <a:rPr lang="en-IE" dirty="0" smtClean="0"/>
              <a:t>&gt;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GB" sz="2400"/>
              <a:t>Negative Numbers:</a:t>
            </a:r>
          </a:p>
          <a:p>
            <a:pPr marL="609600" indent="-609600">
              <a:spcBef>
                <a:spcPct val="20000"/>
              </a:spcBef>
            </a:pPr>
            <a:endParaRPr lang="en-GB" sz="2400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To represent negative numbers we use Two</a:t>
            </a:r>
            <a:r>
              <a:rPr lang="en-GB" altLang="en-US" sz="2000" u="none"/>
              <a:t>’</a:t>
            </a:r>
            <a:r>
              <a:rPr lang="en-GB" sz="2000" u="none"/>
              <a:t>s complement, </a:t>
            </a:r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which is an </a:t>
            </a:r>
            <a:r>
              <a:rPr lang="en-GB" sz="2000" b="1"/>
              <a:t>8 bit</a:t>
            </a:r>
            <a:r>
              <a:rPr lang="en-GB" sz="2000" u="none"/>
              <a:t> representation.</a:t>
            </a:r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How? 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GB" sz="2000" u="none"/>
              <a:t>Invert all the bits: 0-&gt;1, 1-&gt;0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GB" sz="2000" u="none"/>
              <a:t>Add 1 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Example: to get -1,</a:t>
            </a:r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1 (decimal) = 00000001 (binary)</a:t>
            </a:r>
          </a:p>
          <a:p>
            <a:pPr marL="609600" indent="-609600">
              <a:spcBef>
                <a:spcPct val="20000"/>
              </a:spcBef>
            </a:pPr>
            <a:endParaRPr lang="en-GB" sz="1000"/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endParaRPr lang="en-GB" sz="1400" u="none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8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Invert all the bits: 11111110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Add 1 : 		  11111111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Using TC -1 = 11111111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Using TC notation, the most significant bit indicates the sign. 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means a negative number. With 8 bits we can represent signed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numbers in the range of: 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     127	                    0		     -128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01111111	00000000 	10000000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 dirty="0">
              <a:latin typeface="Arial" charset="0"/>
              <a:ea typeface="ＭＳ Ｐゴシック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Show Examples on Calculator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6584281" y="591412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What is -4?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GB" sz="2400"/>
              <a:t>Examples:</a:t>
            </a:r>
          </a:p>
          <a:p>
            <a:pPr marL="609600" indent="-609600">
              <a:spcBef>
                <a:spcPct val="20000"/>
              </a:spcBef>
            </a:pPr>
            <a:endParaRPr lang="en-GB" sz="2400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Using Two</a:t>
            </a:r>
            <a:r>
              <a:rPr lang="en-GB" altLang="en-US" sz="2000" u="none"/>
              <a:t>’</a:t>
            </a:r>
            <a:r>
              <a:rPr lang="en-GB" sz="2000" u="none"/>
              <a:t>s complement convert the following decimal numbers </a:t>
            </a:r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into binary.</a:t>
            </a:r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-54</a:t>
            </a:r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-23</a:t>
            </a:r>
          </a:p>
          <a:p>
            <a:pPr marL="609600" indent="-609600">
              <a:spcBef>
                <a:spcPct val="20000"/>
              </a:spcBef>
            </a:pPr>
            <a:endParaRPr lang="en-GB" sz="2000" u="none"/>
          </a:p>
          <a:p>
            <a:pPr marL="609600" indent="-609600">
              <a:spcBef>
                <a:spcPct val="20000"/>
              </a:spcBef>
            </a:pPr>
            <a:r>
              <a:rPr lang="en-GB" sz="2000" u="none"/>
              <a:t>-101</a:t>
            </a:r>
          </a:p>
          <a:p>
            <a:pPr marL="609600" indent="-609600">
              <a:spcBef>
                <a:spcPct val="20000"/>
              </a:spcBef>
            </a:pPr>
            <a:endParaRPr lang="en-GB" sz="1400" u="none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>
            <a:off x="1619250" y="3644900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11001010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>
            <a:off x="1619250" y="4437063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11101001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9638" name="Oval 6"/>
          <p:cNvSpPr>
            <a:spLocks noChangeArrowheads="1"/>
          </p:cNvSpPr>
          <p:nvPr/>
        </p:nvSpPr>
        <p:spPr bwMode="auto">
          <a:xfrm>
            <a:off x="1619250" y="5157788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10011011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702" name="Rounded Rectangle 2"/>
          <p:cNvSpPr>
            <a:spLocks noChangeArrowheads="1"/>
          </p:cNvSpPr>
          <p:nvPr/>
        </p:nvSpPr>
        <p:spPr bwMode="auto">
          <a:xfrm rot="-1346292">
            <a:off x="8072438" y="1989138"/>
            <a:ext cx="835025" cy="393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 u="none"/>
              <a:t>To Do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  <p:bldP spid="709637" grpId="0" animBg="1"/>
      <p:bldP spid="7096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Computer Architecture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/>
              <a:t>What was covered?</a:t>
            </a:r>
          </a:p>
          <a:p>
            <a:pPr marL="609600" indent="-609600">
              <a:spcBef>
                <a:spcPct val="20000"/>
              </a:spcBef>
            </a:pPr>
            <a:endParaRPr lang="en-IE" sz="240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/>
              <a:t>Number conversions between multiple number systems.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/>
              <a:t>Simple binary arithmetic.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sz="2000" u="none"/>
              <a:t>Representing negative numbers using Two</a:t>
            </a:r>
            <a:r>
              <a:rPr lang="en-GB" altLang="en-US" sz="2000" u="none"/>
              <a:t>’</a:t>
            </a:r>
            <a:r>
              <a:rPr lang="en-GB" sz="2000" u="none"/>
              <a:t>s complement.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>
              <a:sym typeface="Wingdings" pitchFamily="2" charset="2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en-GB" sz="2000" u="none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</a:t>
            </a:r>
            <a:r>
              <a:rPr lang="en-IE" sz="3200" u="none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Systems </a:t>
            </a:r>
            <a:endParaRPr lang="en-US" sz="3200" u="none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73825"/>
              </p:ext>
            </p:extLst>
          </p:nvPr>
        </p:nvGraphicFramePr>
        <p:xfrm>
          <a:off x="1547664" y="980214"/>
          <a:ext cx="6096000" cy="597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31"/>
                <a:gridCol w="1224136"/>
                <a:gridCol w="1980233"/>
                <a:gridCol w="1524000"/>
              </a:tblGrid>
              <a:tr h="4907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5846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2</a:t>
                      </a:r>
                      <a:br>
                        <a:rPr lang="en-US" dirty="0"/>
                      </a:br>
                      <a:r>
                        <a:rPr lang="en-US" dirty="0"/>
                        <a:t>3</a:t>
                      </a:r>
                      <a:br>
                        <a:rPr lang="en-US" dirty="0"/>
                      </a:br>
                      <a:r>
                        <a:rPr lang="en-US" dirty="0"/>
                        <a:t>4</a:t>
                      </a:r>
                      <a:br>
                        <a:rPr lang="en-US" dirty="0"/>
                      </a:br>
                      <a:r>
                        <a:rPr lang="en-US" dirty="0"/>
                        <a:t>5</a:t>
                      </a:r>
                      <a:br>
                        <a:rPr lang="en-US" dirty="0"/>
                      </a:br>
                      <a:r>
                        <a:rPr lang="en-US" dirty="0"/>
                        <a:t>6</a:t>
                      </a:r>
                      <a:br>
                        <a:rPr lang="en-US" dirty="0"/>
                      </a:br>
                      <a:r>
                        <a:rPr lang="en-US" dirty="0"/>
                        <a:t>7</a:t>
                      </a:r>
                      <a:br>
                        <a:rPr lang="en-US" dirty="0"/>
                      </a:br>
                      <a:r>
                        <a:rPr lang="en-US" dirty="0"/>
                        <a:t>8</a:t>
                      </a:r>
                      <a:br>
                        <a:rPr lang="en-US" dirty="0"/>
                      </a:br>
                      <a:r>
                        <a:rPr lang="en-US" dirty="0"/>
                        <a:t>9</a:t>
                      </a:r>
                      <a:br>
                        <a:rPr lang="en-US" dirty="0"/>
                      </a:br>
                      <a:r>
                        <a:rPr lang="en-US" dirty="0"/>
                        <a:t>10</a:t>
                      </a:r>
                      <a:br>
                        <a:rPr lang="en-US" dirty="0"/>
                      </a:br>
                      <a:r>
                        <a:rPr lang="en-US" dirty="0"/>
                        <a:t>11</a:t>
                      </a:r>
                      <a:br>
                        <a:rPr lang="en-US" dirty="0"/>
                      </a:br>
                      <a:r>
                        <a:rPr lang="en-US" dirty="0"/>
                        <a:t>12</a:t>
                      </a:r>
                      <a:br>
                        <a:rPr lang="en-US" dirty="0"/>
                      </a:br>
                      <a:r>
                        <a:rPr lang="en-US" dirty="0"/>
                        <a:t>13</a:t>
                      </a:r>
                      <a:br>
                        <a:rPr lang="en-US" dirty="0"/>
                      </a:br>
                      <a:r>
                        <a:rPr lang="en-US" dirty="0"/>
                        <a:t>14</a:t>
                      </a:r>
                      <a:br>
                        <a:rPr lang="en-US" dirty="0"/>
                      </a:br>
                      <a:r>
                        <a:rPr lang="en-US" dirty="0"/>
                        <a:t>15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dirty="0"/>
                        <a:t>1</a:t>
                      </a:r>
                      <a:br>
                        <a:rPr lang="pt-BR" dirty="0"/>
                      </a:br>
                      <a:r>
                        <a:rPr lang="pt-BR" dirty="0"/>
                        <a:t>2</a:t>
                      </a:r>
                      <a:br>
                        <a:rPr lang="pt-BR" dirty="0"/>
                      </a:br>
                      <a:r>
                        <a:rPr lang="pt-BR" dirty="0"/>
                        <a:t>3</a:t>
                      </a:r>
                      <a:br>
                        <a:rPr lang="pt-BR" dirty="0"/>
                      </a:br>
                      <a:r>
                        <a:rPr lang="pt-BR" dirty="0"/>
                        <a:t>4</a:t>
                      </a:r>
                      <a:br>
                        <a:rPr lang="pt-BR" dirty="0"/>
                      </a:br>
                      <a:r>
                        <a:rPr lang="pt-BR" dirty="0"/>
                        <a:t>5</a:t>
                      </a:r>
                      <a:br>
                        <a:rPr lang="pt-BR" dirty="0"/>
                      </a:br>
                      <a:r>
                        <a:rPr lang="pt-BR" dirty="0"/>
                        <a:t>6</a:t>
                      </a:r>
                      <a:br>
                        <a:rPr lang="pt-BR" dirty="0"/>
                      </a:br>
                      <a:r>
                        <a:rPr lang="pt-BR" dirty="0"/>
                        <a:t>7</a:t>
                      </a:r>
                      <a:br>
                        <a:rPr lang="pt-BR" dirty="0"/>
                      </a:br>
                      <a:r>
                        <a:rPr lang="pt-BR" dirty="0"/>
                        <a:t>8</a:t>
                      </a:r>
                      <a:br>
                        <a:rPr lang="pt-BR" dirty="0"/>
                      </a:br>
                      <a:r>
                        <a:rPr lang="pt-BR" dirty="0"/>
                        <a:t>9</a:t>
                      </a:r>
                      <a:br>
                        <a:rPr lang="pt-BR" dirty="0"/>
                      </a:br>
                      <a:r>
                        <a:rPr lang="pt-BR" dirty="0"/>
                        <a:t>A</a:t>
                      </a:r>
                      <a:br>
                        <a:rPr lang="pt-BR" dirty="0"/>
                      </a:br>
                      <a:r>
                        <a:rPr lang="pt-BR" dirty="0"/>
                        <a:t>B</a:t>
                      </a:r>
                      <a:br>
                        <a:rPr lang="pt-BR" dirty="0"/>
                      </a:br>
                      <a:r>
                        <a:rPr lang="pt-BR" dirty="0"/>
                        <a:t>C</a:t>
                      </a:r>
                      <a:br>
                        <a:rPr lang="pt-BR" dirty="0"/>
                      </a:br>
                      <a:r>
                        <a:rPr lang="pt-BR" dirty="0"/>
                        <a:t>D</a:t>
                      </a:r>
                      <a:br>
                        <a:rPr lang="pt-BR" dirty="0"/>
                      </a:br>
                      <a:r>
                        <a:rPr lang="pt-BR" dirty="0"/>
                        <a:t>E</a:t>
                      </a:r>
                      <a:br>
                        <a:rPr lang="pt-BR" dirty="0"/>
                      </a:br>
                      <a:r>
                        <a:rPr lang="pt-BR" dirty="0"/>
                        <a:t>F</a:t>
                      </a:r>
                      <a:br>
                        <a:rPr lang="pt-BR" dirty="0"/>
                      </a:b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000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001</a:t>
                      </a:r>
                      <a:br>
                        <a:rPr lang="en-US" dirty="0"/>
                      </a:br>
                      <a:r>
                        <a:rPr lang="en-US" dirty="0"/>
                        <a:t>002</a:t>
                      </a:r>
                      <a:br>
                        <a:rPr lang="en-US" dirty="0"/>
                      </a:br>
                      <a:r>
                        <a:rPr lang="en-US" dirty="0"/>
                        <a:t>003</a:t>
                      </a:r>
                      <a:br>
                        <a:rPr lang="en-US" dirty="0"/>
                      </a:br>
                      <a:r>
                        <a:rPr lang="en-US" dirty="0"/>
                        <a:t>004</a:t>
                      </a:r>
                      <a:br>
                        <a:rPr lang="en-US" dirty="0"/>
                      </a:br>
                      <a:r>
                        <a:rPr lang="en-US" dirty="0"/>
                        <a:t>005</a:t>
                      </a:r>
                      <a:br>
                        <a:rPr lang="en-US" dirty="0"/>
                      </a:br>
                      <a:r>
                        <a:rPr lang="en-US" dirty="0"/>
                        <a:t>006</a:t>
                      </a:r>
                      <a:br>
                        <a:rPr lang="en-US" dirty="0"/>
                      </a:br>
                      <a:r>
                        <a:rPr lang="en-US" dirty="0"/>
                        <a:t>007</a:t>
                      </a:r>
                      <a:br>
                        <a:rPr lang="en-US" dirty="0"/>
                      </a:br>
                      <a:r>
                        <a:rPr lang="en-US" dirty="0"/>
                        <a:t>010</a:t>
                      </a:r>
                      <a:br>
                        <a:rPr lang="en-US" dirty="0"/>
                      </a:br>
                      <a:r>
                        <a:rPr lang="en-US" dirty="0"/>
                        <a:t>011</a:t>
                      </a:r>
                      <a:br>
                        <a:rPr lang="en-US" dirty="0"/>
                      </a:br>
                      <a:r>
                        <a:rPr lang="en-US" dirty="0"/>
                        <a:t>012</a:t>
                      </a:r>
                      <a:br>
                        <a:rPr lang="en-US" dirty="0"/>
                      </a:br>
                      <a:r>
                        <a:rPr lang="en-US" dirty="0"/>
                        <a:t>013</a:t>
                      </a:r>
                      <a:br>
                        <a:rPr lang="en-US" dirty="0"/>
                      </a:br>
                      <a:r>
                        <a:rPr lang="en-US" dirty="0"/>
                        <a:t>014</a:t>
                      </a:r>
                      <a:br>
                        <a:rPr lang="en-US" dirty="0"/>
                      </a:br>
                      <a:r>
                        <a:rPr lang="en-US" dirty="0"/>
                        <a:t>015</a:t>
                      </a:r>
                      <a:br>
                        <a:rPr lang="en-US" dirty="0"/>
                      </a:br>
                      <a:r>
                        <a:rPr lang="en-US" dirty="0"/>
                        <a:t>016</a:t>
                      </a:r>
                      <a:br>
                        <a:rPr lang="en-US" dirty="0"/>
                      </a:br>
                      <a:r>
                        <a:rPr lang="en-US" dirty="0"/>
                        <a:t>017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00000001</a:t>
                      </a:r>
                      <a:br>
                        <a:rPr lang="en-US" dirty="0"/>
                      </a:br>
                      <a:r>
                        <a:rPr lang="en-US" dirty="0"/>
                        <a:t>00000010</a:t>
                      </a:r>
                      <a:br>
                        <a:rPr lang="en-US" dirty="0"/>
                      </a:br>
                      <a:r>
                        <a:rPr lang="en-US" dirty="0"/>
                        <a:t>00000011</a:t>
                      </a:r>
                      <a:br>
                        <a:rPr lang="en-US" dirty="0"/>
                      </a:br>
                      <a:r>
                        <a:rPr lang="en-US" dirty="0"/>
                        <a:t>00000100</a:t>
                      </a:r>
                      <a:br>
                        <a:rPr lang="en-US" dirty="0"/>
                      </a:br>
                      <a:r>
                        <a:rPr lang="en-US" dirty="0"/>
                        <a:t>00000101</a:t>
                      </a:r>
                      <a:br>
                        <a:rPr lang="en-US" dirty="0"/>
                      </a:br>
                      <a:r>
                        <a:rPr lang="en-US" dirty="0"/>
                        <a:t>00000110</a:t>
                      </a:r>
                      <a:br>
                        <a:rPr lang="en-US" dirty="0"/>
                      </a:br>
                      <a:r>
                        <a:rPr lang="en-US" dirty="0"/>
                        <a:t>00000111</a:t>
                      </a:r>
                      <a:br>
                        <a:rPr lang="en-US" dirty="0"/>
                      </a:br>
                      <a:r>
                        <a:rPr lang="en-US" dirty="0"/>
                        <a:t>00001000</a:t>
                      </a:r>
                      <a:br>
                        <a:rPr lang="en-US" dirty="0"/>
                      </a:br>
                      <a:r>
                        <a:rPr lang="en-US" dirty="0"/>
                        <a:t>00001001</a:t>
                      </a:r>
                      <a:br>
                        <a:rPr lang="en-US" dirty="0"/>
                      </a:br>
                      <a:r>
                        <a:rPr lang="en-US" dirty="0"/>
                        <a:t>00001010</a:t>
                      </a:r>
                      <a:br>
                        <a:rPr lang="en-US" dirty="0"/>
                      </a:br>
                      <a:r>
                        <a:rPr lang="en-US" dirty="0"/>
                        <a:t>00001011</a:t>
                      </a:r>
                      <a:br>
                        <a:rPr lang="en-US" dirty="0"/>
                      </a:br>
                      <a:r>
                        <a:rPr lang="en-US" dirty="0"/>
                        <a:t>00001100</a:t>
                      </a:r>
                      <a:br>
                        <a:rPr lang="en-US" dirty="0"/>
                      </a:br>
                      <a:r>
                        <a:rPr lang="en-US" dirty="0"/>
                        <a:t>00001101</a:t>
                      </a:r>
                      <a:br>
                        <a:rPr lang="en-US" dirty="0"/>
                      </a:br>
                      <a:r>
                        <a:rPr lang="en-US" dirty="0"/>
                        <a:t>00001110</a:t>
                      </a:r>
                      <a:br>
                        <a:rPr lang="en-US" dirty="0"/>
                      </a:br>
                      <a:r>
                        <a:rPr lang="en-US" dirty="0"/>
                        <a:t>00001111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7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Hexadecimal Systems for numbers: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The alphabet consists of the following {0-9, A,B,C,D,E,F}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Again the system is a positional system, example,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28 = (2 * 16 ^1) + (8 * 16^0)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28 = (32) + (8)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28 = 40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AF = (10 *16^1) + (15 * 16^0 )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AF = 175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Computer Architecture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49738" y="1268760"/>
            <a:ext cx="813276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400" dirty="0" smtClean="0">
                <a:latin typeface="Arial" charset="0"/>
                <a:ea typeface="ＭＳ Ｐゴシック" charset="0"/>
              </a:rPr>
              <a:t>To Do:</a:t>
            </a:r>
            <a:endParaRPr lang="en-IE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IE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Convert [base 10]  12, 15, 123, 456 &amp; 167 to Binary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Convert [base 2]  10011, 110011, 100101 and 11100 to Decimal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Convert [base 16]  A9, F2, 5A, 1F4, 2 &amp; C9 to Decimal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Convert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[base 16]  A9</a:t>
            </a: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, F2, 5A, 1F4, 2,C9 to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Binary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Convert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[base 10]  234, 167, 65, 23, 14 &amp; 327 to Hexadecimal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Convert [base 8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]  </a:t>
            </a: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12, 15, 123, 456 &amp; 167 to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Decimal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Convert [base 8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]  </a:t>
            </a: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12, 15, 123, 456 &amp; 167 to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Binary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Convert [base </a:t>
            </a: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10]  </a:t>
            </a:r>
            <a:r>
              <a:rPr lang="en-GB" sz="2000" u="none" dirty="0">
                <a:latin typeface="Arial" charset="0"/>
                <a:ea typeface="ＭＳ Ｐゴシック" charset="0"/>
                <a:sym typeface="Wingdings" charset="0"/>
              </a:rPr>
              <a:t>12, 15, 123, 456 &amp; 167 </a:t>
            </a:r>
            <a:r>
              <a:rPr lang="en-GB" sz="2000" u="none">
                <a:latin typeface="Arial" charset="0"/>
                <a:ea typeface="ＭＳ Ｐゴシック" charset="0"/>
                <a:sym typeface="Wingdings" charset="0"/>
              </a:rPr>
              <a:t>to </a:t>
            </a:r>
            <a:r>
              <a:rPr lang="en-GB" sz="2000" u="none" smtClean="0">
                <a:latin typeface="Arial" charset="0"/>
                <a:ea typeface="ＭＳ Ｐゴシック" charset="0"/>
                <a:sym typeface="Wingdings" charset="0"/>
              </a:rPr>
              <a:t>Octal</a:t>
            </a: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Add [base 2]  10011 to 1001 and 11101 to 1101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Subtract [base 2]  1001 from 10011 and 1101 from 11101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Multiply [base 2]  10011 by 1001 and 11001 by 11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 dirty="0" smtClean="0">
                <a:latin typeface="Arial" charset="0"/>
                <a:ea typeface="ＭＳ Ｐゴシック" charset="0"/>
                <a:sym typeface="Wingdings" charset="0"/>
              </a:rPr>
              <a:t>Using TC – Convert [base 10]  -234, -15, -28, -113 &amp; -45</a:t>
            </a: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 dirty="0">
              <a:latin typeface="Arial" charset="0"/>
              <a:ea typeface="ＭＳ Ｐゴシック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Computer Architecture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IE" sz="2400">
                <a:latin typeface="Arial" charset="0"/>
                <a:ea typeface="ＭＳ Ｐゴシック" charset="0"/>
              </a:rPr>
              <a:t>Next Week: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IE" sz="24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Binary Logic 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Logic Gates 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Boolean algebra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  <a:sym typeface="Wingdings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Convert the following Hexadecimal numbers into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decimal numbers: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30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3F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45F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90ED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>
              <a:latin typeface="Arial" charset="0"/>
              <a:ea typeface="ＭＳ Ｐゴシック" charset="0"/>
            </a:endParaRPr>
          </a:p>
        </p:txBody>
      </p:sp>
      <p:sp>
        <p:nvSpPr>
          <p:cNvPr id="704516" name="Oval 4"/>
          <p:cNvSpPr>
            <a:spLocks noChangeArrowheads="1"/>
          </p:cNvSpPr>
          <p:nvPr/>
        </p:nvSpPr>
        <p:spPr bwMode="auto">
          <a:xfrm>
            <a:off x="1692275" y="2924175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48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4517" name="Oval 5"/>
          <p:cNvSpPr>
            <a:spLocks noChangeArrowheads="1"/>
          </p:cNvSpPr>
          <p:nvPr/>
        </p:nvSpPr>
        <p:spPr bwMode="auto">
          <a:xfrm>
            <a:off x="1692275" y="3644900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63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4518" name="Oval 6"/>
          <p:cNvSpPr>
            <a:spLocks noChangeArrowheads="1"/>
          </p:cNvSpPr>
          <p:nvPr/>
        </p:nvSpPr>
        <p:spPr bwMode="auto">
          <a:xfrm>
            <a:off x="1692275" y="4365625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1119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4519" name="Oval 7"/>
          <p:cNvSpPr>
            <a:spLocks noChangeArrowheads="1"/>
          </p:cNvSpPr>
          <p:nvPr/>
        </p:nvSpPr>
        <p:spPr bwMode="auto">
          <a:xfrm>
            <a:off x="1692275" y="5084763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37101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415" name="Rounded Rectangle 2"/>
          <p:cNvSpPr>
            <a:spLocks noChangeArrowheads="1"/>
          </p:cNvSpPr>
          <p:nvPr/>
        </p:nvSpPr>
        <p:spPr bwMode="auto">
          <a:xfrm rot="-1346292">
            <a:off x="8072438" y="1989138"/>
            <a:ext cx="835025" cy="393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 u="none"/>
              <a:t>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17" grpId="0" animBg="1"/>
      <p:bldP spid="704518" grpId="0" animBg="1"/>
      <p:bldP spid="7045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 dirty="0">
                <a:latin typeface="Arial" charset="0"/>
                <a:ea typeface="ＭＳ Ｐゴシック" charset="0"/>
              </a:rPr>
              <a:t>Converting from Decimal to Hex: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Keep dividing by 16, noting the remainder until the quotient is 0. 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Example 54401, 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54401 / 16 = 3400 R1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3400 / 16 = 212     R8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212 / 16  = 13        R4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13 / 16 = 0             R13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0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	=&gt; 54401 = D481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Examples of Converting from Decimal to Hex: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4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32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55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457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10001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27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>
              <a:latin typeface="Arial" charset="0"/>
              <a:ea typeface="ＭＳ Ｐゴシック" charset="0"/>
            </a:endParaRPr>
          </a:p>
        </p:txBody>
      </p:sp>
      <p:sp>
        <p:nvSpPr>
          <p:cNvPr id="706564" name="Oval 4"/>
          <p:cNvSpPr>
            <a:spLocks noChangeArrowheads="1"/>
          </p:cNvSpPr>
          <p:nvPr/>
        </p:nvSpPr>
        <p:spPr bwMode="auto">
          <a:xfrm>
            <a:off x="1619250" y="2565400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20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565" name="Oval 5"/>
          <p:cNvSpPr>
            <a:spLocks noChangeArrowheads="1"/>
          </p:cNvSpPr>
          <p:nvPr/>
        </p:nvSpPr>
        <p:spPr bwMode="auto">
          <a:xfrm>
            <a:off x="1619250" y="3284538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37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566" name="Oval 6"/>
          <p:cNvSpPr>
            <a:spLocks noChangeArrowheads="1"/>
          </p:cNvSpPr>
          <p:nvPr/>
        </p:nvSpPr>
        <p:spPr bwMode="auto">
          <a:xfrm>
            <a:off x="1619250" y="4005263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1C9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567" name="Oval 7"/>
          <p:cNvSpPr>
            <a:spLocks noChangeArrowheads="1"/>
          </p:cNvSpPr>
          <p:nvPr/>
        </p:nvSpPr>
        <p:spPr bwMode="auto">
          <a:xfrm>
            <a:off x="1619250" y="4724400"/>
            <a:ext cx="1439863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2711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06568" name="Oval 8"/>
          <p:cNvSpPr>
            <a:spLocks noChangeArrowheads="1"/>
          </p:cNvSpPr>
          <p:nvPr/>
        </p:nvSpPr>
        <p:spPr bwMode="auto">
          <a:xfrm>
            <a:off x="1619250" y="5516563"/>
            <a:ext cx="1439863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IE" u="none">
                <a:solidFill>
                  <a:srgbClr val="FF0000"/>
                </a:solidFill>
                <a:latin typeface="Arial" charset="0"/>
                <a:ea typeface="ＭＳ Ｐゴシック" charset="0"/>
              </a:rPr>
              <a:t>1B</a:t>
            </a:r>
            <a:endParaRPr lang="en-US" u="none">
              <a:solidFill>
                <a:srgbClr val="FF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464" name="Rounded Rectangle 2"/>
          <p:cNvSpPr>
            <a:spLocks noChangeArrowheads="1"/>
          </p:cNvSpPr>
          <p:nvPr/>
        </p:nvSpPr>
        <p:spPr bwMode="auto">
          <a:xfrm rot="-1346292">
            <a:off x="8072438" y="1989138"/>
            <a:ext cx="835025" cy="393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 u="none"/>
              <a:t>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4" grpId="0" animBg="1"/>
      <p:bldP spid="706565" grpId="0" animBg="1"/>
      <p:bldP spid="706566" grpId="0" animBg="1"/>
      <p:bldP spid="706567" grpId="0" animBg="1"/>
      <p:bldP spid="7065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539750" y="1700213"/>
            <a:ext cx="7561263" cy="496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 dirty="0">
                <a:latin typeface="Arial" charset="0"/>
                <a:ea typeface="ＭＳ Ｐゴシック" charset="0"/>
              </a:rPr>
              <a:t>Converting from Binary to HEX: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400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Simple conversion. 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Step 1: Divide the binary number into segments of four bits.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Step 2: Read of the representation in HEX using HEX alphabet.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Example: 10011111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 dirty="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=&gt; 1001	1111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=&gt;	9		F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GB" sz="2000" u="none" dirty="0">
                <a:latin typeface="Arial" charset="0"/>
                <a:ea typeface="ＭＳ Ｐゴシック" charset="0"/>
              </a:rPr>
              <a:t>=&gt; 9F</a:t>
            </a:r>
            <a:endParaRPr lang="en-GB" sz="1400" u="none" dirty="0">
              <a:latin typeface="Arial" charset="0"/>
              <a:ea typeface="ＭＳ Ｐゴシック" charset="0"/>
            </a:endParaRPr>
          </a:p>
        </p:txBody>
      </p:sp>
      <p:sp>
        <p:nvSpPr>
          <p:cNvPr id="692230" name="Oval 6"/>
          <p:cNvSpPr>
            <a:spLocks noChangeArrowheads="1"/>
          </p:cNvSpPr>
          <p:nvPr/>
        </p:nvSpPr>
        <p:spPr bwMode="auto">
          <a:xfrm>
            <a:off x="4211638" y="3213100"/>
            <a:ext cx="3960812" cy="1800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To Convert back from HEX to </a:t>
            </a:r>
          </a:p>
          <a:p>
            <a:pPr algn="ctr"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binary we simply reverse the </a:t>
            </a:r>
          </a:p>
          <a:p>
            <a:pPr algn="ctr"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procedure.</a:t>
            </a:r>
            <a:endParaRPr lang="en-US" sz="2000" u="none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Octal Number System: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10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Alphabet L = {0,1,2,3,4,5,6,7}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Convert into Decimal: Positional conversion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990600" lvl="1" indent="-533400">
              <a:spcBef>
                <a:spcPct val="20000"/>
              </a:spcBef>
              <a:buFontTx/>
              <a:buChar char="–"/>
              <a:defRPr/>
            </a:pPr>
            <a:r>
              <a:rPr lang="en-GB" u="none">
                <a:latin typeface="Arial" charset="0"/>
                <a:ea typeface="ＭＳ Ｐゴシック" charset="0"/>
              </a:rPr>
              <a:t>Example: 127 base 8 = 87 base 10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  <a:defRPr/>
            </a:pPr>
            <a:endParaRPr lang="en-GB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Convert into Binary: 3 bits complete the alphabet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990600" lvl="1" indent="-533400">
              <a:spcBef>
                <a:spcPct val="20000"/>
              </a:spcBef>
              <a:buFontTx/>
              <a:buChar char="–"/>
              <a:defRPr/>
            </a:pPr>
            <a:r>
              <a:rPr lang="en-GB" u="none">
                <a:latin typeface="Arial" charset="0"/>
                <a:ea typeface="ＭＳ Ｐゴシック" charset="0"/>
              </a:rPr>
              <a:t>Separate out the binary number into segments of three bits and read off the Octal representation.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  <a:defRPr/>
            </a:pPr>
            <a:endParaRPr lang="en-GB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en-GB" sz="2000" u="none">
                <a:latin typeface="Arial" charset="0"/>
                <a:ea typeface="ＭＳ Ｐゴシック" charset="0"/>
              </a:rPr>
              <a:t>Reverse the procedure for conversion from Octal into Binary. 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Systems and Arithmetic </a:t>
            </a:r>
            <a:endParaRPr lang="en-US" sz="3200" u="none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defRPr/>
            </a:pPr>
            <a:r>
              <a:rPr lang="en-GB" sz="2400">
                <a:latin typeface="Arial" charset="0"/>
                <a:ea typeface="ＭＳ Ｐゴシック" charset="0"/>
              </a:rPr>
              <a:t>Why Octal and HEX:</a:t>
            </a:r>
          </a:p>
          <a:p>
            <a:pPr marL="609600" indent="-609600">
              <a:spcBef>
                <a:spcPct val="20000"/>
              </a:spcBef>
              <a:defRPr/>
            </a:pPr>
            <a:endParaRPr lang="en-GB" sz="1000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2000" u="none">
              <a:latin typeface="Arial" charset="0"/>
              <a:ea typeface="ＭＳ Ｐゴシック" charset="0"/>
            </a:endParaRPr>
          </a:p>
          <a:p>
            <a:pPr marL="609600" indent="-609600">
              <a:spcBef>
                <a:spcPct val="20000"/>
              </a:spcBef>
              <a:defRPr/>
            </a:pPr>
            <a:endParaRPr lang="en-GB" sz="1400" u="none">
              <a:latin typeface="Arial" charset="0"/>
              <a:ea typeface="ＭＳ Ｐゴシック" charset="0"/>
            </a:endParaRPr>
          </a:p>
        </p:txBody>
      </p:sp>
      <p:sp>
        <p:nvSpPr>
          <p:cNvPr id="694276" name="Oval 4"/>
          <p:cNvSpPr>
            <a:spLocks noChangeArrowheads="1"/>
          </p:cNvSpPr>
          <p:nvPr/>
        </p:nvSpPr>
        <p:spPr bwMode="auto">
          <a:xfrm>
            <a:off x="539750" y="2781300"/>
            <a:ext cx="4321175" cy="3240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As previously mentioned, all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computers and digital systems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use the binary representation.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The Octal and Hexadecimal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systems are very useful for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representing binary quantities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indirectly as their bases are powers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of two.</a:t>
            </a:r>
          </a:p>
          <a:p>
            <a:pPr algn="ctr">
              <a:defRPr/>
            </a:pPr>
            <a:endParaRPr lang="en-US" u="none">
              <a:latin typeface="Arial" charset="0"/>
              <a:ea typeface="ＭＳ Ｐゴシック" charset="0"/>
            </a:endParaRPr>
          </a:p>
        </p:txBody>
      </p:sp>
      <p:sp>
        <p:nvSpPr>
          <p:cNvPr id="694278" name="Oval 6"/>
          <p:cNvSpPr>
            <a:spLocks noChangeArrowheads="1"/>
          </p:cNvSpPr>
          <p:nvPr/>
        </p:nvSpPr>
        <p:spPr bwMode="auto">
          <a:xfrm>
            <a:off x="4643438" y="2924175"/>
            <a:ext cx="3671887" cy="280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This implies that one Octal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number is  represented as three 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bits and a Hex number is</a:t>
            </a:r>
          </a:p>
          <a:p>
            <a:pPr algn="ctr">
              <a:defRPr/>
            </a:pPr>
            <a:r>
              <a:rPr lang="en-GB" u="none">
                <a:latin typeface="Arial" charset="0"/>
                <a:ea typeface="ＭＳ Ｐゴシック" charset="0"/>
              </a:rPr>
              <a:t>represented as four bits</a:t>
            </a:r>
            <a:endParaRPr lang="en-US" u="none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animBg="1"/>
      <p:bldP spid="6942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IE" sz="3200" u="none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Number </a:t>
            </a:r>
            <a:r>
              <a:rPr lang="en-IE" sz="3200" u="none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Systems </a:t>
            </a:r>
            <a:endParaRPr lang="en-US" sz="3200" u="none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06519"/>
              </p:ext>
            </p:extLst>
          </p:nvPr>
        </p:nvGraphicFramePr>
        <p:xfrm>
          <a:off x="1547664" y="980214"/>
          <a:ext cx="6096000" cy="597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31"/>
                <a:gridCol w="1224136"/>
                <a:gridCol w="1980233"/>
                <a:gridCol w="1524000"/>
              </a:tblGrid>
              <a:tr h="4907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5846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1</a:t>
                      </a:r>
                      <a:br>
                        <a:rPr lang="en-US" dirty="0"/>
                      </a:br>
                      <a:r>
                        <a:rPr lang="en-US" dirty="0"/>
                        <a:t>2</a:t>
                      </a:r>
                      <a:br>
                        <a:rPr lang="en-US" dirty="0"/>
                      </a:br>
                      <a:r>
                        <a:rPr lang="en-US" dirty="0"/>
                        <a:t>3</a:t>
                      </a:r>
                      <a:br>
                        <a:rPr lang="en-US" dirty="0"/>
                      </a:br>
                      <a:r>
                        <a:rPr lang="en-US" dirty="0"/>
                        <a:t>4</a:t>
                      </a:r>
                      <a:br>
                        <a:rPr lang="en-US" dirty="0"/>
                      </a:br>
                      <a:r>
                        <a:rPr lang="en-US" dirty="0"/>
                        <a:t>5</a:t>
                      </a:r>
                      <a:br>
                        <a:rPr lang="en-US" dirty="0"/>
                      </a:br>
                      <a:r>
                        <a:rPr lang="en-US" dirty="0"/>
                        <a:t>6</a:t>
                      </a:r>
                      <a:br>
                        <a:rPr lang="en-US" dirty="0"/>
                      </a:br>
                      <a:r>
                        <a:rPr lang="en-US" dirty="0"/>
                        <a:t>7</a:t>
                      </a:r>
                      <a:br>
                        <a:rPr lang="en-US" dirty="0"/>
                      </a:br>
                      <a:r>
                        <a:rPr lang="en-US" dirty="0"/>
                        <a:t>8</a:t>
                      </a:r>
                      <a:br>
                        <a:rPr lang="en-US" dirty="0"/>
                      </a:br>
                      <a:r>
                        <a:rPr lang="en-US" dirty="0"/>
                        <a:t>9</a:t>
                      </a:r>
                      <a:br>
                        <a:rPr lang="en-US" dirty="0"/>
                      </a:br>
                      <a:r>
                        <a:rPr lang="en-US" dirty="0"/>
                        <a:t>10</a:t>
                      </a:r>
                      <a:br>
                        <a:rPr lang="en-US" dirty="0"/>
                      </a:br>
                      <a:r>
                        <a:rPr lang="en-US" dirty="0"/>
                        <a:t>11</a:t>
                      </a:r>
                      <a:br>
                        <a:rPr lang="en-US" dirty="0"/>
                      </a:br>
                      <a:r>
                        <a:rPr lang="en-US" dirty="0"/>
                        <a:t>12</a:t>
                      </a:r>
                      <a:br>
                        <a:rPr lang="en-US" dirty="0"/>
                      </a:br>
                      <a:r>
                        <a:rPr lang="en-US" dirty="0"/>
                        <a:t>13</a:t>
                      </a:r>
                      <a:br>
                        <a:rPr lang="en-US" dirty="0"/>
                      </a:br>
                      <a:r>
                        <a:rPr lang="en-US" dirty="0"/>
                        <a:t>14</a:t>
                      </a:r>
                      <a:br>
                        <a:rPr lang="en-US" dirty="0"/>
                      </a:br>
                      <a:r>
                        <a:rPr lang="en-US" dirty="0"/>
                        <a:t>15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dirty="0"/>
                        <a:t>1</a:t>
                      </a:r>
                      <a:br>
                        <a:rPr lang="pt-BR" dirty="0"/>
                      </a:br>
                      <a:r>
                        <a:rPr lang="pt-BR" dirty="0"/>
                        <a:t>2</a:t>
                      </a:r>
                      <a:br>
                        <a:rPr lang="pt-BR" dirty="0"/>
                      </a:br>
                      <a:r>
                        <a:rPr lang="pt-BR" dirty="0"/>
                        <a:t>3</a:t>
                      </a:r>
                      <a:br>
                        <a:rPr lang="pt-BR" dirty="0"/>
                      </a:br>
                      <a:r>
                        <a:rPr lang="pt-BR" dirty="0"/>
                        <a:t>4</a:t>
                      </a:r>
                      <a:br>
                        <a:rPr lang="pt-BR" dirty="0"/>
                      </a:br>
                      <a:r>
                        <a:rPr lang="pt-BR" dirty="0"/>
                        <a:t>5</a:t>
                      </a:r>
                      <a:br>
                        <a:rPr lang="pt-BR" dirty="0"/>
                      </a:br>
                      <a:r>
                        <a:rPr lang="pt-BR" dirty="0"/>
                        <a:t>6</a:t>
                      </a:r>
                      <a:br>
                        <a:rPr lang="pt-BR" dirty="0"/>
                      </a:br>
                      <a:r>
                        <a:rPr lang="pt-BR" dirty="0"/>
                        <a:t>7</a:t>
                      </a:r>
                      <a:br>
                        <a:rPr lang="pt-BR" dirty="0"/>
                      </a:br>
                      <a:r>
                        <a:rPr lang="pt-BR" dirty="0"/>
                        <a:t>8</a:t>
                      </a:r>
                      <a:br>
                        <a:rPr lang="pt-BR" dirty="0"/>
                      </a:br>
                      <a:r>
                        <a:rPr lang="pt-BR" dirty="0"/>
                        <a:t>9</a:t>
                      </a:r>
                      <a:br>
                        <a:rPr lang="pt-BR" dirty="0"/>
                      </a:br>
                      <a:r>
                        <a:rPr lang="pt-BR" dirty="0"/>
                        <a:t>A</a:t>
                      </a:r>
                      <a:br>
                        <a:rPr lang="pt-BR" dirty="0"/>
                      </a:br>
                      <a:r>
                        <a:rPr lang="pt-BR" dirty="0"/>
                        <a:t>B</a:t>
                      </a:r>
                      <a:br>
                        <a:rPr lang="pt-BR" dirty="0"/>
                      </a:br>
                      <a:r>
                        <a:rPr lang="pt-BR" dirty="0"/>
                        <a:t>C</a:t>
                      </a:r>
                      <a:br>
                        <a:rPr lang="pt-BR" dirty="0"/>
                      </a:br>
                      <a:r>
                        <a:rPr lang="pt-BR" dirty="0"/>
                        <a:t>D</a:t>
                      </a:r>
                      <a:br>
                        <a:rPr lang="pt-BR" dirty="0"/>
                      </a:br>
                      <a:r>
                        <a:rPr lang="pt-BR" dirty="0"/>
                        <a:t>E</a:t>
                      </a:r>
                      <a:br>
                        <a:rPr lang="pt-BR" dirty="0"/>
                      </a:br>
                      <a:r>
                        <a:rPr lang="pt-BR" dirty="0"/>
                        <a:t>F</a:t>
                      </a:r>
                      <a:br>
                        <a:rPr lang="pt-BR" dirty="0"/>
                      </a:b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000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001</a:t>
                      </a:r>
                      <a:br>
                        <a:rPr lang="en-US" dirty="0"/>
                      </a:br>
                      <a:r>
                        <a:rPr lang="en-US" dirty="0"/>
                        <a:t>002</a:t>
                      </a:r>
                      <a:br>
                        <a:rPr lang="en-US" dirty="0"/>
                      </a:br>
                      <a:r>
                        <a:rPr lang="en-US" dirty="0"/>
                        <a:t>003</a:t>
                      </a:r>
                      <a:br>
                        <a:rPr lang="en-US" dirty="0"/>
                      </a:br>
                      <a:r>
                        <a:rPr lang="en-US" dirty="0"/>
                        <a:t>004</a:t>
                      </a:r>
                      <a:br>
                        <a:rPr lang="en-US" dirty="0"/>
                      </a:br>
                      <a:r>
                        <a:rPr lang="en-US" dirty="0"/>
                        <a:t>005</a:t>
                      </a:r>
                      <a:br>
                        <a:rPr lang="en-US" dirty="0"/>
                      </a:br>
                      <a:r>
                        <a:rPr lang="en-US" dirty="0"/>
                        <a:t>006</a:t>
                      </a:r>
                      <a:br>
                        <a:rPr lang="en-US" dirty="0"/>
                      </a:br>
                      <a:r>
                        <a:rPr lang="en-US" dirty="0"/>
                        <a:t>007</a:t>
                      </a:r>
                      <a:br>
                        <a:rPr lang="en-US" dirty="0"/>
                      </a:br>
                      <a:r>
                        <a:rPr lang="en-US" dirty="0"/>
                        <a:t>010</a:t>
                      </a:r>
                      <a:br>
                        <a:rPr lang="en-US" dirty="0"/>
                      </a:br>
                      <a:r>
                        <a:rPr lang="en-US" dirty="0"/>
                        <a:t>011</a:t>
                      </a:r>
                      <a:br>
                        <a:rPr lang="en-US" dirty="0"/>
                      </a:br>
                      <a:r>
                        <a:rPr lang="en-US" dirty="0"/>
                        <a:t>012</a:t>
                      </a:r>
                      <a:br>
                        <a:rPr lang="en-US" dirty="0"/>
                      </a:br>
                      <a:r>
                        <a:rPr lang="en-US" dirty="0"/>
                        <a:t>013</a:t>
                      </a:r>
                      <a:br>
                        <a:rPr lang="en-US" dirty="0"/>
                      </a:br>
                      <a:r>
                        <a:rPr lang="en-US" dirty="0"/>
                        <a:t>014</a:t>
                      </a:r>
                      <a:br>
                        <a:rPr lang="en-US" dirty="0"/>
                      </a:br>
                      <a:r>
                        <a:rPr lang="en-US" dirty="0"/>
                        <a:t>015</a:t>
                      </a:r>
                      <a:br>
                        <a:rPr lang="en-US" dirty="0"/>
                      </a:br>
                      <a:r>
                        <a:rPr lang="en-US" dirty="0"/>
                        <a:t>016</a:t>
                      </a:r>
                      <a:br>
                        <a:rPr lang="en-US" dirty="0"/>
                      </a:br>
                      <a:r>
                        <a:rPr lang="en-US" dirty="0"/>
                        <a:t>017</a:t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00000001</a:t>
                      </a:r>
                      <a:br>
                        <a:rPr lang="en-US" dirty="0"/>
                      </a:br>
                      <a:r>
                        <a:rPr lang="en-US" dirty="0"/>
                        <a:t>00000010</a:t>
                      </a:r>
                      <a:br>
                        <a:rPr lang="en-US" dirty="0"/>
                      </a:br>
                      <a:r>
                        <a:rPr lang="en-US" dirty="0"/>
                        <a:t>00000011</a:t>
                      </a:r>
                      <a:br>
                        <a:rPr lang="en-US" dirty="0"/>
                      </a:br>
                      <a:r>
                        <a:rPr lang="en-US" dirty="0"/>
                        <a:t>00000100</a:t>
                      </a:r>
                      <a:br>
                        <a:rPr lang="en-US" dirty="0"/>
                      </a:br>
                      <a:r>
                        <a:rPr lang="en-US" dirty="0"/>
                        <a:t>00000101</a:t>
                      </a:r>
                      <a:br>
                        <a:rPr lang="en-US" dirty="0"/>
                      </a:br>
                      <a:r>
                        <a:rPr lang="en-US" dirty="0"/>
                        <a:t>00000110</a:t>
                      </a:r>
                      <a:br>
                        <a:rPr lang="en-US" dirty="0"/>
                      </a:br>
                      <a:r>
                        <a:rPr lang="en-US" dirty="0"/>
                        <a:t>00000111</a:t>
                      </a:r>
                      <a:br>
                        <a:rPr lang="en-US" dirty="0"/>
                      </a:br>
                      <a:r>
                        <a:rPr lang="en-US" dirty="0"/>
                        <a:t>00001000</a:t>
                      </a:r>
                      <a:br>
                        <a:rPr lang="en-US" dirty="0"/>
                      </a:br>
                      <a:r>
                        <a:rPr lang="en-US" dirty="0"/>
                        <a:t>00001001</a:t>
                      </a:r>
                      <a:br>
                        <a:rPr lang="en-US" dirty="0"/>
                      </a:br>
                      <a:r>
                        <a:rPr lang="en-US" dirty="0"/>
                        <a:t>00001010</a:t>
                      </a:r>
                      <a:br>
                        <a:rPr lang="en-US" dirty="0"/>
                      </a:br>
                      <a:r>
                        <a:rPr lang="en-US" dirty="0"/>
                        <a:t>00001011</a:t>
                      </a:r>
                      <a:br>
                        <a:rPr lang="en-US" dirty="0"/>
                      </a:br>
                      <a:r>
                        <a:rPr lang="en-US" dirty="0"/>
                        <a:t>00001100</a:t>
                      </a:r>
                      <a:br>
                        <a:rPr lang="en-US" dirty="0"/>
                      </a:br>
                      <a:r>
                        <a:rPr lang="en-US" dirty="0"/>
                        <a:t>00001101</a:t>
                      </a:r>
                      <a:br>
                        <a:rPr lang="en-US" dirty="0"/>
                      </a:br>
                      <a:r>
                        <a:rPr lang="en-US" dirty="0"/>
                        <a:t>00001110</a:t>
                      </a:r>
                      <a:br>
                        <a:rPr lang="en-US" dirty="0"/>
                      </a:br>
                      <a:r>
                        <a:rPr lang="en-US" dirty="0"/>
                        <a:t>00001111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837</Words>
  <Application>Microsoft Office PowerPoint</Application>
  <PresentationFormat>On-screen Show (4:3)</PresentationFormat>
  <Paragraphs>284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Lecture 3 –  Number Systems 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2 - eCommerce Environment     PJ Wall</dc:title>
  <dc:creator>pj</dc:creator>
  <cp:lastModifiedBy>Paulh</cp:lastModifiedBy>
  <cp:revision>569</cp:revision>
  <dcterms:created xsi:type="dcterms:W3CDTF">2006-09-26T13:56:47Z</dcterms:created>
  <dcterms:modified xsi:type="dcterms:W3CDTF">2016-02-14T00:12:16Z</dcterms:modified>
</cp:coreProperties>
</file>