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37"/>
  </p:notesMasterIdLst>
  <p:sldIdLst>
    <p:sldId id="256" r:id="rId2"/>
    <p:sldId id="265" r:id="rId3"/>
    <p:sldId id="303" r:id="rId4"/>
    <p:sldId id="307" r:id="rId5"/>
    <p:sldId id="302" r:id="rId6"/>
    <p:sldId id="268" r:id="rId7"/>
    <p:sldId id="269" r:id="rId8"/>
    <p:sldId id="293" r:id="rId9"/>
    <p:sldId id="272" r:id="rId10"/>
    <p:sldId id="310" r:id="rId11"/>
    <p:sldId id="311" r:id="rId12"/>
    <p:sldId id="309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306" r:id="rId21"/>
    <p:sldId id="312" r:id="rId22"/>
    <p:sldId id="313" r:id="rId23"/>
    <p:sldId id="314" r:id="rId24"/>
    <p:sldId id="304" r:id="rId25"/>
    <p:sldId id="294" r:id="rId26"/>
    <p:sldId id="282" r:id="rId27"/>
    <p:sldId id="296" r:id="rId28"/>
    <p:sldId id="297" r:id="rId29"/>
    <p:sldId id="298" r:id="rId30"/>
    <p:sldId id="299" r:id="rId31"/>
    <p:sldId id="300" r:id="rId32"/>
    <p:sldId id="301" r:id="rId33"/>
    <p:sldId id="283" r:id="rId34"/>
    <p:sldId id="287" r:id="rId35"/>
    <p:sldId id="291" r:id="rId3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A"/>
    <a:srgbClr val="08509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24" autoAdjust="0"/>
    <p:restoredTop sz="94660"/>
  </p:normalViewPr>
  <p:slideViewPr>
    <p:cSldViewPr>
      <p:cViewPr>
        <p:scale>
          <a:sx n="75" d="100"/>
          <a:sy n="75" d="100"/>
        </p:scale>
        <p:origin x="-117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Pasta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Patrimônio</a:t>
            </a:r>
            <a:r>
              <a:rPr lang="pt-BR" baseline="0"/>
              <a:t> em Estoque - Evolução Anual</a:t>
            </a:r>
            <a:endParaRPr lang="pt-BR"/>
          </a:p>
        </c:rich>
      </c:tx>
      <c:layout/>
    </c:title>
    <c:view3D>
      <c:rotX val="10"/>
      <c:rotY val="10"/>
      <c:perspective val="30"/>
    </c:view3D>
    <c:plotArea>
      <c:layout/>
      <c:bar3DChart>
        <c:barDir val="col"/>
        <c:grouping val="clustered"/>
        <c:ser>
          <c:idx val="0"/>
          <c:order val="0"/>
          <c:cat>
            <c:strRef>
              <c:f>Plan1!$A$2:$A$3</c:f>
              <c:strCache>
                <c:ptCount val="2"/>
                <c:pt idx="0">
                  <c:v>Ano 2014</c:v>
                </c:pt>
                <c:pt idx="1">
                  <c:v>Ano 2015</c:v>
                </c:pt>
              </c:strCache>
            </c:strRef>
          </c:cat>
          <c:val>
            <c:numRef>
              <c:f>Plan1!$B$2:$B$3</c:f>
              <c:numCache>
                <c:formatCode>_-"R$"\ * #,##0.00_-;\-"R$"\ * #,##0.00_-;_-"R$"\ * "-"??_-;_-@_-</c:formatCode>
                <c:ptCount val="2"/>
                <c:pt idx="0">
                  <c:v>13000000</c:v>
                </c:pt>
                <c:pt idx="1">
                  <c:v>9000000</c:v>
                </c:pt>
              </c:numCache>
            </c:numRef>
          </c:val>
        </c:ser>
        <c:shape val="box"/>
        <c:axId val="58634240"/>
        <c:axId val="58635776"/>
        <c:axId val="0"/>
      </c:bar3DChart>
      <c:catAx>
        <c:axId val="58634240"/>
        <c:scaling>
          <c:orientation val="minMax"/>
        </c:scaling>
        <c:axPos val="b"/>
        <c:tickLblPos val="nextTo"/>
        <c:txPr>
          <a:bodyPr/>
          <a:lstStyle/>
          <a:p>
            <a:pPr>
              <a:defRPr sz="1400"/>
            </a:pPr>
            <a:endParaRPr lang="pt-BR"/>
          </a:p>
        </c:txPr>
        <c:crossAx val="58635776"/>
        <c:crosses val="autoZero"/>
        <c:auto val="1"/>
        <c:lblAlgn val="ctr"/>
        <c:lblOffset val="100"/>
      </c:catAx>
      <c:valAx>
        <c:axId val="58635776"/>
        <c:scaling>
          <c:orientation val="minMax"/>
        </c:scaling>
        <c:axPos val="l"/>
        <c:majorGridlines/>
        <c:numFmt formatCode="_-&quot;R$&quot;\ * #,##0.00_-;\-&quot;R$&quot;\ * #,##0.00_-;_-&quot;R$&quot;\ * &quot;-&quot;??_-;_-@_-" sourceLinked="1"/>
        <c:tickLblPos val="nextTo"/>
        <c:txPr>
          <a:bodyPr/>
          <a:lstStyle/>
          <a:p>
            <a:pPr>
              <a:defRPr sz="1400"/>
            </a:pPr>
            <a:endParaRPr lang="pt-BR"/>
          </a:p>
        </c:txPr>
        <c:crossAx val="58634240"/>
        <c:crosses val="autoZero"/>
        <c:crossBetween val="between"/>
      </c:valAx>
    </c:plotArea>
    <c:plotVisOnly val="1"/>
  </c:chart>
  <c:spPr>
    <a:gradFill>
      <a:gsLst>
        <a:gs pos="0">
          <a:srgbClr val="727CA3">
            <a:tint val="66000"/>
            <a:satMod val="160000"/>
          </a:srgbClr>
        </a:gs>
        <a:gs pos="50000">
          <a:srgbClr val="727CA3">
            <a:tint val="44500"/>
            <a:satMod val="160000"/>
          </a:srgbClr>
        </a:gs>
        <a:gs pos="100000">
          <a:srgbClr val="727CA3">
            <a:tint val="23500"/>
            <a:satMod val="160000"/>
          </a:srgbClr>
        </a:gs>
      </a:gsLst>
      <a:lin ang="5400000" scaled="0"/>
    </a:gradFill>
    <a:ln>
      <a:noFill/>
    </a:ln>
    <a:effectLst>
      <a:outerShdw blurRad="114300" dist="50800" dir="5400000" sx="77000" sy="77000" algn="ctr" rotWithShape="0">
        <a:srgbClr val="000000">
          <a:alpha val="93000"/>
        </a:srgbClr>
      </a:outerShdw>
    </a:effectLst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ACE2D-9E05-4253-98DE-B32155F5E121}" type="datetimeFigureOut">
              <a:rPr lang="pt-BR" smtClean="0"/>
              <a:pPr/>
              <a:t>10/05/2017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F1089-1B58-44A8-836D-5D029116D04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F1089-1B58-44A8-836D-5D029116D048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4A0906-A5F1-4B9C-95BA-2F282C95F0BE}" type="datetimeFigureOut">
              <a:rPr lang="pt-BR" smtClean="0"/>
              <a:pPr>
                <a:defRPr/>
              </a:pPr>
              <a:t>10/05/2017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355036-CF2B-4EAE-9BD5-3B465433531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2B1E46-29CC-41E2-BA02-4E4AAB92C9FB}" type="datetimeFigureOut">
              <a:rPr lang="pt-BR" smtClean="0"/>
              <a:pPr>
                <a:defRPr/>
              </a:pPr>
              <a:t>10/05/2017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4B512-4E71-47F7-8CC0-D47F03896A0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7EB254-17EE-48D3-AC4A-C4A37258E97B}" type="datetimeFigureOut">
              <a:rPr lang="pt-BR" smtClean="0"/>
              <a:pPr>
                <a:defRPr/>
              </a:pPr>
              <a:t>10/05/2017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C69699-269E-47E2-B7BD-1A655E89AAD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ECC790-145B-47CA-8432-0E62E950AAF6}" type="datetimeFigureOut">
              <a:rPr lang="pt-BR" smtClean="0"/>
              <a:pPr>
                <a:defRPr/>
              </a:pPr>
              <a:t>10/05/2017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8722E-7C15-4A5C-B09B-AA530055380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8DAC67-D98B-4184-B32E-B33A83F50A3D}" type="datetimeFigureOut">
              <a:rPr lang="pt-BR" smtClean="0"/>
              <a:pPr>
                <a:defRPr/>
              </a:pPr>
              <a:t>10/05/2017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40D6A-E6C9-4911-9997-E45DA36841A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377DF1-6271-4BC3-9082-F13EAB7A8A8A}" type="datetimeFigureOut">
              <a:rPr lang="pt-BR" smtClean="0"/>
              <a:pPr>
                <a:defRPr/>
              </a:pPr>
              <a:t>10/05/2017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1FBF3-21B9-42F1-BBE2-2EEA07D9D22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12EACA-AD58-410C-BE5A-134BE50FE956}" type="datetimeFigureOut">
              <a:rPr lang="pt-BR" smtClean="0"/>
              <a:pPr>
                <a:defRPr/>
              </a:pPr>
              <a:t>10/05/2017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D0D9D-693C-49B9-BCC6-6607B0339EA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E9CECD-7D07-4DDE-B98E-81A5946E6B88}" type="datetimeFigureOut">
              <a:rPr lang="pt-BR" smtClean="0"/>
              <a:pPr>
                <a:defRPr/>
              </a:pPr>
              <a:t>10/05/2017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CD14E-7490-496E-BC4E-4100DE1D08F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D60B91-D57F-4288-BC7E-9C648ABBE068}" type="datetimeFigureOut">
              <a:rPr lang="pt-BR" smtClean="0"/>
              <a:pPr>
                <a:defRPr/>
              </a:pPr>
              <a:t>10/05/2017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380833-8465-463E-B756-77BB2A4C6E6E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A96E18-A91B-4FDC-B50F-C168303AEBB9}" type="datetimeFigureOut">
              <a:rPr lang="pt-BR" smtClean="0"/>
              <a:pPr>
                <a:defRPr/>
              </a:pPr>
              <a:t>10/05/2017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52ADD9-0501-4D27-BB3A-A872CC089A2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A8B56D-F85E-4F60-A33C-78054F8C86C1}" type="datetimeFigureOut">
              <a:rPr lang="pt-BR" smtClean="0"/>
              <a:pPr>
                <a:defRPr/>
              </a:pPr>
              <a:t>10/05/2017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028B76A6-5802-4DCD-9B6C-B475BABFA2C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DD3FA216-207E-43C9-AF8E-0E6289A44DAA}" type="datetimeFigureOut">
              <a:rPr lang="pt-BR" smtClean="0"/>
              <a:pPr>
                <a:defRPr/>
              </a:pPr>
              <a:t>10/05/2017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C1B0D532-87C6-4E04-891C-DE6D1A16AE8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37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1.png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gif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Business </a:t>
            </a:r>
            <a:r>
              <a:rPr lang="pt-BR" dirty="0" err="1"/>
              <a:t>I</a:t>
            </a:r>
            <a:r>
              <a:rPr lang="pt-BR" dirty="0" err="1" smtClean="0"/>
              <a:t>ntelligence</a:t>
            </a:r>
            <a:endParaRPr lang="pt-BR" dirty="0"/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>
          <a:xfrm>
            <a:off x="179512" y="3228536"/>
            <a:ext cx="8208584" cy="1752600"/>
          </a:xfrm>
        </p:spPr>
        <p:txBody>
          <a:bodyPr>
            <a:normAutofit/>
          </a:bodyPr>
          <a:lstStyle/>
          <a:p>
            <a:pPr marR="0"/>
            <a:r>
              <a:rPr lang="pt-BR" dirty="0" smtClean="0"/>
              <a:t>Dando Suporte à tomada de Decisão</a:t>
            </a:r>
          </a:p>
          <a:p>
            <a:pPr marR="0"/>
            <a:endParaRPr lang="pt-BR" dirty="0" smtClean="0"/>
          </a:p>
          <a:p>
            <a:pPr marR="0"/>
            <a:r>
              <a:rPr lang="pt-BR" dirty="0" smtClean="0"/>
              <a:t>AUMENTANDO A PERFORMANCE DA SUA EMPRESA</a:t>
            </a:r>
          </a:p>
        </p:txBody>
      </p:sp>
      <p:pic>
        <p:nvPicPr>
          <p:cNvPr id="5" name="Imagem 4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0"/>
            <a:ext cx="7949052" cy="1536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053306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Um Bom Projeto de BI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27584" y="206084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Universo de Respostas Aguardando Perguntas Inteligentes!!!</a:t>
            </a:r>
            <a:endParaRPr lang="pt-BR" sz="3200" b="1" dirty="0" smtClean="0">
              <a:solidFill>
                <a:srgbClr val="FFC000"/>
              </a:solidFill>
            </a:endParaRPr>
          </a:p>
          <a:p>
            <a:endParaRPr lang="pt-BR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053306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Devemos ser Seletivos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195736" y="2564904"/>
            <a:ext cx="43204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Escassez </a:t>
            </a:r>
            <a:r>
              <a:rPr lang="pt-BR" sz="6000" b="1" dirty="0" smtClean="0">
                <a:solidFill>
                  <a:srgbClr val="FF0000"/>
                </a:solidFill>
              </a:rPr>
              <a:t>x</a:t>
            </a:r>
            <a:r>
              <a:rPr lang="pt-BR" sz="3200" b="1" dirty="0" smtClean="0"/>
              <a:t> Excesso </a:t>
            </a:r>
            <a:endParaRPr lang="pt-BR" sz="3200" b="1" dirty="0" smtClean="0">
              <a:solidFill>
                <a:srgbClr val="FFC000"/>
              </a:solidFill>
            </a:endParaRPr>
          </a:p>
          <a:p>
            <a:endParaRPr lang="pt-BR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053306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Casos de Sucesso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27584" y="2060848"/>
            <a:ext cx="79208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Os casos, aqui apresentados, são reais. Porém serão exibidos com dados fictícios a fim de manter a integridade de nossos clientes.</a:t>
            </a:r>
            <a:endParaRPr lang="pt-BR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7584" y="1196752"/>
            <a:ext cx="79208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>
                <a:solidFill>
                  <a:srgbClr val="FF0000"/>
                </a:solidFill>
              </a:rPr>
              <a:t>ATENÇÃO!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6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053306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Casos de Sucesso</a:t>
            </a:r>
            <a:b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Setor de Compras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9552" y="1196752"/>
            <a:ext cx="8229600" cy="1053306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Matriz de pedidos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Previsão de Entrega</a:t>
            </a:r>
            <a:r>
              <a:rPr kumimoji="0" lang="pt-BR" sz="320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x Entrega Realizada</a:t>
            </a:r>
            <a:endParaRPr kumimoji="0" lang="pt-BR" sz="320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76872"/>
            <a:ext cx="914400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539552" y="260648"/>
            <a:ext cx="8229600" cy="1053306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 smtClean="0">
                <a:solidFill>
                  <a:srgbClr val="00206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Pedidos Atrasados por 30 dias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Visão</a:t>
            </a:r>
            <a:r>
              <a:rPr kumimoji="0" lang="pt-BR" sz="320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por Fornecedor</a:t>
            </a:r>
            <a:endParaRPr kumimoji="0" lang="pt-BR" sz="320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12776"/>
            <a:ext cx="8843978" cy="446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707208"/>
            <a:ext cx="6480720" cy="615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0" y="0"/>
            <a:ext cx="9144000" cy="1053306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 smtClean="0">
                <a:solidFill>
                  <a:srgbClr val="002060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Indicador de Lead Time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Sucesso Após a Análise e Tomada de Decisão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053306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Casos de Sucesso</a:t>
            </a:r>
            <a:b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Setor de Estoque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03040" y="1196752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 as decisões tomadas no momento da compra, aliadas a análises e novas decisões sobre o almoxarifado. O setor de estoque conseguiu reduzir seu patrimônio, ou seja, a empresa deixou menos dinheiro “empatado”.</a:t>
            </a:r>
            <a:endParaRPr lang="pt-BR" dirty="0"/>
          </a:p>
        </p:txBody>
      </p:sp>
      <p:graphicFrame>
        <p:nvGraphicFramePr>
          <p:cNvPr id="7" name="Gráfico 6"/>
          <p:cNvGraphicFramePr/>
          <p:nvPr/>
        </p:nvGraphicFramePr>
        <p:xfrm>
          <a:off x="611560" y="2276872"/>
          <a:ext cx="7776864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5760640" cy="757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12061"/>
            <a:ext cx="3048372" cy="574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053306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Casos de Sucesso</a:t>
            </a:r>
            <a:b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Setor de Manutenção</a:t>
            </a:r>
          </a:p>
        </p:txBody>
      </p:sp>
      <p:sp>
        <p:nvSpPr>
          <p:cNvPr id="8" name="Seta para a direita 7"/>
          <p:cNvSpPr/>
          <p:nvPr/>
        </p:nvSpPr>
        <p:spPr>
          <a:xfrm>
            <a:off x="5940152" y="1556792"/>
            <a:ext cx="1944216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dobrada 8"/>
          <p:cNvSpPr/>
          <p:nvPr/>
        </p:nvSpPr>
        <p:spPr>
          <a:xfrm rot="5400000" flipH="1">
            <a:off x="3959932" y="4041068"/>
            <a:ext cx="864096" cy="122413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765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827584" y="1844824"/>
            <a:ext cx="8054102" cy="2218292"/>
            <a:chOff x="827584" y="1844824"/>
            <a:chExt cx="8054102" cy="2218292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27584" y="1844824"/>
              <a:ext cx="8054102" cy="221829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CaixaDeTexto 9"/>
            <p:cNvSpPr txBox="1"/>
            <p:nvPr/>
          </p:nvSpPr>
          <p:spPr>
            <a:xfrm>
              <a:off x="5940152" y="2132856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Chassi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26549E-6 L -0.75191 -3.26549E-6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053306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Casos de Sucesso</a:t>
            </a:r>
            <a:b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Setor de Vendas e Operação</a:t>
            </a:r>
          </a:p>
        </p:txBody>
      </p:sp>
      <p:pic>
        <p:nvPicPr>
          <p:cNvPr id="5" name="Imagem 4" descr="Receita x Despesas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11637422" cy="4320480"/>
          </a:xfrm>
          <a:prstGeom prst="rect">
            <a:avLst/>
          </a:prstGeom>
        </p:spPr>
      </p:pic>
      <p:cxnSp>
        <p:nvCxnSpPr>
          <p:cNvPr id="8" name="Conector reto 7"/>
          <p:cNvCxnSpPr/>
          <p:nvPr/>
        </p:nvCxnSpPr>
        <p:spPr>
          <a:xfrm>
            <a:off x="4427984" y="4919960"/>
            <a:ext cx="44644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053306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Casos de Sucesso</a:t>
            </a:r>
            <a:b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Setor de Vendas e Operação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722" y="2894196"/>
            <a:ext cx="8879734" cy="362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6" descr="barra receit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4479979"/>
            <a:ext cx="1728192" cy="201622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4788024" y="4437112"/>
            <a:ext cx="1728192" cy="20882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Multiplicar 10"/>
          <p:cNvSpPr/>
          <p:nvPr/>
        </p:nvSpPr>
        <p:spPr>
          <a:xfrm>
            <a:off x="6804248" y="5445224"/>
            <a:ext cx="1872208" cy="158417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0.00579 C -0.00434 -0.07037 0.01041 -0.30162 -0.02622 -0.39282 C -0.06285 -0.48403 -0.1474 -0.53935 -0.21962 -0.55301 C -0.29184 -0.56667 -0.40973 -0.49097 -0.45973 -0.4747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" y="-2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jebsweb-squee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764704"/>
            <a:ext cx="3169002" cy="1157404"/>
          </a:xfrm>
          <a:prstGeom prst="rect">
            <a:avLst/>
          </a:prstGeom>
        </p:spPr>
      </p:pic>
      <p:pic>
        <p:nvPicPr>
          <p:cNvPr id="10" name="Imagem 9" descr="downlo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0872" y="5907988"/>
            <a:ext cx="3021608" cy="689364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043608" y="1988840"/>
            <a:ext cx="712879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dirty="0" smtClean="0"/>
              <a:t>Empresa de consultoria em TI, especializada em soluções de Business </a:t>
            </a:r>
            <a:r>
              <a:rPr lang="pt-BR" dirty="0" err="1" smtClean="0"/>
              <a:t>Intelligence</a:t>
            </a:r>
            <a:r>
              <a:rPr lang="pt-BR" dirty="0" smtClean="0"/>
              <a:t> (BI).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smtClean="0"/>
              <a:t>A </a:t>
            </a:r>
            <a:r>
              <a:rPr lang="pt-BR" dirty="0" smtClean="0"/>
              <a:t>empresa mais empenhada em soluções utilizando </a:t>
            </a:r>
            <a:r>
              <a:rPr lang="pt-BR" dirty="0" err="1" smtClean="0"/>
              <a:t>Pentaho</a:t>
            </a:r>
            <a:r>
              <a:rPr lang="pt-BR" dirty="0" smtClean="0"/>
              <a:t> do estado do Rio de Janeiro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dirty="0" smtClean="0"/>
              <a:t>Somos movidos pela paixão e impulsionados por resultados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dirty="0" smtClean="0"/>
              <a:t>Temos a missão de nos tornar a empresa líder em soluções com </a:t>
            </a:r>
            <a:r>
              <a:rPr lang="pt-BR" dirty="0" err="1" smtClean="0"/>
              <a:t>Pentaho</a:t>
            </a:r>
            <a:r>
              <a:rPr lang="pt-BR" dirty="0" smtClean="0"/>
              <a:t> na região sudeste até o final de 2017</a:t>
            </a:r>
            <a:endParaRPr lang="pt-BR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642937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Um Pouco Sobre Nós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477242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Entendendo o Consumo</a:t>
            </a:r>
          </a:p>
        </p:txBody>
      </p:sp>
      <p:pic>
        <p:nvPicPr>
          <p:cNvPr id="5" name="Imagem 4" descr="dash_consumointerno_fabricasor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465663"/>
            <a:ext cx="4896544" cy="63923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477242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BI na Educação</a:t>
            </a:r>
            <a:endParaRPr lang="pt-BR" sz="4000" dirty="0" smtClean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4" name="Imagem 3" descr="sala-de-aul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895849"/>
            <a:ext cx="7632848" cy="5066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477242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BI nos Esportes</a:t>
            </a:r>
            <a:endParaRPr lang="pt-BR" sz="4000" dirty="0" smtClean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5" name="Imagem 4" descr="DFB_Eag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1916832"/>
            <a:ext cx="3024336" cy="3024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477242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Isso é Tomada de Decisão?</a:t>
            </a:r>
            <a:endParaRPr lang="pt-BR" sz="4000" dirty="0" smtClean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4" name="Imagem 3" descr="cedae-segunda-v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980728"/>
            <a:ext cx="3810000" cy="228600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323528" y="3356992"/>
            <a:ext cx="8229600" cy="47724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Isso é Tomada de Decisão!</a:t>
            </a:r>
          </a:p>
        </p:txBody>
      </p:sp>
      <p:pic>
        <p:nvPicPr>
          <p:cNvPr id="7" name="Imagem 6" descr="ceda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696" y="3861048"/>
            <a:ext cx="5328592" cy="2880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ash_mapabiomar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801664"/>
            <a:ext cx="8208912" cy="566107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67544" y="764704"/>
            <a:ext cx="820891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621258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Casos de Sucesso</a:t>
            </a:r>
            <a:b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BI na Saúde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335633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Vantagens do </a:t>
            </a:r>
            <a:b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Business </a:t>
            </a:r>
            <a:r>
              <a:rPr lang="pt-BR" sz="40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Intelligence</a:t>
            </a:r>
            <a:endParaRPr lang="pt-BR" sz="4000" dirty="0" smtClean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1520" y="1914509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Maior acompanhamento dos processos do negócio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51520" y="1484784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Maior capacidade de análise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51520" y="2344234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Uso de indicadores de gestão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251520" y="2773959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Padronização do acesso aos dados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251520" y="3203684"/>
            <a:ext cx="8892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Destacar a descoberta de problemas que não eram de conhecimento dos gestores e a identificação de novas oportunidades de crescimento.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62632" y="3934797"/>
            <a:ext cx="8892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Melhora o processo de tomada de decisão.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23528" y="4437112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Inteligência Empresarial é a soma da capacidade de conseguir perceber necessidades, problemas ou oportunidades juntamente com o conhecimento do gestor. Esta união é indispensável, já que depois desta análise, a empresa deve saber utilizar adequadamente as informações geradas para agregação de valor ao negócio. O BI é uma forma dos responsáveis pela gestão do negócio avaliarem o empreendimento, trabalharem melhor seus pontos fortes e transformarem os prontos fracos em oportunidades.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/>
      <p:bldP spid="16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837282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Como o BI Faz Tudo Isso?</a:t>
            </a:r>
          </a:p>
        </p:txBody>
      </p:sp>
      <p:pic>
        <p:nvPicPr>
          <p:cNvPr id="6" name="Imagem 5" descr="Engr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556792"/>
            <a:ext cx="4535934" cy="4304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eta para a direita 25"/>
          <p:cNvSpPr/>
          <p:nvPr/>
        </p:nvSpPr>
        <p:spPr>
          <a:xfrm>
            <a:off x="571472" y="1785926"/>
            <a:ext cx="1785950" cy="78581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837282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Fases de desenvolvimento do BI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571736" y="1643050"/>
            <a:ext cx="164307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Análise de Negócio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357686" y="1643050"/>
            <a:ext cx="164307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Especificação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571736" y="3000372"/>
            <a:ext cx="164307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ETL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357686" y="3000372"/>
            <a:ext cx="164307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Criação de Cubo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2571736" y="4286256"/>
            <a:ext cx="164307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Geração</a:t>
            </a:r>
          </a:p>
          <a:p>
            <a:pPr algn="ctr"/>
            <a:r>
              <a:rPr lang="pt-BR" dirty="0" smtClean="0"/>
              <a:t>de Painéis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357686" y="4286256"/>
            <a:ext cx="164307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Geração de Relatórios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857224" y="1957320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Fase</a:t>
            </a:r>
            <a:r>
              <a:rPr lang="pt-B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1</a:t>
            </a:r>
            <a:endParaRPr lang="pt-BR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6143636" y="1643050"/>
            <a:ext cx="164307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Modelagem</a:t>
            </a:r>
          </a:p>
        </p:txBody>
      </p:sp>
      <p:sp>
        <p:nvSpPr>
          <p:cNvPr id="27" name="Seta para a direita 26"/>
          <p:cNvSpPr/>
          <p:nvPr/>
        </p:nvSpPr>
        <p:spPr>
          <a:xfrm>
            <a:off x="571472" y="3071810"/>
            <a:ext cx="1785950" cy="78581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857224" y="324320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Fase</a:t>
            </a:r>
            <a:r>
              <a:rPr lang="pt-B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2</a:t>
            </a:r>
            <a:endParaRPr lang="pt-BR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Seta para a direita 28"/>
          <p:cNvSpPr/>
          <p:nvPr/>
        </p:nvSpPr>
        <p:spPr>
          <a:xfrm>
            <a:off x="571472" y="4357694"/>
            <a:ext cx="1785950" cy="78581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857224" y="4529088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Fase</a:t>
            </a:r>
            <a:r>
              <a:rPr lang="pt-B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3</a:t>
            </a:r>
            <a:endParaRPr lang="pt-BR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sistem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3000375"/>
            <a:ext cx="1357312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Imagem 15" descr="sistem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63" y="3000375"/>
            <a:ext cx="1357312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Imagem 16" descr="sistem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88" y="3000375"/>
            <a:ext cx="1357312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Imagem 17" descr="sistem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13" y="3000375"/>
            <a:ext cx="1357312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Imagem 18" descr="sistem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5000625"/>
            <a:ext cx="1357313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Imagem 19" descr="sistem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5" y="5000625"/>
            <a:ext cx="1357313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Forma 22"/>
          <p:cNvCxnSpPr>
            <a:stCxn id="9" idx="1"/>
            <a:endCxn id="4" idx="0"/>
          </p:cNvCxnSpPr>
          <p:nvPr/>
        </p:nvCxnSpPr>
        <p:spPr>
          <a:xfrm rot="10800000" flipV="1">
            <a:off x="1321594" y="1785917"/>
            <a:ext cx="2035960" cy="121445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ma 24"/>
          <p:cNvCxnSpPr>
            <a:stCxn id="9" idx="1"/>
            <a:endCxn id="19" idx="0"/>
          </p:cNvCxnSpPr>
          <p:nvPr/>
        </p:nvCxnSpPr>
        <p:spPr>
          <a:xfrm rot="10800000" flipV="1">
            <a:off x="2393158" y="1785917"/>
            <a:ext cx="964397" cy="321470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orma 26"/>
          <p:cNvCxnSpPr>
            <a:stCxn id="9" idx="3"/>
            <a:endCxn id="18" idx="0"/>
          </p:cNvCxnSpPr>
          <p:nvPr/>
        </p:nvCxnSpPr>
        <p:spPr>
          <a:xfrm>
            <a:off x="5643554" y="1785918"/>
            <a:ext cx="2107415" cy="121445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Forma 28"/>
          <p:cNvCxnSpPr>
            <a:stCxn id="9" idx="3"/>
          </p:cNvCxnSpPr>
          <p:nvPr/>
        </p:nvCxnSpPr>
        <p:spPr>
          <a:xfrm>
            <a:off x="5643554" y="1785918"/>
            <a:ext cx="1000148" cy="321471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9" idx="2"/>
            <a:endCxn id="20" idx="0"/>
          </p:cNvCxnSpPr>
          <p:nvPr/>
        </p:nvCxnSpPr>
        <p:spPr>
          <a:xfrm rot="16200000" flipH="1">
            <a:off x="3339689" y="3804031"/>
            <a:ext cx="2357459" cy="35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em curva 32"/>
          <p:cNvCxnSpPr>
            <a:stCxn id="9" idx="2"/>
            <a:endCxn id="16" idx="0"/>
          </p:cNvCxnSpPr>
          <p:nvPr/>
        </p:nvCxnSpPr>
        <p:spPr>
          <a:xfrm rot="5400000">
            <a:off x="3804033" y="2303853"/>
            <a:ext cx="357209" cy="103583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em curva 34"/>
          <p:cNvCxnSpPr>
            <a:stCxn id="9" idx="2"/>
            <a:endCxn id="17" idx="0"/>
          </p:cNvCxnSpPr>
          <p:nvPr/>
        </p:nvCxnSpPr>
        <p:spPr>
          <a:xfrm rot="16200000" flipH="1">
            <a:off x="4875595" y="2268125"/>
            <a:ext cx="357209" cy="110729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>
            <a:spLocks noChangeArrowheads="1"/>
          </p:cNvSpPr>
          <p:nvPr/>
        </p:nvSpPr>
        <p:spPr bwMode="auto">
          <a:xfrm>
            <a:off x="571500" y="4214813"/>
            <a:ext cx="15716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dirty="0">
                <a:latin typeface="Constantia" pitchFamily="18" charset="0"/>
              </a:rPr>
              <a:t>Sistema de Gestão de Estoque</a:t>
            </a:r>
          </a:p>
        </p:txBody>
      </p:sp>
      <p:sp>
        <p:nvSpPr>
          <p:cNvPr id="37" name="CaixaDeTexto 36"/>
          <p:cNvSpPr txBox="1">
            <a:spLocks noChangeArrowheads="1"/>
          </p:cNvSpPr>
          <p:nvPr/>
        </p:nvSpPr>
        <p:spPr bwMode="auto">
          <a:xfrm>
            <a:off x="2286000" y="4214813"/>
            <a:ext cx="2286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1600" dirty="0">
                <a:latin typeface="Constantia" pitchFamily="18" charset="0"/>
              </a:rPr>
              <a:t>Sistema </a:t>
            </a:r>
            <a:r>
              <a:rPr lang="pt-BR" sz="1600" dirty="0" smtClean="0">
                <a:latin typeface="Constantia" pitchFamily="18" charset="0"/>
              </a:rPr>
              <a:t>de </a:t>
            </a:r>
            <a:r>
              <a:rPr lang="pt-BR" sz="1600" dirty="0">
                <a:latin typeface="Constantia" pitchFamily="18" charset="0"/>
              </a:rPr>
              <a:t>Recursos Humanos</a:t>
            </a:r>
          </a:p>
        </p:txBody>
      </p:sp>
      <p:sp>
        <p:nvSpPr>
          <p:cNvPr id="38" name="CaixaDeTexto 37"/>
          <p:cNvSpPr txBox="1">
            <a:spLocks noChangeArrowheads="1"/>
          </p:cNvSpPr>
          <p:nvPr/>
        </p:nvSpPr>
        <p:spPr bwMode="auto">
          <a:xfrm>
            <a:off x="4643438" y="4214813"/>
            <a:ext cx="185737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1500" dirty="0">
                <a:latin typeface="Constantia" pitchFamily="18" charset="0"/>
              </a:rPr>
              <a:t>Sistema </a:t>
            </a:r>
            <a:r>
              <a:rPr lang="pt-BR" sz="1500" dirty="0" smtClean="0">
                <a:latin typeface="Constantia" pitchFamily="18" charset="0"/>
              </a:rPr>
              <a:t>de Compras</a:t>
            </a:r>
            <a:endParaRPr lang="pt-BR" sz="1500" dirty="0">
              <a:latin typeface="Constantia" pitchFamily="18" charset="0"/>
            </a:endParaRPr>
          </a:p>
        </p:txBody>
      </p:sp>
      <p:sp>
        <p:nvSpPr>
          <p:cNvPr id="39" name="CaixaDeTexto 38"/>
          <p:cNvSpPr txBox="1">
            <a:spLocks noChangeArrowheads="1"/>
          </p:cNvSpPr>
          <p:nvPr/>
        </p:nvSpPr>
        <p:spPr bwMode="auto">
          <a:xfrm>
            <a:off x="6858000" y="4214813"/>
            <a:ext cx="185737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1500" dirty="0">
                <a:latin typeface="Constantia" pitchFamily="18" charset="0"/>
              </a:rPr>
              <a:t>Sistema </a:t>
            </a:r>
            <a:r>
              <a:rPr lang="pt-BR" sz="1500" dirty="0" smtClean="0">
                <a:latin typeface="Constantia" pitchFamily="18" charset="0"/>
              </a:rPr>
              <a:t>de Vendas</a:t>
            </a:r>
            <a:endParaRPr lang="pt-BR" sz="1500" dirty="0">
              <a:latin typeface="Constantia" pitchFamily="18" charset="0"/>
            </a:endParaRPr>
          </a:p>
        </p:txBody>
      </p:sp>
      <p:sp>
        <p:nvSpPr>
          <p:cNvPr id="40" name="CaixaDeTexto 39"/>
          <p:cNvSpPr txBox="1">
            <a:spLocks noChangeArrowheads="1"/>
          </p:cNvSpPr>
          <p:nvPr/>
        </p:nvSpPr>
        <p:spPr bwMode="auto">
          <a:xfrm>
            <a:off x="1571625" y="6211888"/>
            <a:ext cx="15716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dirty="0">
                <a:latin typeface="Constantia" pitchFamily="18" charset="0"/>
              </a:rPr>
              <a:t>Sistema </a:t>
            </a:r>
            <a:r>
              <a:rPr lang="pt-BR" dirty="0" smtClean="0">
                <a:latin typeface="Constantia" pitchFamily="18" charset="0"/>
              </a:rPr>
              <a:t>de Produção</a:t>
            </a:r>
            <a:endParaRPr lang="pt-BR" dirty="0">
              <a:latin typeface="Constantia" pitchFamily="18" charset="0"/>
            </a:endParaRPr>
          </a:p>
        </p:txBody>
      </p:sp>
      <p:sp>
        <p:nvSpPr>
          <p:cNvPr id="41" name="CaixaDeTexto 40"/>
          <p:cNvSpPr txBox="1">
            <a:spLocks noChangeArrowheads="1"/>
          </p:cNvSpPr>
          <p:nvPr/>
        </p:nvSpPr>
        <p:spPr bwMode="auto">
          <a:xfrm>
            <a:off x="3571875" y="6211888"/>
            <a:ext cx="18573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1600" dirty="0">
                <a:latin typeface="Constantia" pitchFamily="18" charset="0"/>
              </a:rPr>
              <a:t>Sistema Financeiro Contábil</a:t>
            </a:r>
          </a:p>
        </p:txBody>
      </p:sp>
      <p:sp>
        <p:nvSpPr>
          <p:cNvPr id="42" name="CaixaDeTexto 41"/>
          <p:cNvSpPr txBox="1">
            <a:spLocks noChangeArrowheads="1"/>
          </p:cNvSpPr>
          <p:nvPr/>
        </p:nvSpPr>
        <p:spPr bwMode="auto">
          <a:xfrm>
            <a:off x="5652120" y="6211888"/>
            <a:ext cx="20264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latin typeface="Constantia" pitchFamily="18" charset="0"/>
              </a:rPr>
              <a:t>Informações Complementares</a:t>
            </a:r>
            <a:endParaRPr lang="pt-BR" dirty="0">
              <a:latin typeface="Constantia" pitchFamily="18" charset="0"/>
            </a:endParaRPr>
          </a:p>
        </p:txBody>
      </p:sp>
      <p:pic>
        <p:nvPicPr>
          <p:cNvPr id="9" name="Imagem 8" descr="agencia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928670"/>
            <a:ext cx="2286000" cy="171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Imagem 27" descr="DataIcon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4797152"/>
            <a:ext cx="15716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Imagem 25" descr="xls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5085184"/>
            <a:ext cx="1113284" cy="1113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837282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Fase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reunião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857232"/>
            <a:ext cx="2935287" cy="203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 descr="reuniã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8735" y="642918"/>
            <a:ext cx="3205165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837282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Fase 1</a:t>
            </a:r>
          </a:p>
        </p:txBody>
      </p:sp>
      <p:sp>
        <p:nvSpPr>
          <p:cNvPr id="1026" name="AutoShape 2" descr="data:image/png;base64,iVBORw0KGgoAAAANSUhEUgAAAMoAAAD5CAMAAABRVVqZAAAAflBMVEX///8AAAD5+fn8/Pxubm7g4OD29va2trbNzc3q6uqHh4eWlpZ3d3fx8fGOjo7Dw8PT09NnZ2ehoaEzMzNBQUEbGxtMTExXV1dcXFx9fX3Y2Nji4uIQEBCTk5MZGRl0dHSsrKxPT0/Gxsa7u7s5OTkqKiolJSWenp4+Pj5jY2MSHaQcAAANzElEQVR4nO2diZKiOhSGOyKrIos7aotgN+37v+AlCbsJAjnBy5T/rbo11TPF8E2WsyZ8fX300UcfffTRRx999F4pykzTbH95FNHSeTfGFyGxTdX5Q2L6Nt4NQlBmmumsBVHQ7/tZCIpmH9BNF1CYsrhvR0nnl6uvftBcEXiKnY7L+gT2UkNE17x5MjZoPhN4jonn2N9bWTBKSuLqPwAo6G6CvdgApSjmKXAdiFFBaG+DvVg/KXTJ42EJDiAo6CbyECGR6aW6Tnj5g0FB+/exYJiTGz4QEAqag71bb5GBcUOYtYK1FNnUBUQ3sMAI12AoaAn2dj1EQVRDXzzOcCgoAXvB/lJm5g0QBS3A3qyX8IacLpYdJArywV6vj7APZiSgEwyhcwz2fh2VOWCqqgawo4LQuCzEpmCSwDWcEsV2e0llo6Dxwxc8v4LU2pebcfz0Vq26cVCQOjZIausDx7fmpWfs9EM58FCO42KYamA4ur84Hs5iKE86j4mCRVx8N9J9719AIX5LfPktUIzdvoduFvvJo6NkMClNuYPN7F7S2M8dH0WhXn4QC9qVJ53Rz+PAkcfBF1OOogs6+U86t62vo5Q4ILMrlmCa4kmtKOghKaZJR0Y7Ccb2T0p3RCNiy0hDVksOi6KZbvILjrLi/t4xHRfOxtdf2LPHuZbUByP7lzE6ipQ4gKTy9RJF0YSkdERp+f3hGEGkJ9fS2rsHT0APy4lTOWfkkV/EjCQfRQGOA7I8WOxbv0Mdl1e6PRuRDAWF4CgnQ7f2qAWlfWN9pesTS46CoEtlZI7Faz7KUZsNlhKkRqTJUqB8w7KQoPgUbVpQRB6vMh5wLJ8NWV7KVotfWnszdiqKb+IoTYNYQQEv+ymKzbP2yhwApbHxVlBgS2WkguffOSgzEJS6QayioE0g8vhCecrFdRLJKCis/KyGgn6AykvYybdxpoIXr0ChVMeljoIOQGU/Eq4Y4ZLn5IOhVIx7AwXdAMaFBl6mavjcRCscynnhxNTCNFGQJ+jy4zokXSmRE+u8Ah7MDpaLblfLJgq6ivwVxavO7JPrhMfSBzMdcLtSiK4K63dd0xYhmGgfTzLTkGntS0XMPxNCoZCRMXajoKyZRsQXRsnK9mkYGTjJ3ygoaMfaeMVRvsoWl8A9jIOCdoyNFwCFxJDpotf9xWrDiSIfPwWKcbR66BgyUdDmmQViVGj2O0WxPF5sb3sFSth8q3Zd2SjoIQmFJL/1i3fndVNUTGRPFFq+N61VTRajFg62VnC4EoW8YrcoypPOz2kjYRSygc2yehE3ZzwchW3BZ4wMGNBmTJ0Xl5vJr6C4i6SHFuzcEAcFLJ2oaNwWBFF38ul5CC20ojhDf5aiuCrW4IgyK3bjdrCVNM/46Xmpyd/fMh2SMJU+T+Mvoo1IdJxV8KKwHBVNrSo4gKO0aC1SISeufrpYymUfbWtuK3AlDqOceeI4Nt2UFe4Xj5bsJDQKP4efvsWfSHRMs5OynPymXqGIFsRqVa83o6D9oHEhix7XJKxjS49LjmKrQrI7oiBvCEpOpJ1iXu+kMtjaN2V1RUHXYQaTnF4xdJ+HMtxxGY4ytJEUO/qqY/FqkW9BGVh0VRRs8qMOjsuIKOjSi6BWJVY7oMTrjYDuSR+U7k2xeYaC1LpxyyH3/EoFRTOFpPVCQWFXlhpXuliiDqEXiDqjDCsgpys/4LbrvA3lrHd+aH54hbRTVEYlqJ+QXL8LBaGORaQsWCHrJHLCY0vD4dtQepzpyxJ6qYkM5yN6xgnZPmuaMVF6NPhmsQrumNZlJVoZKLvltSlvxka5dwor6X6cNR7p1rYDytM/ZqaeKCzRnXr/9PN1JxJiV2gbu766lRPslPgVJZsCJZov2erTR9CKEvs1hQeEOj1UKQ7gYUPJsytdPOM+FqAVpalLR5Sa7L2ADyYNZdULhVRWU2s/IsqccZqavd76oGAMHEYu5h3yYFyU7mb5hV1pqt+oECe/xQerrBU15JxQ7xOMy0EpN2MnvH4/o6j4pI2xR15+6ibgiHNIhzn/JY2KUpwuCC/bJ5TZ/Pt3u92e0Xk7SN9M0ypzguHzBGpslaOSHZAKjBtvbXTVhbGYpaGUpaIyto/QL9UZLU/Dc0WnmNl/KwNFKZxJXIy8MHsnhVq0XcR6a7kTjGgvBQWFzZ+mKBZvnygV0KnZ10TiKrHKbgwRR3liaS9K5Po1h6CQ0n3oMeMVAJTzKqTy3R4o90EoNJxUH892xYNAaf67yEOhO5iz8J6zk9rjfSjrnihKEbMEbvzsuEhDuR9enuubD5tgNP/9nJ2UhlKpEL841jdgrWg2o9gNibI5Lq96jiLJrtCGnbh6WjUXJEp5JQo0ioIXCInqI0cP/ctxvpeLgjZ5ICDR2pMY0nVC2TvYIeuckIVSJpAYRQngZe91yOQ31QslS+qxTuBB72D0qhopKEXfJI68GLF9BcVN/B5KIiYKIilICSjF3ErtYxSH7SgJ3y6zZLFRSPgiLyC27dQrjpPj7fx0AV0FxR+Coh4eNR1IakaqXcGN7MkeoYd6qinYi6E0pRGPX3KaItIv89/nhiAkNsGasqWhlKUiN133C+a9k/k7Of2uBmWn+OShfGVFBtIKqtm+N6/K87z9N9zxayypKK1SUqs5cZQiz6dvpoyi5PeH4NUz304Z5aswnaYZXP4FFEISWZNHodfruY5+nPYORhtcDRqP/RQotlijDnXuNFpTYhwvkIJS8QAcv0QJG0fmesq7rFari5X6RpdL+nab1WX1Qr4GgPKVdVelq2Uz1AcT18+Q5BETRiM1vRaUn9tuuO6vUQYlWusQ2falupGeHM58FKFLMo0xUAqYk6tfDtsKSsNlFrojs8OVJOITTMkvPQyi0NqXo2LXAhl3A4GyWlz4SmxRlKJbBC97484LPG4gKB3+JIRnPNNMd/HLQ9mBTLAO9hfIyf8yeZ4xEEoHUwmBomgng+tOQqG8nmMwo6LwQy8wlJd9PhAmEveDx2vpKK/mmNgORo98RrF/vHOzQCA7GFX7pUfCPliWUFqVO1hUOwhs/cChbHV2K8aQuj1Pihbs+HkwQGvPcqV/9qLWPk/skxqSvmzxwWQ7LsI+WFmjcPTF9Q9NGIXgzLKVcmhLtOYor2u9Nc1GRckTsLXNmLvs/T3vHlaW9npXlO0JAiWTZoY/r91J6/VbVZVwUPac4/YgKEobSmkiV0NQ6tf3OE7INftgKB0840EoTZ1kopCdLOjgg/WcYOyNT5WFkkXERrzipfQqKKrRS+wjHJJQ8F6c2shItw4/3PKVoDvZlLRRoUrjYpUbegm6k01JRKF3aKuV7KRau4pSv4OjcBxkiGWPG/WNtSTHpakU5dD4zuEKIONClYKo0WJElKb6NhxWRVsPs5v1dH9hzfdrWZ5xUwwUGB+MamarFWsPG680JRUlv16vKEr8VdPXm3OB4op8mFHXTzwUqEw+3cLUkJem0Aa7k02FOcoxrMkPYZZ91uK6OHSw9j19MC6KrM2Y9CAasQXvGXNRZFr7r26JVqgJJsmdLD5W2CGlF85F5BmyUPJWCvyVnMvS++vgTirDLzjH+pKFUqOyTYMbr0zHnSRStIpdqZ/jNifj5Gf3aobX0nEJNxULedt9TwOFHl51o/ByO4/nuMhcK4qmVeor0t1JiWkK7Ci3dVNMB+ULu8ZxB89YMzkp1T6XPEhc9lmFpRIQm7Uzi1FZt082O7b63FQoywcjy/6kBpF+PAskWvt8kiBF8dgNSDeQjMvM5rcgdHAne6LwJchBPuNt6H/TRSkvznfC5FiN7bko3AnW5z6UFGXBO1YM8e2MWaecsRlwjqj3udhP7Xe7RS9lWWNZLQhNSUPJ+sFin9syLcEzljYqJKeHv7KcowT1S1fgE60SUKh5pBXidYeyKohkoeRfWXYj/z6eDyZv2eNtuVqLnCpKdsVxtcdlOhMsvzuEdoTEYWJdD7v1d7lW9OphOu+wLTMu3uu8SpeMi0S7YqoRPio5WqJV4maMR+rUIaUHlZ2ER6kcj3YNCS0Io6LQRUMO40cjJlplTjDFNp0Oo+LyrgzrpFCVhaIUFwUSXz/qEHqBCB6l+HJRuiU74WJ56xCvgAgcJT/vQc/h4rLqiN0UUj1jM+iyg4FIKgotq04+9MqDr6lHkfR6dtzSGvtXWYc+mpI0KvmxIjVwlh1Seqd+/WBN2RJR8lsCdX913eFvVbNU6Txaoe03vpex+P938WvGj+r/bbcZgcy1QheLzrwYgWpSjgvJg71E+f+6k3WamHXdTGo819MaFbbIF+TD5Xd1rQjonShYNu5EnMJmzFN55Uty3PyP0xSdVESYarq1TR2F2hz9cpv0qOQhv4kT40f4FoT3LHtl5k562ReHwCJ9cdydp4xS3CSCI8zJ72BfxbG2qHJA6vbyjtIW7aJ3oeTfXQ/X03dcFHzDW7zwvqfmTnKl3v8NFEU7JduJT7D8Ag7X8H8LlIAZZnZW0cg+tuOS3evkP6ZuV/KvFpvucfIoZCM24sSauonMb3VKF0v4D/hguL89Dv1/wjMmSz+YeECMla+W+cSXPZZCPBdn9Tt9FCrFnXpsn2tmx//CqFDj4kx/VOinWozQA96MT+8IiMkRCj/dwS7crxT21zvjFfOOvxEBJ+89awUXKy5nsSiFoZFRsiSFaoQdLo7sqUEf6oWQ4JWt3FtcP/roo48++uijjz766KOB+g8x7qOOu5o4xgAAAABJRU5ErkJggg=="/>
          <p:cNvSpPr>
            <a:spLocks noChangeAspect="1" noChangeArrowheads="1"/>
          </p:cNvSpPr>
          <p:nvPr/>
        </p:nvSpPr>
        <p:spPr bwMode="auto">
          <a:xfrm>
            <a:off x="155575" y="-1690688"/>
            <a:ext cx="2857500" cy="35242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8" name="Picture 4" descr="https://qualidadenapratica.files.wordpress.com/2012/08/documentos-gacet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4071942"/>
            <a:ext cx="1714492" cy="1828789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857224" y="3071810"/>
            <a:ext cx="728667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>
            <a:off x="1857356" y="3286124"/>
            <a:ext cx="456764" cy="78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1071566" y="5917188"/>
            <a:ext cx="1785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latin typeface="Constantia" pitchFamily="18" charset="0"/>
              </a:rPr>
              <a:t>Especificações</a:t>
            </a:r>
            <a:endParaRPr lang="pt-BR" dirty="0">
              <a:latin typeface="Constantia" pitchFamily="18" charset="0"/>
            </a:endParaRP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3714744" y="1428736"/>
            <a:ext cx="178592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latin typeface="Constantia" pitchFamily="18" charset="0"/>
              </a:rPr>
              <a:t>Análise de </a:t>
            </a:r>
          </a:p>
          <a:p>
            <a:pPr algn="ctr"/>
            <a:r>
              <a:rPr lang="pt-BR" dirty="0" smtClean="0">
                <a:latin typeface="Constantia" pitchFamily="18" charset="0"/>
              </a:rPr>
              <a:t>Negócio </a:t>
            </a:r>
            <a:endParaRPr lang="pt-BR" dirty="0">
              <a:latin typeface="Constantia" pitchFamily="18" charset="0"/>
            </a:endParaRPr>
          </a:p>
        </p:txBody>
      </p:sp>
      <p:sp>
        <p:nvSpPr>
          <p:cNvPr id="1030" name="AutoShape 6" descr="Resultado de imagem para modelo de dad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2" name="AutoShape 8" descr="Resultado de imagem para modelo de dad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4" name="Picture 10" descr="https://i-msdn.sec.s-msft.com/dynimg/IC17104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86380" y="4000504"/>
            <a:ext cx="2786082" cy="1899375"/>
          </a:xfrm>
          <a:prstGeom prst="rect">
            <a:avLst/>
          </a:prstGeom>
          <a:noFill/>
        </p:spPr>
      </p:pic>
      <p:sp>
        <p:nvSpPr>
          <p:cNvPr id="14" name="Seta para baixo 13"/>
          <p:cNvSpPr/>
          <p:nvPr/>
        </p:nvSpPr>
        <p:spPr>
          <a:xfrm rot="16200000">
            <a:off x="3736395" y="4109360"/>
            <a:ext cx="456764" cy="1643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5429256" y="5915262"/>
            <a:ext cx="28575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latin typeface="Constantia" pitchFamily="18" charset="0"/>
              </a:rPr>
              <a:t>Modelagem de Dados</a:t>
            </a:r>
            <a:endParaRPr lang="pt-BR" dirty="0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642937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O Que Oferecemos</a:t>
            </a:r>
          </a:p>
        </p:txBody>
      </p:sp>
      <p:pic>
        <p:nvPicPr>
          <p:cNvPr id="6" name="Imagem 5" descr="Analytics-2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0936" y="3776216"/>
            <a:ext cx="1219200" cy="1219200"/>
          </a:xfrm>
          <a:prstGeom prst="rect">
            <a:avLst/>
          </a:prstGeom>
        </p:spPr>
      </p:pic>
      <p:pic>
        <p:nvPicPr>
          <p:cNvPr id="7" name="Imagem 6" descr="rocket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0936" y="1111920"/>
            <a:ext cx="1219200" cy="1219200"/>
          </a:xfrm>
          <a:prstGeom prst="rect">
            <a:avLst/>
          </a:prstGeom>
        </p:spPr>
      </p:pic>
      <p:pic>
        <p:nvPicPr>
          <p:cNvPr id="8" name="Imagem 7" descr="Sites-2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0936" y="5072360"/>
            <a:ext cx="1368152" cy="1368152"/>
          </a:xfrm>
          <a:prstGeom prst="rect">
            <a:avLst/>
          </a:prstGeom>
        </p:spPr>
      </p:pic>
      <p:pic>
        <p:nvPicPr>
          <p:cNvPr id="13" name="Imagem 12" descr="student-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0936" y="2408064"/>
            <a:ext cx="1219200" cy="121920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1691680" y="1345084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Consultoria em </a:t>
            </a:r>
            <a:r>
              <a:rPr lang="pt-BR" dirty="0" err="1" smtClean="0"/>
              <a:t>Pentaho</a:t>
            </a:r>
            <a:r>
              <a:rPr lang="pt-BR" dirty="0" smtClean="0"/>
              <a:t>. Suporte ao desenvolvedor/arquiteto.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Alta performance e alta disponibilidade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691680" y="2666628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Treinamentos em </a:t>
            </a:r>
            <a:r>
              <a:rPr lang="pt-BR" dirty="0" err="1" smtClean="0"/>
              <a:t>Pentaho</a:t>
            </a:r>
            <a:r>
              <a:rPr lang="pt-BR" dirty="0" smtClean="0"/>
              <a:t>. Básico, intermediário e avançado.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In </a:t>
            </a:r>
            <a:r>
              <a:rPr lang="pt-BR" dirty="0" err="1" smtClean="0"/>
              <a:t>Company</a:t>
            </a:r>
            <a:r>
              <a:rPr lang="pt-BR" dirty="0" smtClean="0"/>
              <a:t> ou em nossa sede.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691680" y="4017888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Projetos de BI. Soluções completas desde o levantamento de requisitos até a entrega dos painéis, visões e relatórios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1691680" y="5589240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Suporte remoto. Atendimento totalmente online e personalizado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atabas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3177" y="4071942"/>
            <a:ext cx="1862161" cy="1844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ector de seta reta 7"/>
          <p:cNvCxnSpPr>
            <a:stCxn id="35" idx="3"/>
            <a:endCxn id="24" idx="1"/>
          </p:cNvCxnSpPr>
          <p:nvPr/>
        </p:nvCxnSpPr>
        <p:spPr>
          <a:xfrm>
            <a:off x="2214546" y="4893481"/>
            <a:ext cx="1714517" cy="102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5143500" y="5002237"/>
            <a:ext cx="1209677" cy="69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>
            <a:spLocks noChangeArrowheads="1"/>
          </p:cNvSpPr>
          <p:nvPr/>
        </p:nvSpPr>
        <p:spPr bwMode="auto">
          <a:xfrm>
            <a:off x="1000125" y="5630863"/>
            <a:ext cx="1214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>
                <a:latin typeface="Constantia" pitchFamily="18" charset="0"/>
              </a:rPr>
              <a:t>DB- Stage </a:t>
            </a:r>
          </a:p>
        </p:txBody>
      </p:sp>
      <p:pic>
        <p:nvPicPr>
          <p:cNvPr id="19" name="Imagem 18" descr="database-51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1142974"/>
            <a:ext cx="1071543" cy="100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Imagem 19" descr="seta_baixo_fad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1" y="2143128"/>
            <a:ext cx="928669" cy="2000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CaixaDeTexto 20"/>
          <p:cNvSpPr txBox="1">
            <a:spLocks noChangeArrowheads="1"/>
          </p:cNvSpPr>
          <p:nvPr/>
        </p:nvSpPr>
        <p:spPr bwMode="auto">
          <a:xfrm>
            <a:off x="785813" y="2071678"/>
            <a:ext cx="1785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dirty="0" err="1">
                <a:latin typeface="Constantia" pitchFamily="18" charset="0"/>
              </a:rPr>
              <a:t>Sys</a:t>
            </a:r>
            <a:r>
              <a:rPr lang="pt-BR" dirty="0">
                <a:latin typeface="Constantia" pitchFamily="18" charset="0"/>
              </a:rPr>
              <a:t> -</a:t>
            </a:r>
            <a:r>
              <a:rPr lang="pt-BR" dirty="0" err="1">
                <a:latin typeface="Constantia" pitchFamily="18" charset="0"/>
              </a:rPr>
              <a:t>DataBase</a:t>
            </a:r>
            <a:r>
              <a:rPr lang="pt-BR" dirty="0">
                <a:latin typeface="Constantia" pitchFamily="18" charset="0"/>
              </a:rPr>
              <a:t> </a:t>
            </a:r>
          </a:p>
        </p:txBody>
      </p:sp>
      <p:pic>
        <p:nvPicPr>
          <p:cNvPr id="24" name="Imagem 23" descr="Engre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9063" y="4419615"/>
            <a:ext cx="121443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CaixaDeTexto 27"/>
          <p:cNvSpPr txBox="1">
            <a:spLocks noChangeArrowheads="1"/>
          </p:cNvSpPr>
          <p:nvPr/>
        </p:nvSpPr>
        <p:spPr bwMode="auto">
          <a:xfrm>
            <a:off x="6429375" y="5845175"/>
            <a:ext cx="192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>
                <a:latin typeface="Constantia" pitchFamily="18" charset="0"/>
              </a:rPr>
              <a:t>Data warehouse </a:t>
            </a:r>
          </a:p>
        </p:txBody>
      </p:sp>
      <p:pic>
        <p:nvPicPr>
          <p:cNvPr id="29" name="Imagem 28" descr="DataIcon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43240" y="2000254"/>
            <a:ext cx="1285870" cy="1285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Seta para a direita 30"/>
          <p:cNvSpPr/>
          <p:nvPr/>
        </p:nvSpPr>
        <p:spPr>
          <a:xfrm rot="7691406">
            <a:off x="2145940" y="3624543"/>
            <a:ext cx="1208783" cy="23071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2" name="CaixaDeTexto 31"/>
          <p:cNvSpPr txBox="1">
            <a:spLocks noChangeArrowheads="1"/>
          </p:cNvSpPr>
          <p:nvPr/>
        </p:nvSpPr>
        <p:spPr bwMode="auto">
          <a:xfrm>
            <a:off x="4857750" y="901692"/>
            <a:ext cx="428625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800" dirty="0">
                <a:latin typeface="Constantia" pitchFamily="18" charset="0"/>
              </a:rPr>
              <a:t>xtract = Extração</a:t>
            </a:r>
          </a:p>
          <a:p>
            <a:r>
              <a:rPr lang="pt-PT" sz="2800" dirty="0">
                <a:latin typeface="Constantia" pitchFamily="18" charset="0"/>
              </a:rPr>
              <a:t>ransform = Transformação</a:t>
            </a:r>
          </a:p>
          <a:p>
            <a:r>
              <a:rPr lang="pt-PT" sz="2800" dirty="0">
                <a:latin typeface="Constantia" pitchFamily="18" charset="0"/>
              </a:rPr>
              <a:t>oad = Carga</a:t>
            </a:r>
          </a:p>
        </p:txBody>
      </p:sp>
      <p:pic>
        <p:nvPicPr>
          <p:cNvPr id="35" name="Imagem 34" descr="9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0127" y="4143380"/>
            <a:ext cx="1214419" cy="150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CaixaDeTexto 37"/>
          <p:cNvSpPr txBox="1">
            <a:spLocks noChangeArrowheads="1"/>
          </p:cNvSpPr>
          <p:nvPr/>
        </p:nvSpPr>
        <p:spPr bwMode="auto">
          <a:xfrm>
            <a:off x="4643438" y="901692"/>
            <a:ext cx="35718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800" b="1" dirty="0">
                <a:solidFill>
                  <a:srgbClr val="0070C0"/>
                </a:solidFill>
                <a:latin typeface="Constantia" pitchFamily="18" charset="0"/>
              </a:rPr>
              <a:t>E</a:t>
            </a:r>
            <a:endParaRPr lang="pt-PT" sz="2800" dirty="0">
              <a:latin typeface="Constantia" pitchFamily="18" charset="0"/>
            </a:endParaRPr>
          </a:p>
          <a:p>
            <a:r>
              <a:rPr lang="pt-PT" sz="2800" b="1" dirty="0">
                <a:solidFill>
                  <a:srgbClr val="0070C0"/>
                </a:solidFill>
                <a:latin typeface="Constantia" pitchFamily="18" charset="0"/>
              </a:rPr>
              <a:t>T</a:t>
            </a:r>
            <a:endParaRPr lang="pt-PT" sz="2800" dirty="0">
              <a:latin typeface="Constantia" pitchFamily="18" charset="0"/>
            </a:endParaRPr>
          </a:p>
          <a:p>
            <a:r>
              <a:rPr lang="pt-PT" sz="2800" b="1" dirty="0">
                <a:solidFill>
                  <a:srgbClr val="0070C0"/>
                </a:solidFill>
                <a:latin typeface="Constantia" pitchFamily="18" charset="0"/>
              </a:rPr>
              <a:t>L</a:t>
            </a:r>
            <a:endParaRPr lang="pt-PT" sz="2800" dirty="0">
              <a:latin typeface="Constantia" pitchFamily="18" charset="0"/>
            </a:endParaRPr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837282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Fase 2 – ETL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8" grpId="0"/>
      <p:bldP spid="32" grpId="0"/>
      <p:bldP spid="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atabas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699" y="1062786"/>
            <a:ext cx="1357337" cy="135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00034" y="2344732"/>
            <a:ext cx="22145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Constantia" pitchFamily="18" charset="0"/>
              </a:rPr>
              <a:t>Data </a:t>
            </a:r>
            <a:r>
              <a:rPr lang="pt-BR" dirty="0" smtClean="0">
                <a:latin typeface="Constantia" pitchFamily="18" charset="0"/>
              </a:rPr>
              <a:t>Warehouse </a:t>
            </a:r>
            <a:endParaRPr lang="pt-BR" dirty="0">
              <a:latin typeface="Constantia" pitchFamily="18" charset="0"/>
            </a:endParaRPr>
          </a:p>
        </p:txBody>
      </p:sp>
      <p:pic>
        <p:nvPicPr>
          <p:cNvPr id="7" name="Imagem 6" descr="relatori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5400" y="2820953"/>
            <a:ext cx="1982814" cy="160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7" descr="xexcel-visual.png.pagespeed.ic.owG9gNbKIB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2198" y="1214422"/>
            <a:ext cx="2500299" cy="141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Imagem 21" descr="xls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6500" y="5346700"/>
            <a:ext cx="1071582" cy="1000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Imagem 23" descr="pdf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72313" y="4643438"/>
            <a:ext cx="1000140" cy="100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Imagem 26" descr="Business-Intelligence-Cube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3357563"/>
            <a:ext cx="3273425" cy="281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Seta para baixo 32"/>
          <p:cNvSpPr/>
          <p:nvPr/>
        </p:nvSpPr>
        <p:spPr>
          <a:xfrm>
            <a:off x="1357290" y="2786058"/>
            <a:ext cx="500066" cy="92869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4" name="CaixaDeTexto 33"/>
          <p:cNvSpPr txBox="1">
            <a:spLocks noChangeArrowheads="1"/>
          </p:cNvSpPr>
          <p:nvPr/>
        </p:nvSpPr>
        <p:spPr bwMode="auto">
          <a:xfrm>
            <a:off x="928688" y="5886450"/>
            <a:ext cx="1357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>
                <a:latin typeface="Constantia" pitchFamily="18" charset="0"/>
              </a:rPr>
              <a:t>Cubos</a:t>
            </a:r>
          </a:p>
        </p:txBody>
      </p:sp>
      <p:cxnSp>
        <p:nvCxnSpPr>
          <p:cNvPr id="16" name="Conector de seta reta 15"/>
          <p:cNvCxnSpPr/>
          <p:nvPr/>
        </p:nvCxnSpPr>
        <p:spPr>
          <a:xfrm>
            <a:off x="2857500" y="5357813"/>
            <a:ext cx="3143250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2714625" y="1857375"/>
            <a:ext cx="3214688" cy="2000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3000375" y="3571875"/>
            <a:ext cx="3286125" cy="1000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837282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Fase 2 – Criação de Cubo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 descr="Business-Intelligence-Cub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1142984"/>
            <a:ext cx="300039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3428992" y="3214686"/>
            <a:ext cx="22145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latin typeface="Constantia" pitchFamily="18" charset="0"/>
              </a:rPr>
              <a:t>Cubo</a:t>
            </a:r>
            <a:endParaRPr lang="pt-BR" dirty="0">
              <a:latin typeface="Constantia" pitchFamily="18" charset="0"/>
            </a:endParaRPr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457200" y="305702"/>
            <a:ext cx="8229600" cy="837282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Fase 3 </a:t>
            </a:r>
            <a:b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Geração de Relatórios e Painéis</a:t>
            </a:r>
          </a:p>
        </p:txBody>
      </p:sp>
      <p:pic>
        <p:nvPicPr>
          <p:cNvPr id="12292" name="Picture 4" descr="http://bestdashboardsoftware.com/index/wp-content/uploads/2012/02/sales-marketing-dashboard1-280x30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3857628"/>
            <a:ext cx="2643206" cy="2112522"/>
          </a:xfrm>
          <a:prstGeom prst="rect">
            <a:avLst/>
          </a:prstGeom>
          <a:noFill/>
        </p:spPr>
      </p:pic>
      <p:pic>
        <p:nvPicPr>
          <p:cNvPr id="12294" name="Picture 6" descr="http://telesinfo.com.br/wordpresspt/wp-content/uploads/2011/10/relatorio_20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28" y="3929066"/>
            <a:ext cx="2761179" cy="2071702"/>
          </a:xfrm>
          <a:prstGeom prst="rect">
            <a:avLst/>
          </a:prstGeom>
          <a:noFill/>
        </p:spPr>
      </p:pic>
      <p:sp>
        <p:nvSpPr>
          <p:cNvPr id="20" name="CaixaDeTexto 19"/>
          <p:cNvSpPr txBox="1">
            <a:spLocks noChangeArrowheads="1"/>
          </p:cNvSpPr>
          <p:nvPr/>
        </p:nvSpPr>
        <p:spPr bwMode="auto">
          <a:xfrm>
            <a:off x="5429256" y="5988626"/>
            <a:ext cx="22145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latin typeface="Constantia" pitchFamily="18" charset="0"/>
              </a:rPr>
              <a:t>Painel</a:t>
            </a:r>
            <a:endParaRPr lang="pt-BR" dirty="0">
              <a:latin typeface="Constantia" pitchFamily="18" charset="0"/>
            </a:endParaRPr>
          </a:p>
        </p:txBody>
      </p:sp>
      <p:sp>
        <p:nvSpPr>
          <p:cNvPr id="21" name="CaixaDeTexto 20"/>
          <p:cNvSpPr txBox="1">
            <a:spLocks noChangeArrowheads="1"/>
          </p:cNvSpPr>
          <p:nvPr/>
        </p:nvSpPr>
        <p:spPr bwMode="auto">
          <a:xfrm>
            <a:off x="1643042" y="5988626"/>
            <a:ext cx="22145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latin typeface="Constantia" pitchFamily="18" charset="0"/>
              </a:rPr>
              <a:t>Relatório</a:t>
            </a:r>
            <a:endParaRPr lang="pt-BR" dirty="0">
              <a:latin typeface="Constantia" pitchFamily="18" charset="0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 rot="10800000" flipV="1">
            <a:off x="3071802" y="3071810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5143504" y="3071810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58_-_Analitics_Flat-1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3408" y="3249080"/>
            <a:ext cx="1085056" cy="1085056"/>
          </a:xfrm>
          <a:prstGeom prst="rect">
            <a:avLst/>
          </a:prstGeom>
        </p:spPr>
      </p:pic>
      <p:pic>
        <p:nvPicPr>
          <p:cNvPr id="17" name="Imagem 16" descr="dashboard-high-1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014" y="3249080"/>
            <a:ext cx="1164096" cy="1164096"/>
          </a:xfrm>
          <a:prstGeom prst="rect">
            <a:avLst/>
          </a:prstGeom>
        </p:spPr>
      </p:pic>
      <p:pic>
        <p:nvPicPr>
          <p:cNvPr id="18" name="Imagem 17" descr="data_configura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3249080"/>
            <a:ext cx="984176" cy="984176"/>
          </a:xfrm>
          <a:prstGeom prst="rect">
            <a:avLst/>
          </a:prstGeom>
        </p:spPr>
      </p:pic>
      <p:pic>
        <p:nvPicPr>
          <p:cNvPr id="19" name="Imagem 18" descr="minin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76744" y="3249080"/>
            <a:ext cx="1188032" cy="1188032"/>
          </a:xfrm>
          <a:prstGeom prst="rect">
            <a:avLst/>
          </a:prstGeom>
        </p:spPr>
      </p:pic>
      <p:pic>
        <p:nvPicPr>
          <p:cNvPr id="20" name="Imagem 19" descr="Traffic_Analityc-128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40196" y="3249080"/>
            <a:ext cx="1075184" cy="1075184"/>
          </a:xfrm>
          <a:prstGeom prst="rect">
            <a:avLst/>
          </a:prstGeom>
        </p:spPr>
      </p:pic>
      <p:pic>
        <p:nvPicPr>
          <p:cNvPr id="21" name="Imagem 20" descr="cube-128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22362" y="3249080"/>
            <a:ext cx="1219200" cy="1219200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586160" y="436510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ETL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2066598" y="436510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OLAP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5023549" y="436510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KPI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6290077" y="436510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MINING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7317883" y="436510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DASHBOARD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203848" y="436510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ANALISES</a:t>
            </a:r>
            <a:endParaRPr lang="pt-BR" dirty="0"/>
          </a:p>
        </p:txBody>
      </p:sp>
      <p:pic>
        <p:nvPicPr>
          <p:cNvPr id="14" name="Imagem 13" descr="downloa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690" y="2638376"/>
            <a:ext cx="9146690" cy="2086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28" grpId="0"/>
      <p:bldP spid="29" grpId="0"/>
      <p:bldP spid="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837282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Quando Pensar em </a:t>
            </a:r>
            <a:r>
              <a:rPr lang="pt-BR" sz="40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Pentaho</a:t>
            </a:r>
            <a:endParaRPr lang="pt-BR" sz="4000" dirty="0" smtClean="0"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7" name="Imagem 6" descr="jebsweb-squee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882" y="1916832"/>
            <a:ext cx="8660582" cy="3163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29600" cy="576064"/>
          </a:xfrm>
        </p:spPr>
        <p:txBody>
          <a:bodyPr>
            <a:noAutofit/>
          </a:bodyPr>
          <a:lstStyle/>
          <a:p>
            <a:pPr algn="ctr"/>
            <a:r>
              <a:rPr lang="pt-BR" sz="36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OBRIGADO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619672" y="908720"/>
            <a:ext cx="6532558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sz="2400" dirty="0" smtClean="0"/>
              <a:t>www.jebsweb.com.br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sz="2400" dirty="0" smtClean="0"/>
              <a:t>www.consultoremti.wordpress.com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sz="2400" dirty="0" smtClean="0"/>
              <a:t>contato@jebsweb.com.br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sz="2400" dirty="0" smtClean="0"/>
              <a:t>www.facebook.com/jebsweb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pt-BR" sz="2400" dirty="0" smtClean="0"/>
              <a:t>https://plus.google.com/+JebswebBrPentaho</a:t>
            </a:r>
          </a:p>
          <a:p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941168"/>
            <a:ext cx="8547720" cy="16520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642937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Nossos Clientes</a:t>
            </a:r>
          </a:p>
        </p:txBody>
      </p:sp>
      <p:pic>
        <p:nvPicPr>
          <p:cNvPr id="11" name="Imagem 10" descr="1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4653136"/>
            <a:ext cx="1700787" cy="1121666"/>
          </a:xfrm>
          <a:prstGeom prst="rect">
            <a:avLst/>
          </a:prstGeom>
        </p:spPr>
      </p:pic>
      <p:pic>
        <p:nvPicPr>
          <p:cNvPr id="14" name="Imagem 13" descr="arcoga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2780928"/>
            <a:ext cx="1700787" cy="1121666"/>
          </a:xfrm>
          <a:prstGeom prst="rect">
            <a:avLst/>
          </a:prstGeom>
        </p:spPr>
      </p:pic>
      <p:pic>
        <p:nvPicPr>
          <p:cNvPr id="20" name="Imagem 19" descr="fa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72200" y="4653136"/>
            <a:ext cx="1700787" cy="1121666"/>
          </a:xfrm>
          <a:prstGeom prst="rect">
            <a:avLst/>
          </a:prstGeom>
        </p:spPr>
      </p:pic>
      <p:pic>
        <p:nvPicPr>
          <p:cNvPr id="21" name="Imagem 20" descr="ibo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72200" y="1124744"/>
            <a:ext cx="1712979" cy="1152146"/>
          </a:xfrm>
          <a:prstGeom prst="rect">
            <a:avLst/>
          </a:prstGeom>
        </p:spPr>
      </p:pic>
      <p:pic>
        <p:nvPicPr>
          <p:cNvPr id="22" name="Imagem 21" descr="integra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3608" y="2780928"/>
            <a:ext cx="1700787" cy="1121666"/>
          </a:xfrm>
          <a:prstGeom prst="rect">
            <a:avLst/>
          </a:prstGeom>
        </p:spPr>
      </p:pic>
      <p:pic>
        <p:nvPicPr>
          <p:cNvPr id="23" name="Imagem 22" descr="original_logistic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63888" y="2780928"/>
            <a:ext cx="1700787" cy="1121666"/>
          </a:xfrm>
          <a:prstGeom prst="rect">
            <a:avLst/>
          </a:prstGeom>
        </p:spPr>
      </p:pic>
      <p:pic>
        <p:nvPicPr>
          <p:cNvPr id="24" name="Imagem 23" descr="petlandia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63888" y="4653136"/>
            <a:ext cx="1697739" cy="1118618"/>
          </a:xfrm>
          <a:prstGeom prst="rect">
            <a:avLst/>
          </a:prstGeom>
        </p:spPr>
      </p:pic>
      <p:pic>
        <p:nvPicPr>
          <p:cNvPr id="26" name="Imagem 25" descr="charrua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63888" y="1124744"/>
            <a:ext cx="1700787" cy="1121666"/>
          </a:xfrm>
          <a:prstGeom prst="rect">
            <a:avLst/>
          </a:prstGeom>
        </p:spPr>
      </p:pic>
      <p:pic>
        <p:nvPicPr>
          <p:cNvPr id="27" name="Imagem 26" descr="sofi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3608" y="1124744"/>
            <a:ext cx="1697739" cy="1118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2015208" y="980728"/>
            <a:ext cx="71287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Elias Brito: 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MBA em Gerenciamento de Projetos pela Universidade Católica de Petrópolis e Graduado em Análise de Sistemas. 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Arquiteto </a:t>
            </a:r>
            <a:r>
              <a:rPr lang="pt-BR" dirty="0" err="1" smtClean="0"/>
              <a:t>Pentaho</a:t>
            </a:r>
            <a:r>
              <a:rPr lang="pt-BR" dirty="0" smtClean="0"/>
              <a:t> e DBA </a:t>
            </a:r>
            <a:r>
              <a:rPr lang="pt-BR" dirty="0" err="1" smtClean="0"/>
              <a:t>MySQL</a:t>
            </a:r>
            <a:r>
              <a:rPr lang="pt-BR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Iniciou carreira em TI em 1998 como desenvolvedor. Nos 9 últimos anos tem se dedicado ao desenvolvimento de projetos de BI – Sempre atuou em empresas líderes de mercado em seus segmentos.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Atualmente é Proprietário e Diretor da JEBS WEB Soluções em TI, empresa especializada e dedicada ao trabalho com </a:t>
            </a:r>
            <a:r>
              <a:rPr lang="pt-BR" dirty="0" err="1" smtClean="0"/>
              <a:t>Pentaho</a:t>
            </a:r>
            <a:r>
              <a:rPr lang="pt-BR" dirty="0" smtClean="0"/>
              <a:t> e responsável pelo blog </a:t>
            </a:r>
            <a:r>
              <a:rPr lang="pt-BR" dirty="0" err="1" smtClean="0"/>
              <a:t>consultoremti</a:t>
            </a:r>
            <a:r>
              <a:rPr lang="pt-BR" dirty="0" smtClean="0"/>
              <a:t>.wordpress.com.</a:t>
            </a:r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642937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Um Pouco Sobre Mim</a:t>
            </a:r>
          </a:p>
        </p:txBody>
      </p:sp>
      <p:pic>
        <p:nvPicPr>
          <p:cNvPr id="8" name="Imagem 7" descr="perfi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052736"/>
            <a:ext cx="1629002" cy="1629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335633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Business </a:t>
            </a:r>
            <a:r>
              <a:rPr lang="pt-BR" sz="4000" dirty="0" err="1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Intelligence</a:t>
            </a:r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Dando Suporte à Tomada de Decisão</a:t>
            </a:r>
          </a:p>
        </p:txBody>
      </p:sp>
      <p:pic>
        <p:nvPicPr>
          <p:cNvPr id="7" name="Imagem 6" descr="tomada-de-decisão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27376" y="2384968"/>
            <a:ext cx="5616624" cy="4473032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251520" y="1914509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Como cortar custos?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51520" y="1484784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Quais custos cortar?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51520" y="2344234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Como aumentar minha produção?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251520" y="2773959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Quanto custa produzir um determinado produto?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251520" y="3203684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Com quantos </a:t>
            </a:r>
            <a:r>
              <a:rPr lang="pt-BR" dirty="0" err="1" smtClean="0"/>
              <a:t>KMs</a:t>
            </a:r>
            <a:r>
              <a:rPr lang="pt-BR" dirty="0" smtClean="0"/>
              <a:t> rodados devo trocar uma peça da minha frota?</a:t>
            </a:r>
          </a:p>
        </p:txBody>
      </p:sp>
      <p:pic>
        <p:nvPicPr>
          <p:cNvPr id="17" name="Imagem 16" descr="cifra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933056"/>
            <a:ext cx="2238375" cy="2047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642937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Indicadores de Performance</a:t>
            </a:r>
          </a:p>
        </p:txBody>
      </p:sp>
      <p:pic>
        <p:nvPicPr>
          <p:cNvPr id="6" name="Imagem 5" descr="business-intelligence-b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908720"/>
            <a:ext cx="6336704" cy="4513684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323528" y="5373216"/>
            <a:ext cx="8229600" cy="1146993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O BI te responde essas questões baseado em fatos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ipse 31"/>
          <p:cNvSpPr/>
          <p:nvPr/>
        </p:nvSpPr>
        <p:spPr>
          <a:xfrm>
            <a:off x="3788296" y="1412776"/>
            <a:ext cx="1207368" cy="109688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Data </a:t>
            </a:r>
            <a:r>
              <a:rPr lang="pt-BR" sz="1600" dirty="0" err="1" smtClean="0"/>
              <a:t>Mining</a:t>
            </a:r>
            <a:endParaRPr lang="pt-BR" sz="1600" dirty="0"/>
          </a:p>
        </p:txBody>
      </p:sp>
      <p:sp>
        <p:nvSpPr>
          <p:cNvPr id="34" name="Elipse 33"/>
          <p:cNvSpPr/>
          <p:nvPr/>
        </p:nvSpPr>
        <p:spPr>
          <a:xfrm>
            <a:off x="3779912" y="1412776"/>
            <a:ext cx="1207368" cy="109688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OLAP</a:t>
            </a:r>
            <a:endParaRPr lang="pt-BR" sz="1600" dirty="0"/>
          </a:p>
        </p:txBody>
      </p:sp>
      <p:sp>
        <p:nvSpPr>
          <p:cNvPr id="43" name="Elipse 42"/>
          <p:cNvSpPr/>
          <p:nvPr/>
        </p:nvSpPr>
        <p:spPr>
          <a:xfrm>
            <a:off x="3779912" y="1412776"/>
            <a:ext cx="1240904" cy="1096888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DW</a:t>
            </a:r>
            <a:endParaRPr lang="pt-BR" sz="1600" dirty="0"/>
          </a:p>
        </p:txBody>
      </p:sp>
      <p:sp>
        <p:nvSpPr>
          <p:cNvPr id="44" name="Elipse 43"/>
          <p:cNvSpPr/>
          <p:nvPr/>
        </p:nvSpPr>
        <p:spPr>
          <a:xfrm>
            <a:off x="3779912" y="1412776"/>
            <a:ext cx="1207368" cy="109688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Painéis</a:t>
            </a:r>
            <a:endParaRPr lang="pt-BR" sz="1600" dirty="0"/>
          </a:p>
        </p:txBody>
      </p:sp>
      <p:sp>
        <p:nvSpPr>
          <p:cNvPr id="45" name="Elipse 44"/>
          <p:cNvSpPr/>
          <p:nvPr/>
        </p:nvSpPr>
        <p:spPr>
          <a:xfrm>
            <a:off x="3779912" y="1412776"/>
            <a:ext cx="1207368" cy="10968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KPIs</a:t>
            </a:r>
            <a:endParaRPr lang="pt-BR" sz="1600" dirty="0"/>
          </a:p>
        </p:txBody>
      </p:sp>
      <p:sp>
        <p:nvSpPr>
          <p:cNvPr id="26" name="Elipse 25"/>
          <p:cNvSpPr/>
          <p:nvPr/>
        </p:nvSpPr>
        <p:spPr>
          <a:xfrm>
            <a:off x="3419872" y="2780928"/>
            <a:ext cx="1944216" cy="165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Business </a:t>
            </a:r>
            <a:r>
              <a:rPr lang="pt-BR" dirty="0" err="1" smtClean="0"/>
              <a:t>Intelligence</a:t>
            </a:r>
            <a:r>
              <a:rPr lang="pt-BR" dirty="0" smtClean="0"/>
              <a:t> (BI)</a:t>
            </a:r>
            <a:endParaRPr lang="pt-BR" dirty="0"/>
          </a:p>
        </p:txBody>
      </p:sp>
      <p:sp>
        <p:nvSpPr>
          <p:cNvPr id="28" name="Elipse 27"/>
          <p:cNvSpPr/>
          <p:nvPr/>
        </p:nvSpPr>
        <p:spPr>
          <a:xfrm>
            <a:off x="3779912" y="1412776"/>
            <a:ext cx="1224136" cy="10968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Análise</a:t>
            </a:r>
            <a:endParaRPr lang="pt-BR" sz="15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53306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BI – Um Conceito, Diversas Tecnologias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4.82886E-6 C 0.02153 0.01688 0.11979 0.05434 0.14931 0.10152 C 0.17882 0.1487 0.18368 0.22756 0.17309 0.2833 C 0.1625 0.33903 0.12969 0.40888 0.08542 0.4364 C 0.04115 0.46392 -0.04809 0.47224 -0.09271 0.44796 C -0.13732 0.42368 -0.17187 0.3469 -0.18194 0.29024 C -0.19201 0.23358 -0.15885 0.14569 -0.15278 0.10777 " pathEditMode="relative" rAng="0" ptsTypes="aaaaaaa">
                                      <p:cBhvr>
                                        <p:cTn id="3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2886E-6 C 0.01979 0.00832 0.09011 0.01988 0.11927 0.05064 C 0.14844 0.0814 0.16632 0.14361 0.17483 0.18385 C 0.18334 0.22409 0.17379 0.26017 0.16997 0.29162 C 0.16615 0.32308 0.15573 0.35545 0.15191 0.37234 " pathEditMode="relative" rAng="0" ptsTypes="aaaaa">
                                      <p:cBhvr>
                                        <p:cTn id="3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" y="18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2886E-6 C 0.05417 0.01942 0.10816 0.03538 0.13698 0.08186 C 0.1658 0.12835 0.18368 0.21831 0.17309 0.27913 C 0.1625 0.33996 0.1158 0.41651 0.07309 0.44611 C 0.03038 0.47571 -0.04479 0.46924 -0.08351 0.45629 C -0.12222 0.44333 -0.14323 0.38644 -0.15885 0.36817 " pathEditMode="relative" rAng="0" ptsTypes="aaaaaa">
                                      <p:cBhvr>
                                        <p:cTn id="3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23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82886E-6 C 0.02153 0.01086 0.09844 0.0296 0.12865 0.06544 C 0.15886 0.10129 0.17604 0.16928 0.18143 0.21531 C 0.18681 0.26133 0.17969 0.30388 0.16146 0.34227 C 0.14323 0.38066 0.09931 0.42414 0.07153 0.44611 C 0.04375 0.46808 0.01059 0.46877 -0.00538 0.47479 " pathEditMode="relative" rAng="0" ptsTypes="aaaaaa">
                                      <p:cBhvr>
                                        <p:cTn id="3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23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2886E-6 C 0.01372 0.00277 0.0566 -0.00139 0.08264 0.01688 C 0.10868 0.03515 0.14115 0.09042 0.15643 0.10985 " pathEditMode="relative" rAng="0" ptsTypes="aaa">
                                      <p:cBhvr>
                                        <p:cTn id="3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4" grpId="0" animBg="1"/>
      <p:bldP spid="34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053306"/>
          </a:xfrm>
        </p:spPr>
        <p:txBody>
          <a:bodyPr>
            <a:noAutofit/>
          </a:bodyPr>
          <a:lstStyle/>
          <a:p>
            <a:pPr algn="ctr"/>
            <a:r>
              <a:rPr lang="pt-BR" sz="4000" dirty="0" smtClean="0"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Quem São os Gestores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27584" y="2060848"/>
            <a:ext cx="79208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Todos capazes de afetar</a:t>
            </a:r>
          </a:p>
          <a:p>
            <a:r>
              <a:rPr lang="pt-BR" sz="3200" b="1" dirty="0" smtClean="0">
                <a:solidFill>
                  <a:srgbClr val="00B050"/>
                </a:solidFill>
              </a:rPr>
              <a:t>resultados</a:t>
            </a:r>
          </a:p>
          <a:p>
            <a:r>
              <a:rPr lang="pt-BR" sz="3200" b="1" dirty="0" smtClean="0"/>
              <a:t>com atividades</a:t>
            </a:r>
          </a:p>
          <a:p>
            <a:r>
              <a:rPr lang="pt-BR" sz="3200" b="1" dirty="0" smtClean="0">
                <a:solidFill>
                  <a:srgbClr val="FFC000"/>
                </a:solidFill>
              </a:rPr>
              <a:t>não operacionais</a:t>
            </a:r>
          </a:p>
          <a:p>
            <a:endParaRPr lang="pt-BR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4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80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40"/>
                            </p:stCondLst>
                            <p:childTnLst>
                              <p:par>
                                <p:cTn id="2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4954</TotalTime>
  <Words>729</Words>
  <Application>Microsoft Office PowerPoint</Application>
  <PresentationFormat>Apresentação na tela (4:3)</PresentationFormat>
  <Paragraphs>136</Paragraphs>
  <Slides>35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Fluxo</vt:lpstr>
      <vt:lpstr>Business Intelligence</vt:lpstr>
      <vt:lpstr>Um Pouco Sobre Nós</vt:lpstr>
      <vt:lpstr>O Que Oferecemos</vt:lpstr>
      <vt:lpstr>Nossos Clientes</vt:lpstr>
      <vt:lpstr>Um Pouco Sobre Mim</vt:lpstr>
      <vt:lpstr>Business Intelligence Dando Suporte à Tomada de Decisão</vt:lpstr>
      <vt:lpstr>Indicadores de Performance</vt:lpstr>
      <vt:lpstr>BI – Um Conceito, Diversas Tecnologias</vt:lpstr>
      <vt:lpstr>Quem São os Gestores</vt:lpstr>
      <vt:lpstr>Um Bom Projeto de BI</vt:lpstr>
      <vt:lpstr>Devemos ser Seletivos</vt:lpstr>
      <vt:lpstr>Casos de Sucesso</vt:lpstr>
      <vt:lpstr>Casos de Sucesso Setor de Compras</vt:lpstr>
      <vt:lpstr>Slide 14</vt:lpstr>
      <vt:lpstr>Slide 15</vt:lpstr>
      <vt:lpstr>Casos de Sucesso Setor de Estoque</vt:lpstr>
      <vt:lpstr>Casos de Sucesso Setor de Manutenção</vt:lpstr>
      <vt:lpstr>Casos de Sucesso Setor de Vendas e Operação</vt:lpstr>
      <vt:lpstr>Casos de Sucesso Setor de Vendas e Operação</vt:lpstr>
      <vt:lpstr>Entendendo o Consumo</vt:lpstr>
      <vt:lpstr>BI na Educação</vt:lpstr>
      <vt:lpstr>BI nos Esportes</vt:lpstr>
      <vt:lpstr>Isso é Tomada de Decisão?</vt:lpstr>
      <vt:lpstr>Casos de Sucesso BI na Saúde</vt:lpstr>
      <vt:lpstr>Vantagens do  Business Intelligence</vt:lpstr>
      <vt:lpstr>Como o BI Faz Tudo Isso?</vt:lpstr>
      <vt:lpstr>Fases de desenvolvimento do BI</vt:lpstr>
      <vt:lpstr>Fase 1</vt:lpstr>
      <vt:lpstr>Fase 1</vt:lpstr>
      <vt:lpstr>Fase 2 – ETL</vt:lpstr>
      <vt:lpstr>Fase 2 – Criação de Cubo</vt:lpstr>
      <vt:lpstr>Fase 3  Geração de Relatórios e Painéis</vt:lpstr>
      <vt:lpstr>Slide 33</vt:lpstr>
      <vt:lpstr>Quando Pensar em Pentaho</vt:lpstr>
      <vt:lpstr>OBRIGADO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</dc:title>
  <dc:creator>wallace</dc:creator>
  <cp:lastModifiedBy>Elias Brito</cp:lastModifiedBy>
  <cp:revision>230</cp:revision>
  <dcterms:created xsi:type="dcterms:W3CDTF">2014-07-23T22:14:07Z</dcterms:created>
  <dcterms:modified xsi:type="dcterms:W3CDTF">2017-05-10T19:37:34Z</dcterms:modified>
</cp:coreProperties>
</file>