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42"/>
  </p:notesMasterIdLst>
  <p:sldIdLst>
    <p:sldId id="256" r:id="rId2"/>
    <p:sldId id="265" r:id="rId3"/>
    <p:sldId id="303" r:id="rId4"/>
    <p:sldId id="307" r:id="rId5"/>
    <p:sldId id="302" r:id="rId6"/>
    <p:sldId id="268" r:id="rId7"/>
    <p:sldId id="269" r:id="rId8"/>
    <p:sldId id="309" r:id="rId9"/>
    <p:sldId id="310" r:id="rId10"/>
    <p:sldId id="293" r:id="rId11"/>
    <p:sldId id="308" r:id="rId12"/>
    <p:sldId id="311" r:id="rId13"/>
    <p:sldId id="312" r:id="rId14"/>
    <p:sldId id="314" r:id="rId15"/>
    <p:sldId id="313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9" r:id="rId26"/>
    <p:sldId id="330" r:id="rId27"/>
    <p:sldId id="324" r:id="rId28"/>
    <p:sldId id="325" r:id="rId29"/>
    <p:sldId id="326" r:id="rId30"/>
    <p:sldId id="327" r:id="rId31"/>
    <p:sldId id="328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291" r:id="rId4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A"/>
    <a:srgbClr val="08509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11" autoAdjust="0"/>
    <p:restoredTop sz="94660"/>
  </p:normalViewPr>
  <p:slideViewPr>
    <p:cSldViewPr>
      <p:cViewPr>
        <p:scale>
          <a:sx n="75" d="100"/>
          <a:sy n="75" d="100"/>
        </p:scale>
        <p:origin x="-132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ACE2D-9E05-4253-98DE-B32155F5E121}" type="datetimeFigureOut">
              <a:rPr lang="pt-BR" smtClean="0"/>
              <a:pPr/>
              <a:t>05/05/2017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F1089-1B58-44A8-836D-5D029116D04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F1089-1B58-44A8-836D-5D029116D048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4A0906-A5F1-4B9C-95BA-2F282C95F0BE}" type="datetimeFigureOut">
              <a:rPr lang="pt-BR" smtClean="0"/>
              <a:pPr>
                <a:defRPr/>
              </a:pPr>
              <a:t>05/05/2017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355036-CF2B-4EAE-9BD5-3B465433531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2B1E46-29CC-41E2-BA02-4E4AAB92C9FB}" type="datetimeFigureOut">
              <a:rPr lang="pt-BR" smtClean="0"/>
              <a:pPr>
                <a:defRPr/>
              </a:pPr>
              <a:t>05/05/2017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4B512-4E71-47F7-8CC0-D47F03896A0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7EB254-17EE-48D3-AC4A-C4A37258E97B}" type="datetimeFigureOut">
              <a:rPr lang="pt-BR" smtClean="0"/>
              <a:pPr>
                <a:defRPr/>
              </a:pPr>
              <a:t>05/05/2017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C69699-269E-47E2-B7BD-1A655E89AAD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ECC790-145B-47CA-8432-0E62E950AAF6}" type="datetimeFigureOut">
              <a:rPr lang="pt-BR" smtClean="0"/>
              <a:pPr>
                <a:defRPr/>
              </a:pPr>
              <a:t>05/05/2017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8722E-7C15-4A5C-B09B-AA530055380C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8DAC67-D98B-4184-B32E-B33A83F50A3D}" type="datetimeFigureOut">
              <a:rPr lang="pt-BR" smtClean="0"/>
              <a:pPr>
                <a:defRPr/>
              </a:pPr>
              <a:t>05/05/2017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40D6A-E6C9-4911-9997-E45DA36841A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377DF1-6271-4BC3-9082-F13EAB7A8A8A}" type="datetimeFigureOut">
              <a:rPr lang="pt-BR" smtClean="0"/>
              <a:pPr>
                <a:defRPr/>
              </a:pPr>
              <a:t>05/05/2017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1FBF3-21B9-42F1-BBE2-2EEA07D9D22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12EACA-AD58-410C-BE5A-134BE50FE956}" type="datetimeFigureOut">
              <a:rPr lang="pt-BR" smtClean="0"/>
              <a:pPr>
                <a:defRPr/>
              </a:pPr>
              <a:t>05/05/2017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9D0D9D-693C-49B9-BCC6-6607B0339EA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E9CECD-7D07-4DDE-B98E-81A5946E6B88}" type="datetimeFigureOut">
              <a:rPr lang="pt-BR" smtClean="0"/>
              <a:pPr>
                <a:defRPr/>
              </a:pPr>
              <a:t>05/05/2017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CD14E-7490-496E-BC4E-4100DE1D08F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D60B91-D57F-4288-BC7E-9C648ABBE068}" type="datetimeFigureOut">
              <a:rPr lang="pt-BR" smtClean="0"/>
              <a:pPr>
                <a:defRPr/>
              </a:pPr>
              <a:t>05/05/2017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380833-8465-463E-B756-77BB2A4C6E6E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A96E18-A91B-4FDC-B50F-C168303AEBB9}" type="datetimeFigureOut">
              <a:rPr lang="pt-BR" smtClean="0"/>
              <a:pPr>
                <a:defRPr/>
              </a:pPr>
              <a:t>05/05/2017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52ADD9-0501-4D27-BB3A-A872CC089A2C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A8B56D-F85E-4F60-A33C-78054F8C86C1}" type="datetimeFigureOut">
              <a:rPr lang="pt-BR" smtClean="0"/>
              <a:pPr>
                <a:defRPr/>
              </a:pPr>
              <a:t>05/05/2017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028B76A6-5802-4DCD-9B6C-B475BABFA2C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DD3FA216-207E-43C9-AF8E-0E6289A44DAA}" type="datetimeFigureOut">
              <a:rPr lang="pt-BR" smtClean="0"/>
              <a:pPr>
                <a:defRPr/>
              </a:pPr>
              <a:t>05/05/2017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C1B0D532-87C6-4E04-891C-DE6D1A16AE8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PENTAHO DAY 2017</a:t>
            </a:r>
            <a:endParaRPr lang="pt-BR" dirty="0"/>
          </a:p>
        </p:txBody>
      </p:sp>
      <p:sp>
        <p:nvSpPr>
          <p:cNvPr id="13314" name="Subtítulo 2"/>
          <p:cNvSpPr>
            <a:spLocks noGrp="1"/>
          </p:cNvSpPr>
          <p:nvPr>
            <p:ph type="subTitle" idx="1"/>
          </p:nvPr>
        </p:nvSpPr>
        <p:spPr>
          <a:xfrm>
            <a:off x="179512" y="3228536"/>
            <a:ext cx="8208584" cy="1752600"/>
          </a:xfrm>
        </p:spPr>
        <p:txBody>
          <a:bodyPr>
            <a:normAutofit/>
          </a:bodyPr>
          <a:lstStyle/>
          <a:p>
            <a:pPr marR="0"/>
            <a:r>
              <a:rPr lang="pt-BR" dirty="0" smtClean="0"/>
              <a:t>Minicurso</a:t>
            </a:r>
            <a:endParaRPr lang="pt-BR" dirty="0" smtClean="0"/>
          </a:p>
          <a:p>
            <a:pPr marR="0"/>
            <a:endParaRPr lang="pt-BR" dirty="0" smtClean="0"/>
          </a:p>
          <a:p>
            <a:pPr marR="0"/>
            <a:r>
              <a:rPr lang="pt-BR" dirty="0" smtClean="0"/>
              <a:t>INTEGRANDO O CDE/CTOOLS COM PRD</a:t>
            </a:r>
            <a:endParaRPr lang="pt-BR" dirty="0" smtClean="0"/>
          </a:p>
        </p:txBody>
      </p:sp>
      <p:pic>
        <p:nvPicPr>
          <p:cNvPr id="5" name="Imagem 4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0"/>
            <a:ext cx="7949052" cy="15363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539553" y="476672"/>
            <a:ext cx="8352928" cy="864096"/>
          </a:xfrm>
        </p:spPr>
        <p:txBody>
          <a:bodyPr/>
          <a:lstStyle/>
          <a:p>
            <a:r>
              <a:rPr lang="pt-BR" dirty="0" smtClean="0"/>
              <a:t>Conhecendo o CDE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340768"/>
            <a:ext cx="8586416" cy="4079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CaixaDeTexto 12"/>
          <p:cNvSpPr txBox="1"/>
          <p:nvPr/>
        </p:nvSpPr>
        <p:spPr>
          <a:xfrm>
            <a:off x="210856" y="5483939"/>
            <a:ext cx="8900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Através desse menu você pode criar e salvar </a:t>
            </a:r>
            <a:r>
              <a:rPr lang="pt-BR" dirty="0" err="1" smtClean="0"/>
              <a:t>dashboards</a:t>
            </a:r>
            <a:r>
              <a:rPr lang="pt-BR" dirty="0" smtClean="0"/>
              <a:t>.</a:t>
            </a:r>
          </a:p>
          <a:p>
            <a:r>
              <a:rPr lang="pt-BR" dirty="0" smtClean="0"/>
              <a:t>Você também pode salvar o painel com um nome diferente ou recarrega-lo </a:t>
            </a:r>
          </a:p>
          <a:p>
            <a:r>
              <a:rPr lang="pt-BR" dirty="0" smtClean="0"/>
              <a:t>se você quiser descartar as mudanças que você fez.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755576" y="1340768"/>
            <a:ext cx="21602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32313" y="836712"/>
            <a:ext cx="8911687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Perspectivas do CDE</a:t>
            </a:r>
            <a:endParaRPr lang="pt-BR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228600" y="1823687"/>
            <a:ext cx="8915400" cy="4843640"/>
          </a:xfrm>
        </p:spPr>
        <p:txBody>
          <a:bodyPr/>
          <a:lstStyle/>
          <a:p>
            <a:r>
              <a:rPr lang="pt-BR" dirty="0" smtClean="0"/>
              <a:t>O CDE está embasado em três perspectivas distintas</a:t>
            </a:r>
          </a:p>
          <a:p>
            <a:pPr lvl="1"/>
            <a:r>
              <a:rPr lang="pt-BR" dirty="0" smtClean="0"/>
              <a:t>Layout </a:t>
            </a:r>
          </a:p>
          <a:p>
            <a:pPr lvl="2"/>
            <a:r>
              <a:rPr lang="pt-BR" dirty="0" smtClean="0"/>
              <a:t>Onde desenhamos nosso </a:t>
            </a:r>
            <a:r>
              <a:rPr lang="pt-BR" dirty="0" err="1" smtClean="0"/>
              <a:t>dashboard</a:t>
            </a:r>
            <a:endParaRPr lang="pt-BR" dirty="0" smtClean="0"/>
          </a:p>
          <a:p>
            <a:pPr lvl="1"/>
            <a:r>
              <a:rPr lang="pt-BR" dirty="0" err="1" smtClean="0"/>
              <a:t>Components</a:t>
            </a:r>
            <a:endParaRPr lang="pt-BR" dirty="0" smtClean="0"/>
          </a:p>
          <a:p>
            <a:pPr lvl="2"/>
            <a:r>
              <a:rPr lang="pt-BR" dirty="0" smtClean="0"/>
              <a:t>Onde configuramos todos os componentes, tais como gráficos, </a:t>
            </a:r>
            <a:r>
              <a:rPr lang="pt-BR" dirty="0" err="1" smtClean="0"/>
              <a:t>tableas</a:t>
            </a:r>
            <a:r>
              <a:rPr lang="pt-BR" dirty="0" smtClean="0"/>
              <a:t>, etc.</a:t>
            </a:r>
          </a:p>
          <a:p>
            <a:pPr lvl="1"/>
            <a:r>
              <a:rPr lang="pt-BR" dirty="0" smtClean="0"/>
              <a:t>Data </a:t>
            </a:r>
            <a:r>
              <a:rPr lang="pt-BR" dirty="0" err="1" smtClean="0"/>
              <a:t>Sources</a:t>
            </a:r>
            <a:endParaRPr lang="pt-BR" dirty="0"/>
          </a:p>
          <a:p>
            <a:pPr lvl="2"/>
            <a:r>
              <a:rPr lang="pt-BR" dirty="0" smtClean="0"/>
              <a:t>Onde criamos as conexões com as fontes de dados e consultas</a:t>
            </a:r>
          </a:p>
          <a:p>
            <a:pPr lvl="1"/>
            <a:endParaRPr lang="pt-BR" dirty="0" smtClean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5301208"/>
            <a:ext cx="8352927" cy="1006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tângulo 9"/>
          <p:cNvSpPr/>
          <p:nvPr/>
        </p:nvSpPr>
        <p:spPr>
          <a:xfrm>
            <a:off x="6732240" y="5445224"/>
            <a:ext cx="1152128" cy="452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32313" y="836712"/>
            <a:ext cx="8911687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Mãos a Obra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00808"/>
            <a:ext cx="1833736" cy="217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843808" y="1772816"/>
            <a:ext cx="6048672" cy="4843640"/>
          </a:xfrm>
        </p:spPr>
        <p:txBody>
          <a:bodyPr/>
          <a:lstStyle/>
          <a:p>
            <a:r>
              <a:rPr lang="pt-BR" dirty="0" smtClean="0"/>
              <a:t>Vamos criar uma consulta semelhante a esta para extrair seu MDX</a:t>
            </a:r>
          </a:p>
          <a:p>
            <a:r>
              <a:rPr lang="pt-B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select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NON EMPTY {[Time].[2003]} ON COLUMNS,</a:t>
            </a:r>
          </a:p>
          <a:p>
            <a:pPr>
              <a:buNone/>
            </a:pP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NON EMPTY {[</a:t>
            </a:r>
            <a:r>
              <a:rPr lang="pt-B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Markets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].[APAC], [</a:t>
            </a:r>
            <a:r>
              <a:rPr lang="pt-B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Markets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].[EMEA], [</a:t>
            </a:r>
            <a:r>
              <a:rPr lang="pt-B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Markets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].[</a:t>
            </a:r>
            <a:r>
              <a:rPr lang="pt-B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Japan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], [</a:t>
            </a:r>
            <a:r>
              <a:rPr lang="pt-B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Markets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].[NA]} ON ROWS</a:t>
            </a:r>
          </a:p>
          <a:p>
            <a:pPr>
              <a:buNone/>
            </a:pPr>
            <a:r>
              <a:rPr lang="pt-B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[</a:t>
            </a:r>
            <a:r>
              <a:rPr lang="pt-B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SteelWheelsSales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  <a:p>
            <a:pPr>
              <a:buNone/>
            </a:pPr>
            <a:r>
              <a:rPr lang="pt-B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where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Crossjoin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({[</a:t>
            </a:r>
            <a:r>
              <a:rPr lang="pt-B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Measures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].[Sales]}, {[</a:t>
            </a:r>
            <a:r>
              <a:rPr lang="pt-B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Order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Status].[</a:t>
            </a:r>
            <a:r>
              <a:rPr lang="pt-B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Resolved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], [</a:t>
            </a:r>
            <a:r>
              <a:rPr lang="pt-B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Order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Status].[</a:t>
            </a:r>
            <a:r>
              <a:rPr lang="pt-B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Shipped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]})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32313" y="836712"/>
            <a:ext cx="8911687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Mãos a Obra</a:t>
            </a:r>
            <a:endParaRPr lang="pt-BR" dirty="0"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112568"/>
          </a:xfrm>
        </p:spPr>
        <p:txBody>
          <a:bodyPr>
            <a:normAutofit/>
          </a:bodyPr>
          <a:lstStyle/>
          <a:p>
            <a:r>
              <a:rPr lang="pt-BR" dirty="0" smtClean="0"/>
              <a:t>Vamos criar um novo painel CDE e salvá-lo como “treinamentoPD2017”</a:t>
            </a:r>
          </a:p>
          <a:p>
            <a:pPr lvl="0">
              <a:defRPr/>
            </a:pPr>
            <a:r>
              <a:rPr lang="pt-BR" dirty="0" smtClean="0"/>
              <a:t>O painel deve conter um “</a:t>
            </a:r>
            <a:r>
              <a:rPr lang="pt-BR" dirty="0" err="1" smtClean="0"/>
              <a:t>Bootstrap</a:t>
            </a:r>
            <a:r>
              <a:rPr lang="pt-BR" dirty="0" smtClean="0"/>
              <a:t> </a:t>
            </a:r>
            <a:r>
              <a:rPr lang="pt-BR" dirty="0" err="1" smtClean="0"/>
              <a:t>Panel</a:t>
            </a:r>
            <a:r>
              <a:rPr lang="pt-BR" dirty="0" smtClean="0"/>
              <a:t>”</a:t>
            </a:r>
          </a:p>
          <a:p>
            <a:pPr lvl="0">
              <a:defRPr/>
            </a:pPr>
            <a:r>
              <a:rPr lang="pt-BR" dirty="0" smtClean="0"/>
              <a:t>Dentro de “</a:t>
            </a:r>
            <a:r>
              <a:rPr lang="pt-BR" dirty="0" err="1" smtClean="0"/>
              <a:t>Panel</a:t>
            </a:r>
            <a:r>
              <a:rPr lang="pt-BR" dirty="0" smtClean="0"/>
              <a:t> Header” insira uma linha</a:t>
            </a:r>
          </a:p>
          <a:p>
            <a:pPr lvl="1">
              <a:defRPr/>
            </a:pPr>
            <a:r>
              <a:rPr lang="pt-BR" dirty="0" err="1" smtClean="0"/>
              <a:t>linhaFiltro</a:t>
            </a:r>
            <a:r>
              <a:rPr lang="pt-BR" dirty="0" smtClean="0"/>
              <a:t> – com 50 pixels de altura</a:t>
            </a:r>
            <a:endParaRPr lang="pt-BR" dirty="0" smtClean="0"/>
          </a:p>
          <a:p>
            <a:pPr lvl="0">
              <a:defRPr/>
            </a:pPr>
            <a:r>
              <a:rPr lang="pt-BR" dirty="0" smtClean="0"/>
              <a:t>Dentro de “</a:t>
            </a:r>
            <a:r>
              <a:rPr lang="pt-BR" dirty="0" err="1" smtClean="0"/>
              <a:t>Panel</a:t>
            </a:r>
            <a:r>
              <a:rPr lang="pt-BR" dirty="0" smtClean="0"/>
              <a:t> </a:t>
            </a:r>
            <a:r>
              <a:rPr lang="pt-BR" dirty="0" err="1" smtClean="0"/>
              <a:t>Body</a:t>
            </a:r>
            <a:r>
              <a:rPr lang="pt-BR" dirty="0" smtClean="0"/>
              <a:t>” insira 3 linhas</a:t>
            </a:r>
          </a:p>
          <a:p>
            <a:pPr lvl="1">
              <a:defRPr/>
            </a:pPr>
            <a:r>
              <a:rPr lang="pt-BR" dirty="0" err="1" smtClean="0"/>
              <a:t>linhaGrafico</a:t>
            </a:r>
            <a:r>
              <a:rPr lang="pt-BR" dirty="0" smtClean="0"/>
              <a:t> </a:t>
            </a:r>
            <a:r>
              <a:rPr lang="pt-BR" dirty="0" smtClean="0"/>
              <a:t>– com </a:t>
            </a:r>
            <a:r>
              <a:rPr lang="pt-BR" dirty="0" smtClean="0"/>
              <a:t>300 </a:t>
            </a:r>
            <a:r>
              <a:rPr lang="pt-BR" dirty="0" smtClean="0"/>
              <a:t>pixels de altura</a:t>
            </a:r>
          </a:p>
          <a:p>
            <a:pPr lvl="1">
              <a:defRPr/>
            </a:pPr>
            <a:r>
              <a:rPr lang="pt-BR" dirty="0" err="1" smtClean="0"/>
              <a:t>linhaBotao</a:t>
            </a:r>
            <a:r>
              <a:rPr lang="pt-BR" dirty="0" smtClean="0"/>
              <a:t> </a:t>
            </a:r>
            <a:r>
              <a:rPr lang="pt-BR" dirty="0" smtClean="0"/>
              <a:t>– com 50 pixels de altura</a:t>
            </a:r>
          </a:p>
          <a:p>
            <a:pPr lvl="1">
              <a:defRPr/>
            </a:pPr>
            <a:r>
              <a:rPr lang="pt-BR" dirty="0" err="1" smtClean="0"/>
              <a:t>linhaPRPT</a:t>
            </a:r>
            <a:r>
              <a:rPr lang="pt-BR" dirty="0" smtClean="0"/>
              <a:t> </a:t>
            </a:r>
            <a:r>
              <a:rPr lang="pt-BR" dirty="0" smtClean="0"/>
              <a:t>– com </a:t>
            </a:r>
            <a:r>
              <a:rPr lang="pt-BR" dirty="0" smtClean="0"/>
              <a:t>600 </a:t>
            </a:r>
            <a:r>
              <a:rPr lang="pt-BR" dirty="0" smtClean="0"/>
              <a:t>pixels de altura</a:t>
            </a:r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32313" y="836712"/>
            <a:ext cx="8911687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Mãos a Obra</a:t>
            </a:r>
            <a:endParaRPr lang="pt-BR" dirty="0"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76064"/>
          </a:xfrm>
        </p:spPr>
        <p:txBody>
          <a:bodyPr>
            <a:normAutofit/>
          </a:bodyPr>
          <a:lstStyle/>
          <a:p>
            <a:r>
              <a:rPr lang="pt-BR" dirty="0" smtClean="0"/>
              <a:t>Sua perspectiva layout deve estar conforme abaixo:</a:t>
            </a:r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348880"/>
            <a:ext cx="7750786" cy="26645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32313" y="836712"/>
            <a:ext cx="8911687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Mãos a Obra</a:t>
            </a:r>
            <a:endParaRPr lang="pt-BR" dirty="0"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259228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Na perspectiva de Datasource insira o seguinte</a:t>
            </a:r>
          </a:p>
          <a:p>
            <a:r>
              <a:rPr lang="pt-BR" dirty="0" smtClean="0"/>
              <a:t>1 - mdx </a:t>
            </a:r>
            <a:r>
              <a:rPr lang="pt-BR" dirty="0" err="1" smtClean="0"/>
              <a:t>overmondrianjndi</a:t>
            </a:r>
            <a:r>
              <a:rPr lang="pt-BR" dirty="0" smtClean="0"/>
              <a:t> com as seguintes configurações:</a:t>
            </a:r>
          </a:p>
          <a:p>
            <a:pPr lvl="1"/>
            <a:r>
              <a:rPr lang="pt-BR" dirty="0" err="1" smtClean="0"/>
              <a:t>Name</a:t>
            </a:r>
            <a:r>
              <a:rPr lang="pt-BR" dirty="0" smtClean="0"/>
              <a:t>: </a:t>
            </a:r>
            <a:r>
              <a:rPr lang="pt-BR" dirty="0" err="1" smtClean="0"/>
              <a:t>qMarket</a:t>
            </a:r>
            <a:endParaRPr lang="pt-BR" dirty="0" smtClean="0"/>
          </a:p>
          <a:p>
            <a:pPr lvl="1"/>
            <a:r>
              <a:rPr lang="pt-BR" dirty="0" err="1" smtClean="0"/>
              <a:t>Jndi</a:t>
            </a:r>
            <a:r>
              <a:rPr lang="pt-BR" dirty="0" smtClean="0"/>
              <a:t>: </a:t>
            </a:r>
            <a:r>
              <a:rPr lang="pt-BR" dirty="0" err="1" smtClean="0"/>
              <a:t>SampleData</a:t>
            </a:r>
            <a:endParaRPr lang="pt-BR" dirty="0" smtClean="0"/>
          </a:p>
          <a:p>
            <a:pPr lvl="1"/>
            <a:r>
              <a:rPr lang="pt-BR" dirty="0" err="1" smtClean="0"/>
              <a:t>Mondrian</a:t>
            </a:r>
            <a:r>
              <a:rPr lang="pt-BR" dirty="0" smtClean="0"/>
              <a:t> </a:t>
            </a:r>
            <a:r>
              <a:rPr lang="pt-BR" dirty="0" err="1" smtClean="0"/>
              <a:t>Schema</a:t>
            </a:r>
            <a:r>
              <a:rPr lang="pt-BR" dirty="0" smtClean="0"/>
              <a:t>: </a:t>
            </a:r>
            <a:r>
              <a:rPr lang="pt-BR" dirty="0" err="1" smtClean="0"/>
              <a:t>SteelWheels</a:t>
            </a:r>
            <a:endParaRPr lang="pt-BR" dirty="0" smtClean="0"/>
          </a:p>
          <a:p>
            <a:pPr lvl="1"/>
            <a:r>
              <a:rPr lang="pt-BR" dirty="0" err="1" smtClean="0"/>
              <a:t>Query</a:t>
            </a:r>
            <a:r>
              <a:rPr lang="pt-BR" dirty="0" smtClean="0"/>
              <a:t>: </a:t>
            </a: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1763688" y="3717032"/>
            <a:ext cx="7128792" cy="18466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 err="1" smtClean="0"/>
              <a:t>select</a:t>
            </a:r>
            <a:r>
              <a:rPr lang="pt-BR" sz="1600" dirty="0" smtClean="0"/>
              <a:t> NON EMPTY {[Time].[</a:t>
            </a:r>
            <a:r>
              <a:rPr lang="pt-BR" sz="1600" dirty="0" smtClean="0">
                <a:solidFill>
                  <a:srgbClr val="FF0000"/>
                </a:solidFill>
              </a:rPr>
              <a:t>${</a:t>
            </a:r>
            <a:r>
              <a:rPr lang="pt-BR" sz="1600" dirty="0" err="1" smtClean="0">
                <a:solidFill>
                  <a:srgbClr val="FF0000"/>
                </a:solidFill>
              </a:rPr>
              <a:t>pAno</a:t>
            </a:r>
            <a:r>
              <a:rPr lang="pt-BR" sz="1600" dirty="0" smtClean="0">
                <a:solidFill>
                  <a:srgbClr val="FF0000"/>
                </a:solidFill>
              </a:rPr>
              <a:t>}</a:t>
            </a:r>
            <a:r>
              <a:rPr lang="pt-BR" sz="1600" dirty="0" smtClean="0"/>
              <a:t>]} ON COLUMNS,</a:t>
            </a:r>
          </a:p>
          <a:p>
            <a:r>
              <a:rPr lang="pt-BR" sz="1600" dirty="0" smtClean="0"/>
              <a:t>  NON EMPTY {[</a:t>
            </a:r>
            <a:r>
              <a:rPr lang="pt-BR" sz="1600" dirty="0" err="1" smtClean="0"/>
              <a:t>Markets</a:t>
            </a:r>
            <a:r>
              <a:rPr lang="pt-BR" sz="1600" dirty="0" smtClean="0"/>
              <a:t>].[APAC], [</a:t>
            </a:r>
            <a:r>
              <a:rPr lang="pt-BR" sz="1600" dirty="0" err="1" smtClean="0"/>
              <a:t>Markets</a:t>
            </a:r>
            <a:r>
              <a:rPr lang="pt-BR" sz="1600" dirty="0" smtClean="0"/>
              <a:t>].[EMEA], </a:t>
            </a:r>
            <a:r>
              <a:rPr lang="pt-BR" sz="1600" dirty="0" smtClean="0"/>
              <a:t>[</a:t>
            </a:r>
            <a:r>
              <a:rPr lang="pt-BR" sz="1600" dirty="0" err="1" smtClean="0"/>
              <a:t>Markets</a:t>
            </a:r>
            <a:r>
              <a:rPr lang="pt-BR" sz="1600" dirty="0" smtClean="0"/>
              <a:t>].[</a:t>
            </a:r>
            <a:r>
              <a:rPr lang="pt-BR" sz="1600" dirty="0" err="1" smtClean="0"/>
              <a:t>Japan</a:t>
            </a:r>
            <a:r>
              <a:rPr lang="pt-BR" sz="1600" dirty="0" smtClean="0"/>
              <a:t>], </a:t>
            </a:r>
            <a:r>
              <a:rPr lang="pt-BR" sz="1600" dirty="0" smtClean="0"/>
              <a:t>[</a:t>
            </a:r>
            <a:r>
              <a:rPr lang="pt-BR" sz="1600" dirty="0" err="1" smtClean="0"/>
              <a:t>Markets</a:t>
            </a:r>
            <a:r>
              <a:rPr lang="pt-BR" sz="1600" dirty="0" smtClean="0"/>
              <a:t>].[NA]} ON ROWS</a:t>
            </a:r>
          </a:p>
          <a:p>
            <a:r>
              <a:rPr lang="pt-BR" sz="1600" dirty="0" err="1" smtClean="0"/>
              <a:t>from</a:t>
            </a:r>
            <a:r>
              <a:rPr lang="pt-BR" sz="1600" dirty="0" smtClean="0"/>
              <a:t> [</a:t>
            </a:r>
            <a:r>
              <a:rPr lang="pt-BR" sz="1600" dirty="0" err="1" smtClean="0"/>
              <a:t>SteelWheelsSales</a:t>
            </a:r>
            <a:r>
              <a:rPr lang="pt-BR" sz="1600" dirty="0" smtClean="0"/>
              <a:t>]</a:t>
            </a:r>
          </a:p>
          <a:p>
            <a:r>
              <a:rPr lang="pt-BR" sz="1600" dirty="0" err="1" smtClean="0"/>
              <a:t>where</a:t>
            </a:r>
            <a:r>
              <a:rPr lang="pt-BR" sz="1600" dirty="0" smtClean="0"/>
              <a:t> </a:t>
            </a:r>
            <a:r>
              <a:rPr lang="pt-BR" sz="1600" dirty="0" err="1" smtClean="0"/>
              <a:t>Crossjoin</a:t>
            </a:r>
            <a:r>
              <a:rPr lang="pt-BR" sz="1600" dirty="0" smtClean="0"/>
              <a:t>({[</a:t>
            </a:r>
            <a:r>
              <a:rPr lang="pt-BR" sz="1600" dirty="0" err="1" smtClean="0"/>
              <a:t>Measures</a:t>
            </a:r>
            <a:r>
              <a:rPr lang="pt-BR" sz="1600" dirty="0" smtClean="0"/>
              <a:t>].[Sales]}, {[</a:t>
            </a:r>
            <a:r>
              <a:rPr lang="pt-BR" sz="1600" dirty="0" err="1" smtClean="0"/>
              <a:t>Order</a:t>
            </a:r>
            <a:r>
              <a:rPr lang="pt-BR" sz="1600" dirty="0" smtClean="0"/>
              <a:t> Status].[</a:t>
            </a:r>
            <a:r>
              <a:rPr lang="pt-BR" sz="1600" dirty="0" err="1" smtClean="0"/>
              <a:t>Resolved</a:t>
            </a:r>
            <a:r>
              <a:rPr lang="pt-BR" sz="1600" dirty="0" smtClean="0"/>
              <a:t>], </a:t>
            </a:r>
          </a:p>
          <a:p>
            <a:r>
              <a:rPr lang="pt-BR" sz="1600" dirty="0" smtClean="0"/>
              <a:t>[</a:t>
            </a:r>
            <a:r>
              <a:rPr lang="pt-BR" sz="1600" dirty="0" err="1" smtClean="0"/>
              <a:t>Order</a:t>
            </a:r>
            <a:r>
              <a:rPr lang="pt-BR" sz="1600" dirty="0" smtClean="0"/>
              <a:t> Status].[</a:t>
            </a:r>
            <a:r>
              <a:rPr lang="pt-BR" sz="1600" dirty="0" err="1" smtClean="0"/>
              <a:t>Shipped</a:t>
            </a:r>
            <a:r>
              <a:rPr lang="pt-BR" sz="1600" dirty="0" smtClean="0"/>
              <a:t>]})</a:t>
            </a:r>
          </a:p>
          <a:p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0" y="5589240"/>
            <a:ext cx="9144000" cy="126876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731520" lvl="1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pt-BR" sz="3100" dirty="0" err="1" smtClean="0">
                <a:latin typeface="+mn-lt"/>
              </a:rPr>
              <a:t>Parameters</a:t>
            </a:r>
            <a:endParaRPr lang="pt-BR" sz="3100" dirty="0" smtClean="0">
              <a:latin typeface="+mn-lt"/>
            </a:endParaRPr>
          </a:p>
          <a:p>
            <a:pPr marL="1188720" lvl="2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pt-BR" sz="2600" dirty="0" err="1" smtClean="0">
                <a:latin typeface="+mn-lt"/>
              </a:rPr>
              <a:t>Name</a:t>
            </a:r>
            <a:r>
              <a:rPr lang="pt-BR" sz="2600" dirty="0" smtClean="0">
                <a:latin typeface="+mn-lt"/>
              </a:rPr>
              <a:t>: </a:t>
            </a:r>
            <a:r>
              <a:rPr lang="pt-BR" sz="2600" dirty="0" err="1" smtClean="0">
                <a:latin typeface="+mn-lt"/>
              </a:rPr>
              <a:t>pAno</a:t>
            </a:r>
            <a:endParaRPr lang="pt-BR" sz="2600" dirty="0" smtClean="0">
              <a:latin typeface="+mn-lt"/>
            </a:endParaRPr>
          </a:p>
          <a:p>
            <a:pPr marL="1188720" lvl="2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pt-BR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pt-BR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2003</a:t>
            </a:r>
          </a:p>
          <a:p>
            <a:pPr marL="1188720" lvl="2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pt-BR" sz="2600" baseline="0" dirty="0" err="1" smtClean="0">
                <a:latin typeface="+mn-lt"/>
              </a:rPr>
              <a:t>Type</a:t>
            </a:r>
            <a:r>
              <a:rPr lang="pt-BR" sz="2600" baseline="0" dirty="0" smtClean="0">
                <a:latin typeface="+mn-lt"/>
              </a:rPr>
              <a:t>:String</a:t>
            </a:r>
            <a:endParaRPr kumimoji="0" lang="pt-B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32313" y="836712"/>
            <a:ext cx="8911687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Mãos a Obra</a:t>
            </a:r>
            <a:endParaRPr lang="pt-BR" dirty="0"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2592288"/>
          </a:xfrm>
        </p:spPr>
        <p:txBody>
          <a:bodyPr>
            <a:normAutofit/>
          </a:bodyPr>
          <a:lstStyle/>
          <a:p>
            <a:r>
              <a:rPr lang="pt-BR" dirty="0" smtClean="0"/>
              <a:t>Ainda em Datasource insira mais uma consulta</a:t>
            </a:r>
          </a:p>
          <a:p>
            <a:r>
              <a:rPr lang="pt-BR" dirty="0" smtClean="0"/>
              <a:t>1 – </a:t>
            </a:r>
            <a:r>
              <a:rPr lang="pt-BR" dirty="0" err="1" smtClean="0"/>
              <a:t>sql</a:t>
            </a:r>
            <a:r>
              <a:rPr lang="pt-BR" dirty="0" smtClean="0"/>
              <a:t> </a:t>
            </a:r>
            <a:r>
              <a:rPr lang="pt-BR" dirty="0" err="1" smtClean="0"/>
              <a:t>oversqljndi</a:t>
            </a:r>
            <a:r>
              <a:rPr lang="pt-BR" dirty="0" smtClean="0"/>
              <a:t> com as seguintes configurações:</a:t>
            </a:r>
          </a:p>
          <a:p>
            <a:pPr lvl="1"/>
            <a:r>
              <a:rPr lang="pt-BR" dirty="0" err="1" smtClean="0"/>
              <a:t>Name</a:t>
            </a:r>
            <a:r>
              <a:rPr lang="pt-BR" dirty="0" smtClean="0"/>
              <a:t>: </a:t>
            </a:r>
            <a:r>
              <a:rPr lang="pt-BR" dirty="0" err="1" smtClean="0"/>
              <a:t>qAnos</a:t>
            </a:r>
            <a:endParaRPr lang="pt-BR" dirty="0" smtClean="0"/>
          </a:p>
          <a:p>
            <a:pPr lvl="1"/>
            <a:r>
              <a:rPr lang="pt-BR" dirty="0" err="1" smtClean="0"/>
              <a:t>Jndi</a:t>
            </a:r>
            <a:r>
              <a:rPr lang="pt-BR" dirty="0" smtClean="0"/>
              <a:t>: </a:t>
            </a:r>
            <a:r>
              <a:rPr lang="pt-BR" dirty="0" err="1" smtClean="0"/>
              <a:t>SampleData</a:t>
            </a:r>
            <a:endParaRPr lang="pt-BR" dirty="0" smtClean="0"/>
          </a:p>
          <a:p>
            <a:pPr lvl="1"/>
            <a:r>
              <a:rPr lang="pt-BR" dirty="0" err="1" smtClean="0"/>
              <a:t>Query</a:t>
            </a:r>
            <a:r>
              <a:rPr lang="pt-BR" dirty="0" smtClean="0"/>
              <a:t>: </a:t>
            </a: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1907704" y="3429000"/>
            <a:ext cx="5904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select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distinct </a:t>
            </a:r>
            <a:r>
              <a:rPr lang="en-US" dirty="0" smtClean="0"/>
              <a:t>cast(YEAR_ID as integer) as </a:t>
            </a:r>
            <a:r>
              <a:rPr lang="en-US" dirty="0" err="1" smtClean="0"/>
              <a:t>anos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smtClean="0"/>
              <a:t>PUBLIC.ORDERFACT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32313" y="836712"/>
            <a:ext cx="8911687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Mãos a Obra</a:t>
            </a:r>
            <a:endParaRPr lang="pt-BR" dirty="0"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112568"/>
          </a:xfrm>
        </p:spPr>
        <p:txBody>
          <a:bodyPr>
            <a:normAutofit/>
          </a:bodyPr>
          <a:lstStyle/>
          <a:p>
            <a:r>
              <a:rPr lang="pt-BR" dirty="0" smtClean="0"/>
              <a:t>Na perspectiva </a:t>
            </a:r>
            <a:r>
              <a:rPr lang="pt-BR" dirty="0" err="1" smtClean="0"/>
              <a:t>Components</a:t>
            </a:r>
            <a:r>
              <a:rPr lang="pt-BR" dirty="0" smtClean="0"/>
              <a:t> vamos começar a criar nosso painel</a:t>
            </a:r>
          </a:p>
          <a:p>
            <a:pPr lvl="1"/>
            <a:r>
              <a:rPr lang="pt-BR" dirty="0" smtClean="0"/>
              <a:t>Insira um “</a:t>
            </a:r>
            <a:r>
              <a:rPr lang="pt-BR" dirty="0" err="1" smtClean="0"/>
              <a:t>Simple</a:t>
            </a:r>
            <a:r>
              <a:rPr lang="pt-BR" dirty="0" smtClean="0"/>
              <a:t> </a:t>
            </a:r>
            <a:r>
              <a:rPr lang="pt-BR" dirty="0" err="1" smtClean="0"/>
              <a:t>Parameter</a:t>
            </a:r>
            <a:r>
              <a:rPr lang="pt-BR" dirty="0" smtClean="0"/>
              <a:t>” com as seguintes propriedades:</a:t>
            </a:r>
          </a:p>
          <a:p>
            <a:pPr lvl="2"/>
            <a:r>
              <a:rPr lang="pt-BR" dirty="0" err="1" smtClean="0"/>
              <a:t>Name</a:t>
            </a:r>
            <a:r>
              <a:rPr lang="pt-BR" dirty="0" smtClean="0"/>
              <a:t>: </a:t>
            </a:r>
            <a:r>
              <a:rPr lang="pt-BR" dirty="0" err="1" smtClean="0"/>
              <a:t>pAno</a:t>
            </a:r>
            <a:endParaRPr lang="pt-BR" dirty="0" smtClean="0"/>
          </a:p>
          <a:p>
            <a:pPr lvl="2"/>
            <a:r>
              <a:rPr lang="pt-BR" dirty="0" err="1" smtClean="0"/>
              <a:t>Property</a:t>
            </a:r>
            <a:r>
              <a:rPr lang="pt-BR" dirty="0" smtClean="0"/>
              <a:t> </a:t>
            </a:r>
            <a:r>
              <a:rPr lang="pt-BR" dirty="0" err="1" smtClean="0"/>
              <a:t>Value</a:t>
            </a:r>
            <a:r>
              <a:rPr lang="pt-BR" dirty="0" smtClean="0"/>
              <a:t>: 2003</a:t>
            </a:r>
          </a:p>
          <a:p>
            <a:pPr lvl="1"/>
            <a:r>
              <a:rPr lang="pt-BR" dirty="0" smtClean="0"/>
              <a:t>Insira um “</a:t>
            </a:r>
            <a:r>
              <a:rPr lang="pt-BR" dirty="0" err="1" smtClean="0"/>
              <a:t>Select</a:t>
            </a:r>
            <a:r>
              <a:rPr lang="pt-BR" dirty="0" smtClean="0"/>
              <a:t> </a:t>
            </a:r>
            <a:r>
              <a:rPr lang="pt-BR" dirty="0" err="1" smtClean="0"/>
              <a:t>Component</a:t>
            </a:r>
            <a:r>
              <a:rPr lang="pt-BR" dirty="0" smtClean="0"/>
              <a:t>” com as seguintes propriedades:</a:t>
            </a:r>
          </a:p>
          <a:p>
            <a:pPr lvl="2"/>
            <a:r>
              <a:rPr lang="pt-BR" dirty="0" err="1" smtClean="0"/>
              <a:t>Name</a:t>
            </a:r>
            <a:r>
              <a:rPr lang="pt-BR" dirty="0" smtClean="0"/>
              <a:t>: </a:t>
            </a:r>
            <a:r>
              <a:rPr lang="pt-BR" dirty="0" err="1" smtClean="0"/>
              <a:t>selectAno</a:t>
            </a:r>
            <a:endParaRPr lang="pt-BR" dirty="0" smtClean="0"/>
          </a:p>
          <a:p>
            <a:pPr lvl="2"/>
            <a:r>
              <a:rPr lang="pt-BR" dirty="0" err="1" smtClean="0"/>
              <a:t>Parameter</a:t>
            </a:r>
            <a:r>
              <a:rPr lang="pt-BR" dirty="0" smtClean="0"/>
              <a:t>: </a:t>
            </a:r>
            <a:r>
              <a:rPr lang="pt-BR" dirty="0" err="1" smtClean="0"/>
              <a:t>pAno</a:t>
            </a:r>
            <a:endParaRPr lang="pt-BR" dirty="0" smtClean="0"/>
          </a:p>
          <a:p>
            <a:pPr lvl="2"/>
            <a:r>
              <a:rPr lang="pt-BR" dirty="0" smtClean="0"/>
              <a:t>Datasource: </a:t>
            </a:r>
            <a:r>
              <a:rPr lang="pt-BR" dirty="0" err="1" smtClean="0"/>
              <a:t>qAnos</a:t>
            </a:r>
            <a:endParaRPr lang="pt-BR" dirty="0" smtClean="0"/>
          </a:p>
          <a:p>
            <a:pPr lvl="2"/>
            <a:r>
              <a:rPr lang="pt-BR" dirty="0" err="1" smtClean="0"/>
              <a:t>HtmlObject</a:t>
            </a:r>
            <a:r>
              <a:rPr lang="pt-BR" dirty="0" smtClean="0"/>
              <a:t>: </a:t>
            </a:r>
            <a:r>
              <a:rPr lang="pt-BR" dirty="0" err="1" smtClean="0"/>
              <a:t>linhaFiltro</a:t>
            </a:r>
            <a:endParaRPr lang="pt-BR" dirty="0" smtClean="0"/>
          </a:p>
          <a:p>
            <a:pPr lvl="1"/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32313" y="836712"/>
            <a:ext cx="8911687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Mãos a Obra</a:t>
            </a:r>
            <a:endParaRPr lang="pt-BR" dirty="0"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112568"/>
          </a:xfrm>
        </p:spPr>
        <p:txBody>
          <a:bodyPr>
            <a:normAutofit/>
          </a:bodyPr>
          <a:lstStyle/>
          <a:p>
            <a:pPr lvl="1"/>
            <a:r>
              <a:rPr lang="pt-BR" dirty="0" smtClean="0"/>
              <a:t>Insira um CCC Pie </a:t>
            </a:r>
            <a:r>
              <a:rPr lang="pt-BR" dirty="0" err="1" smtClean="0"/>
              <a:t>Chart</a:t>
            </a:r>
            <a:r>
              <a:rPr lang="pt-BR" dirty="0" smtClean="0"/>
              <a:t> com as seguintes propriedades:</a:t>
            </a:r>
          </a:p>
          <a:p>
            <a:pPr lvl="2"/>
            <a:r>
              <a:rPr lang="pt-BR" dirty="0" err="1" smtClean="0"/>
              <a:t>Name</a:t>
            </a:r>
            <a:r>
              <a:rPr lang="pt-BR" dirty="0" smtClean="0"/>
              <a:t>: </a:t>
            </a:r>
            <a:r>
              <a:rPr lang="pt-BR" dirty="0" err="1" smtClean="0"/>
              <a:t>pieMarket</a:t>
            </a:r>
            <a:endParaRPr lang="pt-BR" dirty="0" smtClean="0"/>
          </a:p>
          <a:p>
            <a:pPr lvl="2"/>
            <a:r>
              <a:rPr lang="pt-BR" dirty="0" err="1" smtClean="0"/>
              <a:t>Listeners</a:t>
            </a:r>
            <a:r>
              <a:rPr lang="pt-BR" dirty="0" smtClean="0"/>
              <a:t>: </a:t>
            </a:r>
            <a:r>
              <a:rPr lang="pt-BR" dirty="0" err="1" smtClean="0"/>
              <a:t>pAno</a:t>
            </a:r>
            <a:endParaRPr lang="pt-BR" dirty="0" smtClean="0"/>
          </a:p>
          <a:p>
            <a:pPr lvl="2"/>
            <a:r>
              <a:rPr lang="pt-BR" dirty="0" err="1" smtClean="0"/>
              <a:t>Parameters</a:t>
            </a:r>
            <a:endParaRPr lang="pt-BR" dirty="0" smtClean="0"/>
          </a:p>
          <a:p>
            <a:pPr lvl="3"/>
            <a:r>
              <a:rPr lang="pt-BR" dirty="0" err="1" smtClean="0"/>
              <a:t>Arg</a:t>
            </a:r>
            <a:r>
              <a:rPr lang="pt-BR" dirty="0" smtClean="0"/>
              <a:t>: </a:t>
            </a:r>
            <a:r>
              <a:rPr lang="pt-BR" dirty="0" err="1" smtClean="0"/>
              <a:t>pAno</a:t>
            </a:r>
            <a:endParaRPr lang="pt-BR" dirty="0" smtClean="0"/>
          </a:p>
          <a:p>
            <a:pPr lvl="3"/>
            <a:r>
              <a:rPr lang="pt-BR" dirty="0" err="1" smtClean="0"/>
              <a:t>Value</a:t>
            </a:r>
            <a:r>
              <a:rPr lang="pt-BR" dirty="0" smtClean="0"/>
              <a:t>: </a:t>
            </a:r>
            <a:r>
              <a:rPr lang="pt-BR" dirty="0" err="1" smtClean="0"/>
              <a:t>pAno</a:t>
            </a:r>
            <a:endParaRPr lang="pt-BR" dirty="0" smtClean="0"/>
          </a:p>
          <a:p>
            <a:pPr lvl="2"/>
            <a:r>
              <a:rPr lang="pt-BR" dirty="0" smtClean="0"/>
              <a:t>Datasource: </a:t>
            </a:r>
            <a:r>
              <a:rPr lang="pt-BR" dirty="0" err="1" smtClean="0"/>
              <a:t>qMarket</a:t>
            </a:r>
            <a:endParaRPr lang="pt-BR" dirty="0" smtClean="0"/>
          </a:p>
          <a:p>
            <a:pPr lvl="2"/>
            <a:r>
              <a:rPr lang="pt-BR" dirty="0" err="1" smtClean="0"/>
              <a:t>Height</a:t>
            </a:r>
            <a:r>
              <a:rPr lang="pt-BR" dirty="0" smtClean="0"/>
              <a:t>: </a:t>
            </a:r>
            <a:r>
              <a:rPr lang="pt-BR" dirty="0" smtClean="0"/>
              <a:t>300</a:t>
            </a:r>
          </a:p>
          <a:p>
            <a:pPr lvl="2"/>
            <a:r>
              <a:rPr lang="pt-BR" dirty="0" err="1" smtClean="0"/>
              <a:t>HtmlsObject</a:t>
            </a:r>
            <a:r>
              <a:rPr lang="pt-BR" dirty="0" smtClean="0"/>
              <a:t>: </a:t>
            </a:r>
            <a:r>
              <a:rPr lang="pt-BR" dirty="0" err="1" smtClean="0"/>
              <a:t>linhaGrafico</a:t>
            </a: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32313" y="836712"/>
            <a:ext cx="8911687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Mãos a Obra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86409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Se tudo deu certo até aqui, sua  perspectiva </a:t>
            </a:r>
            <a:r>
              <a:rPr lang="pt-BR" dirty="0" err="1" smtClean="0"/>
              <a:t>Components</a:t>
            </a:r>
            <a:r>
              <a:rPr lang="pt-BR" dirty="0" smtClean="0"/>
              <a:t> deve estar conforme a figura abaixo:</a:t>
            </a:r>
          </a:p>
          <a:p>
            <a:pPr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564904"/>
            <a:ext cx="7693422" cy="344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jebsweb-squeez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764704"/>
            <a:ext cx="3169002" cy="1157404"/>
          </a:xfrm>
          <a:prstGeom prst="rect">
            <a:avLst/>
          </a:prstGeom>
        </p:spPr>
      </p:pic>
      <p:pic>
        <p:nvPicPr>
          <p:cNvPr id="10" name="Imagem 9" descr="downlo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70872" y="5907988"/>
            <a:ext cx="3021608" cy="689364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1043608" y="1988840"/>
            <a:ext cx="712879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dirty="0" smtClean="0"/>
              <a:t>Empresa de consultoria em TI, especializada em soluções de Business </a:t>
            </a:r>
            <a:r>
              <a:rPr lang="pt-BR" dirty="0" err="1" smtClean="0"/>
              <a:t>Intelligence</a:t>
            </a:r>
            <a:r>
              <a:rPr lang="pt-BR" dirty="0" smtClean="0"/>
              <a:t> (BI).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smtClean="0"/>
              <a:t>A </a:t>
            </a:r>
            <a:r>
              <a:rPr lang="pt-BR" dirty="0" smtClean="0"/>
              <a:t>empresa mais empenhada em soluções utilizando </a:t>
            </a:r>
            <a:r>
              <a:rPr lang="pt-BR" dirty="0" err="1" smtClean="0"/>
              <a:t>Pentaho</a:t>
            </a:r>
            <a:r>
              <a:rPr lang="pt-BR" dirty="0" smtClean="0"/>
              <a:t> do estado do Rio de Janeiro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dirty="0" smtClean="0"/>
              <a:t>Somos movidos pela paixão e impulsionados por resultados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dirty="0" smtClean="0"/>
              <a:t>Temos a missão de nos tornar a empresa líder em soluções com </a:t>
            </a:r>
            <a:r>
              <a:rPr lang="pt-BR" dirty="0" err="1" smtClean="0"/>
              <a:t>Pentaho</a:t>
            </a:r>
            <a:r>
              <a:rPr lang="pt-BR" dirty="0" smtClean="0"/>
              <a:t> na região sudeste até o final de 2017</a:t>
            </a:r>
            <a:endParaRPr lang="pt-BR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642937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Um Pouco Sobre Nós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32313" y="836712"/>
            <a:ext cx="8911687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Mãos a Obra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1008112"/>
          </a:xfrm>
        </p:spPr>
        <p:txBody>
          <a:bodyPr>
            <a:normAutofit/>
          </a:bodyPr>
          <a:lstStyle/>
          <a:p>
            <a:r>
              <a:rPr lang="pt-BR" dirty="0" smtClean="0"/>
              <a:t>Agora clique em visualizar         e se tudo deu certo seu painel deve estar parecido com a figura abaixo:</a:t>
            </a:r>
          </a:p>
          <a:p>
            <a:pPr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628800"/>
            <a:ext cx="371475" cy="314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492896"/>
            <a:ext cx="7920880" cy="2905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0" y="5589240"/>
            <a:ext cx="9144000" cy="1008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Salve seu painel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pt-B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pt-B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32313" y="836712"/>
            <a:ext cx="8911687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Trabalhando com </a:t>
            </a:r>
            <a:r>
              <a:rPr lang="pt-BR" dirty="0" err="1" smtClean="0"/>
              <a:t>Reports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76064"/>
          </a:xfrm>
        </p:spPr>
        <p:txBody>
          <a:bodyPr>
            <a:normAutofit/>
          </a:bodyPr>
          <a:lstStyle/>
          <a:p>
            <a:r>
              <a:rPr lang="pt-BR" dirty="0" smtClean="0"/>
              <a:t>Agora vamos trabalhar com o PRD</a:t>
            </a:r>
          </a:p>
          <a:p>
            <a:pPr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060848"/>
            <a:ext cx="6512718" cy="4504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32313" y="836712"/>
            <a:ext cx="8911687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Trabalhando com </a:t>
            </a:r>
            <a:r>
              <a:rPr lang="pt-BR" dirty="0" err="1" smtClean="0"/>
              <a:t>Reports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1008112"/>
          </a:xfrm>
        </p:spPr>
        <p:txBody>
          <a:bodyPr>
            <a:normAutofit/>
          </a:bodyPr>
          <a:lstStyle/>
          <a:p>
            <a:r>
              <a:rPr lang="pt-BR" dirty="0" smtClean="0"/>
              <a:t>Acessando os dados</a:t>
            </a:r>
          </a:p>
          <a:p>
            <a:pPr lvl="1"/>
            <a:r>
              <a:rPr lang="pt-BR" dirty="0" smtClean="0"/>
              <a:t>Insira um novo “Data Set” do tipo JDBC</a:t>
            </a:r>
          </a:p>
          <a:p>
            <a:pPr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852936"/>
            <a:ext cx="2905125" cy="3228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32313" y="836712"/>
            <a:ext cx="8911687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Trabalhando com </a:t>
            </a:r>
            <a:r>
              <a:rPr lang="pt-BR" dirty="0" err="1" smtClean="0"/>
              <a:t>Reports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1944216"/>
          </a:xfrm>
        </p:spPr>
        <p:txBody>
          <a:bodyPr>
            <a:normAutofit/>
          </a:bodyPr>
          <a:lstStyle/>
          <a:p>
            <a:r>
              <a:rPr lang="pt-BR" dirty="0" smtClean="0"/>
              <a:t>Acessando os dados</a:t>
            </a:r>
          </a:p>
          <a:p>
            <a:pPr lvl="1"/>
            <a:r>
              <a:rPr lang="pt-BR" dirty="0" smtClean="0"/>
              <a:t>Crie duas </a:t>
            </a:r>
            <a:r>
              <a:rPr lang="pt-BR" dirty="0" err="1" smtClean="0"/>
              <a:t>queries</a:t>
            </a:r>
            <a:r>
              <a:rPr lang="pt-BR" dirty="0" smtClean="0"/>
              <a:t> na conexão “</a:t>
            </a:r>
            <a:r>
              <a:rPr lang="pt-BR" dirty="0" err="1" smtClean="0"/>
              <a:t>SampleData</a:t>
            </a:r>
            <a:r>
              <a:rPr lang="pt-BR" dirty="0" smtClean="0"/>
              <a:t>”</a:t>
            </a:r>
          </a:p>
          <a:p>
            <a:pPr lvl="1"/>
            <a:r>
              <a:rPr lang="pt-BR" dirty="0" err="1" smtClean="0"/>
              <a:t>qAnos</a:t>
            </a:r>
            <a:r>
              <a:rPr lang="pt-BR" dirty="0" smtClean="0"/>
              <a:t>:</a:t>
            </a:r>
          </a:p>
          <a:p>
            <a:pPr lvl="1"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1763688" y="2564904"/>
            <a:ext cx="5904656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select </a:t>
            </a:r>
          </a:p>
          <a:p>
            <a:r>
              <a:rPr lang="en-US" sz="1600" dirty="0" smtClean="0"/>
              <a:t>    distinct cast(YEAR_ID as integer) as </a:t>
            </a:r>
            <a:r>
              <a:rPr lang="en-US" sz="1600" dirty="0" err="1" smtClean="0"/>
              <a:t>anos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FROM PUBLIC.ORDERFACT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32313" y="836712"/>
            <a:ext cx="8911687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Trabalhando com </a:t>
            </a:r>
            <a:r>
              <a:rPr lang="pt-BR" dirty="0" err="1" smtClean="0"/>
              <a:t>Reports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1944216"/>
          </a:xfrm>
        </p:spPr>
        <p:txBody>
          <a:bodyPr>
            <a:normAutofit/>
          </a:bodyPr>
          <a:lstStyle/>
          <a:p>
            <a:r>
              <a:rPr lang="pt-BR" dirty="0" smtClean="0"/>
              <a:t>Acessando os dados</a:t>
            </a:r>
          </a:p>
          <a:p>
            <a:pPr lvl="1"/>
            <a:r>
              <a:rPr lang="pt-BR" dirty="0" err="1" smtClean="0"/>
              <a:t>qPaises</a:t>
            </a:r>
            <a:r>
              <a:rPr lang="pt-BR" dirty="0" smtClean="0"/>
              <a:t>:</a:t>
            </a:r>
          </a:p>
          <a:p>
            <a:pPr lvl="1"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1835696" y="2132856"/>
            <a:ext cx="5904656" cy="40318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SELECT</a:t>
            </a:r>
          </a:p>
          <a:p>
            <a:r>
              <a:rPr lang="en-US" sz="1600" dirty="0" smtClean="0"/>
              <a:t>     </a:t>
            </a:r>
            <a:r>
              <a:rPr lang="en-US" sz="1600" dirty="0" smtClean="0"/>
              <a:t>c."TERRITORY" AS MARKET,</a:t>
            </a:r>
          </a:p>
          <a:p>
            <a:r>
              <a:rPr lang="en-US" sz="1600" dirty="0" smtClean="0"/>
              <a:t>     c."COUNTRY" AS PAIS,</a:t>
            </a:r>
          </a:p>
          <a:p>
            <a:r>
              <a:rPr lang="en-US" sz="1600" dirty="0" smtClean="0"/>
              <a:t>    SUM( f."TOTALPRICE") AS TOTAL</a:t>
            </a:r>
          </a:p>
          <a:p>
            <a:endParaRPr lang="en-US" sz="1600" dirty="0" smtClean="0"/>
          </a:p>
          <a:p>
            <a:r>
              <a:rPr lang="en-US" sz="1600" dirty="0" smtClean="0"/>
              <a:t>FROM</a:t>
            </a:r>
          </a:p>
          <a:p>
            <a:r>
              <a:rPr lang="en-US" sz="1600" dirty="0" smtClean="0"/>
              <a:t>     "PUBLIC"."ORDERFACT" f </a:t>
            </a:r>
          </a:p>
          <a:p>
            <a:r>
              <a:rPr lang="en-US" sz="1600" dirty="0" smtClean="0"/>
              <a:t>     INNER JOIN "PUBLIC"."DIM_TIME" t ON </a:t>
            </a:r>
          </a:p>
          <a:p>
            <a:r>
              <a:rPr lang="en-US" sz="1600" dirty="0" smtClean="0"/>
              <a:t>         f."TIME_ID" = t."TIME_ID"</a:t>
            </a:r>
          </a:p>
          <a:p>
            <a:r>
              <a:rPr lang="en-US" sz="1600" dirty="0" smtClean="0"/>
              <a:t>     INNER JOIN "PUBLIC"."CUSTOMER_W_TER" C ON   </a:t>
            </a:r>
          </a:p>
          <a:p>
            <a:r>
              <a:rPr lang="en-US" sz="1600" dirty="0" smtClean="0"/>
              <a:t>         f."CUSTOMERNUMBER" = c."CUSTOMERNUMBER"</a:t>
            </a:r>
          </a:p>
          <a:p>
            <a:r>
              <a:rPr lang="en-US" sz="1600" dirty="0" smtClean="0"/>
              <a:t>where 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f.status</a:t>
            </a:r>
            <a:r>
              <a:rPr lang="en-US" sz="1600" dirty="0" smtClean="0"/>
              <a:t> in('</a:t>
            </a:r>
            <a:r>
              <a:rPr lang="en-US" sz="1600" dirty="0" err="1" smtClean="0"/>
              <a:t>Resolved','Shipped</a:t>
            </a:r>
            <a:r>
              <a:rPr lang="en-US" sz="1600" dirty="0" smtClean="0"/>
              <a:t>')  </a:t>
            </a:r>
          </a:p>
          <a:p>
            <a:r>
              <a:rPr lang="en-US" sz="1600" dirty="0" smtClean="0"/>
              <a:t>AND t."YEAR_ID" = ${</a:t>
            </a:r>
            <a:r>
              <a:rPr lang="en-US" sz="1600" dirty="0" err="1" smtClean="0"/>
              <a:t>pAno</a:t>
            </a:r>
            <a:r>
              <a:rPr lang="en-US" sz="1600" dirty="0" smtClean="0"/>
              <a:t>}</a:t>
            </a:r>
          </a:p>
          <a:p>
            <a:r>
              <a:rPr lang="en-US" sz="1600" dirty="0" smtClean="0"/>
              <a:t>     GROUP BY MARKET, PAIS</a:t>
            </a:r>
          </a:p>
          <a:p>
            <a:r>
              <a:rPr lang="en-US" sz="1600" dirty="0" smtClean="0"/>
              <a:t>     ORDER BY MARKET, PAIS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32313" y="836712"/>
            <a:ext cx="8911687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Trabalhando com </a:t>
            </a:r>
            <a:r>
              <a:rPr lang="pt-BR" dirty="0" err="1" smtClean="0"/>
              <a:t>Reports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1224136"/>
          </a:xfrm>
        </p:spPr>
        <p:txBody>
          <a:bodyPr>
            <a:normAutofit/>
          </a:bodyPr>
          <a:lstStyle/>
          <a:p>
            <a:r>
              <a:rPr lang="pt-BR" dirty="0" smtClean="0"/>
              <a:t>Acessando os dados</a:t>
            </a:r>
          </a:p>
          <a:p>
            <a:pPr lvl="1"/>
            <a:r>
              <a:rPr lang="pt-BR" dirty="0" smtClean="0"/>
              <a:t>Adicionando Parâmetros</a:t>
            </a:r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6238" y="2761876"/>
            <a:ext cx="3383954" cy="3689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32313" y="836712"/>
            <a:ext cx="8911687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Trabalhando com </a:t>
            </a:r>
            <a:r>
              <a:rPr lang="pt-BR" dirty="0" err="1" smtClean="0"/>
              <a:t>Reports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1224136"/>
          </a:xfrm>
        </p:spPr>
        <p:txBody>
          <a:bodyPr>
            <a:normAutofit/>
          </a:bodyPr>
          <a:lstStyle/>
          <a:p>
            <a:r>
              <a:rPr lang="pt-BR" dirty="0" smtClean="0"/>
              <a:t>Acessando os dados</a:t>
            </a:r>
          </a:p>
          <a:p>
            <a:pPr lvl="1"/>
            <a:r>
              <a:rPr lang="pt-BR" dirty="0" smtClean="0"/>
              <a:t>Adicionando Parâmetros</a:t>
            </a:r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492896"/>
            <a:ext cx="5017416" cy="407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32313" y="836712"/>
            <a:ext cx="8911687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Trabalhando com </a:t>
            </a:r>
            <a:r>
              <a:rPr lang="pt-BR" dirty="0" err="1" smtClean="0"/>
              <a:t>Reports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1224136"/>
          </a:xfrm>
        </p:spPr>
        <p:txBody>
          <a:bodyPr>
            <a:normAutofit/>
          </a:bodyPr>
          <a:lstStyle/>
          <a:p>
            <a:r>
              <a:rPr lang="pt-BR" dirty="0" smtClean="0"/>
              <a:t>Definindo a estrutura</a:t>
            </a:r>
          </a:p>
          <a:p>
            <a:pPr lvl="1"/>
            <a:r>
              <a:rPr lang="pt-BR" dirty="0" smtClean="0"/>
              <a:t>Criando Grupos</a:t>
            </a:r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780928"/>
            <a:ext cx="2943225" cy="3171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32313" y="836712"/>
            <a:ext cx="8911687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Trabalhando com </a:t>
            </a:r>
            <a:r>
              <a:rPr lang="pt-BR" dirty="0" err="1" smtClean="0"/>
              <a:t>Reports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1224136"/>
          </a:xfrm>
        </p:spPr>
        <p:txBody>
          <a:bodyPr>
            <a:normAutofit/>
          </a:bodyPr>
          <a:lstStyle/>
          <a:p>
            <a:r>
              <a:rPr lang="pt-BR" dirty="0" smtClean="0"/>
              <a:t>Definindo a estrutura</a:t>
            </a:r>
          </a:p>
          <a:p>
            <a:pPr lvl="1"/>
            <a:r>
              <a:rPr lang="pt-BR" dirty="0" smtClean="0"/>
              <a:t>Criando Grupos</a:t>
            </a:r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636912"/>
            <a:ext cx="532447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0" y="5373216"/>
            <a:ext cx="9144000" cy="12241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 grupos existem</a:t>
            </a:r>
            <a:r>
              <a:rPr kumimoji="0" lang="pt-BR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para que haja uma “quebra” a cada novo agrupamento dos registros mais detalhados do relatório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pt-B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pt-B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32313" y="836712"/>
            <a:ext cx="8911687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Trabalhando com </a:t>
            </a:r>
            <a:r>
              <a:rPr lang="pt-BR" dirty="0" err="1" smtClean="0"/>
              <a:t>Reports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1224136"/>
          </a:xfrm>
        </p:spPr>
        <p:txBody>
          <a:bodyPr>
            <a:normAutofit/>
          </a:bodyPr>
          <a:lstStyle/>
          <a:p>
            <a:r>
              <a:rPr lang="pt-BR" dirty="0" smtClean="0"/>
              <a:t>Definindo a estrutura</a:t>
            </a:r>
          </a:p>
          <a:p>
            <a:pPr lvl="1"/>
            <a:r>
              <a:rPr lang="pt-BR" dirty="0" smtClean="0"/>
              <a:t>Habilitando a visualização dos Grupos</a:t>
            </a:r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996952"/>
            <a:ext cx="3133725" cy="3295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996952"/>
            <a:ext cx="3171825" cy="3305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642937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O Que Oferecemos</a:t>
            </a:r>
          </a:p>
        </p:txBody>
      </p:sp>
      <p:pic>
        <p:nvPicPr>
          <p:cNvPr id="6" name="Imagem 5" descr="Analytics-2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0936" y="3776216"/>
            <a:ext cx="1219200" cy="1219200"/>
          </a:xfrm>
          <a:prstGeom prst="rect">
            <a:avLst/>
          </a:prstGeom>
        </p:spPr>
      </p:pic>
      <p:pic>
        <p:nvPicPr>
          <p:cNvPr id="7" name="Imagem 6" descr="rocket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0936" y="1111920"/>
            <a:ext cx="1219200" cy="1219200"/>
          </a:xfrm>
          <a:prstGeom prst="rect">
            <a:avLst/>
          </a:prstGeom>
        </p:spPr>
      </p:pic>
      <p:pic>
        <p:nvPicPr>
          <p:cNvPr id="8" name="Imagem 7" descr="Sites-2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0936" y="5072360"/>
            <a:ext cx="1368152" cy="1368152"/>
          </a:xfrm>
          <a:prstGeom prst="rect">
            <a:avLst/>
          </a:prstGeom>
        </p:spPr>
      </p:pic>
      <p:pic>
        <p:nvPicPr>
          <p:cNvPr id="13" name="Imagem 12" descr="student-ic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0936" y="2408064"/>
            <a:ext cx="1219200" cy="121920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1691680" y="1345084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Consultoria em </a:t>
            </a:r>
            <a:r>
              <a:rPr lang="pt-BR" dirty="0" err="1" smtClean="0"/>
              <a:t>Pentaho</a:t>
            </a:r>
            <a:r>
              <a:rPr lang="pt-BR" dirty="0" smtClean="0"/>
              <a:t>. Suporte ao desenvolvedor/arquiteto.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Alta performance e alta disponibilidade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691680" y="2666628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Treinamentos em </a:t>
            </a:r>
            <a:r>
              <a:rPr lang="pt-BR" dirty="0" err="1" smtClean="0"/>
              <a:t>Pentaho</a:t>
            </a:r>
            <a:r>
              <a:rPr lang="pt-BR" dirty="0" smtClean="0"/>
              <a:t>. Básico, intermediário e avançado.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In </a:t>
            </a:r>
            <a:r>
              <a:rPr lang="pt-BR" dirty="0" err="1" smtClean="0"/>
              <a:t>Company</a:t>
            </a:r>
            <a:r>
              <a:rPr lang="pt-BR" dirty="0" smtClean="0"/>
              <a:t> ou em nossa sede.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691680" y="4017888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Projetos de BI. Soluções completas desde o levantamento de requisitos até a entrega dos painéis, visões e relatórios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1691680" y="5589240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Suporte remoto. Atendimento totalmente online e personalizado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32313" y="836712"/>
            <a:ext cx="8911687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Trabalhando com </a:t>
            </a:r>
            <a:r>
              <a:rPr lang="pt-BR" dirty="0" err="1" smtClean="0"/>
              <a:t>Reports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1224136"/>
          </a:xfrm>
        </p:spPr>
        <p:txBody>
          <a:bodyPr>
            <a:normAutofit/>
          </a:bodyPr>
          <a:lstStyle/>
          <a:p>
            <a:r>
              <a:rPr lang="pt-BR" dirty="0" smtClean="0"/>
              <a:t>Definindo a estrutura</a:t>
            </a:r>
          </a:p>
          <a:p>
            <a:pPr lvl="1"/>
            <a:r>
              <a:rPr lang="pt-BR" dirty="0" smtClean="0"/>
              <a:t>Criando um Totalizador por Grupo</a:t>
            </a:r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212976"/>
            <a:ext cx="2962275" cy="275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2564904"/>
            <a:ext cx="2724150" cy="3686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32313" y="836712"/>
            <a:ext cx="8911687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Trabalhando com </a:t>
            </a:r>
            <a:r>
              <a:rPr lang="pt-BR" dirty="0" err="1" smtClean="0"/>
              <a:t>Reports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1224136"/>
          </a:xfrm>
        </p:spPr>
        <p:txBody>
          <a:bodyPr>
            <a:normAutofit/>
          </a:bodyPr>
          <a:lstStyle/>
          <a:p>
            <a:r>
              <a:rPr lang="pt-BR" dirty="0" smtClean="0"/>
              <a:t>Definindo a estrutura</a:t>
            </a:r>
          </a:p>
          <a:p>
            <a:pPr lvl="1"/>
            <a:r>
              <a:rPr lang="pt-BR" dirty="0" smtClean="0"/>
              <a:t>Criando um Totalizador por Grupo</a:t>
            </a:r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9224" y="3393776"/>
            <a:ext cx="3796952" cy="2312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Elipse 7"/>
          <p:cNvSpPr/>
          <p:nvPr/>
        </p:nvSpPr>
        <p:spPr>
          <a:xfrm>
            <a:off x="2123728" y="4869160"/>
            <a:ext cx="4392488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32313" y="836712"/>
            <a:ext cx="8911687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Trabalhando com </a:t>
            </a:r>
            <a:r>
              <a:rPr lang="pt-BR" dirty="0" err="1" smtClean="0"/>
              <a:t>Reports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122413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Definindo a estrutura</a:t>
            </a:r>
          </a:p>
          <a:p>
            <a:pPr lvl="1"/>
            <a:r>
              <a:rPr lang="pt-BR" dirty="0" smtClean="0"/>
              <a:t>Acompanhe com o instrutor a distribuição e formatação de todos os campos do relatório</a:t>
            </a:r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708920"/>
            <a:ext cx="4748820" cy="40058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32313" y="836712"/>
            <a:ext cx="8911687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Trabalhando com </a:t>
            </a:r>
            <a:r>
              <a:rPr lang="pt-BR" dirty="0" err="1" smtClean="0"/>
              <a:t>Reports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04056"/>
          </a:xfrm>
        </p:spPr>
        <p:txBody>
          <a:bodyPr>
            <a:normAutofit/>
          </a:bodyPr>
          <a:lstStyle/>
          <a:p>
            <a:r>
              <a:rPr lang="pt-BR" dirty="0" smtClean="0"/>
              <a:t>Teste seu relatório</a:t>
            </a:r>
          </a:p>
          <a:p>
            <a:pPr lvl="1"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276872"/>
            <a:ext cx="4771876" cy="4274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32313" y="836712"/>
            <a:ext cx="8911687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Trabalhando com </a:t>
            </a:r>
            <a:r>
              <a:rPr lang="pt-BR" dirty="0" err="1" smtClean="0"/>
              <a:t>Reports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792088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Publicando seu relatório</a:t>
            </a:r>
          </a:p>
          <a:p>
            <a:pPr lvl="1"/>
            <a:r>
              <a:rPr lang="pt-BR" dirty="0" smtClean="0"/>
              <a:t>Publique na mesma pasta em que salvou seu </a:t>
            </a:r>
            <a:r>
              <a:rPr lang="pt-BR" dirty="0" err="1" smtClean="0"/>
              <a:t>dashboard</a:t>
            </a:r>
            <a:r>
              <a:rPr lang="pt-BR" dirty="0" smtClean="0"/>
              <a:t>. Isso não é mandatório</a:t>
            </a:r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2856"/>
            <a:ext cx="2628564" cy="2176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3429000"/>
            <a:ext cx="2056024" cy="2423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2132856"/>
            <a:ext cx="3338314" cy="4446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Elipse 7"/>
          <p:cNvSpPr/>
          <p:nvPr/>
        </p:nvSpPr>
        <p:spPr>
          <a:xfrm>
            <a:off x="5040560" y="2276872"/>
            <a:ext cx="1187624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5076056" y="3284984"/>
            <a:ext cx="1187624" cy="4236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5076056" y="6021288"/>
            <a:ext cx="1656184" cy="4236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32313" y="836712"/>
            <a:ext cx="8911687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Integrando o CDE com o PRD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4608512"/>
          </a:xfrm>
        </p:spPr>
        <p:txBody>
          <a:bodyPr>
            <a:normAutofit/>
          </a:bodyPr>
          <a:lstStyle/>
          <a:p>
            <a:r>
              <a:rPr lang="pt-BR" dirty="0" smtClean="0"/>
              <a:t>Jeito 1</a:t>
            </a:r>
          </a:p>
          <a:p>
            <a:pPr lvl="1"/>
            <a:r>
              <a:rPr lang="pt-BR" dirty="0" smtClean="0"/>
              <a:t>Insira um componente “Execute </a:t>
            </a:r>
            <a:r>
              <a:rPr lang="pt-BR" dirty="0" err="1" smtClean="0"/>
              <a:t>Prpt</a:t>
            </a:r>
            <a:r>
              <a:rPr lang="pt-BR" dirty="0" smtClean="0"/>
              <a:t> </a:t>
            </a:r>
            <a:r>
              <a:rPr lang="pt-BR" dirty="0" err="1" smtClean="0"/>
              <a:t>Component</a:t>
            </a:r>
            <a:r>
              <a:rPr lang="pt-BR" dirty="0" smtClean="0"/>
              <a:t>”</a:t>
            </a:r>
          </a:p>
          <a:p>
            <a:pPr lvl="1"/>
            <a:r>
              <a:rPr lang="pt-BR" dirty="0" smtClean="0"/>
              <a:t>Defina as seguintes propriedades:</a:t>
            </a:r>
          </a:p>
          <a:p>
            <a:pPr lvl="2"/>
            <a:r>
              <a:rPr lang="pt-BR" dirty="0" err="1" smtClean="0"/>
              <a:t>Name</a:t>
            </a:r>
            <a:r>
              <a:rPr lang="pt-BR" dirty="0" smtClean="0"/>
              <a:t>: </a:t>
            </a:r>
            <a:r>
              <a:rPr lang="pt-BR" dirty="0" err="1" smtClean="0"/>
              <a:t>exPrpt</a:t>
            </a:r>
            <a:endParaRPr lang="pt-BR" dirty="0" smtClean="0"/>
          </a:p>
          <a:p>
            <a:pPr lvl="2"/>
            <a:r>
              <a:rPr lang="pt-BR" dirty="0" err="1" smtClean="0"/>
              <a:t>Lable</a:t>
            </a:r>
            <a:r>
              <a:rPr lang="pt-BR" dirty="0" smtClean="0"/>
              <a:t>: Detalhar </a:t>
            </a:r>
            <a:r>
              <a:rPr lang="pt-BR" dirty="0" smtClean="0"/>
              <a:t>Painel</a:t>
            </a:r>
          </a:p>
          <a:p>
            <a:pPr lvl="2"/>
            <a:r>
              <a:rPr lang="pt-BR" dirty="0" err="1" smtClean="0"/>
              <a:t>Listeners</a:t>
            </a:r>
            <a:r>
              <a:rPr lang="pt-BR" dirty="0" smtClean="0"/>
              <a:t>: </a:t>
            </a:r>
            <a:r>
              <a:rPr lang="pt-BR" dirty="0" err="1" smtClean="0"/>
              <a:t>pAno</a:t>
            </a:r>
            <a:endParaRPr lang="pt-BR" dirty="0" smtClean="0"/>
          </a:p>
          <a:p>
            <a:pPr lvl="2"/>
            <a:r>
              <a:rPr lang="pt-BR" dirty="0" err="1" smtClean="0"/>
              <a:t>Parameters</a:t>
            </a:r>
            <a:r>
              <a:rPr lang="pt-BR" dirty="0" smtClean="0"/>
              <a:t>:</a:t>
            </a:r>
          </a:p>
          <a:p>
            <a:pPr lvl="3"/>
            <a:r>
              <a:rPr lang="pt-BR" dirty="0" err="1" smtClean="0"/>
              <a:t>Arg</a:t>
            </a:r>
            <a:r>
              <a:rPr lang="pt-BR" dirty="0" smtClean="0"/>
              <a:t>: </a:t>
            </a:r>
            <a:r>
              <a:rPr lang="pt-BR" dirty="0" err="1" smtClean="0"/>
              <a:t>pAno</a:t>
            </a:r>
            <a:endParaRPr lang="pt-BR" dirty="0" smtClean="0"/>
          </a:p>
          <a:p>
            <a:pPr lvl="3"/>
            <a:r>
              <a:rPr lang="pt-BR" dirty="0" err="1" smtClean="0"/>
              <a:t>Value</a:t>
            </a:r>
            <a:r>
              <a:rPr lang="pt-BR" dirty="0" smtClean="0"/>
              <a:t>: </a:t>
            </a:r>
            <a:r>
              <a:rPr lang="pt-BR" dirty="0" err="1" smtClean="0"/>
              <a:t>pAno</a:t>
            </a:r>
            <a:endParaRPr lang="pt-BR" dirty="0" smtClean="0"/>
          </a:p>
          <a:p>
            <a:pPr lvl="2"/>
            <a:r>
              <a:rPr lang="pt-BR" dirty="0" smtClean="0"/>
              <a:t>Path: /</a:t>
            </a:r>
            <a:r>
              <a:rPr lang="pt-BR" dirty="0" smtClean="0"/>
              <a:t>home/</a:t>
            </a:r>
            <a:r>
              <a:rPr lang="pt-BR" dirty="0" err="1" smtClean="0"/>
              <a:t>admin</a:t>
            </a:r>
            <a:r>
              <a:rPr lang="pt-BR" dirty="0" smtClean="0"/>
              <a:t>/pd2017_2.</a:t>
            </a:r>
            <a:r>
              <a:rPr lang="pt-BR" dirty="0" err="1" smtClean="0"/>
              <a:t>prpt</a:t>
            </a:r>
            <a:endParaRPr lang="pt-BR" dirty="0" smtClean="0"/>
          </a:p>
          <a:p>
            <a:pPr lvl="2"/>
            <a:r>
              <a:rPr lang="pt-BR" dirty="0" err="1" smtClean="0"/>
              <a:t>HtmlObject</a:t>
            </a:r>
            <a:r>
              <a:rPr lang="pt-BR" dirty="0" smtClean="0"/>
              <a:t>: </a:t>
            </a:r>
            <a:r>
              <a:rPr lang="pt-BR" dirty="0" err="1" smtClean="0"/>
              <a:t>linhaBotao</a:t>
            </a:r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32313" y="836712"/>
            <a:ext cx="8911687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Integrando o CDE com o PRD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1080120"/>
          </a:xfrm>
        </p:spPr>
        <p:txBody>
          <a:bodyPr>
            <a:normAutofit/>
          </a:bodyPr>
          <a:lstStyle/>
          <a:p>
            <a:r>
              <a:rPr lang="pt-BR" dirty="0" smtClean="0"/>
              <a:t>Visualize o </a:t>
            </a:r>
            <a:r>
              <a:rPr lang="pt-BR" dirty="0" err="1" smtClean="0"/>
              <a:t>dashboard</a:t>
            </a:r>
            <a:endParaRPr lang="pt-BR" dirty="0" smtClean="0"/>
          </a:p>
          <a:p>
            <a:r>
              <a:rPr lang="pt-BR" dirty="0" smtClean="0"/>
              <a:t>Clique no botão “Detalhar Painel”</a:t>
            </a:r>
          </a:p>
          <a:p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708920"/>
            <a:ext cx="7920880" cy="303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Elipse 8"/>
          <p:cNvSpPr/>
          <p:nvPr/>
        </p:nvSpPr>
        <p:spPr>
          <a:xfrm>
            <a:off x="395536" y="5229200"/>
            <a:ext cx="129614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32313" y="836712"/>
            <a:ext cx="8911687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Integrando o CDE com o PRD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1080120"/>
          </a:xfrm>
        </p:spPr>
        <p:txBody>
          <a:bodyPr>
            <a:normAutofit/>
          </a:bodyPr>
          <a:lstStyle/>
          <a:p>
            <a:r>
              <a:rPr lang="pt-BR" dirty="0" smtClean="0"/>
              <a:t>Veja que o relatório obedece o filtro do painel</a:t>
            </a:r>
          </a:p>
          <a:p>
            <a:r>
              <a:rPr lang="pt-BR" dirty="0" smtClean="0"/>
              <a:t>Você pode habilitar a visualização do filtro do relatório</a:t>
            </a:r>
            <a:endParaRPr lang="pt-BR" dirty="0" smtClean="0"/>
          </a:p>
          <a:p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946" y="2852936"/>
            <a:ext cx="7763386" cy="3533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32313" y="836712"/>
            <a:ext cx="8911687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Integrando o CDE com o PRD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4608512"/>
          </a:xfrm>
        </p:spPr>
        <p:txBody>
          <a:bodyPr>
            <a:normAutofit/>
          </a:bodyPr>
          <a:lstStyle/>
          <a:p>
            <a:r>
              <a:rPr lang="pt-BR" dirty="0" smtClean="0"/>
              <a:t>Jeito 2</a:t>
            </a:r>
          </a:p>
          <a:p>
            <a:pPr lvl="1"/>
            <a:r>
              <a:rPr lang="pt-BR" dirty="0" smtClean="0"/>
              <a:t>Insira um componente “PRPT </a:t>
            </a:r>
            <a:r>
              <a:rPr lang="pt-BR" dirty="0" err="1" smtClean="0"/>
              <a:t>Component</a:t>
            </a:r>
            <a:r>
              <a:rPr lang="pt-BR" dirty="0" smtClean="0"/>
              <a:t>”</a:t>
            </a:r>
          </a:p>
          <a:p>
            <a:pPr lvl="1"/>
            <a:r>
              <a:rPr lang="pt-BR" dirty="0" smtClean="0"/>
              <a:t>Defina as seguintes propriedades:</a:t>
            </a:r>
          </a:p>
          <a:p>
            <a:pPr lvl="2"/>
            <a:r>
              <a:rPr lang="pt-BR" dirty="0" err="1" smtClean="0"/>
              <a:t>Name</a:t>
            </a:r>
            <a:r>
              <a:rPr lang="pt-BR" dirty="0" smtClean="0"/>
              <a:t>: </a:t>
            </a:r>
            <a:r>
              <a:rPr lang="pt-BR" dirty="0" err="1" smtClean="0"/>
              <a:t>prptComp</a:t>
            </a:r>
            <a:endParaRPr lang="pt-BR" dirty="0" smtClean="0"/>
          </a:p>
          <a:p>
            <a:pPr lvl="2"/>
            <a:r>
              <a:rPr lang="pt-BR" dirty="0" err="1" smtClean="0"/>
              <a:t>Listeners</a:t>
            </a:r>
            <a:r>
              <a:rPr lang="pt-BR" dirty="0" smtClean="0"/>
              <a:t>: </a:t>
            </a:r>
            <a:r>
              <a:rPr lang="pt-BR" dirty="0" err="1" smtClean="0"/>
              <a:t>pAno</a:t>
            </a:r>
            <a:endParaRPr lang="pt-BR" dirty="0" smtClean="0"/>
          </a:p>
          <a:p>
            <a:pPr lvl="2"/>
            <a:r>
              <a:rPr lang="pt-BR" dirty="0" err="1" smtClean="0"/>
              <a:t>Parameters</a:t>
            </a:r>
            <a:r>
              <a:rPr lang="pt-BR" dirty="0" smtClean="0"/>
              <a:t>:</a:t>
            </a:r>
          </a:p>
          <a:p>
            <a:pPr lvl="3"/>
            <a:r>
              <a:rPr lang="pt-BR" dirty="0" err="1" smtClean="0"/>
              <a:t>Arg</a:t>
            </a:r>
            <a:r>
              <a:rPr lang="pt-BR" dirty="0" smtClean="0"/>
              <a:t>: </a:t>
            </a:r>
            <a:r>
              <a:rPr lang="pt-BR" dirty="0" err="1" smtClean="0"/>
              <a:t>pAno</a:t>
            </a:r>
            <a:endParaRPr lang="pt-BR" dirty="0" smtClean="0"/>
          </a:p>
          <a:p>
            <a:pPr lvl="3"/>
            <a:r>
              <a:rPr lang="pt-BR" dirty="0" err="1" smtClean="0"/>
              <a:t>Value</a:t>
            </a:r>
            <a:r>
              <a:rPr lang="pt-BR" dirty="0" smtClean="0"/>
              <a:t>: </a:t>
            </a:r>
            <a:r>
              <a:rPr lang="pt-BR" dirty="0" err="1" smtClean="0"/>
              <a:t>pAno</a:t>
            </a:r>
            <a:endParaRPr lang="pt-BR" dirty="0" smtClean="0"/>
          </a:p>
          <a:p>
            <a:pPr lvl="2"/>
            <a:r>
              <a:rPr lang="pt-BR" dirty="0" smtClean="0"/>
              <a:t>Path: /</a:t>
            </a:r>
            <a:r>
              <a:rPr lang="pt-BR" dirty="0" smtClean="0"/>
              <a:t>home/</a:t>
            </a:r>
            <a:r>
              <a:rPr lang="pt-BR" dirty="0" err="1" smtClean="0"/>
              <a:t>admin</a:t>
            </a:r>
            <a:r>
              <a:rPr lang="pt-BR" dirty="0" smtClean="0"/>
              <a:t>/pd2017_2.</a:t>
            </a:r>
            <a:r>
              <a:rPr lang="pt-BR" dirty="0" err="1" smtClean="0"/>
              <a:t>prpt</a:t>
            </a:r>
            <a:endParaRPr lang="pt-BR" dirty="0" smtClean="0"/>
          </a:p>
          <a:p>
            <a:pPr lvl="2"/>
            <a:r>
              <a:rPr lang="pt-BR" dirty="0" err="1" smtClean="0"/>
              <a:t>HtmlObject</a:t>
            </a:r>
            <a:r>
              <a:rPr lang="pt-BR" dirty="0" smtClean="0"/>
              <a:t>: </a:t>
            </a:r>
            <a:r>
              <a:rPr lang="pt-BR" dirty="0" err="1" smtClean="0"/>
              <a:t>linhaPRPT</a:t>
            </a:r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32313" y="836712"/>
            <a:ext cx="8911687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Integrando o CDE com o PRD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648072"/>
          </a:xfrm>
        </p:spPr>
        <p:txBody>
          <a:bodyPr>
            <a:normAutofit/>
          </a:bodyPr>
          <a:lstStyle/>
          <a:p>
            <a:r>
              <a:rPr lang="pt-BR" dirty="0" smtClean="0"/>
              <a:t>Jeito 2</a:t>
            </a:r>
          </a:p>
          <a:p>
            <a:pPr lvl="1"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420888"/>
            <a:ext cx="6571802" cy="3842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642937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Nossos Clientes</a:t>
            </a:r>
          </a:p>
        </p:txBody>
      </p:sp>
      <p:pic>
        <p:nvPicPr>
          <p:cNvPr id="11" name="Imagem 10" descr="10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4653136"/>
            <a:ext cx="1700787" cy="1121666"/>
          </a:xfrm>
          <a:prstGeom prst="rect">
            <a:avLst/>
          </a:prstGeom>
        </p:spPr>
      </p:pic>
      <p:pic>
        <p:nvPicPr>
          <p:cNvPr id="14" name="Imagem 13" descr="arcoga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2780928"/>
            <a:ext cx="1700787" cy="1121666"/>
          </a:xfrm>
          <a:prstGeom prst="rect">
            <a:avLst/>
          </a:prstGeom>
        </p:spPr>
      </p:pic>
      <p:pic>
        <p:nvPicPr>
          <p:cNvPr id="20" name="Imagem 19" descr="fa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72200" y="4653136"/>
            <a:ext cx="1700787" cy="1121666"/>
          </a:xfrm>
          <a:prstGeom prst="rect">
            <a:avLst/>
          </a:prstGeom>
        </p:spPr>
      </p:pic>
      <p:pic>
        <p:nvPicPr>
          <p:cNvPr id="21" name="Imagem 20" descr="ibo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72200" y="1124744"/>
            <a:ext cx="1712979" cy="1152146"/>
          </a:xfrm>
          <a:prstGeom prst="rect">
            <a:avLst/>
          </a:prstGeom>
        </p:spPr>
      </p:pic>
      <p:pic>
        <p:nvPicPr>
          <p:cNvPr id="22" name="Imagem 21" descr="integra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3608" y="2780928"/>
            <a:ext cx="1700787" cy="1121666"/>
          </a:xfrm>
          <a:prstGeom prst="rect">
            <a:avLst/>
          </a:prstGeom>
        </p:spPr>
      </p:pic>
      <p:pic>
        <p:nvPicPr>
          <p:cNvPr id="23" name="Imagem 22" descr="original_logistica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63888" y="2780928"/>
            <a:ext cx="1700787" cy="1121666"/>
          </a:xfrm>
          <a:prstGeom prst="rect">
            <a:avLst/>
          </a:prstGeom>
        </p:spPr>
      </p:pic>
      <p:pic>
        <p:nvPicPr>
          <p:cNvPr id="24" name="Imagem 23" descr="petlandia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63888" y="4653136"/>
            <a:ext cx="1697739" cy="1118618"/>
          </a:xfrm>
          <a:prstGeom prst="rect">
            <a:avLst/>
          </a:prstGeom>
        </p:spPr>
      </p:pic>
      <p:pic>
        <p:nvPicPr>
          <p:cNvPr id="26" name="Imagem 25" descr="charrua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563888" y="1124744"/>
            <a:ext cx="1700787" cy="1121666"/>
          </a:xfrm>
          <a:prstGeom prst="rect">
            <a:avLst/>
          </a:prstGeom>
        </p:spPr>
      </p:pic>
      <p:pic>
        <p:nvPicPr>
          <p:cNvPr id="27" name="Imagem 26" descr="sofi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43608" y="1124744"/>
            <a:ext cx="1697739" cy="11186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229600" cy="576064"/>
          </a:xfrm>
        </p:spPr>
        <p:txBody>
          <a:bodyPr>
            <a:noAutofit/>
          </a:bodyPr>
          <a:lstStyle/>
          <a:p>
            <a:pPr algn="ctr"/>
            <a:r>
              <a:rPr lang="pt-BR" sz="36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OBRIGADO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619672" y="908720"/>
            <a:ext cx="6532558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sz="2400" dirty="0" smtClean="0"/>
              <a:t>www.jebsweb.com.br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sz="2400" dirty="0" smtClean="0"/>
              <a:t>www.consultoremti.wordpress.com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sz="2400" dirty="0" smtClean="0"/>
              <a:t>contato@jebsweb.com.br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sz="2400" dirty="0" smtClean="0"/>
              <a:t>www.facebook.com/jebsweb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sz="2400" dirty="0" smtClean="0"/>
              <a:t>https://plus.google.com/+JebswebBrPentaho</a:t>
            </a:r>
          </a:p>
          <a:p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36" y="4941168"/>
            <a:ext cx="8547720" cy="16520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2015208" y="980728"/>
            <a:ext cx="71287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Elias Brito: 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MBA em Gerenciamento de Projetos pela Universidade Católica de Petrópolis e Graduado em Análise de Sistemas. 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Arquiteto </a:t>
            </a:r>
            <a:r>
              <a:rPr lang="pt-BR" dirty="0" err="1" smtClean="0"/>
              <a:t>Pentaho</a:t>
            </a:r>
            <a:r>
              <a:rPr lang="pt-BR" dirty="0" smtClean="0"/>
              <a:t> e DBA </a:t>
            </a:r>
            <a:r>
              <a:rPr lang="pt-BR" dirty="0" err="1" smtClean="0"/>
              <a:t>MySQL</a:t>
            </a:r>
            <a:r>
              <a:rPr lang="pt-BR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Iniciou carreira em TI em 1998 como desenvolvedor. Nos 9 últimos anos tem se dedicado ao desenvolvimento de projetos de BI – Sempre atuou em empresas líderes de mercado em seus segmentos.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Atualmente é Proprietário e Diretor da JEBS WEB Soluções em TI, empresa especializada e dedicada ao trabalho com </a:t>
            </a:r>
            <a:r>
              <a:rPr lang="pt-BR" dirty="0" err="1" smtClean="0"/>
              <a:t>Pentaho</a:t>
            </a:r>
            <a:r>
              <a:rPr lang="pt-BR" dirty="0" smtClean="0"/>
              <a:t> e responsável pelo blog </a:t>
            </a:r>
            <a:r>
              <a:rPr lang="pt-BR" dirty="0" err="1" smtClean="0"/>
              <a:t>consultoremti</a:t>
            </a:r>
            <a:r>
              <a:rPr lang="pt-BR" dirty="0" smtClean="0"/>
              <a:t>.wordpress.com.</a:t>
            </a:r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642937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Um Pouco Sobre Mim</a:t>
            </a:r>
          </a:p>
        </p:txBody>
      </p:sp>
      <p:pic>
        <p:nvPicPr>
          <p:cNvPr id="8" name="Imagem 7" descr="perfi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1052736"/>
            <a:ext cx="1629002" cy="1629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335633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Nível Avançado</a:t>
            </a:r>
            <a:endParaRPr lang="pt-BR" sz="4000" dirty="0" smtClean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7" name="Imagem 6" descr="tomada-de-decisão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27376" y="2384968"/>
            <a:ext cx="5616624" cy="4473032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251520" y="1914509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Quem aqui não conhece as perspectivas do CDE?</a:t>
            </a:r>
            <a:endParaRPr lang="pt-BR" dirty="0" smtClean="0"/>
          </a:p>
        </p:txBody>
      </p:sp>
      <p:sp>
        <p:nvSpPr>
          <p:cNvPr id="13" name="Retângulo 12"/>
          <p:cNvSpPr/>
          <p:nvPr/>
        </p:nvSpPr>
        <p:spPr>
          <a:xfrm>
            <a:off x="251520" y="1484784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Quem aqui não sabe o que é </a:t>
            </a:r>
            <a:r>
              <a:rPr lang="pt-BR" dirty="0" err="1" smtClean="0"/>
              <a:t>fireChange</a:t>
            </a:r>
            <a:r>
              <a:rPr lang="pt-BR" dirty="0" smtClean="0"/>
              <a:t>?</a:t>
            </a:r>
            <a:endParaRPr lang="pt-BR" dirty="0" smtClean="0"/>
          </a:p>
        </p:txBody>
      </p:sp>
      <p:sp>
        <p:nvSpPr>
          <p:cNvPr id="14" name="Retângulo 13"/>
          <p:cNvSpPr/>
          <p:nvPr/>
        </p:nvSpPr>
        <p:spPr>
          <a:xfrm>
            <a:off x="251520" y="2344234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Quem aqui </a:t>
            </a:r>
            <a:r>
              <a:rPr lang="pt-BR" dirty="0" smtClean="0"/>
              <a:t>não sabe a diferença entre “</a:t>
            </a:r>
            <a:r>
              <a:rPr lang="pt-BR" dirty="0" err="1" smtClean="0"/>
              <a:t>listeners</a:t>
            </a:r>
            <a:r>
              <a:rPr lang="pt-BR" dirty="0" smtClean="0"/>
              <a:t>”, “</a:t>
            </a:r>
            <a:r>
              <a:rPr lang="pt-BR" dirty="0" err="1" smtClean="0"/>
              <a:t>parameter</a:t>
            </a:r>
            <a:r>
              <a:rPr lang="pt-BR" dirty="0" smtClean="0"/>
              <a:t>” e “</a:t>
            </a:r>
            <a:r>
              <a:rPr lang="pt-BR" dirty="0" err="1" smtClean="0"/>
              <a:t>parameters</a:t>
            </a:r>
            <a:r>
              <a:rPr lang="pt-BR" dirty="0" smtClean="0"/>
              <a:t>”</a:t>
            </a:r>
            <a:endParaRPr lang="pt-BR" dirty="0" smtClean="0"/>
          </a:p>
        </p:txBody>
      </p:sp>
      <p:sp>
        <p:nvSpPr>
          <p:cNvPr id="15" name="Retângulo 14"/>
          <p:cNvSpPr/>
          <p:nvPr/>
        </p:nvSpPr>
        <p:spPr>
          <a:xfrm>
            <a:off x="251520" y="3068960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Quem não conhece o PRD?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32313" y="260648"/>
            <a:ext cx="8911687" cy="1280890"/>
          </a:xfrm>
        </p:spPr>
        <p:txBody>
          <a:bodyPr/>
          <a:lstStyle/>
          <a:p>
            <a:r>
              <a:rPr lang="pt-BR" dirty="0" smtClean="0"/>
              <a:t>Arquitetura do CDE</a:t>
            </a:r>
            <a:endParaRPr lang="pt-BR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228600" y="1770138"/>
            <a:ext cx="8915400" cy="4146954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OCDE </a:t>
            </a:r>
            <a:r>
              <a:rPr lang="pt-BR" dirty="0" smtClean="0"/>
              <a:t>é na verdade uma interface gráfica para o CDF, CDA e CCC.</a:t>
            </a:r>
          </a:p>
          <a:p>
            <a:r>
              <a:rPr lang="pt-BR" dirty="0" smtClean="0"/>
              <a:t>CDF (</a:t>
            </a:r>
            <a:r>
              <a:rPr lang="pt-BR" dirty="0" err="1" smtClean="0"/>
              <a:t>Community</a:t>
            </a:r>
            <a:r>
              <a:rPr lang="pt-BR" dirty="0" smtClean="0"/>
              <a:t> </a:t>
            </a:r>
            <a:r>
              <a:rPr lang="pt-BR" dirty="0" err="1" smtClean="0"/>
              <a:t>Dashboard</a:t>
            </a:r>
            <a:r>
              <a:rPr lang="pt-BR" dirty="0" smtClean="0"/>
              <a:t> Framework), como o nome já diz é um framework para criar painéis.</a:t>
            </a:r>
          </a:p>
          <a:p>
            <a:r>
              <a:rPr lang="pt-BR" dirty="0" smtClean="0"/>
              <a:t>As características principais do CDF são:</a:t>
            </a:r>
          </a:p>
          <a:p>
            <a:pPr lvl="1"/>
            <a:r>
              <a:rPr lang="pt-BR" dirty="0" smtClean="0"/>
              <a:t>Nenhuma ou quase nenhuma necessidade de </a:t>
            </a:r>
            <a:r>
              <a:rPr lang="pt-BR" dirty="0" err="1" smtClean="0"/>
              <a:t>JavaScript</a:t>
            </a:r>
            <a:endParaRPr lang="pt-BR" dirty="0" smtClean="0"/>
          </a:p>
          <a:p>
            <a:pPr lvl="1"/>
            <a:r>
              <a:rPr lang="pt-BR" dirty="0" smtClean="0"/>
              <a:t>Sintaxe simplificada para definição de componentes</a:t>
            </a:r>
          </a:p>
          <a:p>
            <a:pPr lvl="1"/>
            <a:r>
              <a:rPr lang="pt-BR" dirty="0" smtClean="0"/>
              <a:t>Abstração e separação total da camada de apresentação (HTML e CSS) da camada de componentes</a:t>
            </a:r>
          </a:p>
          <a:p>
            <a:pPr lvl="1"/>
            <a:r>
              <a:rPr lang="pt-BR" dirty="0" smtClean="0"/>
              <a:t>Usa Ajax</a:t>
            </a:r>
          </a:p>
          <a:p>
            <a:pPr lvl="1"/>
            <a:r>
              <a:rPr lang="pt-BR" dirty="0" smtClean="0"/>
              <a:t>É extensível e dá aos usuários avançados um alto nível de customização</a:t>
            </a:r>
          </a:p>
          <a:p>
            <a:pPr lvl="1"/>
            <a:r>
              <a:rPr lang="pt-BR" dirty="0" smtClean="0"/>
              <a:t>Você pode “</a:t>
            </a:r>
            <a:r>
              <a:rPr lang="pt-BR" dirty="0" err="1" smtClean="0"/>
              <a:t>extender</a:t>
            </a:r>
            <a:r>
              <a:rPr lang="pt-BR" dirty="0" smtClean="0"/>
              <a:t>” bibliotecas de componentes (mapas do Google)</a:t>
            </a:r>
          </a:p>
          <a:p>
            <a:pPr lvl="1"/>
            <a:r>
              <a:rPr lang="pt-BR" dirty="0" smtClean="0"/>
              <a:t>Você pode inserir seus próprios atributos </a:t>
            </a:r>
            <a:r>
              <a:rPr lang="pt-BR" dirty="0" err="1" smtClean="0"/>
              <a:t>Javascript</a:t>
            </a:r>
            <a:r>
              <a:rPr lang="pt-BR" dirty="0" smtClean="0"/>
              <a:t> ou </a:t>
            </a:r>
            <a:r>
              <a:rPr lang="pt-BR" dirty="0" err="1" smtClean="0"/>
              <a:t>Jquery</a:t>
            </a:r>
            <a:endParaRPr lang="pt-BR" dirty="0" smtClean="0"/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32313" y="260648"/>
            <a:ext cx="8911687" cy="1280890"/>
          </a:xfrm>
        </p:spPr>
        <p:txBody>
          <a:bodyPr/>
          <a:lstStyle/>
          <a:p>
            <a:r>
              <a:rPr lang="pt-BR" dirty="0" smtClean="0"/>
              <a:t>Arquitetura do CDE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0" y="1988840"/>
            <a:ext cx="8915400" cy="4006222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Outra ferramenta que trabalha “por baixo” do CDE é o CDA (</a:t>
            </a:r>
            <a:r>
              <a:rPr lang="pt-BR" dirty="0" err="1" smtClean="0"/>
              <a:t>Community</a:t>
            </a:r>
            <a:r>
              <a:rPr lang="pt-BR" dirty="0" smtClean="0"/>
              <a:t> Data Access.) </a:t>
            </a:r>
          </a:p>
          <a:p>
            <a:r>
              <a:rPr lang="pt-BR" dirty="0" smtClean="0"/>
              <a:t>Esta é a camada responsável por abstrair as conexões de banco de dados e o CDF.</a:t>
            </a:r>
            <a:endParaRPr lang="pt-BR" dirty="0"/>
          </a:p>
          <a:p>
            <a:r>
              <a:rPr lang="pt-BR" dirty="0" smtClean="0"/>
              <a:t>Ela permite recuperar dados de múltiplas fontes e até mesmo combiná-las em uma única saída que pode ser passada facilmente para os componentes do </a:t>
            </a:r>
            <a:r>
              <a:rPr lang="pt-BR" dirty="0" err="1" smtClean="0"/>
              <a:t>dashboard</a:t>
            </a:r>
            <a:r>
              <a:rPr lang="pt-BR" dirty="0" smtClean="0"/>
              <a:t>. </a:t>
            </a:r>
          </a:p>
          <a:p>
            <a:r>
              <a:rPr lang="pt-BR" dirty="0" smtClean="0"/>
              <a:t>CDA tem cache próprio.</a:t>
            </a:r>
          </a:p>
          <a:p>
            <a:r>
              <a:rPr lang="pt-BR" dirty="0" smtClean="0"/>
              <a:t>Um arquivo CDA é um arquivo XML onde você define conexões (Connections) e consultas (</a:t>
            </a:r>
            <a:r>
              <a:rPr lang="pt-BR" dirty="0" err="1" smtClean="0"/>
              <a:t>DataAccess</a:t>
            </a:r>
            <a:r>
              <a:rPr lang="pt-BR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32313" y="260648"/>
            <a:ext cx="8911687" cy="1280890"/>
          </a:xfrm>
        </p:spPr>
        <p:txBody>
          <a:bodyPr/>
          <a:lstStyle/>
          <a:p>
            <a:r>
              <a:rPr lang="pt-BR" dirty="0" smtClean="0"/>
              <a:t>Arquitetura do CDE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0" y="1988840"/>
            <a:ext cx="8915400" cy="4006222"/>
          </a:xfrm>
        </p:spPr>
        <p:txBody>
          <a:bodyPr>
            <a:normAutofit/>
          </a:bodyPr>
          <a:lstStyle/>
          <a:p>
            <a:r>
              <a:rPr lang="pt-BR" dirty="0" smtClean="0"/>
              <a:t>O CCC(</a:t>
            </a:r>
            <a:r>
              <a:rPr lang="pt-BR" dirty="0" err="1" smtClean="0"/>
              <a:t>Community</a:t>
            </a:r>
            <a:r>
              <a:rPr lang="pt-BR" dirty="0" smtClean="0"/>
              <a:t> </a:t>
            </a:r>
            <a:r>
              <a:rPr lang="pt-BR" dirty="0" err="1" smtClean="0"/>
              <a:t>Charts</a:t>
            </a:r>
            <a:r>
              <a:rPr lang="pt-BR" dirty="0" smtClean="0"/>
              <a:t> </a:t>
            </a:r>
            <a:r>
              <a:rPr lang="pt-BR" dirty="0" err="1" smtClean="0"/>
              <a:t>Components</a:t>
            </a:r>
            <a:r>
              <a:rPr lang="pt-BR" dirty="0" smtClean="0"/>
              <a:t>.) </a:t>
            </a:r>
            <a:endParaRPr lang="pt-BR" dirty="0" smtClean="0"/>
          </a:p>
          <a:p>
            <a:r>
              <a:rPr lang="pt-BR" dirty="0" smtClean="0"/>
              <a:t>Nesta camada são inseridos todos os componentes e gráficos que tornarão a interatividade com o painel possível.</a:t>
            </a:r>
            <a:endParaRPr lang="pt-BR" dirty="0"/>
          </a:p>
          <a:p>
            <a:r>
              <a:rPr lang="pt-BR" dirty="0" smtClean="0"/>
              <a:t>É possível estender propriedades, inserir scripts, gráficos, botões, </a:t>
            </a:r>
            <a:r>
              <a:rPr lang="pt-BR" dirty="0" err="1" smtClean="0"/>
              <a:t>selects</a:t>
            </a:r>
            <a:r>
              <a:rPr lang="pt-BR" dirty="0" smtClean="0"/>
              <a:t>, etc.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3946</TotalTime>
  <Words>1449</Words>
  <Application>Microsoft Office PowerPoint</Application>
  <PresentationFormat>Apresentação na tela (4:3)</PresentationFormat>
  <Paragraphs>271</Paragraphs>
  <Slides>40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1" baseType="lpstr">
      <vt:lpstr>Fluxo</vt:lpstr>
      <vt:lpstr>PENTAHO DAY 2017</vt:lpstr>
      <vt:lpstr>Um Pouco Sobre Nós</vt:lpstr>
      <vt:lpstr>O Que Oferecemos</vt:lpstr>
      <vt:lpstr>Nossos Clientes</vt:lpstr>
      <vt:lpstr>Um Pouco Sobre Mim</vt:lpstr>
      <vt:lpstr>Nível Avançado</vt:lpstr>
      <vt:lpstr>Arquitetura do CDE</vt:lpstr>
      <vt:lpstr>Arquitetura do CDE</vt:lpstr>
      <vt:lpstr>Arquitetura do CDE</vt:lpstr>
      <vt:lpstr>Conhecendo o CDE</vt:lpstr>
      <vt:lpstr>Perspectivas do CDE</vt:lpstr>
      <vt:lpstr>Mãos a Obra</vt:lpstr>
      <vt:lpstr>Mãos a Obra</vt:lpstr>
      <vt:lpstr>Mãos a Obra</vt:lpstr>
      <vt:lpstr>Mãos a Obra</vt:lpstr>
      <vt:lpstr>Mãos a Obra</vt:lpstr>
      <vt:lpstr>Mãos a Obra</vt:lpstr>
      <vt:lpstr>Mãos a Obra</vt:lpstr>
      <vt:lpstr>Mãos a Obra</vt:lpstr>
      <vt:lpstr>Mãos a Obra</vt:lpstr>
      <vt:lpstr>Trabalhando com Reports</vt:lpstr>
      <vt:lpstr>Trabalhando com Reports</vt:lpstr>
      <vt:lpstr>Trabalhando com Reports</vt:lpstr>
      <vt:lpstr>Trabalhando com Reports</vt:lpstr>
      <vt:lpstr>Trabalhando com Reports</vt:lpstr>
      <vt:lpstr>Trabalhando com Reports</vt:lpstr>
      <vt:lpstr>Trabalhando com Reports</vt:lpstr>
      <vt:lpstr>Trabalhando com Reports</vt:lpstr>
      <vt:lpstr>Trabalhando com Reports</vt:lpstr>
      <vt:lpstr>Trabalhando com Reports</vt:lpstr>
      <vt:lpstr>Trabalhando com Reports</vt:lpstr>
      <vt:lpstr>Trabalhando com Reports</vt:lpstr>
      <vt:lpstr>Trabalhando com Reports</vt:lpstr>
      <vt:lpstr>Trabalhando com Reports</vt:lpstr>
      <vt:lpstr>Integrando o CDE com o PRD</vt:lpstr>
      <vt:lpstr>Integrando o CDE com o PRD</vt:lpstr>
      <vt:lpstr>Integrando o CDE com o PRD</vt:lpstr>
      <vt:lpstr>Integrando o CDE com o PRD</vt:lpstr>
      <vt:lpstr>Integrando o CDE com o PRD</vt:lpstr>
      <vt:lpstr>OBRIGADO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</dc:title>
  <dc:creator>wallace</dc:creator>
  <cp:lastModifiedBy>Elias Brito</cp:lastModifiedBy>
  <cp:revision>279</cp:revision>
  <dcterms:created xsi:type="dcterms:W3CDTF">2014-07-23T22:14:07Z</dcterms:created>
  <dcterms:modified xsi:type="dcterms:W3CDTF">2017-05-06T00:19:40Z</dcterms:modified>
</cp:coreProperties>
</file>