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58" r:id="rId9"/>
    <p:sldId id="260" r:id="rId10"/>
    <p:sldId id="259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473EA-683E-44B4-B7F3-7EEA21285AB8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D9F58-5C4B-45CF-8B3A-94F0A061FF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88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B9036-ED96-4324-99EE-834126EE28A3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F92-FB6E-4533-AF4A-8195198E18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57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3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4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46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46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4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4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4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8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6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0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0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1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2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4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DD81-6398-41C3-9144-AF282354E47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4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3FFF-8A16-452B-A363-A634EA25D9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49806"/>
            <a:ext cx="3731305" cy="4511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4045" y="1249808"/>
            <a:ext cx="3731305" cy="4511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CBB2-7184-4078-A7AE-E97364FD6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519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0" y="1270362"/>
            <a:ext cx="3731305" cy="403960"/>
          </a:xfrm>
        </p:spPr>
        <p:txBody>
          <a:bodyPr anchor="ctr">
            <a:normAutofit/>
          </a:bodyPr>
          <a:lstStyle>
            <a:lvl1pPr marL="0" indent="0">
              <a:buNone/>
              <a:defRPr sz="1900" b="0" cap="all" baseline="0"/>
            </a:lvl1pPr>
            <a:lvl2pPr marL="444392" indent="0">
              <a:buNone/>
              <a:defRPr sz="1900" b="1"/>
            </a:lvl2pPr>
            <a:lvl3pPr marL="888783" indent="0">
              <a:buNone/>
              <a:defRPr sz="1700" b="1"/>
            </a:lvl3pPr>
            <a:lvl4pPr marL="1333175" indent="0">
              <a:buNone/>
              <a:defRPr sz="1600" b="1"/>
            </a:lvl4pPr>
            <a:lvl5pPr marL="1777566" indent="0">
              <a:buNone/>
              <a:defRPr sz="1600" b="1"/>
            </a:lvl5pPr>
            <a:lvl6pPr marL="2221958" indent="0">
              <a:buNone/>
              <a:defRPr sz="1600" b="1"/>
            </a:lvl6pPr>
            <a:lvl7pPr marL="2666349" indent="0">
              <a:buNone/>
              <a:defRPr sz="1600" b="1"/>
            </a:lvl7pPr>
            <a:lvl8pPr marL="3110741" indent="0">
              <a:buNone/>
              <a:defRPr sz="1600" b="1"/>
            </a:lvl8pPr>
            <a:lvl9pPr marL="355513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34365"/>
            <a:ext cx="3731305" cy="37272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4045" y="1270362"/>
            <a:ext cx="3731305" cy="403960"/>
          </a:xfrm>
        </p:spPr>
        <p:txBody>
          <a:bodyPr anchor="ctr">
            <a:normAutofit/>
          </a:bodyPr>
          <a:lstStyle>
            <a:lvl1pPr marL="0" indent="0">
              <a:buNone/>
              <a:defRPr sz="1900" b="0" cap="all" baseline="0"/>
            </a:lvl1pPr>
            <a:lvl2pPr marL="444392" indent="0">
              <a:buNone/>
              <a:defRPr sz="1900" b="1"/>
            </a:lvl2pPr>
            <a:lvl3pPr marL="888783" indent="0">
              <a:buNone/>
              <a:defRPr sz="1700" b="1"/>
            </a:lvl3pPr>
            <a:lvl4pPr marL="1333175" indent="0">
              <a:buNone/>
              <a:defRPr sz="1600" b="1"/>
            </a:lvl4pPr>
            <a:lvl5pPr marL="1777566" indent="0">
              <a:buNone/>
              <a:defRPr sz="1600" b="1"/>
            </a:lvl5pPr>
            <a:lvl6pPr marL="2221958" indent="0">
              <a:buNone/>
              <a:defRPr sz="1600" b="1"/>
            </a:lvl6pPr>
            <a:lvl7pPr marL="2666349" indent="0">
              <a:buNone/>
              <a:defRPr sz="1600" b="1"/>
            </a:lvl7pPr>
            <a:lvl8pPr marL="3110741" indent="0">
              <a:buNone/>
              <a:defRPr sz="1600" b="1"/>
            </a:lvl8pPr>
            <a:lvl9pPr marL="3555132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4045" y="2036163"/>
            <a:ext cx="3731305" cy="37272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6F5D-47FB-4567-9A4F-E626A189FD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07491" y="2028431"/>
            <a:ext cx="2902126" cy="3483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 defTabSz="423230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28625" y="2028431"/>
            <a:ext cx="2902126" cy="3483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 defTabSz="423230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07491" y="2028431"/>
            <a:ext cx="2902126" cy="217714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128625" y="2028431"/>
            <a:ext cx="2902126" cy="217714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1107491" y="4290969"/>
            <a:ext cx="2902126" cy="3048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9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107491" y="4595769"/>
            <a:ext cx="2902126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128625" y="4290969"/>
            <a:ext cx="2902126" cy="3048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9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5128625" y="4595769"/>
            <a:ext cx="2902126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1107491" y="4860409"/>
            <a:ext cx="2902126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5128625" y="4860409"/>
            <a:ext cx="2902126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70989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07491" y="1682853"/>
            <a:ext cx="2902126" cy="3483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 defTabSz="423230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28625" y="1682853"/>
            <a:ext cx="2902126" cy="3483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646" tIns="42323" rIns="84646" bIns="42323" rtlCol="0" anchor="ctr"/>
          <a:lstStyle/>
          <a:p>
            <a:pPr algn="ctr" defTabSz="423230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07491" y="1682853"/>
            <a:ext cx="2902126" cy="217714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128625" y="1682853"/>
            <a:ext cx="2902126" cy="217714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1107491" y="3945390"/>
            <a:ext cx="2902126" cy="3048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9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107491" y="4250191"/>
            <a:ext cx="2902126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128625" y="3945390"/>
            <a:ext cx="2902126" cy="3048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900" dirty="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5128625" y="4250191"/>
            <a:ext cx="2902126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1107491" y="4514831"/>
            <a:ext cx="2902126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5128625" y="4514831"/>
            <a:ext cx="2902126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bg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30541223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C42D-2F34-4310-9B77-4F4CAE455B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Content Placeholder 15"/>
          <p:cNvSpPr>
            <a:spLocks noGrp="1"/>
          </p:cNvSpPr>
          <p:nvPr>
            <p:ph sz="quarter" idx="15" hasCustomPrompt="1"/>
          </p:nvPr>
        </p:nvSpPr>
        <p:spPr>
          <a:xfrm>
            <a:off x="1458741" y="4493092"/>
            <a:ext cx="2487537" cy="3048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458741" y="4797892"/>
            <a:ext cx="2487537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5197723" y="4489710"/>
            <a:ext cx="2487537" cy="3048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5197723" y="4794510"/>
            <a:ext cx="2487537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1458741" y="5062532"/>
            <a:ext cx="2487537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5197723" y="5059150"/>
            <a:ext cx="2487537" cy="261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8064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97D-19F8-4D85-B67C-FB0643A579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B97D-19F8-4D85-B67C-FB0643A579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744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19553"/>
          </a:xfrm>
          <a:prstGeom prst="rect">
            <a:avLst/>
          </a:prstGeom>
        </p:spPr>
        <p:txBody>
          <a:bodyPr vert="horz" lIns="84646" tIns="42323" rIns="84646" bIns="42323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49807"/>
            <a:ext cx="7886700" cy="4512815"/>
          </a:xfrm>
          <a:prstGeom prst="rect">
            <a:avLst/>
          </a:prstGeom>
        </p:spPr>
        <p:txBody>
          <a:bodyPr vert="horz" lIns="84646" tIns="42323" rIns="84646" bIns="42323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39723" y="6127749"/>
            <a:ext cx="829178" cy="365125"/>
          </a:xfrm>
          <a:prstGeom prst="rect">
            <a:avLst/>
          </a:prstGeom>
        </p:spPr>
        <p:txBody>
          <a:bodyPr vert="horz" lIns="84646" tIns="42323" rIns="84646" bIns="4232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3230"/>
            <a:fld id="{5FF8E3BB-FAA0-46C4-8B5C-BAD216F69E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3230"/>
              <a:t>5/10/2017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5513" y="6127749"/>
            <a:ext cx="3086100" cy="365125"/>
          </a:xfrm>
          <a:prstGeom prst="rect">
            <a:avLst/>
          </a:prstGeom>
        </p:spPr>
        <p:txBody>
          <a:bodyPr vert="horz" lIns="84646" tIns="42323" rIns="84646" bIns="4232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3230"/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7011" y="6127749"/>
            <a:ext cx="368339" cy="365125"/>
          </a:xfrm>
          <a:prstGeom prst="rect">
            <a:avLst/>
          </a:prstGeom>
        </p:spPr>
        <p:txBody>
          <a:bodyPr vert="horz" lIns="84646" tIns="42323" rIns="84646" bIns="4232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23230"/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232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m 8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566" y="5863375"/>
            <a:ext cx="2161648" cy="8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ctr" defTabSz="888783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2196" indent="-222196" algn="l" defTabSz="888783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66587" indent="-222196" algn="l" defTabSz="88878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10979" indent="-222196" algn="l" defTabSz="88878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555370" indent="-222196" algn="l" defTabSz="88878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1999762" indent="-222196" algn="l" defTabSz="88878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444153" indent="-222196" algn="l" defTabSz="88878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88545" indent="-222196" algn="l" defTabSz="88878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332937" indent="-222196" algn="l" defTabSz="88878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777328" indent="-222196" algn="l" defTabSz="888783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7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4392" algn="l" defTabSz="8887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8783" algn="l" defTabSz="8887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175" algn="l" defTabSz="8887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7566" algn="l" defTabSz="8887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21958" algn="l" defTabSz="8887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349" algn="l" defTabSz="8887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741" algn="l" defTabSz="8887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55132" algn="l" defTabSz="88878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5295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Instalando e </a:t>
            </a:r>
            <a:r>
              <a:rPr lang="pt-BR" sz="3200" dirty="0" smtClean="0"/>
              <a:t>Inicializando</a:t>
            </a:r>
            <a:r>
              <a:rPr lang="pt-BR" sz="2800" dirty="0" smtClean="0"/>
              <a:t> o CUBA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0000" y="692775"/>
            <a:ext cx="5740482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Download</a:t>
            </a:r>
            <a:endParaRPr lang="pt-BR" sz="2400" dirty="0"/>
          </a:p>
          <a:p>
            <a:pPr lvl="1"/>
            <a:r>
              <a:rPr lang="en-US" sz="2000" dirty="0">
                <a:latin typeface="Calibri Light" panose="020F0302020204030204" pitchFamily="34" charset="0"/>
              </a:rPr>
              <a:t>Cuba: https://www.cuba-platform.com/download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</a:rPr>
              <a:t>Driver JDBC: </a:t>
            </a:r>
            <a:r>
              <a:rPr lang="en-US" sz="2000" dirty="0" smtClean="0">
                <a:latin typeface="Calibri Light" panose="020F0302020204030204" pitchFamily="34" charset="0"/>
              </a:rPr>
              <a:t>LINK</a:t>
            </a: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Instalação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Abrir</a:t>
            </a:r>
            <a:r>
              <a:rPr lang="en-US" sz="2000" dirty="0" smtClean="0">
                <a:latin typeface="Calibri Light" panose="020F0302020204030204" pitchFamily="34" charset="0"/>
              </a:rPr>
              <a:t> o </a:t>
            </a:r>
            <a:r>
              <a:rPr lang="pt-BR" sz="2000" dirty="0" smtClean="0">
                <a:latin typeface="Calibri Light" panose="020F0302020204030204" pitchFamily="34" charset="0"/>
              </a:rPr>
              <a:t>arquivo</a:t>
            </a:r>
            <a:r>
              <a:rPr lang="en-US" sz="2000" dirty="0" smtClean="0">
                <a:latin typeface="Calibri Light" panose="020F0302020204030204" pitchFamily="34" charset="0"/>
              </a:rPr>
              <a:t> studio-6.5.0.exe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Instalar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pt-BR" sz="2000" dirty="0" smtClean="0">
                <a:latin typeface="Calibri Light" panose="020F0302020204030204" pitchFamily="34" charset="0"/>
              </a:rPr>
              <a:t>normalmente.</a:t>
            </a: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Local para colocar JDBC: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</a:rPr>
              <a:t>C:\Users\Usuario\.haulmont\studio\lib</a:t>
            </a:r>
          </a:p>
          <a:p>
            <a:pPr lvl="1"/>
            <a:endParaRPr lang="pt-BR" sz="20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5968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Utilizando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no CDE Dashboard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25575" y="3345551"/>
            <a:ext cx="325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Adicionando </a:t>
            </a:r>
            <a:r>
              <a:rPr lang="pt-BR" sz="2400" dirty="0" err="1" smtClean="0"/>
              <a:t>Resource</a:t>
            </a:r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76" y="3974731"/>
            <a:ext cx="6725082" cy="103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25573" y="1268760"/>
            <a:ext cx="76388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JS para esconder ID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function f(){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  $('#</a:t>
            </a:r>
            <a:r>
              <a:rPr lang="en-US" sz="2000" dirty="0" err="1" smtClean="0">
                <a:latin typeface="Calibri Light" panose="020F0302020204030204" pitchFamily="34" charset="0"/>
              </a:rPr>
              <a:t>tabelaTable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td:nth-child</a:t>
            </a:r>
            <a:r>
              <a:rPr lang="en-US" sz="2000" dirty="0" smtClean="0">
                <a:latin typeface="Calibri Light" panose="020F0302020204030204" pitchFamily="34" charset="0"/>
              </a:rPr>
              <a:t>(1),#</a:t>
            </a:r>
            <a:r>
              <a:rPr lang="en-US" sz="2000" dirty="0" err="1" smtClean="0">
                <a:latin typeface="Calibri Light" panose="020F0302020204030204" pitchFamily="34" charset="0"/>
              </a:rPr>
              <a:t>tabelaTable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th:nth-child</a:t>
            </a:r>
            <a:r>
              <a:rPr lang="en-US" sz="2000" dirty="0" smtClean="0">
                <a:latin typeface="Calibri Light" panose="020F0302020204030204" pitchFamily="34" charset="0"/>
              </a:rPr>
              <a:t>(1)').hide();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}</a:t>
            </a:r>
            <a:endParaRPr lang="pt-BR" sz="20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08000"/>
            <a:ext cx="561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Conectando CDE Dashboard ao CUBA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620688"/>
            <a:ext cx="878698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JS </a:t>
            </a:r>
            <a:r>
              <a:rPr lang="pt-BR" sz="2400" dirty="0" err="1" smtClean="0"/>
              <a:t>Login</a:t>
            </a:r>
            <a:endParaRPr lang="pt-BR" sz="2400" dirty="0" smtClean="0"/>
          </a:p>
          <a:p>
            <a:pPr lvl="1"/>
            <a:r>
              <a:rPr lang="pt-BR" sz="2000" dirty="0" err="1" smtClean="0">
                <a:latin typeface="Calibri Light" panose="020F0302020204030204" pitchFamily="34" charset="0"/>
              </a:rPr>
              <a:t>function</a:t>
            </a:r>
            <a:r>
              <a:rPr lang="pt-BR" sz="2000" dirty="0" smtClean="0">
                <a:latin typeface="Calibri Light" panose="020F0302020204030204" pitchFamily="34" charset="0"/>
              </a:rPr>
              <a:t> </a:t>
            </a:r>
            <a:r>
              <a:rPr lang="pt-BR" sz="2000" dirty="0" err="1" smtClean="0">
                <a:latin typeface="Calibri Light" panose="020F0302020204030204" pitchFamily="34" charset="0"/>
              </a:rPr>
              <a:t>login</a:t>
            </a:r>
            <a:r>
              <a:rPr lang="pt-BR" sz="2000" dirty="0" smtClean="0">
                <a:latin typeface="Calibri Light" panose="020F0302020204030204" pitchFamily="34" charset="0"/>
              </a:rPr>
              <a:t>() {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var </a:t>
            </a:r>
            <a:r>
              <a:rPr lang="pt-BR" sz="2000" dirty="0" err="1" smtClean="0">
                <a:latin typeface="Calibri Light" panose="020F0302020204030204" pitchFamily="34" charset="0"/>
              </a:rPr>
              <a:t>userLogin</a:t>
            </a:r>
            <a:r>
              <a:rPr lang="pt-BR" sz="2000" dirty="0" smtClean="0">
                <a:latin typeface="Calibri Light" panose="020F0302020204030204" pitchFamily="34" charset="0"/>
              </a:rPr>
              <a:t> = '</a:t>
            </a:r>
            <a:r>
              <a:rPr lang="pt-BR" sz="2000" dirty="0" err="1" smtClean="0">
                <a:latin typeface="Calibri Light" panose="020F0302020204030204" pitchFamily="34" charset="0"/>
              </a:rPr>
              <a:t>admin</a:t>
            </a:r>
            <a:r>
              <a:rPr lang="pt-BR" sz="2000" dirty="0" smtClean="0">
                <a:latin typeface="Calibri Light" panose="020F0302020204030204" pitchFamily="34" charset="0"/>
              </a:rPr>
              <a:t>';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var </a:t>
            </a:r>
            <a:r>
              <a:rPr lang="pt-BR" sz="2000" dirty="0" err="1" smtClean="0">
                <a:latin typeface="Calibri Light" panose="020F0302020204030204" pitchFamily="34" charset="0"/>
              </a:rPr>
              <a:t>userPassword</a:t>
            </a:r>
            <a:r>
              <a:rPr lang="pt-BR" sz="2000" dirty="0" smtClean="0">
                <a:latin typeface="Calibri Light" panose="020F0302020204030204" pitchFamily="34" charset="0"/>
              </a:rPr>
              <a:t> = '</a:t>
            </a:r>
            <a:r>
              <a:rPr lang="pt-BR" sz="2000" dirty="0" err="1" smtClean="0">
                <a:latin typeface="Calibri Light" panose="020F0302020204030204" pitchFamily="34" charset="0"/>
              </a:rPr>
              <a:t>admin</a:t>
            </a:r>
            <a:r>
              <a:rPr lang="pt-BR" sz="2000" dirty="0" smtClean="0">
                <a:latin typeface="Calibri Light" panose="020F0302020204030204" pitchFamily="34" charset="0"/>
              </a:rPr>
              <a:t>';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$.</a:t>
            </a:r>
            <a:r>
              <a:rPr lang="pt-BR" sz="2000" dirty="0" err="1" smtClean="0">
                <a:latin typeface="Calibri Light" panose="020F0302020204030204" pitchFamily="34" charset="0"/>
              </a:rPr>
              <a:t>ajax</a:t>
            </a:r>
            <a:r>
              <a:rPr lang="pt-BR" sz="2000" dirty="0" smtClean="0">
                <a:latin typeface="Calibri Light" panose="020F0302020204030204" pitchFamily="34" charset="0"/>
              </a:rPr>
              <a:t>({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url: 'http://localhost:8081/app/rest/v2/oauth/token',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</a:t>
            </a:r>
            <a:r>
              <a:rPr lang="pt-BR" sz="2000" dirty="0" err="1" smtClean="0">
                <a:latin typeface="Calibri Light" panose="020F0302020204030204" pitchFamily="34" charset="0"/>
              </a:rPr>
              <a:t>type</a:t>
            </a:r>
            <a:r>
              <a:rPr lang="pt-BR" sz="2000" dirty="0" smtClean="0">
                <a:latin typeface="Calibri Light" panose="020F0302020204030204" pitchFamily="34" charset="0"/>
              </a:rPr>
              <a:t>: 'POST',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</a:t>
            </a:r>
            <a:r>
              <a:rPr lang="pt-BR" sz="2000" dirty="0" err="1" smtClean="0">
                <a:latin typeface="Calibri Light" panose="020F0302020204030204" pitchFamily="34" charset="0"/>
              </a:rPr>
              <a:t>async:true</a:t>
            </a:r>
            <a:r>
              <a:rPr lang="pt-BR" sz="2000" dirty="0" smtClean="0">
                <a:latin typeface="Calibri Light" panose="020F0302020204030204" pitchFamily="34" charset="0"/>
              </a:rPr>
              <a:t>,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</a:t>
            </a:r>
            <a:r>
              <a:rPr lang="pt-BR" sz="2000" dirty="0" err="1" smtClean="0">
                <a:latin typeface="Calibri Light" panose="020F0302020204030204" pitchFamily="34" charset="0"/>
              </a:rPr>
              <a:t>headers</a:t>
            </a:r>
            <a:r>
              <a:rPr lang="pt-BR" sz="2000" dirty="0" smtClean="0">
                <a:latin typeface="Calibri Light" panose="020F0302020204030204" pitchFamily="34" charset="0"/>
              </a:rPr>
              <a:t>: {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    '</a:t>
            </a:r>
            <a:r>
              <a:rPr lang="pt-BR" sz="2000" dirty="0" err="1" smtClean="0">
                <a:latin typeface="Calibri Light" panose="020F0302020204030204" pitchFamily="34" charset="0"/>
              </a:rPr>
              <a:t>Authorization</a:t>
            </a:r>
            <a:r>
              <a:rPr lang="pt-BR" sz="2000" dirty="0" smtClean="0">
                <a:latin typeface="Calibri Light" panose="020F0302020204030204" pitchFamily="34" charset="0"/>
              </a:rPr>
              <a:t>': 'Basic Y2xpZW50OnNlY3JldA==',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    '</a:t>
            </a:r>
            <a:r>
              <a:rPr lang="pt-BR" sz="2000" dirty="0" err="1" smtClean="0">
                <a:latin typeface="Calibri Light" panose="020F0302020204030204" pitchFamily="34" charset="0"/>
              </a:rPr>
              <a:t>Content-Type</a:t>
            </a:r>
            <a:r>
              <a:rPr lang="pt-BR" sz="2000" dirty="0" smtClean="0">
                <a:latin typeface="Calibri Light" panose="020F0302020204030204" pitchFamily="34" charset="0"/>
              </a:rPr>
              <a:t>': '</a:t>
            </a:r>
            <a:r>
              <a:rPr lang="pt-BR" sz="2000" dirty="0" err="1" smtClean="0">
                <a:latin typeface="Calibri Light" panose="020F0302020204030204" pitchFamily="34" charset="0"/>
              </a:rPr>
              <a:t>application</a:t>
            </a:r>
            <a:r>
              <a:rPr lang="pt-BR" sz="2000" dirty="0" smtClean="0">
                <a:latin typeface="Calibri Light" panose="020F0302020204030204" pitchFamily="34" charset="0"/>
              </a:rPr>
              <a:t>/x-</a:t>
            </a:r>
            <a:r>
              <a:rPr lang="pt-BR" sz="2000" dirty="0" err="1" smtClean="0">
                <a:latin typeface="Calibri Light" panose="020F0302020204030204" pitchFamily="34" charset="0"/>
              </a:rPr>
              <a:t>www</a:t>
            </a:r>
            <a:r>
              <a:rPr lang="pt-BR" sz="2000" dirty="0" smtClean="0">
                <a:latin typeface="Calibri Light" panose="020F0302020204030204" pitchFamily="34" charset="0"/>
              </a:rPr>
              <a:t>-</a:t>
            </a:r>
            <a:r>
              <a:rPr lang="pt-BR" sz="2000" dirty="0" err="1" smtClean="0">
                <a:latin typeface="Calibri Light" panose="020F0302020204030204" pitchFamily="34" charset="0"/>
              </a:rPr>
              <a:t>form-urlencoded</a:t>
            </a:r>
            <a:r>
              <a:rPr lang="pt-BR" sz="2000" dirty="0" smtClean="0">
                <a:latin typeface="Calibri Light" panose="020F0302020204030204" pitchFamily="34" charset="0"/>
              </a:rPr>
              <a:t>'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},</a:t>
            </a:r>
          </a:p>
        </p:txBody>
      </p:sp>
    </p:spTree>
    <p:extLst>
      <p:ext uri="{BB962C8B-B14F-4D97-AF65-F5344CB8AC3E}">
        <p14:creationId xmlns:p14="http://schemas.microsoft.com/office/powerpoint/2010/main" val="12125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08000"/>
            <a:ext cx="561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Conectando CDE Dashboard ao CUBA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626561"/>
            <a:ext cx="8786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000" dirty="0" err="1" smtClean="0">
                <a:latin typeface="Calibri Light" panose="020F0302020204030204" pitchFamily="34" charset="0"/>
              </a:rPr>
              <a:t>dataType</a:t>
            </a:r>
            <a:r>
              <a:rPr lang="pt-BR" sz="2000" dirty="0" smtClean="0">
                <a:latin typeface="Calibri Light" panose="020F0302020204030204" pitchFamily="34" charset="0"/>
              </a:rPr>
              <a:t>: '</a:t>
            </a:r>
            <a:r>
              <a:rPr lang="pt-BR" sz="2000" dirty="0" err="1" smtClean="0">
                <a:latin typeface="Calibri Light" panose="020F0302020204030204" pitchFamily="34" charset="0"/>
              </a:rPr>
              <a:t>json</a:t>
            </a:r>
            <a:r>
              <a:rPr lang="pt-BR" sz="2000" dirty="0" smtClean="0">
                <a:latin typeface="Calibri Light" panose="020F0302020204030204" pitchFamily="34" charset="0"/>
              </a:rPr>
              <a:t>',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data: {</a:t>
            </a:r>
            <a:r>
              <a:rPr lang="pt-BR" sz="2000" dirty="0" err="1" smtClean="0">
                <a:latin typeface="Calibri Light" panose="020F0302020204030204" pitchFamily="34" charset="0"/>
              </a:rPr>
              <a:t>grant_type</a:t>
            </a:r>
            <a:r>
              <a:rPr lang="pt-BR" sz="2000" dirty="0" smtClean="0">
                <a:latin typeface="Calibri Light" panose="020F0302020204030204" pitchFamily="34" charset="0"/>
              </a:rPr>
              <a:t>: '</a:t>
            </a:r>
            <a:r>
              <a:rPr lang="pt-BR" sz="2000" dirty="0" err="1" smtClean="0">
                <a:latin typeface="Calibri Light" panose="020F0302020204030204" pitchFamily="34" charset="0"/>
              </a:rPr>
              <a:t>password</a:t>
            </a:r>
            <a:r>
              <a:rPr lang="pt-BR" sz="2000" dirty="0" smtClean="0">
                <a:latin typeface="Calibri Light" panose="020F0302020204030204" pitchFamily="34" charset="0"/>
              </a:rPr>
              <a:t>', </a:t>
            </a:r>
            <a:r>
              <a:rPr lang="pt-BR" sz="2000" dirty="0" err="1" smtClean="0">
                <a:latin typeface="Calibri Light" panose="020F0302020204030204" pitchFamily="34" charset="0"/>
              </a:rPr>
              <a:t>username</a:t>
            </a:r>
            <a:r>
              <a:rPr lang="pt-BR" sz="2000" dirty="0" smtClean="0">
                <a:latin typeface="Calibri Light" panose="020F0302020204030204" pitchFamily="34" charset="0"/>
              </a:rPr>
              <a:t>: </a:t>
            </a:r>
            <a:r>
              <a:rPr lang="pt-BR" sz="2000" dirty="0" err="1" smtClean="0">
                <a:latin typeface="Calibri Light" panose="020F0302020204030204" pitchFamily="34" charset="0"/>
              </a:rPr>
              <a:t>userLogin</a:t>
            </a:r>
            <a:r>
              <a:rPr lang="pt-BR" sz="2000" dirty="0" smtClean="0">
                <a:latin typeface="Calibri Light" panose="020F0302020204030204" pitchFamily="34" charset="0"/>
              </a:rPr>
              <a:t>, </a:t>
            </a:r>
            <a:r>
              <a:rPr lang="pt-BR" sz="2000" dirty="0" err="1" smtClean="0">
                <a:latin typeface="Calibri Light" panose="020F0302020204030204" pitchFamily="34" charset="0"/>
              </a:rPr>
              <a:t>password</a:t>
            </a:r>
            <a:r>
              <a:rPr lang="pt-BR" sz="2000" dirty="0" smtClean="0">
                <a:latin typeface="Calibri Light" panose="020F0302020204030204" pitchFamily="34" charset="0"/>
              </a:rPr>
              <a:t>: </a:t>
            </a:r>
            <a:r>
              <a:rPr lang="pt-BR" sz="2000" dirty="0" err="1" smtClean="0">
                <a:latin typeface="Calibri Light" panose="020F0302020204030204" pitchFamily="34" charset="0"/>
              </a:rPr>
              <a:t>userPassword</a:t>
            </a:r>
            <a:r>
              <a:rPr lang="pt-BR" sz="2000" dirty="0" smtClean="0">
                <a:latin typeface="Calibri Light" panose="020F0302020204030204" pitchFamily="34" charset="0"/>
              </a:rPr>
              <a:t>},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</a:t>
            </a:r>
            <a:r>
              <a:rPr lang="pt-BR" sz="2000" dirty="0" err="1" smtClean="0">
                <a:latin typeface="Calibri Light" panose="020F0302020204030204" pitchFamily="34" charset="0"/>
              </a:rPr>
              <a:t>success</a:t>
            </a:r>
            <a:r>
              <a:rPr lang="pt-BR" sz="2000" dirty="0" smtClean="0">
                <a:latin typeface="Calibri Light" panose="020F0302020204030204" pitchFamily="34" charset="0"/>
              </a:rPr>
              <a:t>: </a:t>
            </a:r>
            <a:r>
              <a:rPr lang="pt-BR" sz="2000" dirty="0" err="1" smtClean="0">
                <a:latin typeface="Calibri Light" panose="020F0302020204030204" pitchFamily="34" charset="0"/>
              </a:rPr>
              <a:t>function</a:t>
            </a:r>
            <a:r>
              <a:rPr lang="pt-BR" sz="2000" dirty="0" smtClean="0">
                <a:latin typeface="Calibri Light" panose="020F0302020204030204" pitchFamily="34" charset="0"/>
              </a:rPr>
              <a:t> (data) {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    </a:t>
            </a:r>
            <a:r>
              <a:rPr lang="pt-BR" sz="2000" dirty="0" err="1" smtClean="0">
                <a:latin typeface="Calibri Light" panose="020F0302020204030204" pitchFamily="34" charset="0"/>
              </a:rPr>
              <a:t>oauthToken</a:t>
            </a:r>
            <a:r>
              <a:rPr lang="pt-BR" sz="2000" dirty="0" smtClean="0">
                <a:latin typeface="Calibri Light" panose="020F0302020204030204" pitchFamily="34" charset="0"/>
              </a:rPr>
              <a:t> = </a:t>
            </a:r>
            <a:r>
              <a:rPr lang="pt-BR" sz="2000" dirty="0" err="1" smtClean="0">
                <a:latin typeface="Calibri Light" panose="020F0302020204030204" pitchFamily="34" charset="0"/>
              </a:rPr>
              <a:t>data.access_token</a:t>
            </a:r>
            <a:r>
              <a:rPr lang="pt-BR" sz="2000" dirty="0" smtClean="0">
                <a:latin typeface="Calibri Light" panose="020F0302020204030204" pitchFamily="34" charset="0"/>
              </a:rPr>
              <a:t>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    </a:t>
            </a:r>
            <a:r>
              <a:rPr lang="pt-BR" sz="2000" dirty="0" err="1" smtClean="0">
                <a:latin typeface="Calibri Light" panose="020F0302020204030204" pitchFamily="34" charset="0"/>
              </a:rPr>
              <a:t>mostraAniversario</a:t>
            </a:r>
            <a:r>
              <a:rPr lang="pt-BR" sz="2000" dirty="0" smtClean="0">
                <a:latin typeface="Calibri Light" panose="020F0302020204030204" pitchFamily="34" charset="0"/>
              </a:rPr>
              <a:t>();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},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 </a:t>
            </a:r>
            <a:r>
              <a:rPr lang="pt-BR" sz="2000" dirty="0" err="1" smtClean="0">
                <a:latin typeface="Calibri Light" panose="020F0302020204030204" pitchFamily="34" charset="0"/>
              </a:rPr>
              <a:t>error</a:t>
            </a:r>
            <a:r>
              <a:rPr lang="pt-BR" sz="2000" dirty="0" smtClean="0">
                <a:latin typeface="Calibri Light" panose="020F0302020204030204" pitchFamily="34" charset="0"/>
              </a:rPr>
              <a:t>: </a:t>
            </a:r>
            <a:r>
              <a:rPr lang="pt-BR" sz="2000" dirty="0" err="1" smtClean="0">
                <a:latin typeface="Calibri Light" panose="020F0302020204030204" pitchFamily="34" charset="0"/>
              </a:rPr>
              <a:t>function</a:t>
            </a:r>
            <a:r>
              <a:rPr lang="pt-BR" sz="2000" dirty="0" smtClean="0">
                <a:latin typeface="Calibri Light" panose="020F0302020204030204" pitchFamily="34" charset="0"/>
              </a:rPr>
              <a:t> (data) {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    </a:t>
            </a:r>
            <a:r>
              <a:rPr lang="pt-BR" sz="2000" dirty="0" err="1" smtClean="0">
                <a:latin typeface="Calibri Light" panose="020F0302020204030204" pitchFamily="34" charset="0"/>
              </a:rPr>
              <a:t>alert</a:t>
            </a:r>
            <a:r>
              <a:rPr lang="pt-BR" sz="2000" dirty="0" smtClean="0">
                <a:latin typeface="Calibri Light" panose="020F0302020204030204" pitchFamily="34" charset="0"/>
              </a:rPr>
              <a:t>(</a:t>
            </a:r>
            <a:r>
              <a:rPr lang="pt-BR" sz="2000" dirty="0" err="1" smtClean="0">
                <a:latin typeface="Calibri Light" panose="020F0302020204030204" pitchFamily="34" charset="0"/>
              </a:rPr>
              <a:t>erroServer</a:t>
            </a:r>
            <a:r>
              <a:rPr lang="pt-BR" sz="2000" dirty="0" smtClean="0">
                <a:latin typeface="Calibri Light" panose="020F0302020204030204" pitchFamily="34" charset="0"/>
              </a:rPr>
              <a:t>);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}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});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66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08000"/>
            <a:ext cx="561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Conectando CDE Dashboard ao CUBA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4718" y="626561"/>
            <a:ext cx="87869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JS </a:t>
            </a:r>
            <a:r>
              <a:rPr lang="pt-BR" sz="2400" dirty="0" err="1" smtClean="0"/>
              <a:t>Get</a:t>
            </a:r>
            <a:endParaRPr lang="pt-BR" sz="2400" dirty="0" smtClean="0"/>
          </a:p>
          <a:p>
            <a:pPr lvl="1"/>
            <a:r>
              <a:rPr lang="pt-BR" sz="1600" dirty="0" err="1" smtClean="0">
                <a:latin typeface="Calibri Light" panose="020F0302020204030204" pitchFamily="34" charset="0"/>
              </a:rPr>
              <a:t>function</a:t>
            </a:r>
            <a:r>
              <a:rPr lang="pt-BR" sz="1600" dirty="0" smtClean="0">
                <a:latin typeface="Calibri Light" panose="020F0302020204030204" pitchFamily="34" charset="0"/>
              </a:rPr>
              <a:t> </a:t>
            </a:r>
            <a:r>
              <a:rPr lang="pt-BR" sz="1600" dirty="0" err="1" smtClean="0">
                <a:latin typeface="Calibri Light" panose="020F0302020204030204" pitchFamily="34" charset="0"/>
              </a:rPr>
              <a:t>mostraAniversario</a:t>
            </a:r>
            <a:r>
              <a:rPr lang="pt-BR" sz="1600" dirty="0" smtClean="0">
                <a:latin typeface="Calibri Light" panose="020F0302020204030204" pitchFamily="34" charset="0"/>
              </a:rPr>
              <a:t>()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$.</a:t>
            </a:r>
            <a:r>
              <a:rPr lang="pt-BR" sz="1600" dirty="0" err="1" smtClean="0">
                <a:latin typeface="Calibri Light" panose="020F0302020204030204" pitchFamily="34" charset="0"/>
              </a:rPr>
              <a:t>ajax</a:t>
            </a:r>
            <a:r>
              <a:rPr lang="pt-BR" sz="1600" dirty="0" smtClean="0">
                <a:latin typeface="Calibri Light" panose="020F0302020204030204" pitchFamily="34" charset="0"/>
              </a:rPr>
              <a:t>({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url: 'http://localhost:8081/app/rest/v2/entities/mysql$Usuarios/' + </a:t>
            </a:r>
            <a:r>
              <a:rPr lang="pt-BR" sz="1600" dirty="0" err="1" smtClean="0">
                <a:latin typeface="Calibri Light" panose="020F0302020204030204" pitchFamily="34" charset="0"/>
              </a:rPr>
              <a:t>idEsp</a:t>
            </a:r>
            <a:r>
              <a:rPr lang="pt-BR" sz="1600" dirty="0" smtClean="0">
                <a:latin typeface="Calibri Light" panose="020F0302020204030204" pitchFamily="34" charset="0"/>
              </a:rPr>
              <a:t>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type</a:t>
            </a:r>
            <a:r>
              <a:rPr lang="pt-BR" sz="1600" dirty="0" smtClean="0">
                <a:latin typeface="Calibri Light" panose="020F0302020204030204" pitchFamily="34" charset="0"/>
              </a:rPr>
              <a:t>: 'GET',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async:true</a:t>
            </a:r>
            <a:r>
              <a:rPr lang="pt-BR" sz="1600" dirty="0" smtClean="0">
                <a:latin typeface="Calibri Light" panose="020F0302020204030204" pitchFamily="34" charset="0"/>
              </a:rPr>
              <a:t>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headers</a:t>
            </a:r>
            <a:r>
              <a:rPr lang="pt-BR" sz="1600" dirty="0" smtClean="0">
                <a:latin typeface="Calibri Light" panose="020F0302020204030204" pitchFamily="34" charset="0"/>
              </a:rPr>
              <a:t>: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'</a:t>
            </a:r>
            <a:r>
              <a:rPr lang="pt-BR" sz="1600" dirty="0" err="1" smtClean="0">
                <a:latin typeface="Calibri Light" panose="020F0302020204030204" pitchFamily="34" charset="0"/>
              </a:rPr>
              <a:t>Authorization</a:t>
            </a:r>
            <a:r>
              <a:rPr lang="pt-BR" sz="1600" dirty="0" smtClean="0">
                <a:latin typeface="Calibri Light" panose="020F0302020204030204" pitchFamily="34" charset="0"/>
              </a:rPr>
              <a:t>': '</a:t>
            </a:r>
            <a:r>
              <a:rPr lang="pt-BR" sz="1600" dirty="0" err="1" smtClean="0">
                <a:latin typeface="Calibri Light" panose="020F0302020204030204" pitchFamily="34" charset="0"/>
              </a:rPr>
              <a:t>Bearer</a:t>
            </a:r>
            <a:r>
              <a:rPr lang="pt-BR" sz="1600" dirty="0" smtClean="0">
                <a:latin typeface="Calibri Light" panose="020F0302020204030204" pitchFamily="34" charset="0"/>
              </a:rPr>
              <a:t> ' + </a:t>
            </a:r>
            <a:r>
              <a:rPr lang="pt-BR" sz="1600" dirty="0" err="1" smtClean="0">
                <a:latin typeface="Calibri Light" panose="020F0302020204030204" pitchFamily="34" charset="0"/>
              </a:rPr>
              <a:t>oauthToken</a:t>
            </a:r>
            <a:r>
              <a:rPr lang="pt-BR" sz="1600" dirty="0" smtClean="0">
                <a:latin typeface="Calibri Light" panose="020F0302020204030204" pitchFamily="34" charset="0"/>
              </a:rPr>
              <a:t>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'</a:t>
            </a:r>
            <a:r>
              <a:rPr lang="pt-BR" sz="1600" dirty="0" err="1" smtClean="0">
                <a:latin typeface="Calibri Light" panose="020F0302020204030204" pitchFamily="34" charset="0"/>
              </a:rPr>
              <a:t>Content-Type</a:t>
            </a:r>
            <a:r>
              <a:rPr lang="pt-BR" sz="1600" dirty="0" smtClean="0">
                <a:latin typeface="Calibri Light" panose="020F0302020204030204" pitchFamily="34" charset="0"/>
              </a:rPr>
              <a:t>': '</a:t>
            </a:r>
            <a:r>
              <a:rPr lang="pt-BR" sz="1600" dirty="0" err="1" smtClean="0">
                <a:latin typeface="Calibri Light" panose="020F0302020204030204" pitchFamily="34" charset="0"/>
              </a:rPr>
              <a:t>application</a:t>
            </a:r>
            <a:r>
              <a:rPr lang="pt-BR" sz="1600" dirty="0" smtClean="0">
                <a:latin typeface="Calibri Light" panose="020F0302020204030204" pitchFamily="34" charset="0"/>
              </a:rPr>
              <a:t>/x-</a:t>
            </a:r>
            <a:r>
              <a:rPr lang="pt-BR" sz="1600" dirty="0" err="1" smtClean="0">
                <a:latin typeface="Calibri Light" panose="020F0302020204030204" pitchFamily="34" charset="0"/>
              </a:rPr>
              <a:t>www</a:t>
            </a:r>
            <a:r>
              <a:rPr lang="pt-BR" sz="1600" dirty="0" smtClean="0">
                <a:latin typeface="Calibri Light" panose="020F0302020204030204" pitchFamily="34" charset="0"/>
              </a:rPr>
              <a:t>-</a:t>
            </a:r>
            <a:r>
              <a:rPr lang="pt-BR" sz="1600" dirty="0" err="1" smtClean="0">
                <a:latin typeface="Calibri Light" panose="020F0302020204030204" pitchFamily="34" charset="0"/>
              </a:rPr>
              <a:t>form-urlencoded</a:t>
            </a:r>
            <a:r>
              <a:rPr lang="pt-BR" sz="1600" dirty="0" smtClean="0">
                <a:latin typeface="Calibri Light" panose="020F0302020204030204" pitchFamily="34" charset="0"/>
              </a:rPr>
              <a:t>'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},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success</a:t>
            </a:r>
            <a:r>
              <a:rPr lang="pt-BR" sz="1600" dirty="0" smtClean="0">
                <a:latin typeface="Calibri Light" panose="020F0302020204030204" pitchFamily="34" charset="0"/>
              </a:rPr>
              <a:t>: </a:t>
            </a:r>
            <a:r>
              <a:rPr lang="pt-BR" sz="1600" dirty="0" err="1" smtClean="0">
                <a:latin typeface="Calibri Light" panose="020F0302020204030204" pitchFamily="34" charset="0"/>
              </a:rPr>
              <a:t>function</a:t>
            </a:r>
            <a:r>
              <a:rPr lang="pt-BR" sz="1600" dirty="0" smtClean="0">
                <a:latin typeface="Calibri Light" panose="020F0302020204030204" pitchFamily="34" charset="0"/>
              </a:rPr>
              <a:t> (data)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data = </a:t>
            </a:r>
            <a:r>
              <a:rPr lang="pt-BR" sz="1600" dirty="0" err="1" smtClean="0">
                <a:latin typeface="Calibri Light" panose="020F0302020204030204" pitchFamily="34" charset="0"/>
              </a:rPr>
              <a:t>JSON.stringify</a:t>
            </a:r>
            <a:r>
              <a:rPr lang="pt-BR" sz="1600" dirty="0" smtClean="0">
                <a:latin typeface="Calibri Light" panose="020F0302020204030204" pitchFamily="34" charset="0"/>
              </a:rPr>
              <a:t>(data);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dados = </a:t>
            </a:r>
            <a:r>
              <a:rPr lang="pt-BR" sz="1600" dirty="0" err="1" smtClean="0">
                <a:latin typeface="Calibri Light" panose="020F0302020204030204" pitchFamily="34" charset="0"/>
              </a:rPr>
              <a:t>JSON.parse</a:t>
            </a:r>
            <a:r>
              <a:rPr lang="pt-BR" sz="1600" dirty="0" smtClean="0">
                <a:latin typeface="Calibri Light" panose="020F0302020204030204" pitchFamily="34" charset="0"/>
              </a:rPr>
              <a:t>(data);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alert</a:t>
            </a:r>
            <a:r>
              <a:rPr lang="pt-BR" sz="1600" dirty="0" smtClean="0">
                <a:latin typeface="Calibri Light" panose="020F0302020204030204" pitchFamily="34" charset="0"/>
              </a:rPr>
              <a:t>(</a:t>
            </a:r>
            <a:r>
              <a:rPr lang="pt-BR" sz="1600" dirty="0" err="1" smtClean="0">
                <a:latin typeface="Calibri Light" panose="020F0302020204030204" pitchFamily="34" charset="0"/>
              </a:rPr>
              <a:t>dados.idade</a:t>
            </a:r>
            <a:r>
              <a:rPr lang="pt-BR" sz="1600" dirty="0" smtClean="0">
                <a:latin typeface="Calibri Light" panose="020F0302020204030204" pitchFamily="34" charset="0"/>
              </a:rPr>
              <a:t>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alteraAtividade</a:t>
            </a:r>
            <a:r>
              <a:rPr lang="pt-BR" sz="1600" dirty="0" smtClean="0">
                <a:latin typeface="Calibri Light" panose="020F0302020204030204" pitchFamily="34" charset="0"/>
              </a:rPr>
              <a:t>();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},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error</a:t>
            </a:r>
            <a:r>
              <a:rPr lang="pt-BR" sz="1600" dirty="0" smtClean="0">
                <a:latin typeface="Calibri Light" panose="020F0302020204030204" pitchFamily="34" charset="0"/>
              </a:rPr>
              <a:t>: </a:t>
            </a:r>
            <a:r>
              <a:rPr lang="pt-BR" sz="1600" dirty="0" err="1" smtClean="0">
                <a:latin typeface="Calibri Light" panose="020F0302020204030204" pitchFamily="34" charset="0"/>
              </a:rPr>
              <a:t>function</a:t>
            </a:r>
            <a:r>
              <a:rPr lang="pt-BR" sz="1600" dirty="0" smtClean="0">
                <a:latin typeface="Calibri Light" panose="020F0302020204030204" pitchFamily="34" charset="0"/>
              </a:rPr>
              <a:t> (data)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alert</a:t>
            </a:r>
            <a:r>
              <a:rPr lang="pt-BR" sz="1600" dirty="0" smtClean="0">
                <a:latin typeface="Calibri Light" panose="020F0302020204030204" pitchFamily="34" charset="0"/>
              </a:rPr>
              <a:t>(</a:t>
            </a:r>
            <a:r>
              <a:rPr lang="pt-BR" sz="1600" dirty="0" err="1" smtClean="0">
                <a:latin typeface="Calibri Light" panose="020F0302020204030204" pitchFamily="34" charset="0"/>
              </a:rPr>
              <a:t>erroServer</a:t>
            </a:r>
            <a:r>
              <a:rPr lang="pt-BR" sz="1600" dirty="0" smtClean="0">
                <a:latin typeface="Calibri Light" panose="020F0302020204030204" pitchFamily="34" charset="0"/>
              </a:rPr>
              <a:t>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}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});  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0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08000"/>
            <a:ext cx="561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Conectando CDE Dashboard ao CUBA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626561"/>
            <a:ext cx="87869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JS </a:t>
            </a:r>
            <a:r>
              <a:rPr lang="pt-BR" sz="2400" dirty="0" err="1" smtClean="0"/>
              <a:t>Put</a:t>
            </a:r>
            <a:endParaRPr lang="pt-BR" sz="2400" dirty="0" smtClean="0"/>
          </a:p>
          <a:p>
            <a:pPr lvl="1"/>
            <a:r>
              <a:rPr lang="pt-BR" sz="1600" dirty="0" err="1" smtClean="0">
                <a:latin typeface="Calibri Light" panose="020F0302020204030204" pitchFamily="34" charset="0"/>
              </a:rPr>
              <a:t>function</a:t>
            </a:r>
            <a:r>
              <a:rPr lang="pt-BR" sz="1600" dirty="0" smtClean="0">
                <a:latin typeface="Calibri Light" panose="020F0302020204030204" pitchFamily="34" charset="0"/>
              </a:rPr>
              <a:t> </a:t>
            </a:r>
            <a:r>
              <a:rPr lang="pt-BR" sz="1600" dirty="0" err="1" smtClean="0">
                <a:latin typeface="Calibri Light" panose="020F0302020204030204" pitchFamily="34" charset="0"/>
              </a:rPr>
              <a:t>alteraAtividade</a:t>
            </a:r>
            <a:r>
              <a:rPr lang="pt-BR" sz="1600" dirty="0" smtClean="0">
                <a:latin typeface="Calibri Light" panose="020F0302020204030204" pitchFamily="34" charset="0"/>
              </a:rPr>
              <a:t>()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var </a:t>
            </a:r>
            <a:r>
              <a:rPr lang="pt-BR" sz="1600" dirty="0" err="1" smtClean="0">
                <a:latin typeface="Calibri Light" panose="020F0302020204030204" pitchFamily="34" charset="0"/>
              </a:rPr>
              <a:t>parametros</a:t>
            </a:r>
            <a:r>
              <a:rPr lang="pt-BR" sz="1600" dirty="0" smtClean="0">
                <a:latin typeface="Calibri Light" panose="020F0302020204030204" pitchFamily="34" charset="0"/>
              </a:rPr>
              <a:t> = {ativo : </a:t>
            </a:r>
            <a:r>
              <a:rPr lang="pt-BR" sz="1600" dirty="0" err="1" smtClean="0">
                <a:latin typeface="Calibri Light" panose="020F0302020204030204" pitchFamily="34" charset="0"/>
              </a:rPr>
              <a:t>valorParam</a:t>
            </a:r>
            <a:r>
              <a:rPr lang="pt-BR" sz="1600" dirty="0" smtClean="0">
                <a:latin typeface="Calibri Light" panose="020F0302020204030204" pitchFamily="34" charset="0"/>
              </a:rPr>
              <a:t>};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$.</a:t>
            </a:r>
            <a:r>
              <a:rPr lang="pt-BR" sz="1600" dirty="0" err="1" smtClean="0">
                <a:latin typeface="Calibri Light" panose="020F0302020204030204" pitchFamily="34" charset="0"/>
              </a:rPr>
              <a:t>ajax</a:t>
            </a:r>
            <a:r>
              <a:rPr lang="pt-BR" sz="1600" dirty="0" smtClean="0">
                <a:latin typeface="Calibri Light" panose="020F0302020204030204" pitchFamily="34" charset="0"/>
              </a:rPr>
              <a:t>({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url: 'http://localhost:8081/app/rest/v2/entities/mysql$Usuarios/' + </a:t>
            </a:r>
            <a:r>
              <a:rPr lang="pt-BR" sz="1600" dirty="0" err="1" smtClean="0">
                <a:latin typeface="Calibri Light" panose="020F0302020204030204" pitchFamily="34" charset="0"/>
              </a:rPr>
              <a:t>idEsp</a:t>
            </a:r>
            <a:r>
              <a:rPr lang="pt-BR" sz="1600" dirty="0" smtClean="0">
                <a:latin typeface="Calibri Light" panose="020F0302020204030204" pitchFamily="34" charset="0"/>
              </a:rPr>
              <a:t>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type</a:t>
            </a:r>
            <a:r>
              <a:rPr lang="pt-BR" sz="1600" dirty="0" smtClean="0">
                <a:latin typeface="Calibri Light" panose="020F0302020204030204" pitchFamily="34" charset="0"/>
              </a:rPr>
              <a:t>: 'PUT',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async:true</a:t>
            </a:r>
            <a:r>
              <a:rPr lang="pt-BR" sz="1600" dirty="0" smtClean="0">
                <a:latin typeface="Calibri Light" panose="020F0302020204030204" pitchFamily="34" charset="0"/>
              </a:rPr>
              <a:t>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headers</a:t>
            </a:r>
            <a:r>
              <a:rPr lang="pt-BR" sz="1600" dirty="0" smtClean="0">
                <a:latin typeface="Calibri Light" panose="020F0302020204030204" pitchFamily="34" charset="0"/>
              </a:rPr>
              <a:t>: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'</a:t>
            </a:r>
            <a:r>
              <a:rPr lang="pt-BR" sz="1600" dirty="0" err="1" smtClean="0">
                <a:latin typeface="Calibri Light" panose="020F0302020204030204" pitchFamily="34" charset="0"/>
              </a:rPr>
              <a:t>Authorization</a:t>
            </a:r>
            <a:r>
              <a:rPr lang="pt-BR" sz="1600" dirty="0" smtClean="0">
                <a:latin typeface="Calibri Light" panose="020F0302020204030204" pitchFamily="34" charset="0"/>
              </a:rPr>
              <a:t>': '</a:t>
            </a:r>
            <a:r>
              <a:rPr lang="pt-BR" sz="1600" dirty="0" err="1" smtClean="0">
                <a:latin typeface="Calibri Light" panose="020F0302020204030204" pitchFamily="34" charset="0"/>
              </a:rPr>
              <a:t>Bearer</a:t>
            </a:r>
            <a:r>
              <a:rPr lang="pt-BR" sz="1600" dirty="0" smtClean="0">
                <a:latin typeface="Calibri Light" panose="020F0302020204030204" pitchFamily="34" charset="0"/>
              </a:rPr>
              <a:t> ' + </a:t>
            </a:r>
            <a:r>
              <a:rPr lang="pt-BR" sz="1600" dirty="0" err="1" smtClean="0">
                <a:latin typeface="Calibri Light" panose="020F0302020204030204" pitchFamily="34" charset="0"/>
              </a:rPr>
              <a:t>oauthToken</a:t>
            </a:r>
            <a:r>
              <a:rPr lang="pt-BR" sz="1600" dirty="0" smtClean="0">
                <a:latin typeface="Calibri Light" panose="020F0302020204030204" pitchFamily="34" charset="0"/>
              </a:rPr>
              <a:t>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'</a:t>
            </a:r>
            <a:r>
              <a:rPr lang="pt-BR" sz="1600" dirty="0" err="1" smtClean="0">
                <a:latin typeface="Calibri Light" panose="020F0302020204030204" pitchFamily="34" charset="0"/>
              </a:rPr>
              <a:t>Content-Type</a:t>
            </a:r>
            <a:r>
              <a:rPr lang="pt-BR" sz="1600" dirty="0" smtClean="0">
                <a:latin typeface="Calibri Light" panose="020F0302020204030204" pitchFamily="34" charset="0"/>
              </a:rPr>
              <a:t>': '</a:t>
            </a:r>
            <a:r>
              <a:rPr lang="pt-BR" sz="1600" dirty="0" err="1" smtClean="0">
                <a:latin typeface="Calibri Light" panose="020F0302020204030204" pitchFamily="34" charset="0"/>
              </a:rPr>
              <a:t>application</a:t>
            </a:r>
            <a:r>
              <a:rPr lang="pt-BR" sz="1600" dirty="0" smtClean="0">
                <a:latin typeface="Calibri Light" panose="020F0302020204030204" pitchFamily="34" charset="0"/>
              </a:rPr>
              <a:t>/x-</a:t>
            </a:r>
            <a:r>
              <a:rPr lang="pt-BR" sz="1600" dirty="0" err="1" smtClean="0">
                <a:latin typeface="Calibri Light" panose="020F0302020204030204" pitchFamily="34" charset="0"/>
              </a:rPr>
              <a:t>www</a:t>
            </a:r>
            <a:r>
              <a:rPr lang="pt-BR" sz="1600" dirty="0" smtClean="0">
                <a:latin typeface="Calibri Light" panose="020F0302020204030204" pitchFamily="34" charset="0"/>
              </a:rPr>
              <a:t>-</a:t>
            </a:r>
            <a:r>
              <a:rPr lang="pt-BR" sz="1600" dirty="0" err="1" smtClean="0">
                <a:latin typeface="Calibri Light" panose="020F0302020204030204" pitchFamily="34" charset="0"/>
              </a:rPr>
              <a:t>form-urlencoded</a:t>
            </a:r>
            <a:r>
              <a:rPr lang="pt-BR" sz="1600" dirty="0" smtClean="0">
                <a:latin typeface="Calibri Light" panose="020F0302020204030204" pitchFamily="34" charset="0"/>
              </a:rPr>
              <a:t>'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},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data: </a:t>
            </a:r>
            <a:r>
              <a:rPr lang="pt-BR" sz="1600" dirty="0" err="1" smtClean="0">
                <a:latin typeface="Calibri Light" panose="020F0302020204030204" pitchFamily="34" charset="0"/>
              </a:rPr>
              <a:t>JSON.stringify</a:t>
            </a:r>
            <a:r>
              <a:rPr lang="pt-BR" sz="1600" dirty="0" smtClean="0">
                <a:latin typeface="Calibri Light" panose="020F0302020204030204" pitchFamily="34" charset="0"/>
              </a:rPr>
              <a:t>(</a:t>
            </a:r>
            <a:r>
              <a:rPr lang="pt-BR" sz="1600" dirty="0" err="1" smtClean="0">
                <a:latin typeface="Calibri Light" panose="020F0302020204030204" pitchFamily="34" charset="0"/>
              </a:rPr>
              <a:t>parametros</a:t>
            </a:r>
            <a:r>
              <a:rPr lang="pt-BR" sz="1600" dirty="0" smtClean="0">
                <a:latin typeface="Calibri Light" panose="020F0302020204030204" pitchFamily="34" charset="0"/>
              </a:rPr>
              <a:t>),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contentType</a:t>
            </a:r>
            <a:r>
              <a:rPr lang="pt-BR" sz="1600" dirty="0" smtClean="0">
                <a:latin typeface="Calibri Light" panose="020F0302020204030204" pitchFamily="34" charset="0"/>
              </a:rPr>
              <a:t>: "</a:t>
            </a:r>
            <a:r>
              <a:rPr lang="pt-BR" sz="1600" dirty="0" err="1" smtClean="0">
                <a:latin typeface="Calibri Light" panose="020F0302020204030204" pitchFamily="34" charset="0"/>
              </a:rPr>
              <a:t>application</a:t>
            </a:r>
            <a:r>
              <a:rPr lang="pt-BR" sz="1600" dirty="0" smtClean="0">
                <a:latin typeface="Calibri Light" panose="020F0302020204030204" pitchFamily="34" charset="0"/>
              </a:rPr>
              <a:t>/</a:t>
            </a:r>
            <a:r>
              <a:rPr lang="pt-BR" sz="1600" dirty="0" err="1" smtClean="0">
                <a:latin typeface="Calibri Light" panose="020F0302020204030204" pitchFamily="34" charset="0"/>
              </a:rPr>
              <a:t>json</a:t>
            </a:r>
            <a:r>
              <a:rPr lang="pt-BR" sz="1600" dirty="0" smtClean="0">
                <a:latin typeface="Calibri Light" panose="020F0302020204030204" pitchFamily="34" charset="0"/>
              </a:rPr>
              <a:t>",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success</a:t>
            </a:r>
            <a:r>
              <a:rPr lang="pt-BR" sz="1600" dirty="0" smtClean="0">
                <a:latin typeface="Calibri Light" panose="020F0302020204030204" pitchFamily="34" charset="0"/>
              </a:rPr>
              <a:t>: </a:t>
            </a:r>
            <a:r>
              <a:rPr lang="pt-BR" sz="1600" dirty="0" err="1" smtClean="0">
                <a:latin typeface="Calibri Light" panose="020F0302020204030204" pitchFamily="34" charset="0"/>
              </a:rPr>
              <a:t>function</a:t>
            </a:r>
            <a:r>
              <a:rPr lang="pt-BR" sz="1600" dirty="0" smtClean="0">
                <a:latin typeface="Calibri Light" panose="020F0302020204030204" pitchFamily="34" charset="0"/>
              </a:rPr>
              <a:t> (data)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cdaClearCache</a:t>
            </a:r>
            <a:r>
              <a:rPr lang="pt-BR" sz="1600" dirty="0" smtClean="0">
                <a:latin typeface="Calibri Light" panose="020F0302020204030204" pitchFamily="34" charset="0"/>
              </a:rPr>
              <a:t>();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},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error</a:t>
            </a:r>
            <a:r>
              <a:rPr lang="pt-BR" sz="1600" dirty="0" smtClean="0">
                <a:latin typeface="Calibri Light" panose="020F0302020204030204" pitchFamily="34" charset="0"/>
              </a:rPr>
              <a:t>: </a:t>
            </a:r>
            <a:r>
              <a:rPr lang="pt-BR" sz="1600" dirty="0" err="1" smtClean="0">
                <a:latin typeface="Calibri Light" panose="020F0302020204030204" pitchFamily="34" charset="0"/>
              </a:rPr>
              <a:t>function</a:t>
            </a:r>
            <a:r>
              <a:rPr lang="pt-BR" sz="1600" dirty="0" smtClean="0">
                <a:latin typeface="Calibri Light" panose="020F0302020204030204" pitchFamily="34" charset="0"/>
              </a:rPr>
              <a:t> (data)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alert</a:t>
            </a:r>
            <a:r>
              <a:rPr lang="pt-BR" sz="1600" dirty="0" smtClean="0">
                <a:latin typeface="Calibri Light" panose="020F0302020204030204" pitchFamily="34" charset="0"/>
              </a:rPr>
              <a:t>('errou');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}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});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08000"/>
            <a:ext cx="561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Conectando CDE Dashboard ao CUBA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626561"/>
            <a:ext cx="87869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JS </a:t>
            </a:r>
            <a:r>
              <a:rPr lang="pt-BR" sz="2400" dirty="0" err="1" smtClean="0"/>
              <a:t>Clear</a:t>
            </a:r>
            <a:r>
              <a:rPr lang="pt-BR" sz="2400" dirty="0" smtClean="0"/>
              <a:t> Cache e Render</a:t>
            </a:r>
          </a:p>
          <a:p>
            <a:pPr lvl="1"/>
            <a:r>
              <a:rPr lang="pt-BR" sz="1600" dirty="0" err="1" smtClean="0">
                <a:latin typeface="Calibri Light" panose="020F0302020204030204" pitchFamily="34" charset="0"/>
              </a:rPr>
              <a:t>function</a:t>
            </a:r>
            <a:r>
              <a:rPr lang="pt-BR" sz="1600" dirty="0" smtClean="0">
                <a:latin typeface="Calibri Light" panose="020F0302020204030204" pitchFamily="34" charset="0"/>
              </a:rPr>
              <a:t> </a:t>
            </a:r>
            <a:r>
              <a:rPr lang="pt-BR" sz="1600" dirty="0" err="1" smtClean="0">
                <a:latin typeface="Calibri Light" panose="020F0302020204030204" pitchFamily="34" charset="0"/>
              </a:rPr>
              <a:t>cdaClearCache</a:t>
            </a:r>
            <a:r>
              <a:rPr lang="pt-BR" sz="1600" dirty="0" smtClean="0">
                <a:latin typeface="Calibri Light" panose="020F0302020204030204" pitchFamily="34" charset="0"/>
              </a:rPr>
              <a:t>()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$.</a:t>
            </a:r>
            <a:r>
              <a:rPr lang="pt-BR" sz="1600" dirty="0" err="1" smtClean="0">
                <a:latin typeface="Calibri Light" panose="020F0302020204030204" pitchFamily="34" charset="0"/>
              </a:rPr>
              <a:t>ajax</a:t>
            </a:r>
            <a:r>
              <a:rPr lang="pt-BR" sz="1600" dirty="0" smtClean="0">
                <a:latin typeface="Calibri Light" panose="020F0302020204030204" pitchFamily="34" charset="0"/>
              </a:rPr>
              <a:t>({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url: 'http://localhost:8080/pentaho/plugin/cda/api/clearCache',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type</a:t>
            </a:r>
            <a:r>
              <a:rPr lang="pt-BR" sz="1600" dirty="0" smtClean="0">
                <a:latin typeface="Calibri Light" panose="020F0302020204030204" pitchFamily="34" charset="0"/>
              </a:rPr>
              <a:t>: 'GET',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async:true</a:t>
            </a:r>
            <a:r>
              <a:rPr lang="pt-BR" sz="1600" dirty="0" smtClean="0">
                <a:latin typeface="Calibri Light" panose="020F0302020204030204" pitchFamily="34" charset="0"/>
              </a:rPr>
              <a:t>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headers</a:t>
            </a:r>
            <a:r>
              <a:rPr lang="pt-BR" sz="1600" dirty="0" smtClean="0">
                <a:latin typeface="Calibri Light" panose="020F0302020204030204" pitchFamily="34" charset="0"/>
              </a:rPr>
              <a:t>: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'</a:t>
            </a:r>
            <a:r>
              <a:rPr lang="pt-BR" sz="1600" dirty="0" err="1" smtClean="0">
                <a:latin typeface="Calibri Light" panose="020F0302020204030204" pitchFamily="34" charset="0"/>
              </a:rPr>
              <a:t>Authorization</a:t>
            </a:r>
            <a:r>
              <a:rPr lang="pt-BR" sz="1600" dirty="0" smtClean="0">
                <a:latin typeface="Calibri Light" panose="020F0302020204030204" pitchFamily="34" charset="0"/>
              </a:rPr>
              <a:t>': 'Basic YWRtaW46MyNyVDJ3KjBvKQ=='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},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success</a:t>
            </a:r>
            <a:r>
              <a:rPr lang="pt-BR" sz="1600" dirty="0" smtClean="0">
                <a:latin typeface="Calibri Light" panose="020F0302020204030204" pitchFamily="34" charset="0"/>
              </a:rPr>
              <a:t>: </a:t>
            </a:r>
            <a:r>
              <a:rPr lang="pt-BR" sz="1600" dirty="0" err="1" smtClean="0">
                <a:latin typeface="Calibri Light" panose="020F0302020204030204" pitchFamily="34" charset="0"/>
              </a:rPr>
              <a:t>function</a:t>
            </a:r>
            <a:r>
              <a:rPr lang="pt-BR" sz="1600" dirty="0" smtClean="0">
                <a:latin typeface="Calibri Light" panose="020F0302020204030204" pitchFamily="34" charset="0"/>
              </a:rPr>
              <a:t> (data)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Dashboards.update</a:t>
            </a:r>
            <a:r>
              <a:rPr lang="pt-BR" sz="1600" dirty="0" smtClean="0">
                <a:latin typeface="Calibri Light" panose="020F0302020204030204" pitchFamily="34" charset="0"/>
              </a:rPr>
              <a:t>(</a:t>
            </a:r>
            <a:r>
              <a:rPr lang="pt-BR" sz="1600" dirty="0" err="1" smtClean="0">
                <a:latin typeface="Calibri Light" panose="020F0302020204030204" pitchFamily="34" charset="0"/>
              </a:rPr>
              <a:t>render_tabela</a:t>
            </a:r>
            <a:r>
              <a:rPr lang="pt-BR" sz="1600" dirty="0" smtClean="0">
                <a:latin typeface="Calibri Light" panose="020F0302020204030204" pitchFamily="34" charset="0"/>
              </a:rPr>
              <a:t>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},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error</a:t>
            </a:r>
            <a:r>
              <a:rPr lang="pt-BR" sz="1600" dirty="0" smtClean="0">
                <a:latin typeface="Calibri Light" panose="020F0302020204030204" pitchFamily="34" charset="0"/>
              </a:rPr>
              <a:t>: </a:t>
            </a:r>
            <a:r>
              <a:rPr lang="pt-BR" sz="1600" dirty="0" err="1" smtClean="0">
                <a:latin typeface="Calibri Light" panose="020F0302020204030204" pitchFamily="34" charset="0"/>
              </a:rPr>
              <a:t>function</a:t>
            </a:r>
            <a:r>
              <a:rPr lang="pt-BR" sz="1600" dirty="0" smtClean="0">
                <a:latin typeface="Calibri Light" panose="020F0302020204030204" pitchFamily="34" charset="0"/>
              </a:rPr>
              <a:t> (data) {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    </a:t>
            </a:r>
            <a:r>
              <a:rPr lang="pt-BR" sz="1600" dirty="0" err="1" smtClean="0">
                <a:latin typeface="Calibri Light" panose="020F0302020204030204" pitchFamily="34" charset="0"/>
              </a:rPr>
              <a:t>alert</a:t>
            </a:r>
            <a:r>
              <a:rPr lang="pt-BR" sz="1600" dirty="0" smtClean="0">
                <a:latin typeface="Calibri Light" panose="020F0302020204030204" pitchFamily="34" charset="0"/>
              </a:rPr>
              <a:t>(</a:t>
            </a:r>
            <a:r>
              <a:rPr lang="pt-BR" sz="1600" dirty="0" err="1" smtClean="0">
                <a:latin typeface="Calibri Light" panose="020F0302020204030204" pitchFamily="34" charset="0"/>
              </a:rPr>
              <a:t>erroServer</a:t>
            </a:r>
            <a:r>
              <a:rPr lang="pt-BR" sz="1600" dirty="0" smtClean="0">
                <a:latin typeface="Calibri Light" panose="020F0302020204030204" pitchFamily="34" charset="0"/>
              </a:rPr>
              <a:t>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    }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});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    </a:t>
            </a:r>
          </a:p>
          <a:p>
            <a:pPr lvl="1"/>
            <a:r>
              <a:rPr lang="pt-BR" sz="1600" dirty="0" smtClean="0">
                <a:latin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1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5295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Instalando e </a:t>
            </a:r>
            <a:r>
              <a:rPr lang="pt-BR" sz="3200" dirty="0" smtClean="0"/>
              <a:t>Inicializando</a:t>
            </a:r>
            <a:r>
              <a:rPr lang="pt-BR" sz="2800" dirty="0" smtClean="0"/>
              <a:t> o CUBA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0000" y="692775"/>
            <a:ext cx="4426276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Inicialização</a:t>
            </a:r>
            <a:endParaRPr lang="pt-BR" sz="2400" dirty="0"/>
          </a:p>
          <a:p>
            <a:pPr lvl="1"/>
            <a:r>
              <a:rPr lang="en-US" sz="2000" dirty="0" err="1" smtClean="0">
                <a:latin typeface="Calibri Light" panose="020F0302020204030204" pitchFamily="34" charset="0"/>
              </a:rPr>
              <a:t>Abra</a:t>
            </a:r>
            <a:r>
              <a:rPr lang="en-US" sz="2000" dirty="0" smtClean="0">
                <a:latin typeface="Calibri Light" panose="020F0302020204030204" pitchFamily="34" charset="0"/>
              </a:rPr>
              <a:t> o CUBA </a:t>
            </a:r>
            <a:r>
              <a:rPr lang="en-US" sz="2000" dirty="0" err="1" smtClean="0">
                <a:latin typeface="Calibri Light" panose="020F0302020204030204" pitchFamily="34" charset="0"/>
              </a:rPr>
              <a:t>pelo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atalho</a:t>
            </a:r>
            <a:r>
              <a:rPr lang="en-US" sz="2000" dirty="0" smtClean="0">
                <a:latin typeface="Calibri Light" panose="020F0302020204030204" pitchFamily="34" charset="0"/>
              </a:rPr>
              <a:t> no desktop.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</a:rPr>
              <a:t>Clique </a:t>
            </a:r>
            <a:r>
              <a:rPr lang="en-US" sz="2000" dirty="0" err="1">
                <a:latin typeface="Calibri Light" panose="020F0302020204030204" pitchFamily="34" charset="0"/>
              </a:rPr>
              <a:t>em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Start.</a:t>
            </a:r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pt-BR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60848"/>
            <a:ext cx="6535638" cy="29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5295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Instalando e </a:t>
            </a:r>
            <a:r>
              <a:rPr lang="pt-BR" sz="3200" dirty="0" smtClean="0"/>
              <a:t>Inicializando</a:t>
            </a:r>
            <a:r>
              <a:rPr lang="pt-BR" sz="2800" dirty="0" smtClean="0"/>
              <a:t> o CUBA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0000" y="692775"/>
            <a:ext cx="4998869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Inicialização</a:t>
            </a:r>
            <a:endParaRPr lang="pt-BR" sz="2400" dirty="0"/>
          </a:p>
          <a:p>
            <a:pPr lvl="1"/>
            <a:r>
              <a:rPr lang="en-US" sz="2000" dirty="0" err="1" smtClean="0">
                <a:latin typeface="Calibri Light" panose="020F0302020204030204" pitchFamily="34" charset="0"/>
              </a:rPr>
              <a:t>Acesse</a:t>
            </a:r>
            <a:r>
              <a:rPr lang="en-US" sz="2000" dirty="0">
                <a:latin typeface="Calibri Light" panose="020F0302020204030204" pitchFamily="34" charset="0"/>
              </a:rPr>
              <a:t> o </a:t>
            </a:r>
            <a:r>
              <a:rPr lang="en-US" sz="2000" dirty="0" smtClean="0">
                <a:latin typeface="Calibri Light" panose="020F0302020204030204" pitchFamily="34" charset="0"/>
              </a:rPr>
              <a:t>link: </a:t>
            </a:r>
            <a:r>
              <a:rPr lang="en-US" sz="2000" dirty="0">
                <a:latin typeface="Calibri Light" panose="020F0302020204030204" pitchFamily="34" charset="0"/>
              </a:rPr>
              <a:t>http://</a:t>
            </a:r>
            <a:r>
              <a:rPr lang="en-US" sz="2000" dirty="0" smtClean="0">
                <a:latin typeface="Calibri Light" panose="020F0302020204030204" pitchFamily="34" charset="0"/>
              </a:rPr>
              <a:t>localhost:8111/studio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Clique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Create New.</a:t>
            </a:r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r>
              <a:rPr lang="en-US" sz="2000" dirty="0" err="1" smtClean="0">
                <a:latin typeface="Calibri Light" panose="020F0302020204030204" pitchFamily="34" charset="0"/>
              </a:rPr>
              <a:t>Nomeie</a:t>
            </a:r>
            <a:r>
              <a:rPr lang="en-US" sz="2000" dirty="0" smtClean="0">
                <a:latin typeface="Calibri Light" panose="020F0302020204030204" pitchFamily="34" charset="0"/>
              </a:rPr>
              <a:t> o </a:t>
            </a:r>
            <a:r>
              <a:rPr lang="en-US" sz="2000" dirty="0" err="1" smtClean="0">
                <a:latin typeface="Calibri Light" panose="020F0302020204030204" pitchFamily="34" charset="0"/>
              </a:rPr>
              <a:t>projeto</a:t>
            </a:r>
            <a:r>
              <a:rPr lang="en-US" sz="2000" dirty="0" smtClean="0">
                <a:latin typeface="Calibri Light" panose="020F0302020204030204" pitchFamily="34" charset="0"/>
              </a:rPr>
              <a:t> e clique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Ok</a:t>
            </a:r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pt-BR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1" y="1950417"/>
            <a:ext cx="4896543" cy="388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1" y="3169757"/>
            <a:ext cx="4896544" cy="207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593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Conectando o CUBA ao banco de dados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0000" y="692775"/>
            <a:ext cx="7685694" cy="784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Configurando a conexão</a:t>
            </a:r>
            <a:endParaRPr lang="pt-BR" sz="2400" dirty="0"/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Clique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Stop</a:t>
            </a:r>
            <a:r>
              <a:rPr lang="en-US" sz="2000" dirty="0" smtClean="0">
                <a:latin typeface="Calibri Light" panose="020F0302020204030204" pitchFamily="34" charset="0"/>
              </a:rPr>
              <a:t> para </a:t>
            </a:r>
            <a:r>
              <a:rPr lang="en-US" sz="2000" dirty="0" err="1" smtClean="0">
                <a:latin typeface="Calibri Light" panose="020F0302020204030204" pitchFamily="34" charset="0"/>
              </a:rPr>
              <a:t>parar</a:t>
            </a:r>
            <a:r>
              <a:rPr lang="en-US" sz="2000" dirty="0" smtClean="0">
                <a:latin typeface="Calibri Light" panose="020F0302020204030204" pitchFamily="34" charset="0"/>
              </a:rPr>
              <a:t> a </a:t>
            </a:r>
            <a:r>
              <a:rPr lang="en-US" sz="2000" dirty="0" err="1" smtClean="0">
                <a:latin typeface="Calibri Light" panose="020F0302020204030204" pitchFamily="34" charset="0"/>
              </a:rPr>
              <a:t>aplicação</a:t>
            </a:r>
            <a:r>
              <a:rPr lang="en-US" sz="2000" dirty="0" smtClean="0">
                <a:latin typeface="Calibri Light" panose="020F0302020204030204" pitchFamily="34" charset="0"/>
              </a:rPr>
              <a:t>.</a:t>
            </a: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Clique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Project Properties</a:t>
            </a:r>
            <a:r>
              <a:rPr lang="en-US" sz="2000" dirty="0" smtClean="0">
                <a:latin typeface="Calibri Light" panose="020F0302020204030204" pitchFamily="34" charset="0"/>
              </a:rPr>
              <a:t> 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sequência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Edit.</a:t>
            </a:r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r>
              <a:rPr lang="en-US" sz="2000" dirty="0">
                <a:latin typeface="Calibri Light" panose="020F0302020204030204" pitchFamily="34" charset="0"/>
              </a:rPr>
              <a:t>-</a:t>
            </a:r>
            <a:r>
              <a:rPr lang="en-US" sz="2000" i="1" dirty="0" smtClean="0">
                <a:latin typeface="Calibri Light" panose="020F0302020204030204" pitchFamily="34" charset="0"/>
              </a:rPr>
              <a:t>Database type</a:t>
            </a:r>
            <a:r>
              <a:rPr lang="en-US" sz="2000" dirty="0" smtClean="0">
                <a:latin typeface="Calibri Light" panose="020F0302020204030204" pitchFamily="34" charset="0"/>
              </a:rPr>
              <a:t>: </a:t>
            </a:r>
            <a:r>
              <a:rPr lang="en-US" sz="2000" dirty="0" err="1">
                <a:latin typeface="Calibri Light" panose="020F0302020204030204" pitchFamily="34" charset="0"/>
              </a:rPr>
              <a:t>selecione</a:t>
            </a:r>
            <a:r>
              <a:rPr lang="en-US" sz="2000" dirty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“</a:t>
            </a:r>
            <a:r>
              <a:rPr lang="en-US" sz="2000" i="1" dirty="0" smtClean="0">
                <a:latin typeface="Calibri Light" panose="020F0302020204030204" pitchFamily="34" charset="0"/>
              </a:rPr>
              <a:t>MySQL</a:t>
            </a:r>
            <a:r>
              <a:rPr lang="en-US" sz="2000" dirty="0" smtClean="0">
                <a:latin typeface="Calibri Light" panose="020F0302020204030204" pitchFamily="34" charset="0"/>
              </a:rPr>
              <a:t>”.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-</a:t>
            </a:r>
            <a:r>
              <a:rPr lang="en-US" sz="2000" i="1" dirty="0" smtClean="0">
                <a:latin typeface="Calibri Light" panose="020F0302020204030204" pitchFamily="34" charset="0"/>
              </a:rPr>
              <a:t>Database URL</a:t>
            </a:r>
            <a:r>
              <a:rPr lang="en-US" sz="2000" dirty="0" smtClean="0">
                <a:latin typeface="Calibri Light" panose="020F0302020204030204" pitchFamily="34" charset="0"/>
              </a:rPr>
              <a:t>: </a:t>
            </a:r>
            <a:r>
              <a:rPr lang="en-US" sz="2000" dirty="0" err="1" smtClean="0">
                <a:latin typeface="Calibri Light" panose="020F0302020204030204" pitchFamily="34" charset="0"/>
              </a:rPr>
              <a:t>digite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“</a:t>
            </a:r>
            <a:r>
              <a:rPr lang="en-US" sz="2000" i="1" dirty="0" err="1" smtClean="0">
                <a:latin typeface="Calibri Light" panose="020F0302020204030204" pitchFamily="34" charset="0"/>
              </a:rPr>
              <a:t>localhost</a:t>
            </a:r>
            <a:r>
              <a:rPr lang="en-US" sz="2000" i="1" dirty="0" smtClean="0">
                <a:latin typeface="Calibri Light" panose="020F0302020204030204" pitchFamily="34" charset="0"/>
              </a:rPr>
              <a:t>”</a:t>
            </a:r>
            <a:r>
              <a:rPr lang="en-US" sz="2000" dirty="0" smtClean="0">
                <a:latin typeface="Calibri Light" panose="020F0302020204030204" pitchFamily="34" charset="0"/>
              </a:rPr>
              <a:t> / </a:t>
            </a:r>
            <a:r>
              <a:rPr lang="en-US" sz="2000" i="1" dirty="0" smtClean="0">
                <a:latin typeface="Calibri Light" panose="020F0302020204030204" pitchFamily="34" charset="0"/>
              </a:rPr>
              <a:t>“</a:t>
            </a:r>
            <a:r>
              <a:rPr lang="en-US" sz="2000" i="1" dirty="0" err="1" smtClean="0">
                <a:latin typeface="Calibri Light" panose="020F0302020204030204" pitchFamily="34" charset="0"/>
              </a:rPr>
              <a:t>mydb</a:t>
            </a:r>
            <a:r>
              <a:rPr lang="en-US" sz="2000" i="1" dirty="0" smtClean="0">
                <a:latin typeface="Calibri Light" panose="020F0302020204030204" pitchFamily="34" charset="0"/>
              </a:rPr>
              <a:t>”.</a:t>
            </a:r>
          </a:p>
          <a:p>
            <a:pPr lvl="1"/>
            <a:r>
              <a:rPr lang="en-US" sz="2000" i="1" dirty="0" smtClean="0">
                <a:latin typeface="Calibri Light" panose="020F0302020204030204" pitchFamily="34" charset="0"/>
              </a:rPr>
              <a:t>-Database user: </a:t>
            </a:r>
            <a:r>
              <a:rPr lang="en-US" sz="2000" dirty="0" err="1" smtClean="0">
                <a:latin typeface="Calibri Light" panose="020F0302020204030204" pitchFamily="34" charset="0"/>
              </a:rPr>
              <a:t>digite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“admin”.</a:t>
            </a:r>
            <a:endParaRPr lang="en-US" sz="2000" dirty="0">
              <a:latin typeface="Calibri Light" panose="020F0302020204030204" pitchFamily="34" charset="0"/>
            </a:endParaRPr>
          </a:p>
          <a:p>
            <a:pPr lvl="1"/>
            <a:r>
              <a:rPr lang="en-US" sz="2000" i="1" dirty="0" smtClean="0">
                <a:latin typeface="Calibri Light" panose="020F0302020204030204" pitchFamily="34" charset="0"/>
              </a:rPr>
              <a:t>-Password: </a:t>
            </a:r>
            <a:r>
              <a:rPr lang="en-US" sz="2000" dirty="0" err="1" smtClean="0">
                <a:latin typeface="Calibri Light" panose="020F0302020204030204" pitchFamily="34" charset="0"/>
              </a:rPr>
              <a:t>digite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“password”.</a:t>
            </a:r>
          </a:p>
          <a:p>
            <a:pPr lvl="1"/>
            <a:endParaRPr lang="en-US" sz="2000" i="1" dirty="0">
              <a:latin typeface="Calibri Light" panose="020F0302020204030204" pitchFamily="34" charset="0"/>
            </a:endParaRP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Clique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Test connection</a:t>
            </a:r>
            <a:r>
              <a:rPr lang="en-US" sz="2000" dirty="0" smtClean="0">
                <a:latin typeface="Calibri Light" panose="020F0302020204030204" pitchFamily="34" charset="0"/>
              </a:rPr>
              <a:t> e </a:t>
            </a:r>
            <a:r>
              <a:rPr lang="en-US" sz="2000" dirty="0" err="1" smtClean="0">
                <a:latin typeface="Calibri Light" panose="020F0302020204030204" pitchFamily="34" charset="0"/>
              </a:rPr>
              <a:t>na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janela</a:t>
            </a:r>
            <a:r>
              <a:rPr lang="en-US" sz="2000" dirty="0" smtClean="0">
                <a:latin typeface="Calibri Light" panose="020F0302020204030204" pitchFamily="34" charset="0"/>
              </a:rPr>
              <a:t> inferior </a:t>
            </a:r>
            <a:r>
              <a:rPr lang="en-US" sz="2000" dirty="0" err="1" smtClean="0">
                <a:latin typeface="Calibri Light" panose="020F0302020204030204" pitchFamily="34" charset="0"/>
              </a:rPr>
              <a:t>verifique</a:t>
            </a:r>
            <a:r>
              <a:rPr lang="en-US" sz="2000" dirty="0" smtClean="0">
                <a:latin typeface="Calibri Light" panose="020F0302020204030204" pitchFamily="34" charset="0"/>
              </a:rPr>
              <a:t> se a </a:t>
            </a:r>
            <a:r>
              <a:rPr lang="en-US" sz="2000" dirty="0" err="1" smtClean="0">
                <a:latin typeface="Calibri Light" panose="020F0302020204030204" pitchFamily="34" charset="0"/>
              </a:rPr>
              <a:t>conexão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Calibri Light" panose="020F0302020204030204" pitchFamily="34" charset="0"/>
              </a:rPr>
              <a:t>foi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bem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sucedida</a:t>
            </a:r>
            <a:r>
              <a:rPr lang="en-US" sz="2000" dirty="0" smtClean="0">
                <a:latin typeface="Calibri Light" panose="020F0302020204030204" pitchFamily="34" charset="0"/>
              </a:rPr>
              <a:t>.</a:t>
            </a: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pt-BR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13" y="1572106"/>
            <a:ext cx="2570158" cy="657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913" y="2814539"/>
            <a:ext cx="2570158" cy="5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593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Conectando o CUBA ao banco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0000" y="692775"/>
            <a:ext cx="35444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Configurando a conexão</a:t>
            </a:r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pt-BR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08520"/>
            <a:ext cx="3744416" cy="4062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208520"/>
            <a:ext cx="3752567" cy="406297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139995" y="3042005"/>
            <a:ext cx="864010" cy="396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2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593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Conectando o CUBA ao banco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0001" y="692775"/>
            <a:ext cx="85684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Configurando a porta do servidor CUBA</a:t>
            </a:r>
            <a:endParaRPr lang="pt-BR" sz="2400" dirty="0"/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Clique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Advanced</a:t>
            </a:r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Tomcat ports, </a:t>
            </a:r>
            <a:r>
              <a:rPr lang="en-US" sz="2000" dirty="0" err="1" smtClean="0">
                <a:latin typeface="Calibri Light" panose="020F0302020204030204" pitchFamily="34" charset="0"/>
              </a:rPr>
              <a:t>altere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os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valores</a:t>
            </a:r>
            <a:r>
              <a:rPr lang="en-US" sz="2000" dirty="0" smtClean="0">
                <a:latin typeface="Calibri Light" panose="020F0302020204030204" pitchFamily="34" charset="0"/>
              </a:rPr>
              <a:t> das </a:t>
            </a:r>
            <a:r>
              <a:rPr lang="en-US" sz="2000" dirty="0" err="1" smtClean="0">
                <a:latin typeface="Calibri Light" panose="020F0302020204030204" pitchFamily="34" charset="0"/>
              </a:rPr>
              <a:t>portas</a:t>
            </a:r>
            <a:r>
              <a:rPr lang="en-US" sz="2000" dirty="0" smtClean="0">
                <a:latin typeface="Calibri Light" panose="020F0302020204030204" pitchFamily="34" charset="0"/>
              </a:rPr>
              <a:t> para que </a:t>
            </a:r>
            <a:r>
              <a:rPr lang="en-US" sz="2000" dirty="0" err="1" smtClean="0">
                <a:latin typeface="Calibri Light" panose="020F0302020204030204" pitchFamily="34" charset="0"/>
              </a:rPr>
              <a:t>sejam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diferentes</a:t>
            </a:r>
            <a:r>
              <a:rPr lang="en-US" sz="2000" dirty="0" smtClean="0">
                <a:latin typeface="Calibri Light" panose="020F0302020204030204" pitchFamily="34" charset="0"/>
              </a:rPr>
              <a:t> das </a:t>
            </a:r>
            <a:r>
              <a:rPr lang="en-US" sz="2000" dirty="0" err="1" smtClean="0">
                <a:latin typeface="Calibri Light" panose="020F0302020204030204" pitchFamily="34" charset="0"/>
              </a:rPr>
              <a:t>utilizadas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pelo</a:t>
            </a:r>
            <a:r>
              <a:rPr lang="en-US" sz="2000" dirty="0" smtClean="0">
                <a:latin typeface="Calibri Light" panose="020F0302020204030204" pitchFamily="34" charset="0"/>
              </a:rPr>
              <a:t> Pentaho BI Server. </a:t>
            </a: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Utilize as </a:t>
            </a:r>
            <a:r>
              <a:rPr lang="en-US" sz="2000" dirty="0" err="1" smtClean="0">
                <a:latin typeface="Calibri Light" panose="020F0302020204030204" pitchFamily="34" charset="0"/>
              </a:rPr>
              <a:t>seguintes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portas</a:t>
            </a:r>
            <a:r>
              <a:rPr lang="en-US" sz="2000" dirty="0" smtClean="0"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</a:rPr>
              <a:t>	</a:t>
            </a:r>
            <a:r>
              <a:rPr lang="en-US" sz="2000" i="1" dirty="0" smtClean="0">
                <a:latin typeface="Calibri Light" panose="020F0302020204030204" pitchFamily="34" charset="0"/>
              </a:rPr>
              <a:t>HTTP port: </a:t>
            </a:r>
            <a:r>
              <a:rPr lang="en-US" sz="2000" dirty="0" smtClean="0">
                <a:latin typeface="Calibri Light" panose="020F0302020204030204" pitchFamily="34" charset="0"/>
              </a:rPr>
              <a:t>8081.</a:t>
            </a:r>
          </a:p>
          <a:p>
            <a:pPr lvl="1"/>
            <a:r>
              <a:rPr lang="en-US" sz="2000" i="1" dirty="0">
                <a:latin typeface="Calibri Light" panose="020F0302020204030204" pitchFamily="34" charset="0"/>
              </a:rPr>
              <a:t>	</a:t>
            </a:r>
            <a:r>
              <a:rPr lang="en-US" sz="2000" i="1" dirty="0" smtClean="0">
                <a:latin typeface="Calibri Light" panose="020F0302020204030204" pitchFamily="34" charset="0"/>
              </a:rPr>
              <a:t>AJP port: </a:t>
            </a:r>
            <a:r>
              <a:rPr lang="en-US" sz="2000" dirty="0" smtClean="0">
                <a:latin typeface="Calibri Light" panose="020F0302020204030204" pitchFamily="34" charset="0"/>
              </a:rPr>
              <a:t>8010.</a:t>
            </a:r>
          </a:p>
          <a:p>
            <a:pPr lvl="1"/>
            <a:r>
              <a:rPr lang="en-US" sz="2000" i="1" dirty="0">
                <a:latin typeface="Calibri Light" panose="020F0302020204030204" pitchFamily="34" charset="0"/>
              </a:rPr>
              <a:t>	</a:t>
            </a:r>
            <a:r>
              <a:rPr lang="en-US" sz="2000" i="1" dirty="0" smtClean="0">
                <a:latin typeface="Calibri Light" panose="020F0302020204030204" pitchFamily="34" charset="0"/>
              </a:rPr>
              <a:t>Shutdown port: </a:t>
            </a:r>
            <a:r>
              <a:rPr lang="en-US" sz="2000" dirty="0" smtClean="0">
                <a:latin typeface="Calibri Light" panose="020F0302020204030204" pitchFamily="34" charset="0"/>
              </a:rPr>
              <a:t>8006.</a:t>
            </a:r>
          </a:p>
          <a:p>
            <a:pPr lvl="1"/>
            <a:r>
              <a:rPr lang="en-US" sz="2000" i="1" dirty="0">
                <a:latin typeface="Calibri Light" panose="020F0302020204030204" pitchFamily="34" charset="0"/>
              </a:rPr>
              <a:t>	</a:t>
            </a:r>
            <a:r>
              <a:rPr lang="en-US" sz="2000" i="1" dirty="0" smtClean="0">
                <a:latin typeface="Calibri Light" panose="020F0302020204030204" pitchFamily="34" charset="0"/>
              </a:rPr>
              <a:t>Debug port: </a:t>
            </a:r>
            <a:r>
              <a:rPr lang="en-US" sz="2000" dirty="0" smtClean="0">
                <a:latin typeface="Calibri Light" panose="020F0302020204030204" pitchFamily="34" charset="0"/>
              </a:rPr>
              <a:t>8788.</a:t>
            </a: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Clique em </a:t>
            </a:r>
            <a:r>
              <a:rPr lang="pt-BR" sz="2000" i="1" dirty="0" err="1" smtClean="0">
                <a:latin typeface="Calibri Light" panose="020F0302020204030204" pitchFamily="34" charset="0"/>
              </a:rPr>
              <a:t>Apply</a:t>
            </a:r>
            <a:r>
              <a:rPr lang="pt-BR" sz="2000" i="1" dirty="0" smtClean="0">
                <a:latin typeface="Calibri Light" panose="020F0302020204030204" pitchFamily="34" charset="0"/>
              </a:rPr>
              <a:t> </a:t>
            </a:r>
            <a:r>
              <a:rPr lang="pt-BR" sz="2000" dirty="0" smtClean="0">
                <a:latin typeface="Calibri Light" panose="020F0302020204030204" pitchFamily="34" charset="0"/>
              </a:rPr>
              <a:t>e em seguida em </a:t>
            </a:r>
            <a:r>
              <a:rPr lang="pt-BR" sz="2000" i="1" dirty="0" smtClean="0">
                <a:latin typeface="Calibri Light" panose="020F0302020204030204" pitchFamily="34" charset="0"/>
              </a:rPr>
              <a:t>Ok.</a:t>
            </a:r>
            <a:endParaRPr lang="pt-BR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33" y="1628800"/>
            <a:ext cx="1793935" cy="589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3043237"/>
            <a:ext cx="4591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600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Importando a tabela do banco de dados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0000" y="692775"/>
            <a:ext cx="6527236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Escolhendo a tabela</a:t>
            </a:r>
            <a:endParaRPr lang="pt-BR" sz="2400" dirty="0"/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Clique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Data Model</a:t>
            </a:r>
            <a:r>
              <a:rPr lang="en-US" sz="2000" dirty="0" smtClean="0">
                <a:latin typeface="Calibri Light" panose="020F0302020204030204" pitchFamily="34" charset="0"/>
              </a:rPr>
              <a:t> 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segudia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Generate Model.</a:t>
            </a:r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Na </a:t>
            </a:r>
            <a:r>
              <a:rPr lang="en-US" sz="2000" dirty="0" err="1" smtClean="0">
                <a:latin typeface="Calibri Light" panose="020F0302020204030204" pitchFamily="34" charset="0"/>
              </a:rPr>
              <a:t>janela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que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abrirá</a:t>
            </a:r>
            <a:r>
              <a:rPr lang="en-US" sz="2000" dirty="0" smtClean="0">
                <a:latin typeface="Calibri Light" panose="020F0302020204030204" pitchFamily="34" charset="0"/>
              </a:rPr>
              <a:t>, clique </a:t>
            </a:r>
            <a:r>
              <a:rPr lang="en-US" sz="2000" dirty="0" err="1" smtClean="0">
                <a:latin typeface="Calibri Light" panose="020F0302020204030204" pitchFamily="34" charset="0"/>
              </a:rPr>
              <a:t>em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smtClean="0">
                <a:latin typeface="Calibri Light" panose="020F0302020204030204" pitchFamily="34" charset="0"/>
              </a:rPr>
              <a:t>Update Database.</a:t>
            </a:r>
            <a:endParaRPr lang="en-US" sz="2000" dirty="0" smtClean="0">
              <a:latin typeface="Calibri Light" panose="020F0302020204030204" pitchFamily="34" charset="0"/>
            </a:endParaRPr>
          </a:p>
          <a:p>
            <a:pPr lvl="1"/>
            <a:endParaRPr lang="en-US" sz="2000" dirty="0">
              <a:latin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637" y="1566863"/>
            <a:ext cx="2066727" cy="25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5295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Instalando e </a:t>
            </a:r>
            <a:r>
              <a:rPr lang="pt-BR" sz="3200" dirty="0" smtClean="0"/>
              <a:t>Inicializando</a:t>
            </a:r>
            <a:r>
              <a:rPr lang="pt-BR" sz="2800" dirty="0" smtClean="0"/>
              <a:t> o CUBA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0000" y="692775"/>
            <a:ext cx="4307077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Tabela com ID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SELECT 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ID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, NOME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, ATIVO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FROM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Seletor de Valores: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&lt;div id='f1'&gt;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    &lt;select&gt;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        &lt;option value="S"&gt;S&lt;/option&gt;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        &lt;option value="N"&gt;N&lt;/option&gt;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    &lt;/select&gt;</a:t>
            </a:r>
          </a:p>
          <a:p>
            <a:pPr lvl="1"/>
            <a:r>
              <a:rPr lang="en-US" sz="2000" dirty="0" smtClean="0">
                <a:latin typeface="Calibri Light" panose="020F0302020204030204" pitchFamily="34" charset="0"/>
              </a:rPr>
              <a:t>&lt;/div&gt;</a:t>
            </a:r>
            <a:endParaRPr lang="pt-BR" sz="2000" dirty="0" smtClean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Inteligência e Tecnologia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3A7A-2128-4A6B-A341-CFD1EF2DF75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hape 66"/>
          <p:cNvSpPr txBox="1"/>
          <p:nvPr/>
        </p:nvSpPr>
        <p:spPr>
          <a:xfrm>
            <a:off x="825575" y="3596954"/>
            <a:ext cx="1677081" cy="420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57009" indent="-9990" algn="ctr" defTabSz="423166">
              <a:lnSpc>
                <a:spcPct val="111388"/>
              </a:lnSpc>
              <a:buSzPct val="25000"/>
            </a:pPr>
            <a:r>
              <a:rPr lang="pt-BR" sz="1900" dirty="0">
                <a:solidFill>
                  <a:srgbClr val="FFFFFF"/>
                </a:solidFill>
                <a:ea typeface="Questrial"/>
                <a:cs typeface="Questrial"/>
                <a:sym typeface="Questrial"/>
              </a:rPr>
              <a:t>CASO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0000" y="108000"/>
            <a:ext cx="5968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Utilizando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no CDE Dashboard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0000" y="631219"/>
            <a:ext cx="75628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Definindo parâmetro ID</a:t>
            </a:r>
          </a:p>
          <a:p>
            <a:pPr lvl="1"/>
            <a:r>
              <a:rPr lang="pt-BR" sz="2000" dirty="0" err="1" smtClean="0">
                <a:latin typeface="Calibri Light" panose="020F0302020204030204" pitchFamily="34" charset="0"/>
              </a:rPr>
              <a:t>function</a:t>
            </a:r>
            <a:r>
              <a:rPr lang="pt-BR" sz="2000" dirty="0" smtClean="0">
                <a:latin typeface="Calibri Light" panose="020F0302020204030204" pitchFamily="34" charset="0"/>
              </a:rPr>
              <a:t> f(){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	var </a:t>
            </a:r>
            <a:r>
              <a:rPr lang="pt-BR" sz="2000" dirty="0" err="1" smtClean="0">
                <a:latin typeface="Calibri Light" panose="020F0302020204030204" pitchFamily="34" charset="0"/>
              </a:rPr>
              <a:t>ph</a:t>
            </a:r>
            <a:r>
              <a:rPr lang="pt-BR" sz="2000" dirty="0" smtClean="0">
                <a:latin typeface="Calibri Light" panose="020F0302020204030204" pitchFamily="34" charset="0"/>
              </a:rPr>
              <a:t> = $("#</a:t>
            </a:r>
            <a:r>
              <a:rPr lang="pt-BR" sz="2000" dirty="0" err="1" smtClean="0">
                <a:latin typeface="Calibri Light" panose="020F0302020204030204" pitchFamily="34" charset="0"/>
              </a:rPr>
              <a:t>tabelaTable</a:t>
            </a:r>
            <a:r>
              <a:rPr lang="pt-BR" sz="2000" dirty="0" smtClean="0">
                <a:latin typeface="Calibri Light" panose="020F0302020204030204" pitchFamily="34" charset="0"/>
              </a:rPr>
              <a:t> </a:t>
            </a:r>
            <a:r>
              <a:rPr lang="pt-BR" sz="2000" dirty="0" err="1" smtClean="0">
                <a:latin typeface="Calibri Light" panose="020F0302020204030204" pitchFamily="34" charset="0"/>
              </a:rPr>
              <a:t>tbody</a:t>
            </a:r>
            <a:r>
              <a:rPr lang="pt-BR" sz="2000" dirty="0" smtClean="0">
                <a:latin typeface="Calibri Light" panose="020F0302020204030204" pitchFamily="34" charset="0"/>
              </a:rPr>
              <a:t> </a:t>
            </a:r>
            <a:r>
              <a:rPr lang="pt-BR" sz="2000" dirty="0" err="1" smtClean="0">
                <a:latin typeface="Calibri Light" panose="020F0302020204030204" pitchFamily="34" charset="0"/>
              </a:rPr>
              <a:t>tr</a:t>
            </a:r>
            <a:r>
              <a:rPr lang="pt-BR" sz="2000" dirty="0" smtClean="0">
                <a:latin typeface="Calibri Light" panose="020F0302020204030204" pitchFamily="34" charset="0"/>
              </a:rPr>
              <a:t>");</a:t>
            </a:r>
          </a:p>
          <a:p>
            <a:pPr lvl="1"/>
            <a:endParaRPr lang="pt-BR" sz="2000" dirty="0" smtClean="0">
              <a:latin typeface="Calibri Light" panose="020F0302020204030204" pitchFamily="34" charset="0"/>
            </a:endParaRP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	</a:t>
            </a:r>
            <a:r>
              <a:rPr lang="pt-BR" sz="2000" dirty="0" err="1" smtClean="0">
                <a:latin typeface="Calibri Light" panose="020F0302020204030204" pitchFamily="34" charset="0"/>
              </a:rPr>
              <a:t>ph.bind</a:t>
            </a:r>
            <a:r>
              <a:rPr lang="pt-BR" sz="2000" dirty="0" smtClean="0">
                <a:latin typeface="Calibri Light" panose="020F0302020204030204" pitchFamily="34" charset="0"/>
              </a:rPr>
              <a:t>("click",</a:t>
            </a:r>
            <a:r>
              <a:rPr lang="pt-BR" sz="2000" dirty="0" err="1" smtClean="0">
                <a:latin typeface="Calibri Light" panose="020F0302020204030204" pitchFamily="34" charset="0"/>
              </a:rPr>
              <a:t>function</a:t>
            </a:r>
            <a:r>
              <a:rPr lang="pt-BR" sz="2000" dirty="0" smtClean="0">
                <a:latin typeface="Calibri Light" panose="020F0302020204030204" pitchFamily="34" charset="0"/>
              </a:rPr>
              <a:t>(){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		var </a:t>
            </a:r>
            <a:r>
              <a:rPr lang="pt-BR" sz="2000" dirty="0" err="1" smtClean="0">
                <a:latin typeface="Calibri Light" panose="020F0302020204030204" pitchFamily="34" charset="0"/>
              </a:rPr>
              <a:t>row</a:t>
            </a:r>
            <a:r>
              <a:rPr lang="pt-BR" sz="2000" dirty="0" smtClean="0">
                <a:latin typeface="Calibri Light" panose="020F0302020204030204" pitchFamily="34" charset="0"/>
              </a:rPr>
              <a:t> = $(</a:t>
            </a:r>
            <a:r>
              <a:rPr lang="pt-BR" sz="2000" dirty="0" err="1" smtClean="0">
                <a:latin typeface="Calibri Light" panose="020F0302020204030204" pitchFamily="34" charset="0"/>
              </a:rPr>
              <a:t>this</a:t>
            </a:r>
            <a:r>
              <a:rPr lang="pt-BR" sz="2000" dirty="0" smtClean="0">
                <a:latin typeface="Calibri Light" panose="020F0302020204030204" pitchFamily="34" charset="0"/>
              </a:rPr>
              <a:t>);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		var v = </a:t>
            </a:r>
            <a:r>
              <a:rPr lang="pt-BR" sz="2000" dirty="0" err="1" smtClean="0">
                <a:latin typeface="Calibri Light" panose="020F0302020204030204" pitchFamily="34" charset="0"/>
              </a:rPr>
              <a:t>row.find</a:t>
            </a:r>
            <a:r>
              <a:rPr lang="pt-BR" sz="2000" dirty="0" smtClean="0">
                <a:latin typeface="Calibri Light" panose="020F0302020204030204" pitchFamily="34" charset="0"/>
              </a:rPr>
              <a:t>("</a:t>
            </a:r>
            <a:r>
              <a:rPr lang="pt-BR" sz="2000" dirty="0" err="1" smtClean="0">
                <a:latin typeface="Calibri Light" panose="020F0302020204030204" pitchFamily="34" charset="0"/>
              </a:rPr>
              <a:t>td:eq</a:t>
            </a:r>
            <a:r>
              <a:rPr lang="pt-BR" sz="2000" dirty="0" smtClean="0">
                <a:latin typeface="Calibri Light" panose="020F0302020204030204" pitchFamily="34" charset="0"/>
              </a:rPr>
              <a:t>(0)").</a:t>
            </a:r>
            <a:r>
              <a:rPr lang="pt-BR" sz="2000" dirty="0" err="1" smtClean="0">
                <a:latin typeface="Calibri Light" panose="020F0302020204030204" pitchFamily="34" charset="0"/>
              </a:rPr>
              <a:t>text</a:t>
            </a:r>
            <a:r>
              <a:rPr lang="pt-BR" sz="2000" dirty="0" smtClean="0">
                <a:latin typeface="Calibri Light" panose="020F0302020204030204" pitchFamily="34" charset="0"/>
              </a:rPr>
              <a:t>();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		param = $('#f1 </a:t>
            </a:r>
            <a:r>
              <a:rPr lang="pt-BR" sz="2000" dirty="0" err="1" smtClean="0">
                <a:latin typeface="Calibri Light" panose="020F0302020204030204" pitchFamily="34" charset="0"/>
              </a:rPr>
              <a:t>select</a:t>
            </a:r>
            <a:r>
              <a:rPr lang="pt-BR" sz="2000" dirty="0" smtClean="0">
                <a:latin typeface="Calibri Light" panose="020F0302020204030204" pitchFamily="34" charset="0"/>
              </a:rPr>
              <a:t> </a:t>
            </a:r>
            <a:r>
              <a:rPr lang="pt-BR" sz="2000" dirty="0" err="1" smtClean="0">
                <a:latin typeface="Calibri Light" panose="020F0302020204030204" pitchFamily="34" charset="0"/>
              </a:rPr>
              <a:t>option:selected</a:t>
            </a:r>
            <a:r>
              <a:rPr lang="pt-BR" sz="2000" dirty="0" smtClean="0">
                <a:latin typeface="Calibri Light" panose="020F0302020204030204" pitchFamily="34" charset="0"/>
              </a:rPr>
              <a:t>').</a:t>
            </a:r>
            <a:r>
              <a:rPr lang="pt-BR" sz="2000" dirty="0" err="1" smtClean="0">
                <a:latin typeface="Calibri Light" panose="020F0302020204030204" pitchFamily="34" charset="0"/>
              </a:rPr>
              <a:t>val</a:t>
            </a:r>
            <a:r>
              <a:rPr lang="pt-BR" sz="2000" dirty="0" smtClean="0">
                <a:latin typeface="Calibri Light" panose="020F0302020204030204" pitchFamily="34" charset="0"/>
              </a:rPr>
              <a:t>();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       	</a:t>
            </a:r>
            <a:r>
              <a:rPr lang="pt-BR" sz="2000" dirty="0" err="1" smtClean="0">
                <a:latin typeface="Calibri Light" panose="020F0302020204030204" pitchFamily="34" charset="0"/>
              </a:rPr>
              <a:t>Dashboards.setParameter</a:t>
            </a:r>
            <a:r>
              <a:rPr lang="pt-BR" sz="2000" dirty="0" smtClean="0">
                <a:latin typeface="Calibri Light" panose="020F0302020204030204" pitchFamily="34" charset="0"/>
              </a:rPr>
              <a:t>("</a:t>
            </a:r>
            <a:r>
              <a:rPr lang="pt-BR" sz="2000" dirty="0" err="1" smtClean="0">
                <a:latin typeface="Calibri Light" panose="020F0302020204030204" pitchFamily="34" charset="0"/>
              </a:rPr>
              <a:t>idEsp</a:t>
            </a:r>
            <a:r>
              <a:rPr lang="pt-BR" sz="2000" dirty="0" smtClean="0">
                <a:latin typeface="Calibri Light" panose="020F0302020204030204" pitchFamily="34" charset="0"/>
              </a:rPr>
              <a:t>",v);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		</a:t>
            </a:r>
            <a:r>
              <a:rPr lang="pt-BR" sz="2000" dirty="0" err="1" smtClean="0">
                <a:latin typeface="Calibri Light" panose="020F0302020204030204" pitchFamily="34" charset="0"/>
              </a:rPr>
              <a:t>Dashboards.fireChange</a:t>
            </a:r>
            <a:r>
              <a:rPr lang="pt-BR" sz="2000" dirty="0" smtClean="0">
                <a:latin typeface="Calibri Light" panose="020F0302020204030204" pitchFamily="34" charset="0"/>
              </a:rPr>
              <a:t>('</a:t>
            </a:r>
            <a:r>
              <a:rPr lang="pt-BR" sz="2000" dirty="0" err="1" smtClean="0">
                <a:latin typeface="Calibri Light" panose="020F0302020204030204" pitchFamily="34" charset="0"/>
              </a:rPr>
              <a:t>valorParam</a:t>
            </a:r>
            <a:r>
              <a:rPr lang="pt-BR" sz="2000" dirty="0" smtClean="0">
                <a:latin typeface="Calibri Light" panose="020F0302020204030204" pitchFamily="34" charset="0"/>
              </a:rPr>
              <a:t>', param);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	});</a:t>
            </a:r>
          </a:p>
          <a:p>
            <a:pPr lvl="1"/>
            <a:r>
              <a:rPr lang="pt-BR" sz="2000" dirty="0" smtClean="0">
                <a:latin typeface="Calibri Light" panose="020F0302020204030204" pitchFamily="34" charset="0"/>
              </a:rPr>
              <a:t> 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915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ernb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75BC"/>
      </a:accent1>
      <a:accent2>
        <a:srgbClr val="FCB040"/>
      </a:accent2>
      <a:accent3>
        <a:srgbClr val="7F7F7F"/>
      </a:accent3>
      <a:accent4>
        <a:srgbClr val="083C60"/>
      </a:accent4>
      <a:accent5>
        <a:srgbClr val="CD7B03"/>
      </a:accent5>
      <a:accent6>
        <a:srgbClr val="404040"/>
      </a:accent6>
      <a:hlink>
        <a:srgbClr val="0F75BC"/>
      </a:hlink>
      <a:folHlink>
        <a:srgbClr val="7F7F7F"/>
      </a:folHlink>
    </a:clrScheme>
    <a:fontScheme name="Custom 51">
      <a:majorFont>
        <a:latin typeface="Questrial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831</Words>
  <Application>Microsoft Office PowerPoint</Application>
  <PresentationFormat>On-screen Show (4:3)</PresentationFormat>
  <Paragraphs>291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Valenti</dc:creator>
  <cp:lastModifiedBy>Fernando Lonzetti</cp:lastModifiedBy>
  <cp:revision>27</cp:revision>
  <dcterms:created xsi:type="dcterms:W3CDTF">2017-05-08T15:11:44Z</dcterms:created>
  <dcterms:modified xsi:type="dcterms:W3CDTF">2017-05-10T20:30:14Z</dcterms:modified>
</cp:coreProperties>
</file>