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5"/>
  </p:notesMasterIdLst>
  <p:sldIdLst>
    <p:sldId id="283" r:id="rId2"/>
    <p:sldId id="278" r:id="rId3"/>
    <p:sldId id="292" r:id="rId4"/>
    <p:sldId id="294" r:id="rId5"/>
    <p:sldId id="286" r:id="rId6"/>
    <p:sldId id="287" r:id="rId7"/>
    <p:sldId id="288" r:id="rId8"/>
    <p:sldId id="289" r:id="rId9"/>
    <p:sldId id="284" r:id="rId10"/>
    <p:sldId id="290" r:id="rId11"/>
    <p:sldId id="295" r:id="rId12"/>
    <p:sldId id="291" r:id="rId13"/>
    <p:sldId id="280" r:id="rId1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 xmlns:p14="http://schemas.microsoft.com/office/powerpoint/2010/main">
        <p14:section name="Default Section" id="{F1A073E0-18D8-9446-9643-86524C9ED8A7}">
          <p14:sldIdLst>
            <p14:sldId id="256"/>
            <p14:sldId id="274"/>
            <p14:sldId id="275"/>
            <p14:sldId id="278"/>
            <p14:sldId id="277"/>
            <p14:sldId id="279"/>
            <p14:sldId id="280"/>
          </p14:sldIdLst>
        </p14:section>
      </p14:sectionLst>
    </p:ex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AF679"/>
  </p:clrMru>
  <p:extLst>
    <p:ext uri="{E76CE94A-603C-4142-B9EB-6D1370010A27}">
      <p14:discardImageEditData xmlns="" xmlns:p14="http://schemas.microsoft.com/office/powerpoint/2010/main" val="0"/>
    </p:ext>
    <p:ext uri="{D31A062A-798A-4329-ABDD-BBA856620510}">
      <p14:defaultImageDpi xmlns="" xmlns:p14="http://schemas.microsoft.com/office/powerpoint/2010/main" val="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294" autoAdjust="0"/>
    <p:restoredTop sz="98387" autoAdjust="0"/>
  </p:normalViewPr>
  <p:slideViewPr>
    <p:cSldViewPr snapToGrid="0" snapToObjects="1">
      <p:cViewPr varScale="1">
        <p:scale>
          <a:sx n="72" d="100"/>
          <a:sy n="72" d="100"/>
        </p:scale>
        <p:origin x="-1338"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A069768-4A0D-4601-BA5F-53F227DB9599}" type="datetimeFigureOut">
              <a:rPr lang="en-US" smtClean="0"/>
              <a:pPr/>
              <a:t>4/23/2016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E85687B-E68C-4F50-B4B0-5C223B020EDD}"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p>
            <a:fld id="{43B2279A-50FC-6748-9C32-BE5C9252E157}" type="datetimeFigureOut">
              <a:rPr lang="en-US" smtClean="0"/>
              <a:pPr/>
              <a:t>4/23/2016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C2A40E-0CC4-824E-922E-9DA79F6900ED}" type="slidenum">
              <a:rPr lang="en-US" smtClean="0"/>
              <a:pPr/>
              <a:t>‹#›</a:t>
            </a:fld>
            <a:endParaRPr lang="en-US"/>
          </a:p>
        </p:txBody>
      </p:sp>
    </p:spTree>
    <p:extLst>
      <p:ext uri="{BB962C8B-B14F-4D97-AF65-F5344CB8AC3E}">
        <p14:creationId xmlns="" xmlns:p14="http://schemas.microsoft.com/office/powerpoint/2010/main" val="23158632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43B2279A-50FC-6748-9C32-BE5C9252E157}" type="datetimeFigureOut">
              <a:rPr lang="en-US" smtClean="0"/>
              <a:pPr/>
              <a:t>4/23/2016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C2A40E-0CC4-824E-922E-9DA79F6900ED}" type="slidenum">
              <a:rPr lang="en-US" smtClean="0"/>
              <a:pPr/>
              <a:t>‹#›</a:t>
            </a:fld>
            <a:endParaRPr lang="en-US"/>
          </a:p>
        </p:txBody>
      </p:sp>
    </p:spTree>
    <p:extLst>
      <p:ext uri="{BB962C8B-B14F-4D97-AF65-F5344CB8AC3E}">
        <p14:creationId xmlns="" xmlns:p14="http://schemas.microsoft.com/office/powerpoint/2010/main" val="39087029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43B2279A-50FC-6748-9C32-BE5C9252E157}" type="datetimeFigureOut">
              <a:rPr lang="en-US" smtClean="0"/>
              <a:pPr/>
              <a:t>4/23/2016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C2A40E-0CC4-824E-922E-9DA79F6900ED}" type="slidenum">
              <a:rPr lang="en-US" smtClean="0"/>
              <a:pPr/>
              <a:t>‹#›</a:t>
            </a:fld>
            <a:endParaRPr lang="en-US"/>
          </a:p>
        </p:txBody>
      </p:sp>
    </p:spTree>
    <p:extLst>
      <p:ext uri="{BB962C8B-B14F-4D97-AF65-F5344CB8AC3E}">
        <p14:creationId xmlns="" xmlns:p14="http://schemas.microsoft.com/office/powerpoint/2010/main" val="33139055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idx="1"/>
          </p:nvPr>
        </p:nvSpPr>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43B2279A-50FC-6748-9C32-BE5C9252E157}" type="datetimeFigureOut">
              <a:rPr lang="en-US" smtClean="0"/>
              <a:pPr/>
              <a:t>4/23/2016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C2A40E-0CC4-824E-922E-9DA79F6900ED}" type="slidenum">
              <a:rPr lang="en-US" smtClean="0"/>
              <a:pPr/>
              <a:t>‹#›</a:t>
            </a:fld>
            <a:endParaRPr lang="en-US"/>
          </a:p>
        </p:txBody>
      </p:sp>
    </p:spTree>
    <p:extLst>
      <p:ext uri="{BB962C8B-B14F-4D97-AF65-F5344CB8AC3E}">
        <p14:creationId xmlns="" xmlns:p14="http://schemas.microsoft.com/office/powerpoint/2010/main" val="41643662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p>
            <a:fld id="{43B2279A-50FC-6748-9C32-BE5C9252E157}" type="datetimeFigureOut">
              <a:rPr lang="en-US" smtClean="0"/>
              <a:pPr/>
              <a:t>4/23/2016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C2A40E-0CC4-824E-922E-9DA79F6900ED}" type="slidenum">
              <a:rPr lang="en-US" smtClean="0"/>
              <a:pPr/>
              <a:t>‹#›</a:t>
            </a:fld>
            <a:endParaRPr lang="en-US"/>
          </a:p>
        </p:txBody>
      </p:sp>
    </p:spTree>
    <p:extLst>
      <p:ext uri="{BB962C8B-B14F-4D97-AF65-F5344CB8AC3E}">
        <p14:creationId xmlns="" xmlns:p14="http://schemas.microsoft.com/office/powerpoint/2010/main" val="4677455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4"/>
          <p:cNvSpPr>
            <a:spLocks noGrp="1"/>
          </p:cNvSpPr>
          <p:nvPr>
            <p:ph type="dt" sz="half" idx="10"/>
          </p:nvPr>
        </p:nvSpPr>
        <p:spPr/>
        <p:txBody>
          <a:bodyPr/>
          <a:lstStyle/>
          <a:p>
            <a:fld id="{43B2279A-50FC-6748-9C32-BE5C9252E157}" type="datetimeFigureOut">
              <a:rPr lang="en-US" smtClean="0"/>
              <a:pPr/>
              <a:t>4/23/2016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C2A40E-0CC4-824E-922E-9DA79F6900ED}" type="slidenum">
              <a:rPr lang="en-US" smtClean="0"/>
              <a:pPr/>
              <a:t>‹#›</a:t>
            </a:fld>
            <a:endParaRPr lang="en-US"/>
          </a:p>
        </p:txBody>
      </p:sp>
    </p:spTree>
    <p:extLst>
      <p:ext uri="{BB962C8B-B14F-4D97-AF65-F5344CB8AC3E}">
        <p14:creationId xmlns="" xmlns:p14="http://schemas.microsoft.com/office/powerpoint/2010/main" val="29069592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6"/>
          <p:cNvSpPr>
            <a:spLocks noGrp="1"/>
          </p:cNvSpPr>
          <p:nvPr>
            <p:ph type="dt" sz="half" idx="10"/>
          </p:nvPr>
        </p:nvSpPr>
        <p:spPr/>
        <p:txBody>
          <a:bodyPr/>
          <a:lstStyle/>
          <a:p>
            <a:fld id="{43B2279A-50FC-6748-9C32-BE5C9252E157}" type="datetimeFigureOut">
              <a:rPr lang="en-US" smtClean="0"/>
              <a:pPr/>
              <a:t>4/23/2016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6C2A40E-0CC4-824E-922E-9DA79F6900ED}" type="slidenum">
              <a:rPr lang="en-US" smtClean="0"/>
              <a:pPr/>
              <a:t>‹#›</a:t>
            </a:fld>
            <a:endParaRPr lang="en-US"/>
          </a:p>
        </p:txBody>
      </p:sp>
    </p:spTree>
    <p:extLst>
      <p:ext uri="{BB962C8B-B14F-4D97-AF65-F5344CB8AC3E}">
        <p14:creationId xmlns="" xmlns:p14="http://schemas.microsoft.com/office/powerpoint/2010/main" val="5528890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2"/>
          <p:cNvSpPr>
            <a:spLocks noGrp="1"/>
          </p:cNvSpPr>
          <p:nvPr>
            <p:ph type="dt" sz="half" idx="10"/>
          </p:nvPr>
        </p:nvSpPr>
        <p:spPr/>
        <p:txBody>
          <a:bodyPr/>
          <a:lstStyle/>
          <a:p>
            <a:fld id="{43B2279A-50FC-6748-9C32-BE5C9252E157}" type="datetimeFigureOut">
              <a:rPr lang="en-US" smtClean="0"/>
              <a:pPr/>
              <a:t>4/23/2016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6C2A40E-0CC4-824E-922E-9DA79F6900ED}" type="slidenum">
              <a:rPr lang="en-US" smtClean="0"/>
              <a:pPr/>
              <a:t>‹#›</a:t>
            </a:fld>
            <a:endParaRPr lang="en-US"/>
          </a:p>
        </p:txBody>
      </p:sp>
    </p:spTree>
    <p:extLst>
      <p:ext uri="{BB962C8B-B14F-4D97-AF65-F5344CB8AC3E}">
        <p14:creationId xmlns="" xmlns:p14="http://schemas.microsoft.com/office/powerpoint/2010/main" val="38174825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B2279A-50FC-6748-9C32-BE5C9252E157}" type="datetimeFigureOut">
              <a:rPr lang="en-US" smtClean="0"/>
              <a:pPr/>
              <a:t>4/23/2016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6C2A40E-0CC4-824E-922E-9DA79F6900ED}" type="slidenum">
              <a:rPr lang="en-US" smtClean="0"/>
              <a:pPr/>
              <a:t>‹#›</a:t>
            </a:fld>
            <a:endParaRPr lang="en-US"/>
          </a:p>
        </p:txBody>
      </p:sp>
    </p:spTree>
    <p:extLst>
      <p:ext uri="{BB962C8B-B14F-4D97-AF65-F5344CB8AC3E}">
        <p14:creationId xmlns="" xmlns:p14="http://schemas.microsoft.com/office/powerpoint/2010/main" val="6368463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43B2279A-50FC-6748-9C32-BE5C9252E157}" type="datetimeFigureOut">
              <a:rPr lang="en-US" smtClean="0"/>
              <a:pPr/>
              <a:t>4/23/2016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C2A40E-0CC4-824E-922E-9DA79F6900ED}" type="slidenum">
              <a:rPr lang="en-US" smtClean="0"/>
              <a:pPr/>
              <a:t>‹#›</a:t>
            </a:fld>
            <a:endParaRPr lang="en-US"/>
          </a:p>
        </p:txBody>
      </p:sp>
    </p:spTree>
    <p:extLst>
      <p:ext uri="{BB962C8B-B14F-4D97-AF65-F5344CB8AC3E}">
        <p14:creationId xmlns="" xmlns:p14="http://schemas.microsoft.com/office/powerpoint/2010/main" val="39950925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43B2279A-50FC-6748-9C32-BE5C9252E157}" type="datetimeFigureOut">
              <a:rPr lang="en-US" smtClean="0"/>
              <a:pPr/>
              <a:t>4/23/2016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C2A40E-0CC4-824E-922E-9DA79F6900ED}" type="slidenum">
              <a:rPr lang="en-US" smtClean="0"/>
              <a:pPr/>
              <a:t>‹#›</a:t>
            </a:fld>
            <a:endParaRPr lang="en-US"/>
          </a:p>
        </p:txBody>
      </p:sp>
    </p:spTree>
    <p:extLst>
      <p:ext uri="{BB962C8B-B14F-4D97-AF65-F5344CB8AC3E}">
        <p14:creationId xmlns="" xmlns:p14="http://schemas.microsoft.com/office/powerpoint/2010/main" val="32070353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GB"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3B2279A-50FC-6748-9C32-BE5C9252E157}" type="datetimeFigureOut">
              <a:rPr lang="en-US" smtClean="0"/>
              <a:pPr/>
              <a:t>4/23/2016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C2A40E-0CC4-824E-922E-9DA79F6900ED}" type="slidenum">
              <a:rPr lang="en-US" smtClean="0"/>
              <a:pPr/>
              <a:t>‹#›</a:t>
            </a:fld>
            <a:endParaRPr lang="en-US"/>
          </a:p>
        </p:txBody>
      </p:sp>
    </p:spTree>
    <p:extLst>
      <p:ext uri="{BB962C8B-B14F-4D97-AF65-F5344CB8AC3E}">
        <p14:creationId xmlns="" xmlns:p14="http://schemas.microsoft.com/office/powerpoint/2010/main" val="2505807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4.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6.gif"/></Relationships>
</file>

<file path=ppt/slides/_rels/slide12.xml.rels><?xml version="1.0" encoding="UTF-8" standalone="yes"?>
<Relationships xmlns="http://schemas.openxmlformats.org/package/2006/relationships"><Relationship Id="rId8" Type="http://schemas.openxmlformats.org/officeDocument/2006/relationships/image" Target="../media/image19.jpeg"/><Relationship Id="rId3" Type="http://schemas.openxmlformats.org/officeDocument/2006/relationships/image" Target="../media/image3.png"/><Relationship Id="rId7" Type="http://schemas.openxmlformats.org/officeDocument/2006/relationships/image" Target="../media/image18.emf"/><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17.jpeg"/><Relationship Id="rId11" Type="http://schemas.openxmlformats.org/officeDocument/2006/relationships/image" Target="../media/image22.jpeg"/><Relationship Id="rId5" Type="http://schemas.openxmlformats.org/officeDocument/2006/relationships/image" Target="../media/image16.png"/><Relationship Id="rId10" Type="http://schemas.openxmlformats.org/officeDocument/2006/relationships/image" Target="../media/image21.jpeg"/><Relationship Id="rId4" Type="http://schemas.openxmlformats.org/officeDocument/2006/relationships/image" Target="../media/image15.jpeg"/><Relationship Id="rId9" Type="http://schemas.openxmlformats.org/officeDocument/2006/relationships/image" Target="../media/image20.jpe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gif"/></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9.jpeg"/><Relationship Id="rId4" Type="http://schemas.openxmlformats.org/officeDocument/2006/relationships/image" Target="../media/image6.gif"/></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11.jpeg"/><Relationship Id="rId5" Type="http://schemas.openxmlformats.org/officeDocument/2006/relationships/image" Target="../media/image10.jpeg"/><Relationship Id="rId4" Type="http://schemas.openxmlformats.org/officeDocument/2006/relationships/image" Target="../media/image6.gif"/></Relationships>
</file>

<file path=ppt/slides/_rels/slide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6.gif"/><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6.gif"/></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13.jpeg"/><Relationship Id="rId4" Type="http://schemas.openxmlformats.org/officeDocument/2006/relationships/image" Target="../media/image6.gi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 y="0"/>
            <a:ext cx="9228501" cy="6858000"/>
          </a:xfrm>
          <a:prstGeom prst="rect">
            <a:avLst/>
          </a:prstGeom>
          <a:solidFill>
            <a:srgbClr val="95B3D7"/>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5" name="TextBox 4"/>
          <p:cNvSpPr txBox="1"/>
          <p:nvPr/>
        </p:nvSpPr>
        <p:spPr>
          <a:xfrm>
            <a:off x="2749761" y="5961398"/>
            <a:ext cx="5856357" cy="477054"/>
          </a:xfrm>
          <a:prstGeom prst="rect">
            <a:avLst/>
          </a:prstGeom>
          <a:noFill/>
        </p:spPr>
        <p:txBody>
          <a:bodyPr wrap="square" rtlCol="0">
            <a:spAutoFit/>
          </a:bodyPr>
          <a:lstStyle/>
          <a:p>
            <a:r>
              <a:rPr lang="en-US" sz="2500" dirty="0" smtClean="0">
                <a:solidFill>
                  <a:schemeClr val="bg1"/>
                </a:solidFill>
                <a:latin typeface="Chalkduster"/>
                <a:cs typeface="Chalkduster"/>
              </a:rPr>
              <a:t>For : PRABHAT DAIRY LIMITED.</a:t>
            </a:r>
            <a:endParaRPr lang="en-US" sz="2500" dirty="0">
              <a:solidFill>
                <a:schemeClr val="bg1"/>
              </a:solidFill>
              <a:latin typeface="Chalkduster"/>
              <a:cs typeface="Chalkduster"/>
            </a:endParaRPr>
          </a:p>
        </p:txBody>
      </p:sp>
      <p:sp>
        <p:nvSpPr>
          <p:cNvPr id="4" name="TextBox 3"/>
          <p:cNvSpPr txBox="1"/>
          <p:nvPr/>
        </p:nvSpPr>
        <p:spPr>
          <a:xfrm>
            <a:off x="2734377" y="2054666"/>
            <a:ext cx="5745798" cy="738664"/>
          </a:xfrm>
          <a:prstGeom prst="rect">
            <a:avLst/>
          </a:prstGeom>
          <a:noFill/>
        </p:spPr>
        <p:txBody>
          <a:bodyPr wrap="square" rtlCol="0">
            <a:spAutoFit/>
          </a:bodyPr>
          <a:lstStyle/>
          <a:p>
            <a:pPr algn="just"/>
            <a:r>
              <a:rPr lang="en-US" sz="4200" dirty="0" smtClean="0">
                <a:solidFill>
                  <a:schemeClr val="tx1">
                    <a:lumMod val="50000"/>
                    <a:lumOff val="50000"/>
                  </a:schemeClr>
                </a:solidFill>
              </a:rPr>
              <a:t>BIGMARK MEDIA</a:t>
            </a:r>
            <a:endParaRPr lang="en-US" sz="4200" dirty="0">
              <a:solidFill>
                <a:schemeClr val="tx1">
                  <a:lumMod val="50000"/>
                  <a:lumOff val="50000"/>
                </a:schemeClr>
              </a:solidFill>
            </a:endParaRPr>
          </a:p>
        </p:txBody>
      </p:sp>
      <p:sp>
        <p:nvSpPr>
          <p:cNvPr id="8" name="TextBox 7"/>
          <p:cNvSpPr txBox="1"/>
          <p:nvPr/>
        </p:nvSpPr>
        <p:spPr>
          <a:xfrm>
            <a:off x="2605928" y="2113460"/>
            <a:ext cx="7220620" cy="2215991"/>
          </a:xfrm>
          <a:prstGeom prst="rect">
            <a:avLst/>
          </a:prstGeom>
          <a:noFill/>
        </p:spPr>
        <p:txBody>
          <a:bodyPr wrap="square" rtlCol="0">
            <a:spAutoFit/>
          </a:bodyPr>
          <a:lstStyle/>
          <a:p>
            <a:pPr algn="just"/>
            <a:r>
              <a:rPr lang="en-US" sz="13800" dirty="0" smtClean="0">
                <a:solidFill>
                  <a:schemeClr val="accent1">
                    <a:lumMod val="20000"/>
                    <a:lumOff val="80000"/>
                  </a:schemeClr>
                </a:solidFill>
              </a:rPr>
              <a:t>DIGITAL </a:t>
            </a:r>
            <a:endParaRPr lang="en-US" sz="13800" dirty="0">
              <a:solidFill>
                <a:schemeClr val="accent1">
                  <a:lumMod val="20000"/>
                  <a:lumOff val="80000"/>
                </a:schemeClr>
              </a:solidFill>
            </a:endParaRPr>
          </a:p>
        </p:txBody>
      </p:sp>
      <p:sp>
        <p:nvSpPr>
          <p:cNvPr id="9" name="TextBox 8"/>
          <p:cNvSpPr txBox="1"/>
          <p:nvPr/>
        </p:nvSpPr>
        <p:spPr>
          <a:xfrm>
            <a:off x="2671408" y="3647329"/>
            <a:ext cx="7614410" cy="1477328"/>
          </a:xfrm>
          <a:prstGeom prst="rect">
            <a:avLst/>
          </a:prstGeom>
          <a:noFill/>
        </p:spPr>
        <p:txBody>
          <a:bodyPr wrap="square" rtlCol="0">
            <a:spAutoFit/>
          </a:bodyPr>
          <a:lstStyle/>
          <a:p>
            <a:pPr algn="just"/>
            <a:r>
              <a:rPr lang="en-US" sz="8900" dirty="0" smtClean="0">
                <a:solidFill>
                  <a:schemeClr val="accent1">
                    <a:lumMod val="20000"/>
                    <a:lumOff val="80000"/>
                  </a:schemeClr>
                </a:solidFill>
              </a:rPr>
              <a:t>MARKETING</a:t>
            </a:r>
            <a:endParaRPr lang="en-US" sz="8900" dirty="0">
              <a:solidFill>
                <a:schemeClr val="accent1">
                  <a:lumMod val="20000"/>
                  <a:lumOff val="80000"/>
                </a:schemeClr>
              </a:solidFill>
            </a:endParaRPr>
          </a:p>
        </p:txBody>
      </p:sp>
      <p:sp>
        <p:nvSpPr>
          <p:cNvPr id="11" name="TextBox 10"/>
          <p:cNvSpPr txBox="1"/>
          <p:nvPr/>
        </p:nvSpPr>
        <p:spPr>
          <a:xfrm>
            <a:off x="2681903" y="4473654"/>
            <a:ext cx="7614410" cy="1708160"/>
          </a:xfrm>
          <a:prstGeom prst="rect">
            <a:avLst/>
          </a:prstGeom>
          <a:noFill/>
        </p:spPr>
        <p:txBody>
          <a:bodyPr wrap="square" rtlCol="0">
            <a:spAutoFit/>
          </a:bodyPr>
          <a:lstStyle/>
          <a:p>
            <a:pPr algn="just"/>
            <a:r>
              <a:rPr lang="en-US" sz="10600" dirty="0" smtClean="0">
                <a:solidFill>
                  <a:schemeClr val="accent1">
                    <a:lumMod val="20000"/>
                    <a:lumOff val="80000"/>
                  </a:schemeClr>
                </a:solidFill>
              </a:rPr>
              <a:t>PROPOSAL</a:t>
            </a:r>
            <a:endParaRPr lang="en-US" sz="10600" dirty="0">
              <a:solidFill>
                <a:schemeClr val="accent1">
                  <a:lumMod val="20000"/>
                  <a:lumOff val="80000"/>
                </a:schemeClr>
              </a:solidFill>
            </a:endParaRPr>
          </a:p>
        </p:txBody>
      </p:sp>
      <p:pic>
        <p:nvPicPr>
          <p:cNvPr id="10" name="Picture 9" descr="Global-Communication-PowerPoint-Template.jpg"/>
          <p:cNvPicPr>
            <a:picLocks noChangeAspect="1"/>
          </p:cNvPicPr>
          <p:nvPr/>
        </p:nvPicPr>
        <p:blipFill>
          <a:blip r:embed="rId2"/>
          <a:stretch>
            <a:fillRect/>
          </a:stretch>
        </p:blipFill>
        <p:spPr>
          <a:xfrm>
            <a:off x="0" y="-1"/>
            <a:ext cx="9228500" cy="6921375"/>
          </a:xfrm>
          <a:prstGeom prst="rect">
            <a:avLst/>
          </a:prstGeom>
        </p:spPr>
      </p:pic>
    </p:spTree>
    <p:extLst>
      <p:ext uri="{BB962C8B-B14F-4D97-AF65-F5344CB8AC3E}">
        <p14:creationId xmlns="" xmlns:p14="http://schemas.microsoft.com/office/powerpoint/2010/main" val="125427550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descr="2912201517103817.jpg"/>
          <p:cNvPicPr>
            <a:picLocks noChangeAspect="1"/>
          </p:cNvPicPr>
          <p:nvPr/>
        </p:nvPicPr>
        <p:blipFill>
          <a:blip r:embed="rId2"/>
          <a:stretch>
            <a:fillRect/>
          </a:stretch>
        </p:blipFill>
        <p:spPr>
          <a:xfrm>
            <a:off x="-1" y="2295385"/>
            <a:ext cx="3891366" cy="2637926"/>
          </a:xfrm>
          <a:prstGeom prst="rect">
            <a:avLst/>
          </a:prstGeom>
        </p:spPr>
      </p:pic>
      <p:sp>
        <p:nvSpPr>
          <p:cNvPr id="9" name="TextBox 8"/>
          <p:cNvSpPr txBox="1"/>
          <p:nvPr/>
        </p:nvSpPr>
        <p:spPr>
          <a:xfrm>
            <a:off x="177584" y="596348"/>
            <a:ext cx="8807389" cy="646331"/>
          </a:xfrm>
          <a:prstGeom prst="rect">
            <a:avLst/>
          </a:prstGeom>
          <a:noFill/>
        </p:spPr>
        <p:txBody>
          <a:bodyPr wrap="square" rtlCol="0">
            <a:spAutoFit/>
          </a:bodyPr>
          <a:lstStyle/>
          <a:p>
            <a:pPr algn="r"/>
            <a:r>
              <a:rPr lang="en-US" sz="3600" dirty="0" smtClean="0">
                <a:solidFill>
                  <a:schemeClr val="accent1">
                    <a:lumMod val="75000"/>
                  </a:schemeClr>
                </a:solidFill>
              </a:rPr>
              <a:t>Project </a:t>
            </a:r>
            <a:r>
              <a:rPr lang="en-US" sz="3600" dirty="0" smtClean="0">
                <a:solidFill>
                  <a:schemeClr val="accent1">
                    <a:lumMod val="75000"/>
                  </a:schemeClr>
                </a:solidFill>
              </a:rPr>
              <a:t>Management         </a:t>
            </a:r>
            <a:endParaRPr lang="en-US" sz="3600" dirty="0" smtClean="0">
              <a:solidFill>
                <a:schemeClr val="accent1">
                  <a:lumMod val="75000"/>
                </a:schemeClr>
              </a:solidFill>
            </a:endParaRPr>
          </a:p>
        </p:txBody>
      </p:sp>
      <p:cxnSp>
        <p:nvCxnSpPr>
          <p:cNvPr id="10" name="Straight Connector 9"/>
          <p:cNvCxnSpPr/>
          <p:nvPr/>
        </p:nvCxnSpPr>
        <p:spPr>
          <a:xfrm>
            <a:off x="428711" y="6181785"/>
            <a:ext cx="3369331" cy="0"/>
          </a:xfrm>
          <a:prstGeom prst="line">
            <a:avLst/>
          </a:prstGeom>
          <a:ln w="9525" cmpd="sng">
            <a:solidFill>
              <a:schemeClr val="accent1">
                <a:lumMod val="75000"/>
              </a:schemeClr>
            </a:solidFill>
            <a:prstDash val="sysDash"/>
          </a:ln>
          <a:effectLst/>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402207" y="6141006"/>
            <a:ext cx="3489158" cy="338554"/>
          </a:xfrm>
          <a:prstGeom prst="rect">
            <a:avLst/>
          </a:prstGeom>
          <a:noFill/>
        </p:spPr>
        <p:txBody>
          <a:bodyPr wrap="square" rtlCol="0">
            <a:spAutoFit/>
          </a:bodyPr>
          <a:lstStyle/>
          <a:p>
            <a:pPr algn="just"/>
            <a:r>
              <a:rPr lang="en-US" sz="1600" dirty="0" smtClean="0">
                <a:solidFill>
                  <a:schemeClr val="accent1">
                    <a:lumMod val="75000"/>
                  </a:schemeClr>
                </a:solidFill>
              </a:rPr>
              <a:t>Detect  Electronics  Systems (I) Pvt. Ltd</a:t>
            </a:r>
          </a:p>
        </p:txBody>
      </p:sp>
      <p:sp>
        <p:nvSpPr>
          <p:cNvPr id="15" name="TextBox 14"/>
          <p:cNvSpPr txBox="1"/>
          <p:nvPr/>
        </p:nvSpPr>
        <p:spPr>
          <a:xfrm rot="10800000" flipV="1">
            <a:off x="6113428" y="6076231"/>
            <a:ext cx="2593252" cy="577081"/>
          </a:xfrm>
          <a:prstGeom prst="rect">
            <a:avLst/>
          </a:prstGeom>
          <a:solidFill>
            <a:schemeClr val="accent1">
              <a:lumMod val="20000"/>
              <a:lumOff val="80000"/>
            </a:schemeClr>
          </a:solidFill>
        </p:spPr>
        <p:txBody>
          <a:bodyPr wrap="square" rtlCol="0">
            <a:spAutoFit/>
          </a:bodyPr>
          <a:lstStyle/>
          <a:p>
            <a:r>
              <a:rPr lang="en-US" sz="1050" i="1" dirty="0" smtClean="0"/>
              <a:t>Contact : Satish Ajabe</a:t>
            </a:r>
          </a:p>
          <a:p>
            <a:r>
              <a:rPr lang="en-US" sz="1050" i="1" dirty="0" smtClean="0"/>
              <a:t>Mobile: +91 99222 60007</a:t>
            </a:r>
          </a:p>
          <a:p>
            <a:r>
              <a:rPr lang="en-US" sz="1050" i="1" dirty="0" smtClean="0"/>
              <a:t>Email: satish.ajabe@detectelectronics.com</a:t>
            </a:r>
          </a:p>
        </p:txBody>
      </p:sp>
      <p:pic>
        <p:nvPicPr>
          <p:cNvPr id="16" name="Picture 15"/>
          <p:cNvPicPr>
            <a:picLocks noChangeAspect="1"/>
          </p:cNvPicPr>
          <p:nvPr/>
        </p:nvPicPr>
        <p:blipFill>
          <a:blip r:embed="rId3"/>
          <a:stretch>
            <a:fillRect/>
          </a:stretch>
        </p:blipFill>
        <p:spPr>
          <a:xfrm>
            <a:off x="5419414" y="6078567"/>
            <a:ext cx="574746" cy="574746"/>
          </a:xfrm>
          <a:prstGeom prst="rect">
            <a:avLst/>
          </a:prstGeom>
        </p:spPr>
      </p:pic>
      <p:pic>
        <p:nvPicPr>
          <p:cNvPr id="1026" name="Picture 2"/>
          <p:cNvPicPr>
            <a:picLocks noChangeAspect="1" noChangeArrowheads="1"/>
          </p:cNvPicPr>
          <p:nvPr/>
        </p:nvPicPr>
        <p:blipFill>
          <a:blip r:embed="rId4"/>
          <a:srcRect/>
          <a:stretch>
            <a:fillRect/>
          </a:stretch>
        </p:blipFill>
        <p:spPr bwMode="auto">
          <a:xfrm>
            <a:off x="177583" y="325442"/>
            <a:ext cx="2690262" cy="633003"/>
          </a:xfrm>
          <a:prstGeom prst="rect">
            <a:avLst/>
          </a:prstGeom>
          <a:noFill/>
          <a:ln w="9525">
            <a:noFill/>
            <a:miter lim="800000"/>
            <a:headEnd/>
            <a:tailEnd/>
          </a:ln>
          <a:effectLst/>
        </p:spPr>
      </p:pic>
      <p:sp>
        <p:nvSpPr>
          <p:cNvPr id="18" name="TextBox 17"/>
          <p:cNvSpPr txBox="1"/>
          <p:nvPr/>
        </p:nvSpPr>
        <p:spPr>
          <a:xfrm>
            <a:off x="3917869" y="1816247"/>
            <a:ext cx="4788811" cy="3785652"/>
          </a:xfrm>
          <a:prstGeom prst="rect">
            <a:avLst/>
          </a:prstGeom>
          <a:noFill/>
        </p:spPr>
        <p:txBody>
          <a:bodyPr wrap="square" rtlCol="0">
            <a:spAutoFit/>
          </a:bodyPr>
          <a:lstStyle/>
          <a:p>
            <a:pPr algn="just"/>
            <a:r>
              <a:rPr lang="en-US" sz="1500" dirty="0" smtClean="0">
                <a:solidFill>
                  <a:schemeClr val="tx1">
                    <a:lumMod val="75000"/>
                    <a:lumOff val="25000"/>
                  </a:schemeClr>
                </a:solidFill>
                <a:latin typeface="Helvetica" pitchFamily="34" charset="0"/>
              </a:rPr>
              <a:t>Quality management is a method of ensuring the efficiency in designing, developing and implementing a product or service with respect to the system and its performance. Quality management can be considered to have three main components: quality control, quality assurance and quality improvement. Quality management is focused not only on product quality, but also the means to achieve it. Quality management therefore uses quality assurance and control of processes as well as products to achieve more consistent quality. DETECT considers  Quality as a  key  factor at OFC areas like route survey including touch points and landmarks, Trenching, Ducting, Backfilling, Blowing, Splicing, Termination, Documentation of Lessoning, Measurement and billing as per the client specifications. </a:t>
            </a:r>
          </a:p>
        </p:txBody>
      </p:sp>
    </p:spTree>
    <p:extLst>
      <p:ext uri="{BB962C8B-B14F-4D97-AF65-F5344CB8AC3E}">
        <p14:creationId xmlns="" xmlns:p14="http://schemas.microsoft.com/office/powerpoint/2010/main" val="271170985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4134664" y="457758"/>
            <a:ext cx="4731035" cy="1015663"/>
          </a:xfrm>
          <a:prstGeom prst="rect">
            <a:avLst/>
          </a:prstGeom>
          <a:noFill/>
        </p:spPr>
        <p:txBody>
          <a:bodyPr wrap="square" rtlCol="0">
            <a:spAutoFit/>
          </a:bodyPr>
          <a:lstStyle/>
          <a:p>
            <a:pPr algn="r"/>
            <a:r>
              <a:rPr lang="en-US" sz="6000" dirty="0" smtClean="0">
                <a:solidFill>
                  <a:schemeClr val="accent1">
                    <a:lumMod val="75000"/>
                  </a:schemeClr>
                </a:solidFill>
              </a:rPr>
              <a:t>Milestones</a:t>
            </a:r>
          </a:p>
        </p:txBody>
      </p:sp>
      <p:cxnSp>
        <p:nvCxnSpPr>
          <p:cNvPr id="10" name="Straight Connector 9"/>
          <p:cNvCxnSpPr/>
          <p:nvPr/>
        </p:nvCxnSpPr>
        <p:spPr>
          <a:xfrm>
            <a:off x="428711" y="6181785"/>
            <a:ext cx="3369331" cy="0"/>
          </a:xfrm>
          <a:prstGeom prst="line">
            <a:avLst/>
          </a:prstGeom>
          <a:ln w="9525" cmpd="sng">
            <a:solidFill>
              <a:schemeClr val="accent1">
                <a:lumMod val="75000"/>
              </a:schemeClr>
            </a:solidFill>
            <a:prstDash val="sysDash"/>
          </a:ln>
          <a:effectLst/>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402207" y="6141006"/>
            <a:ext cx="3489158" cy="338554"/>
          </a:xfrm>
          <a:prstGeom prst="rect">
            <a:avLst/>
          </a:prstGeom>
          <a:noFill/>
        </p:spPr>
        <p:txBody>
          <a:bodyPr wrap="square" rtlCol="0">
            <a:spAutoFit/>
          </a:bodyPr>
          <a:lstStyle/>
          <a:p>
            <a:pPr algn="just"/>
            <a:r>
              <a:rPr lang="en-US" sz="1600" dirty="0" smtClean="0">
                <a:solidFill>
                  <a:schemeClr val="accent1">
                    <a:lumMod val="75000"/>
                  </a:schemeClr>
                </a:solidFill>
              </a:rPr>
              <a:t>Detect  Electronics  Systems (I) Pvt. Ltd</a:t>
            </a:r>
          </a:p>
        </p:txBody>
      </p:sp>
      <p:sp>
        <p:nvSpPr>
          <p:cNvPr id="15" name="TextBox 14"/>
          <p:cNvSpPr txBox="1"/>
          <p:nvPr/>
        </p:nvSpPr>
        <p:spPr>
          <a:xfrm rot="10800000" flipV="1">
            <a:off x="6113428" y="6076231"/>
            <a:ext cx="2593252" cy="577081"/>
          </a:xfrm>
          <a:prstGeom prst="rect">
            <a:avLst/>
          </a:prstGeom>
          <a:solidFill>
            <a:schemeClr val="accent1">
              <a:lumMod val="20000"/>
              <a:lumOff val="80000"/>
            </a:schemeClr>
          </a:solidFill>
        </p:spPr>
        <p:txBody>
          <a:bodyPr wrap="square" rtlCol="0">
            <a:spAutoFit/>
          </a:bodyPr>
          <a:lstStyle/>
          <a:p>
            <a:r>
              <a:rPr lang="en-US" sz="1050" i="1" dirty="0" smtClean="0"/>
              <a:t>Contact : Satish Ajabe</a:t>
            </a:r>
          </a:p>
          <a:p>
            <a:r>
              <a:rPr lang="en-US" sz="1050" i="1" dirty="0" smtClean="0"/>
              <a:t>Mobile: +91 99222 60007</a:t>
            </a:r>
          </a:p>
          <a:p>
            <a:r>
              <a:rPr lang="en-US" sz="1050" i="1" dirty="0" smtClean="0"/>
              <a:t>Email: satish.ajabe@detectelectronics.com</a:t>
            </a:r>
          </a:p>
        </p:txBody>
      </p:sp>
      <p:pic>
        <p:nvPicPr>
          <p:cNvPr id="16" name="Picture 15"/>
          <p:cNvPicPr>
            <a:picLocks noChangeAspect="1"/>
          </p:cNvPicPr>
          <p:nvPr/>
        </p:nvPicPr>
        <p:blipFill>
          <a:blip r:embed="rId2"/>
          <a:stretch>
            <a:fillRect/>
          </a:stretch>
        </p:blipFill>
        <p:spPr>
          <a:xfrm>
            <a:off x="5419414" y="6078567"/>
            <a:ext cx="574746" cy="574746"/>
          </a:xfrm>
          <a:prstGeom prst="rect">
            <a:avLst/>
          </a:prstGeom>
        </p:spPr>
      </p:pic>
      <p:pic>
        <p:nvPicPr>
          <p:cNvPr id="1026" name="Picture 2"/>
          <p:cNvPicPr>
            <a:picLocks noChangeAspect="1" noChangeArrowheads="1"/>
          </p:cNvPicPr>
          <p:nvPr/>
        </p:nvPicPr>
        <p:blipFill>
          <a:blip r:embed="rId3"/>
          <a:srcRect/>
          <a:stretch>
            <a:fillRect/>
          </a:stretch>
        </p:blipFill>
        <p:spPr bwMode="auto">
          <a:xfrm>
            <a:off x="177583" y="325442"/>
            <a:ext cx="2690262" cy="633003"/>
          </a:xfrm>
          <a:prstGeom prst="rect">
            <a:avLst/>
          </a:prstGeom>
          <a:noFill/>
          <a:ln w="9525">
            <a:noFill/>
            <a:miter lim="800000"/>
            <a:headEnd/>
            <a:tailEnd/>
          </a:ln>
          <a:effectLst/>
        </p:spPr>
      </p:pic>
      <p:sp>
        <p:nvSpPr>
          <p:cNvPr id="17" name="TextBox 16"/>
          <p:cNvSpPr txBox="1"/>
          <p:nvPr/>
        </p:nvSpPr>
        <p:spPr>
          <a:xfrm>
            <a:off x="428711" y="1381125"/>
            <a:ext cx="2910837" cy="461665"/>
          </a:xfrm>
          <a:prstGeom prst="rect">
            <a:avLst/>
          </a:prstGeom>
          <a:noFill/>
        </p:spPr>
        <p:txBody>
          <a:bodyPr wrap="square" rtlCol="0">
            <a:spAutoFit/>
          </a:bodyPr>
          <a:lstStyle/>
          <a:p>
            <a:r>
              <a:rPr lang="en-US" sz="2400" dirty="0" smtClean="0">
                <a:solidFill>
                  <a:srgbClr val="FFC000"/>
                </a:solidFill>
              </a:rPr>
              <a:t>Work Completed</a:t>
            </a:r>
          </a:p>
        </p:txBody>
      </p:sp>
      <p:sp>
        <p:nvSpPr>
          <p:cNvPr id="12" name="Rectangle 11"/>
          <p:cNvSpPr/>
          <p:nvPr/>
        </p:nvSpPr>
        <p:spPr>
          <a:xfrm>
            <a:off x="460376" y="2004807"/>
            <a:ext cx="8405324" cy="1938992"/>
          </a:xfrm>
          <a:prstGeom prst="rect">
            <a:avLst/>
          </a:prstGeom>
        </p:spPr>
        <p:txBody>
          <a:bodyPr wrap="square">
            <a:spAutoFit/>
          </a:bodyPr>
          <a:lstStyle/>
          <a:p>
            <a:pPr>
              <a:lnSpc>
                <a:spcPct val="150000"/>
              </a:lnSpc>
              <a:spcBef>
                <a:spcPts val="600"/>
              </a:spcBef>
              <a:spcAft>
                <a:spcPts val="600"/>
              </a:spcAft>
              <a:buBlip>
                <a:blip r:embed="rId4"/>
              </a:buBlip>
            </a:pPr>
            <a:r>
              <a:rPr lang="en-US" sz="1500" b="1" dirty="0" smtClean="0">
                <a:solidFill>
                  <a:schemeClr val="tx1">
                    <a:lumMod val="75000"/>
                    <a:lumOff val="25000"/>
                  </a:schemeClr>
                </a:solidFill>
                <a:latin typeface="Helvetica" pitchFamily="34" charset="0"/>
              </a:rPr>
              <a:t>Tower </a:t>
            </a:r>
            <a:r>
              <a:rPr lang="en-US" sz="1500" b="1" dirty="0" smtClean="0">
                <a:solidFill>
                  <a:schemeClr val="tx1">
                    <a:lumMod val="75000"/>
                    <a:lumOff val="25000"/>
                  </a:schemeClr>
                </a:solidFill>
                <a:latin typeface="Helvetica" pitchFamily="34" charset="0"/>
              </a:rPr>
              <a:t>Foundation Work </a:t>
            </a:r>
            <a:r>
              <a:rPr lang="en-US" sz="1500" dirty="0" smtClean="0">
                <a:solidFill>
                  <a:schemeClr val="tx1">
                    <a:lumMod val="75000"/>
                    <a:lumOff val="25000"/>
                  </a:schemeClr>
                </a:solidFill>
                <a:latin typeface="Helvetica" pitchFamily="34" charset="0"/>
              </a:rPr>
              <a:t>:</a:t>
            </a:r>
            <a:r>
              <a:rPr lang="en-US" sz="1500" dirty="0" smtClean="0">
                <a:latin typeface="Helvetica" pitchFamily="34" charset="0"/>
              </a:rPr>
              <a:t> 2000 sites (GBT, RTT, Monopoles across the Maharashtra</a:t>
            </a:r>
            <a:r>
              <a:rPr lang="en-US" sz="1500" dirty="0" smtClean="0">
                <a:latin typeface="Helvetica" pitchFamily="34" charset="0"/>
              </a:rPr>
              <a:t>).</a:t>
            </a:r>
            <a:r>
              <a:rPr lang="en-US" sz="1500" dirty="0" smtClean="0">
                <a:solidFill>
                  <a:schemeClr val="tx1">
                    <a:lumMod val="75000"/>
                    <a:lumOff val="25000"/>
                  </a:schemeClr>
                </a:solidFill>
                <a:latin typeface="Helvetica" pitchFamily="34" charset="0"/>
              </a:rPr>
              <a:t>                       </a:t>
            </a:r>
            <a:endParaRPr lang="en-US" sz="1500" dirty="0" smtClean="0">
              <a:solidFill>
                <a:schemeClr val="tx1">
                  <a:lumMod val="75000"/>
                  <a:lumOff val="25000"/>
                </a:schemeClr>
              </a:solidFill>
              <a:latin typeface="Helvetica" pitchFamily="34" charset="0"/>
            </a:endParaRPr>
          </a:p>
          <a:p>
            <a:pPr lvl="0">
              <a:lnSpc>
                <a:spcPct val="150000"/>
              </a:lnSpc>
              <a:spcBef>
                <a:spcPts val="600"/>
              </a:spcBef>
              <a:spcAft>
                <a:spcPts val="600"/>
              </a:spcAft>
              <a:buBlip>
                <a:blip r:embed="rId4"/>
              </a:buBlip>
            </a:pPr>
            <a:r>
              <a:rPr lang="en-US" sz="1500" dirty="0" smtClean="0">
                <a:solidFill>
                  <a:schemeClr val="tx1">
                    <a:lumMod val="75000"/>
                    <a:lumOff val="25000"/>
                  </a:schemeClr>
                </a:solidFill>
                <a:latin typeface="Helvetica" pitchFamily="34" charset="0"/>
              </a:rPr>
              <a:t>  </a:t>
            </a:r>
            <a:r>
              <a:rPr lang="en-US" sz="1500" b="1" dirty="0" smtClean="0">
                <a:solidFill>
                  <a:schemeClr val="tx1">
                    <a:lumMod val="75000"/>
                    <a:lumOff val="25000"/>
                  </a:schemeClr>
                </a:solidFill>
                <a:latin typeface="Helvetica" pitchFamily="34" charset="0"/>
              </a:rPr>
              <a:t>OFC Work </a:t>
            </a:r>
            <a:r>
              <a:rPr lang="en-US" sz="1500" dirty="0" smtClean="0">
                <a:solidFill>
                  <a:schemeClr val="tx1">
                    <a:lumMod val="75000"/>
                    <a:lumOff val="25000"/>
                  </a:schemeClr>
                </a:solidFill>
                <a:latin typeface="Helvetica" pitchFamily="34" charset="0"/>
              </a:rPr>
              <a:t>: </a:t>
            </a:r>
            <a:r>
              <a:rPr lang="en-US" sz="1500" dirty="0" smtClean="0">
                <a:latin typeface="Helvetica" pitchFamily="34" charset="0"/>
              </a:rPr>
              <a:t>1000 KMS (Work Trenching, Ducting, Blowing, Splicing, Termination).</a:t>
            </a:r>
          </a:p>
          <a:p>
            <a:pPr>
              <a:lnSpc>
                <a:spcPct val="150000"/>
              </a:lnSpc>
              <a:spcBef>
                <a:spcPts val="600"/>
              </a:spcBef>
              <a:spcAft>
                <a:spcPts val="600"/>
              </a:spcAft>
              <a:buBlip>
                <a:blip r:embed="rId4"/>
              </a:buBlip>
            </a:pPr>
            <a:r>
              <a:rPr lang="en-US" sz="1500" dirty="0" smtClean="0">
                <a:solidFill>
                  <a:schemeClr val="tx1">
                    <a:lumMod val="75000"/>
                    <a:lumOff val="25000"/>
                  </a:schemeClr>
                </a:solidFill>
                <a:latin typeface="Helvetica" pitchFamily="34" charset="0"/>
              </a:rPr>
              <a:t>   </a:t>
            </a:r>
            <a:r>
              <a:rPr lang="en-US" sz="1500" b="1" dirty="0" smtClean="0">
                <a:solidFill>
                  <a:schemeClr val="tx1">
                    <a:lumMod val="75000"/>
                    <a:lumOff val="25000"/>
                  </a:schemeClr>
                </a:solidFill>
                <a:latin typeface="Helvetica" pitchFamily="34" charset="0"/>
              </a:rPr>
              <a:t>PMC for OFC  work </a:t>
            </a:r>
            <a:r>
              <a:rPr lang="en-US" sz="1500" dirty="0" smtClean="0">
                <a:solidFill>
                  <a:schemeClr val="tx1">
                    <a:lumMod val="75000"/>
                    <a:lumOff val="25000"/>
                  </a:schemeClr>
                </a:solidFill>
                <a:latin typeface="Helvetica" pitchFamily="34" charset="0"/>
              </a:rPr>
              <a:t>: </a:t>
            </a:r>
            <a:r>
              <a:rPr lang="en-US" sz="1500" dirty="0" smtClean="0">
                <a:latin typeface="Helvetica" pitchFamily="34" charset="0"/>
              </a:rPr>
              <a:t>1500 KMS(Idea Cellular Limited).</a:t>
            </a:r>
          </a:p>
          <a:p>
            <a:pPr>
              <a:lnSpc>
                <a:spcPct val="150000"/>
              </a:lnSpc>
              <a:spcBef>
                <a:spcPts val="600"/>
              </a:spcBef>
              <a:spcAft>
                <a:spcPts val="600"/>
              </a:spcAft>
              <a:buBlip>
                <a:blip r:embed="rId4"/>
              </a:buBlip>
            </a:pPr>
            <a:r>
              <a:rPr lang="en-US" sz="1500" dirty="0" smtClean="0">
                <a:solidFill>
                  <a:schemeClr val="tx1">
                    <a:lumMod val="75000"/>
                    <a:lumOff val="25000"/>
                  </a:schemeClr>
                </a:solidFill>
                <a:latin typeface="Helvetica" pitchFamily="34" charset="0"/>
              </a:rPr>
              <a:t>   </a:t>
            </a:r>
            <a:r>
              <a:rPr lang="en-US" sz="1500" b="1" dirty="0" smtClean="0">
                <a:solidFill>
                  <a:schemeClr val="tx1">
                    <a:lumMod val="75000"/>
                    <a:lumOff val="25000"/>
                  </a:schemeClr>
                </a:solidFill>
                <a:latin typeface="Helvetica" pitchFamily="34" charset="0"/>
              </a:rPr>
              <a:t>RF Installation </a:t>
            </a:r>
            <a:r>
              <a:rPr lang="en-US" sz="1500" dirty="0" smtClean="0">
                <a:solidFill>
                  <a:schemeClr val="tx1">
                    <a:lumMod val="75000"/>
                    <a:lumOff val="25000"/>
                  </a:schemeClr>
                </a:solidFill>
                <a:latin typeface="Helvetica" pitchFamily="34" charset="0"/>
              </a:rPr>
              <a:t>: </a:t>
            </a:r>
            <a:r>
              <a:rPr lang="en-US" sz="1500" dirty="0" smtClean="0">
                <a:latin typeface="Helvetica" pitchFamily="34" charset="0"/>
              </a:rPr>
              <a:t>3000 sites (Installation  for 2G,3G,4G).</a:t>
            </a:r>
            <a:endParaRPr lang="en-US" sz="1500" dirty="0">
              <a:latin typeface="Helvetica" pitchFamily="34" charset="0"/>
            </a:endParaRPr>
          </a:p>
        </p:txBody>
      </p:sp>
      <p:sp>
        <p:nvSpPr>
          <p:cNvPr id="5122" name="AutoShape 2" descr="Image result for optical fiber cabl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 xmlns:p14="http://schemas.microsoft.com/office/powerpoint/2010/main" val="271170985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71568" y="656538"/>
            <a:ext cx="8608604" cy="1015663"/>
          </a:xfrm>
          <a:prstGeom prst="rect">
            <a:avLst/>
          </a:prstGeom>
          <a:noFill/>
        </p:spPr>
        <p:txBody>
          <a:bodyPr wrap="square" rtlCol="0">
            <a:spAutoFit/>
          </a:bodyPr>
          <a:lstStyle/>
          <a:p>
            <a:pPr algn="r"/>
            <a:r>
              <a:rPr lang="en-US" sz="6000" dirty="0" smtClean="0">
                <a:solidFill>
                  <a:schemeClr val="accent1">
                    <a:lumMod val="75000"/>
                  </a:schemeClr>
                </a:solidFill>
              </a:rPr>
              <a:t>Clients</a:t>
            </a:r>
          </a:p>
        </p:txBody>
      </p:sp>
      <p:cxnSp>
        <p:nvCxnSpPr>
          <p:cNvPr id="10" name="Straight Connector 9"/>
          <p:cNvCxnSpPr/>
          <p:nvPr/>
        </p:nvCxnSpPr>
        <p:spPr>
          <a:xfrm>
            <a:off x="428711" y="6181785"/>
            <a:ext cx="3369331" cy="0"/>
          </a:xfrm>
          <a:prstGeom prst="line">
            <a:avLst/>
          </a:prstGeom>
          <a:ln w="9525" cmpd="sng">
            <a:solidFill>
              <a:schemeClr val="accent1">
                <a:lumMod val="75000"/>
              </a:schemeClr>
            </a:solidFill>
            <a:prstDash val="sysDash"/>
          </a:ln>
          <a:effectLst/>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402207" y="6141006"/>
            <a:ext cx="3489158" cy="338554"/>
          </a:xfrm>
          <a:prstGeom prst="rect">
            <a:avLst/>
          </a:prstGeom>
          <a:noFill/>
        </p:spPr>
        <p:txBody>
          <a:bodyPr wrap="square" rtlCol="0">
            <a:spAutoFit/>
          </a:bodyPr>
          <a:lstStyle/>
          <a:p>
            <a:pPr algn="just"/>
            <a:r>
              <a:rPr lang="en-US" sz="1600" dirty="0" smtClean="0">
                <a:solidFill>
                  <a:schemeClr val="accent1">
                    <a:lumMod val="75000"/>
                  </a:schemeClr>
                </a:solidFill>
              </a:rPr>
              <a:t>Detect  Electronics  Systems (I) Pvt. Ltd</a:t>
            </a:r>
          </a:p>
        </p:txBody>
      </p:sp>
      <p:sp>
        <p:nvSpPr>
          <p:cNvPr id="15" name="TextBox 14"/>
          <p:cNvSpPr txBox="1"/>
          <p:nvPr/>
        </p:nvSpPr>
        <p:spPr>
          <a:xfrm rot="10800000" flipV="1">
            <a:off x="6113428" y="6076231"/>
            <a:ext cx="2593252" cy="577081"/>
          </a:xfrm>
          <a:prstGeom prst="rect">
            <a:avLst/>
          </a:prstGeom>
          <a:solidFill>
            <a:schemeClr val="accent1">
              <a:lumMod val="20000"/>
              <a:lumOff val="80000"/>
            </a:schemeClr>
          </a:solidFill>
        </p:spPr>
        <p:txBody>
          <a:bodyPr wrap="square" rtlCol="0">
            <a:spAutoFit/>
          </a:bodyPr>
          <a:lstStyle/>
          <a:p>
            <a:r>
              <a:rPr lang="en-US" sz="1050" i="1" dirty="0" smtClean="0"/>
              <a:t>Contact : Satish Ajabe</a:t>
            </a:r>
          </a:p>
          <a:p>
            <a:r>
              <a:rPr lang="en-US" sz="1050" i="1" dirty="0" smtClean="0"/>
              <a:t>Mobile: +91 99222 60007</a:t>
            </a:r>
          </a:p>
          <a:p>
            <a:r>
              <a:rPr lang="en-US" sz="1050" i="1" dirty="0" smtClean="0"/>
              <a:t>Email: satish.ajabe@detectelectronics.com</a:t>
            </a:r>
          </a:p>
        </p:txBody>
      </p:sp>
      <p:pic>
        <p:nvPicPr>
          <p:cNvPr id="16" name="Picture 15"/>
          <p:cNvPicPr>
            <a:picLocks noChangeAspect="1"/>
          </p:cNvPicPr>
          <p:nvPr/>
        </p:nvPicPr>
        <p:blipFill>
          <a:blip r:embed="rId2"/>
          <a:stretch>
            <a:fillRect/>
          </a:stretch>
        </p:blipFill>
        <p:spPr>
          <a:xfrm>
            <a:off x="5419414" y="6078567"/>
            <a:ext cx="574746" cy="574746"/>
          </a:xfrm>
          <a:prstGeom prst="rect">
            <a:avLst/>
          </a:prstGeom>
        </p:spPr>
      </p:pic>
      <p:pic>
        <p:nvPicPr>
          <p:cNvPr id="1026" name="Picture 2"/>
          <p:cNvPicPr>
            <a:picLocks noChangeAspect="1" noChangeArrowheads="1"/>
          </p:cNvPicPr>
          <p:nvPr/>
        </p:nvPicPr>
        <p:blipFill>
          <a:blip r:embed="rId3"/>
          <a:srcRect/>
          <a:stretch>
            <a:fillRect/>
          </a:stretch>
        </p:blipFill>
        <p:spPr bwMode="auto">
          <a:xfrm>
            <a:off x="177583" y="325442"/>
            <a:ext cx="2690262" cy="633003"/>
          </a:xfrm>
          <a:prstGeom prst="rect">
            <a:avLst/>
          </a:prstGeom>
          <a:noFill/>
          <a:ln w="9525">
            <a:noFill/>
            <a:miter lim="800000"/>
            <a:headEnd/>
            <a:tailEnd/>
          </a:ln>
          <a:effectLst/>
        </p:spPr>
      </p:pic>
      <p:pic>
        <p:nvPicPr>
          <p:cNvPr id="2050" name="Picture 4" descr="http://ideacellular.com/ShowBinary/BEA%20Repository/idea/Content/Images/idealogo.jpg"/>
          <p:cNvPicPr>
            <a:picLocks noChangeAspect="1" noChangeArrowheads="1"/>
          </p:cNvPicPr>
          <p:nvPr/>
        </p:nvPicPr>
        <p:blipFill>
          <a:blip r:embed="rId4"/>
          <a:srcRect/>
          <a:stretch>
            <a:fillRect/>
          </a:stretch>
        </p:blipFill>
        <p:spPr bwMode="auto">
          <a:xfrm>
            <a:off x="435672" y="2126211"/>
            <a:ext cx="1447574" cy="1056729"/>
          </a:xfrm>
          <a:prstGeom prst="rect">
            <a:avLst/>
          </a:prstGeom>
          <a:noFill/>
          <a:ln w="9525">
            <a:noFill/>
            <a:miter lim="800000"/>
            <a:headEnd/>
            <a:tailEnd/>
          </a:ln>
        </p:spPr>
      </p:pic>
      <p:pic>
        <p:nvPicPr>
          <p:cNvPr id="2051" name="Picture 7" descr="Homepage"/>
          <p:cNvPicPr>
            <a:picLocks noChangeAspect="1" noChangeArrowheads="1"/>
          </p:cNvPicPr>
          <p:nvPr/>
        </p:nvPicPr>
        <p:blipFill>
          <a:blip r:embed="rId5"/>
          <a:srcRect/>
          <a:stretch>
            <a:fillRect/>
          </a:stretch>
        </p:blipFill>
        <p:spPr bwMode="auto">
          <a:xfrm>
            <a:off x="2351017" y="2179218"/>
            <a:ext cx="2114967" cy="916978"/>
          </a:xfrm>
          <a:prstGeom prst="rect">
            <a:avLst/>
          </a:prstGeom>
          <a:noFill/>
          <a:ln w="9525">
            <a:noFill/>
            <a:miter lim="800000"/>
            <a:headEnd/>
            <a:tailEnd/>
          </a:ln>
        </p:spPr>
      </p:pic>
      <p:pic>
        <p:nvPicPr>
          <p:cNvPr id="2053" name="Picture 5" descr="VIOM LOGO"/>
          <p:cNvPicPr>
            <a:picLocks noChangeAspect="1" noChangeArrowheads="1"/>
          </p:cNvPicPr>
          <p:nvPr/>
        </p:nvPicPr>
        <p:blipFill>
          <a:blip r:embed="rId6"/>
          <a:srcRect/>
          <a:stretch>
            <a:fillRect/>
          </a:stretch>
        </p:blipFill>
        <p:spPr bwMode="auto">
          <a:xfrm>
            <a:off x="375703" y="3754070"/>
            <a:ext cx="1700586" cy="1199131"/>
          </a:xfrm>
          <a:prstGeom prst="rect">
            <a:avLst/>
          </a:prstGeom>
          <a:noFill/>
          <a:ln w="9525">
            <a:noFill/>
            <a:miter lim="800000"/>
            <a:headEnd/>
            <a:tailEnd/>
          </a:ln>
        </p:spPr>
      </p:pic>
      <p:pic>
        <p:nvPicPr>
          <p:cNvPr id="2054" name="Picture 6"/>
          <p:cNvPicPr>
            <a:picLocks noChangeAspect="1" noChangeArrowheads="1"/>
          </p:cNvPicPr>
          <p:nvPr/>
        </p:nvPicPr>
        <p:blipFill>
          <a:blip r:embed="rId7"/>
          <a:srcRect/>
          <a:stretch>
            <a:fillRect/>
          </a:stretch>
        </p:blipFill>
        <p:spPr bwMode="auto">
          <a:xfrm>
            <a:off x="2336615" y="3743530"/>
            <a:ext cx="2327035" cy="1353380"/>
          </a:xfrm>
          <a:prstGeom prst="rect">
            <a:avLst/>
          </a:prstGeom>
          <a:noFill/>
          <a:ln w="9525">
            <a:noFill/>
            <a:miter lim="800000"/>
            <a:headEnd/>
            <a:tailEnd/>
          </a:ln>
        </p:spPr>
      </p:pic>
      <p:pic>
        <p:nvPicPr>
          <p:cNvPr id="2055" name="Picture 16" descr="C:\Users\Bangaru\Desktop\Untitled-1.jpg"/>
          <p:cNvPicPr>
            <a:picLocks noChangeAspect="1" noChangeArrowheads="1"/>
          </p:cNvPicPr>
          <p:nvPr/>
        </p:nvPicPr>
        <p:blipFill>
          <a:blip r:embed="rId8"/>
          <a:srcRect/>
          <a:stretch>
            <a:fillRect/>
          </a:stretch>
        </p:blipFill>
        <p:spPr bwMode="auto">
          <a:xfrm>
            <a:off x="6961556" y="3808129"/>
            <a:ext cx="2083480" cy="1308853"/>
          </a:xfrm>
          <a:prstGeom prst="rect">
            <a:avLst/>
          </a:prstGeom>
          <a:noFill/>
          <a:ln w="9525">
            <a:noFill/>
            <a:miter lim="800000"/>
            <a:headEnd/>
            <a:tailEnd/>
          </a:ln>
        </p:spPr>
      </p:pic>
      <p:pic>
        <p:nvPicPr>
          <p:cNvPr id="2056" name="Picture 20" descr="http://www.hp.bsnl.co.in/kullu/onlinebilllandline.html"/>
          <p:cNvPicPr>
            <a:picLocks noChangeAspect="1" noChangeArrowheads="1"/>
          </p:cNvPicPr>
          <p:nvPr/>
        </p:nvPicPr>
        <p:blipFill>
          <a:blip r:embed="rId9"/>
          <a:srcRect/>
          <a:stretch>
            <a:fillRect/>
          </a:stretch>
        </p:blipFill>
        <p:spPr bwMode="auto">
          <a:xfrm>
            <a:off x="7021170" y="1950493"/>
            <a:ext cx="1619250" cy="1485900"/>
          </a:xfrm>
          <a:prstGeom prst="rect">
            <a:avLst/>
          </a:prstGeom>
          <a:noFill/>
          <a:ln w="9525">
            <a:noFill/>
            <a:miter lim="800000"/>
            <a:headEnd/>
            <a:tailEnd/>
          </a:ln>
        </p:spPr>
      </p:pic>
      <p:pic>
        <p:nvPicPr>
          <p:cNvPr id="2058" name="Picture 10" descr="D:\Bigmark\Client 15-16\detect-electronics\detect electronics\logo.jpg"/>
          <p:cNvPicPr>
            <a:picLocks noChangeAspect="1" noChangeArrowheads="1"/>
          </p:cNvPicPr>
          <p:nvPr/>
        </p:nvPicPr>
        <p:blipFill>
          <a:blip r:embed="rId10"/>
          <a:srcRect/>
          <a:stretch>
            <a:fillRect/>
          </a:stretch>
        </p:blipFill>
        <p:spPr bwMode="auto">
          <a:xfrm>
            <a:off x="4924462" y="1977231"/>
            <a:ext cx="1565995" cy="1216744"/>
          </a:xfrm>
          <a:prstGeom prst="rect">
            <a:avLst/>
          </a:prstGeom>
          <a:noFill/>
        </p:spPr>
      </p:pic>
      <p:pic>
        <p:nvPicPr>
          <p:cNvPr id="2059" name="Picture 11" descr="D:\Bigmark\Client 15-16\detect-electronics\detect electronics\Reliance.jpg"/>
          <p:cNvPicPr>
            <a:picLocks noChangeAspect="1" noChangeArrowheads="1"/>
          </p:cNvPicPr>
          <p:nvPr/>
        </p:nvPicPr>
        <p:blipFill>
          <a:blip r:embed="rId11"/>
          <a:srcRect/>
          <a:stretch>
            <a:fillRect/>
          </a:stretch>
        </p:blipFill>
        <p:spPr bwMode="auto">
          <a:xfrm>
            <a:off x="4753589" y="3883225"/>
            <a:ext cx="2149033" cy="914068"/>
          </a:xfrm>
          <a:prstGeom prst="rect">
            <a:avLst/>
          </a:prstGeom>
          <a:noFill/>
        </p:spPr>
      </p:pic>
    </p:spTree>
    <p:extLst>
      <p:ext uri="{BB962C8B-B14F-4D97-AF65-F5344CB8AC3E}">
        <p14:creationId xmlns="" xmlns:p14="http://schemas.microsoft.com/office/powerpoint/2010/main" val="271170985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895064" y="1303642"/>
            <a:ext cx="6320071" cy="646331"/>
          </a:xfrm>
          <a:prstGeom prst="rect">
            <a:avLst/>
          </a:prstGeom>
          <a:noFill/>
        </p:spPr>
        <p:txBody>
          <a:bodyPr wrap="square" rtlCol="0">
            <a:spAutoFit/>
          </a:bodyPr>
          <a:lstStyle/>
          <a:p>
            <a:pPr algn="just"/>
            <a:r>
              <a:rPr lang="en-US" sz="3600" dirty="0" smtClean="0">
                <a:solidFill>
                  <a:schemeClr val="bg1"/>
                </a:solidFill>
              </a:rPr>
              <a:t>Get in touch</a:t>
            </a:r>
            <a:endParaRPr lang="en-US" sz="3600" dirty="0">
              <a:solidFill>
                <a:schemeClr val="bg1"/>
              </a:solidFill>
            </a:endParaRPr>
          </a:p>
        </p:txBody>
      </p:sp>
      <p:sp>
        <p:nvSpPr>
          <p:cNvPr id="7" name="TextBox 6"/>
          <p:cNvSpPr txBox="1"/>
          <p:nvPr/>
        </p:nvSpPr>
        <p:spPr>
          <a:xfrm>
            <a:off x="152400" y="3971925"/>
            <a:ext cx="8753475" cy="984885"/>
          </a:xfrm>
          <a:prstGeom prst="rect">
            <a:avLst/>
          </a:prstGeom>
          <a:noFill/>
        </p:spPr>
        <p:txBody>
          <a:bodyPr wrap="square" rtlCol="0">
            <a:spAutoFit/>
          </a:bodyPr>
          <a:lstStyle/>
          <a:p>
            <a:pPr algn="ctr">
              <a:spcBef>
                <a:spcPts val="300"/>
              </a:spcBef>
              <a:spcAft>
                <a:spcPts val="300"/>
              </a:spcAft>
            </a:pPr>
            <a:r>
              <a:rPr lang="en-US" sz="1600" b="1" dirty="0" smtClean="0">
                <a:solidFill>
                  <a:srgbClr val="FF0000"/>
                </a:solidFill>
                <a:latin typeface="Helvetica" pitchFamily="34" charset="0"/>
              </a:rPr>
              <a:t>Branch Office</a:t>
            </a:r>
          </a:p>
          <a:p>
            <a:pPr algn="ctr">
              <a:spcBef>
                <a:spcPts val="300"/>
              </a:spcBef>
              <a:spcAft>
                <a:spcPts val="300"/>
              </a:spcAft>
            </a:pPr>
            <a:r>
              <a:rPr lang="en-US" sz="1600" b="1" dirty="0" smtClean="0">
                <a:solidFill>
                  <a:srgbClr val="0070C0"/>
                </a:solidFill>
                <a:latin typeface="Helvetica" pitchFamily="34" charset="0"/>
              </a:rPr>
              <a:t>DETECT ELECTRONICS SYSTEMS (I) PVT LTD</a:t>
            </a:r>
          </a:p>
          <a:p>
            <a:pPr algn="ctr">
              <a:spcBef>
                <a:spcPts val="300"/>
              </a:spcBef>
              <a:spcAft>
                <a:spcPts val="300"/>
              </a:spcAft>
            </a:pPr>
            <a:r>
              <a:rPr lang="en-US" sz="1600" dirty="0" smtClean="0">
                <a:solidFill>
                  <a:schemeClr val="tx1">
                    <a:lumMod val="75000"/>
                    <a:lumOff val="25000"/>
                  </a:schemeClr>
                </a:solidFill>
                <a:latin typeface="Helvetica" pitchFamily="34" charset="0"/>
              </a:rPr>
              <a:t> No.59B, 3</a:t>
            </a:r>
            <a:r>
              <a:rPr lang="en-US" sz="1600" baseline="30000" dirty="0" smtClean="0">
                <a:solidFill>
                  <a:schemeClr val="tx1">
                    <a:lumMod val="75000"/>
                    <a:lumOff val="25000"/>
                  </a:schemeClr>
                </a:solidFill>
                <a:latin typeface="Helvetica" pitchFamily="34" charset="0"/>
              </a:rPr>
              <a:t>rd</a:t>
            </a:r>
            <a:r>
              <a:rPr lang="en-US" sz="1600" dirty="0" smtClean="0">
                <a:solidFill>
                  <a:schemeClr val="tx1">
                    <a:lumMod val="75000"/>
                    <a:lumOff val="25000"/>
                  </a:schemeClr>
                </a:solidFill>
                <a:latin typeface="Helvetica" pitchFamily="34" charset="0"/>
              </a:rPr>
              <a:t> Cross </a:t>
            </a:r>
            <a:r>
              <a:rPr lang="en-US" sz="1600" dirty="0" err="1" smtClean="0">
                <a:solidFill>
                  <a:schemeClr val="tx1">
                    <a:lumMod val="75000"/>
                    <a:lumOff val="25000"/>
                  </a:schemeClr>
                </a:solidFill>
                <a:latin typeface="Helvetica" pitchFamily="34" charset="0"/>
              </a:rPr>
              <a:t>Cholurpalya</a:t>
            </a:r>
            <a:r>
              <a:rPr lang="en-US" sz="1600" dirty="0" smtClean="0">
                <a:solidFill>
                  <a:schemeClr val="tx1">
                    <a:lumMod val="75000"/>
                    <a:lumOff val="25000"/>
                  </a:schemeClr>
                </a:solidFill>
                <a:latin typeface="Helvetica" pitchFamily="34" charset="0"/>
              </a:rPr>
              <a:t>, </a:t>
            </a:r>
            <a:r>
              <a:rPr lang="en-US" sz="1600" dirty="0" err="1" smtClean="0">
                <a:solidFill>
                  <a:schemeClr val="tx1">
                    <a:lumMod val="75000"/>
                    <a:lumOff val="25000"/>
                  </a:schemeClr>
                </a:solidFill>
                <a:latin typeface="Helvetica" pitchFamily="34" charset="0"/>
              </a:rPr>
              <a:t>Magadi</a:t>
            </a:r>
            <a:r>
              <a:rPr lang="en-US" sz="1600" dirty="0" smtClean="0">
                <a:solidFill>
                  <a:schemeClr val="tx1">
                    <a:lumMod val="75000"/>
                    <a:lumOff val="25000"/>
                  </a:schemeClr>
                </a:solidFill>
                <a:latin typeface="Helvetica" pitchFamily="34" charset="0"/>
              </a:rPr>
              <a:t> Road, Vijay Nagar, Bangalore-560023</a:t>
            </a:r>
            <a:endParaRPr lang="en-US" sz="1600" dirty="0" smtClean="0">
              <a:solidFill>
                <a:schemeClr val="tx1">
                  <a:lumMod val="75000"/>
                  <a:lumOff val="25000"/>
                </a:schemeClr>
              </a:solidFill>
              <a:latin typeface="Helvetica" pitchFamily="34" charset="0"/>
            </a:endParaRPr>
          </a:p>
        </p:txBody>
      </p:sp>
      <p:sp>
        <p:nvSpPr>
          <p:cNvPr id="5" name="TextBox 4"/>
          <p:cNvSpPr txBox="1"/>
          <p:nvPr/>
        </p:nvSpPr>
        <p:spPr>
          <a:xfrm>
            <a:off x="402207" y="6141006"/>
            <a:ext cx="3489158" cy="338554"/>
          </a:xfrm>
          <a:prstGeom prst="rect">
            <a:avLst/>
          </a:prstGeom>
          <a:noFill/>
        </p:spPr>
        <p:txBody>
          <a:bodyPr wrap="square" rtlCol="0">
            <a:spAutoFit/>
          </a:bodyPr>
          <a:lstStyle/>
          <a:p>
            <a:pPr algn="just"/>
            <a:r>
              <a:rPr lang="en-US" sz="1600" dirty="0" smtClean="0">
                <a:solidFill>
                  <a:schemeClr val="accent1">
                    <a:lumMod val="75000"/>
                  </a:schemeClr>
                </a:solidFill>
              </a:rPr>
              <a:t>Detect  Electronics  Systems (I) Pvt. Ltd</a:t>
            </a:r>
          </a:p>
        </p:txBody>
      </p:sp>
      <p:sp>
        <p:nvSpPr>
          <p:cNvPr id="6" name="TextBox 5"/>
          <p:cNvSpPr txBox="1"/>
          <p:nvPr/>
        </p:nvSpPr>
        <p:spPr>
          <a:xfrm rot="10800000" flipV="1">
            <a:off x="6113428" y="6076231"/>
            <a:ext cx="2593252" cy="577081"/>
          </a:xfrm>
          <a:prstGeom prst="rect">
            <a:avLst/>
          </a:prstGeom>
          <a:solidFill>
            <a:schemeClr val="accent1">
              <a:lumMod val="20000"/>
              <a:lumOff val="80000"/>
            </a:schemeClr>
          </a:solidFill>
        </p:spPr>
        <p:txBody>
          <a:bodyPr wrap="square" rtlCol="0">
            <a:spAutoFit/>
          </a:bodyPr>
          <a:lstStyle/>
          <a:p>
            <a:r>
              <a:rPr lang="en-US" sz="1050" i="1" dirty="0" smtClean="0"/>
              <a:t>Contact : Satish Ajabe</a:t>
            </a:r>
          </a:p>
          <a:p>
            <a:r>
              <a:rPr lang="en-US" sz="1050" i="1" dirty="0" smtClean="0"/>
              <a:t>Mobile: +91 99222 60007</a:t>
            </a:r>
          </a:p>
          <a:p>
            <a:r>
              <a:rPr lang="en-US" sz="1050" i="1" dirty="0" smtClean="0"/>
              <a:t>Email: satish.ajabe@detectelectronics.com</a:t>
            </a:r>
          </a:p>
        </p:txBody>
      </p:sp>
      <p:pic>
        <p:nvPicPr>
          <p:cNvPr id="8" name="Picture 7"/>
          <p:cNvPicPr>
            <a:picLocks noChangeAspect="1"/>
          </p:cNvPicPr>
          <p:nvPr/>
        </p:nvPicPr>
        <p:blipFill>
          <a:blip r:embed="rId2"/>
          <a:stretch>
            <a:fillRect/>
          </a:stretch>
        </p:blipFill>
        <p:spPr>
          <a:xfrm>
            <a:off x="5419414" y="6078567"/>
            <a:ext cx="574746" cy="574746"/>
          </a:xfrm>
          <a:prstGeom prst="rect">
            <a:avLst/>
          </a:prstGeom>
        </p:spPr>
      </p:pic>
      <p:cxnSp>
        <p:nvCxnSpPr>
          <p:cNvPr id="9" name="Straight Connector 8"/>
          <p:cNvCxnSpPr/>
          <p:nvPr/>
        </p:nvCxnSpPr>
        <p:spPr>
          <a:xfrm>
            <a:off x="428711" y="6181785"/>
            <a:ext cx="3369331" cy="0"/>
          </a:xfrm>
          <a:prstGeom prst="line">
            <a:avLst/>
          </a:prstGeom>
          <a:ln w="9525" cmpd="sng">
            <a:solidFill>
              <a:schemeClr val="accent1">
                <a:lumMod val="75000"/>
              </a:schemeClr>
            </a:solidFill>
            <a:prstDash val="sysDash"/>
          </a:ln>
          <a:effectLst/>
        </p:spPr>
        <p:style>
          <a:lnRef idx="2">
            <a:schemeClr val="accent1"/>
          </a:lnRef>
          <a:fillRef idx="0">
            <a:schemeClr val="accent1"/>
          </a:fillRef>
          <a:effectRef idx="1">
            <a:schemeClr val="accent1"/>
          </a:effectRef>
          <a:fontRef idx="minor">
            <a:schemeClr val="tx1"/>
          </a:fontRef>
        </p:style>
      </p:cxnSp>
      <p:pic>
        <p:nvPicPr>
          <p:cNvPr id="11" name="Picture 2"/>
          <p:cNvPicPr>
            <a:picLocks noChangeAspect="1" noChangeArrowheads="1"/>
          </p:cNvPicPr>
          <p:nvPr/>
        </p:nvPicPr>
        <p:blipFill>
          <a:blip r:embed="rId3"/>
          <a:srcRect/>
          <a:stretch>
            <a:fillRect/>
          </a:stretch>
        </p:blipFill>
        <p:spPr bwMode="auto">
          <a:xfrm>
            <a:off x="2621101" y="1089976"/>
            <a:ext cx="3868621" cy="910264"/>
          </a:xfrm>
          <a:prstGeom prst="rect">
            <a:avLst/>
          </a:prstGeom>
          <a:noFill/>
          <a:ln w="9525">
            <a:noFill/>
            <a:miter lim="800000"/>
            <a:headEnd/>
            <a:tailEnd/>
          </a:ln>
          <a:effectLst/>
        </p:spPr>
      </p:pic>
      <p:sp>
        <p:nvSpPr>
          <p:cNvPr id="10" name="TextBox 9"/>
          <p:cNvSpPr txBox="1"/>
          <p:nvPr/>
        </p:nvSpPr>
        <p:spPr>
          <a:xfrm>
            <a:off x="304800" y="2124075"/>
            <a:ext cx="8677275" cy="1692771"/>
          </a:xfrm>
          <a:prstGeom prst="rect">
            <a:avLst/>
          </a:prstGeom>
          <a:noFill/>
        </p:spPr>
        <p:txBody>
          <a:bodyPr wrap="square" rtlCol="0">
            <a:spAutoFit/>
          </a:bodyPr>
          <a:lstStyle/>
          <a:p>
            <a:pPr algn="ctr">
              <a:spcBef>
                <a:spcPts val="300"/>
              </a:spcBef>
              <a:spcAft>
                <a:spcPts val="300"/>
              </a:spcAft>
            </a:pPr>
            <a:r>
              <a:rPr lang="en-US" sz="1600" b="1" dirty="0" smtClean="0">
                <a:solidFill>
                  <a:srgbClr val="FF0000"/>
                </a:solidFill>
                <a:latin typeface="Helvetica" pitchFamily="34" charset="0"/>
              </a:rPr>
              <a:t>Corporate Office </a:t>
            </a:r>
          </a:p>
          <a:p>
            <a:pPr algn="ctr">
              <a:spcBef>
                <a:spcPts val="300"/>
              </a:spcBef>
              <a:spcAft>
                <a:spcPts val="300"/>
              </a:spcAft>
            </a:pPr>
            <a:r>
              <a:rPr lang="en-US" sz="1600" b="1" dirty="0" smtClean="0">
                <a:solidFill>
                  <a:srgbClr val="0070C0"/>
                </a:solidFill>
                <a:latin typeface="Helvetica" pitchFamily="34" charset="0"/>
              </a:rPr>
              <a:t>DETECT ELECTRONICS SYSTEMS (I) PVT LTD</a:t>
            </a:r>
          </a:p>
          <a:p>
            <a:pPr algn="ctr">
              <a:spcBef>
                <a:spcPts val="300"/>
              </a:spcBef>
              <a:spcAft>
                <a:spcPts val="300"/>
              </a:spcAft>
            </a:pPr>
            <a:r>
              <a:rPr lang="en-US" sz="1600" dirty="0" smtClean="0">
                <a:solidFill>
                  <a:schemeClr val="tx1">
                    <a:lumMod val="75000"/>
                    <a:lumOff val="25000"/>
                  </a:schemeClr>
                </a:solidFill>
                <a:latin typeface="Helvetica" pitchFamily="34" charset="0"/>
              </a:rPr>
              <a:t>Plot No.55, Shree Nagar ,Near </a:t>
            </a:r>
            <a:r>
              <a:rPr lang="en-US" sz="1600" dirty="0" err="1" smtClean="0">
                <a:solidFill>
                  <a:schemeClr val="tx1">
                    <a:lumMod val="75000"/>
                    <a:lumOff val="25000"/>
                  </a:schemeClr>
                </a:solidFill>
                <a:latin typeface="Helvetica" pitchFamily="34" charset="0"/>
              </a:rPr>
              <a:t>Ulkanagari</a:t>
            </a:r>
            <a:r>
              <a:rPr lang="en-US" sz="1600" dirty="0" smtClean="0">
                <a:solidFill>
                  <a:schemeClr val="tx1">
                    <a:lumMod val="75000"/>
                    <a:lumOff val="25000"/>
                  </a:schemeClr>
                </a:solidFill>
                <a:latin typeface="Helvetica" pitchFamily="34" charset="0"/>
              </a:rPr>
              <a:t>, Aurangabad - 431005</a:t>
            </a:r>
            <a:endParaRPr lang="en-US" sz="1600" dirty="0" smtClean="0">
              <a:solidFill>
                <a:schemeClr val="tx1">
                  <a:lumMod val="75000"/>
                  <a:lumOff val="25000"/>
                </a:schemeClr>
              </a:solidFill>
              <a:latin typeface="Helvetica" pitchFamily="34" charset="0"/>
            </a:endParaRPr>
          </a:p>
          <a:p>
            <a:pPr algn="ctr">
              <a:spcBef>
                <a:spcPts val="300"/>
              </a:spcBef>
              <a:spcAft>
                <a:spcPts val="300"/>
              </a:spcAft>
            </a:pPr>
            <a:r>
              <a:rPr lang="en-US" sz="1600" dirty="0" err="1" smtClean="0">
                <a:solidFill>
                  <a:schemeClr val="tx1">
                    <a:lumMod val="75000"/>
                    <a:lumOff val="25000"/>
                  </a:schemeClr>
                </a:solidFill>
                <a:latin typeface="Helvetica" pitchFamily="34" charset="0"/>
              </a:rPr>
              <a:t>Telefax</a:t>
            </a:r>
            <a:r>
              <a:rPr lang="en-US" sz="1600" dirty="0" smtClean="0">
                <a:solidFill>
                  <a:schemeClr val="tx1">
                    <a:lumMod val="75000"/>
                    <a:lumOff val="25000"/>
                  </a:schemeClr>
                </a:solidFill>
                <a:latin typeface="Helvetica" pitchFamily="34" charset="0"/>
              </a:rPr>
              <a:t>:-  0240 – 2357400,Mobile no.- 9922260007</a:t>
            </a:r>
          </a:p>
          <a:p>
            <a:pPr algn="ctr">
              <a:spcBef>
                <a:spcPts val="300"/>
              </a:spcBef>
              <a:spcAft>
                <a:spcPts val="300"/>
              </a:spcAft>
            </a:pPr>
            <a:r>
              <a:rPr lang="en-US" sz="1600" dirty="0" smtClean="0">
                <a:solidFill>
                  <a:schemeClr val="tx1">
                    <a:lumMod val="75000"/>
                    <a:lumOff val="25000"/>
                  </a:schemeClr>
                </a:solidFill>
                <a:latin typeface="Helvetica" pitchFamily="34" charset="0"/>
              </a:rPr>
              <a:t>Email :- info@detectelectronics.com, Visit us :- www.detectelectronics.com</a:t>
            </a:r>
          </a:p>
        </p:txBody>
      </p:sp>
    </p:spTree>
    <p:extLst>
      <p:ext uri="{BB962C8B-B14F-4D97-AF65-F5344CB8AC3E}">
        <p14:creationId xmlns="" xmlns:p14="http://schemas.microsoft.com/office/powerpoint/2010/main" val="413130244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4055152" y="683042"/>
            <a:ext cx="4731035" cy="1015663"/>
          </a:xfrm>
          <a:prstGeom prst="rect">
            <a:avLst/>
          </a:prstGeom>
          <a:noFill/>
        </p:spPr>
        <p:txBody>
          <a:bodyPr wrap="square" rtlCol="0">
            <a:spAutoFit/>
          </a:bodyPr>
          <a:lstStyle/>
          <a:p>
            <a:pPr algn="r"/>
            <a:r>
              <a:rPr lang="en-US" sz="6000" dirty="0" smtClean="0">
                <a:solidFill>
                  <a:schemeClr val="accent1">
                    <a:lumMod val="75000"/>
                  </a:schemeClr>
                </a:solidFill>
              </a:rPr>
              <a:t>About Us</a:t>
            </a:r>
          </a:p>
        </p:txBody>
      </p:sp>
      <p:cxnSp>
        <p:nvCxnSpPr>
          <p:cNvPr id="10" name="Straight Connector 9"/>
          <p:cNvCxnSpPr/>
          <p:nvPr/>
        </p:nvCxnSpPr>
        <p:spPr>
          <a:xfrm>
            <a:off x="428711" y="6181785"/>
            <a:ext cx="3369331" cy="0"/>
          </a:xfrm>
          <a:prstGeom prst="line">
            <a:avLst/>
          </a:prstGeom>
          <a:ln w="9525" cmpd="sng">
            <a:solidFill>
              <a:schemeClr val="accent1">
                <a:lumMod val="75000"/>
              </a:schemeClr>
            </a:solidFill>
            <a:prstDash val="sysDash"/>
          </a:ln>
          <a:effectLst/>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402207" y="6141006"/>
            <a:ext cx="3489158" cy="338554"/>
          </a:xfrm>
          <a:prstGeom prst="rect">
            <a:avLst/>
          </a:prstGeom>
          <a:noFill/>
        </p:spPr>
        <p:txBody>
          <a:bodyPr wrap="square" rtlCol="0">
            <a:spAutoFit/>
          </a:bodyPr>
          <a:lstStyle/>
          <a:p>
            <a:pPr algn="just"/>
            <a:r>
              <a:rPr lang="en-US" sz="1600" dirty="0" smtClean="0">
                <a:solidFill>
                  <a:schemeClr val="accent1">
                    <a:lumMod val="75000"/>
                  </a:schemeClr>
                </a:solidFill>
              </a:rPr>
              <a:t>Detect  Electronics  Systems (I) Pvt. Ltd</a:t>
            </a:r>
          </a:p>
        </p:txBody>
      </p:sp>
      <p:sp>
        <p:nvSpPr>
          <p:cNvPr id="12" name="TextBox 11"/>
          <p:cNvSpPr txBox="1"/>
          <p:nvPr/>
        </p:nvSpPr>
        <p:spPr>
          <a:xfrm>
            <a:off x="4002144" y="1696279"/>
            <a:ext cx="4823790" cy="3785652"/>
          </a:xfrm>
          <a:prstGeom prst="rect">
            <a:avLst/>
          </a:prstGeom>
          <a:noFill/>
        </p:spPr>
        <p:txBody>
          <a:bodyPr wrap="square" numCol="1" rtlCol="0">
            <a:spAutoFit/>
          </a:bodyPr>
          <a:lstStyle/>
          <a:p>
            <a:pPr algn="just"/>
            <a:r>
              <a:rPr lang="en-US" sz="1500" dirty="0" smtClean="0">
                <a:solidFill>
                  <a:schemeClr val="tx1">
                    <a:lumMod val="75000"/>
                    <a:lumOff val="25000"/>
                  </a:schemeClr>
                </a:solidFill>
                <a:latin typeface="Helvetica" pitchFamily="34" charset="0"/>
                <a:ea typeface="MS UI Gothic" pitchFamily="34" charset="-128"/>
                <a:cs typeface="Arial Unicode MS" pitchFamily="34" charset="-128"/>
              </a:rPr>
              <a:t>Detect  Electronics  Systems (I) Private Limited,  a sister company of Detect Electronics System with 14  years  of  experience  our  existence  in  the  market  is marked in  providing  customer  satisfactory  service. DETECT  constitutes  of  well  trained and skilled manpower  in OFC, Civil  Engineering, Telecommunications, Electrical  and  Contract  Management  fields. It has attained laurels in timely completion of projects and quality management.  This  has  been  possible  because  of its  dynamic  and  diligent  team  which  towards  developing best  solutions  in telecom system, implementation, integration, maintenance, electrical and civil construction and  quality  management. It has proved itself as a pioneer in quality controlled turn key works in diversified sectors. </a:t>
            </a:r>
            <a:endParaRPr lang="en-US" sz="1500" dirty="0">
              <a:solidFill>
                <a:schemeClr val="tx1">
                  <a:lumMod val="75000"/>
                  <a:lumOff val="25000"/>
                </a:schemeClr>
              </a:solidFill>
              <a:latin typeface="Helvetica" pitchFamily="34" charset="0"/>
              <a:ea typeface="MS UI Gothic" pitchFamily="34" charset="-128"/>
              <a:cs typeface="Arial Unicode MS" pitchFamily="34" charset="-128"/>
            </a:endParaRPr>
          </a:p>
        </p:txBody>
      </p:sp>
      <p:sp>
        <p:nvSpPr>
          <p:cNvPr id="15" name="TextBox 14"/>
          <p:cNvSpPr txBox="1"/>
          <p:nvPr/>
        </p:nvSpPr>
        <p:spPr>
          <a:xfrm rot="10800000" flipV="1">
            <a:off x="6113428" y="6076231"/>
            <a:ext cx="2593252" cy="577081"/>
          </a:xfrm>
          <a:prstGeom prst="rect">
            <a:avLst/>
          </a:prstGeom>
          <a:solidFill>
            <a:schemeClr val="accent1">
              <a:lumMod val="20000"/>
              <a:lumOff val="80000"/>
            </a:schemeClr>
          </a:solidFill>
        </p:spPr>
        <p:txBody>
          <a:bodyPr wrap="square" rtlCol="0">
            <a:spAutoFit/>
          </a:bodyPr>
          <a:lstStyle/>
          <a:p>
            <a:r>
              <a:rPr lang="en-US" sz="1050" i="1" dirty="0" smtClean="0"/>
              <a:t>Contact : Satish Ajabe</a:t>
            </a:r>
          </a:p>
          <a:p>
            <a:r>
              <a:rPr lang="en-US" sz="1050" i="1" dirty="0" smtClean="0"/>
              <a:t>Mobile: +91 99222 60007</a:t>
            </a:r>
          </a:p>
          <a:p>
            <a:r>
              <a:rPr lang="en-US" sz="1050" i="1" dirty="0" smtClean="0"/>
              <a:t>Email: satish.ajabe@detectelectronics.com</a:t>
            </a:r>
          </a:p>
        </p:txBody>
      </p:sp>
      <p:pic>
        <p:nvPicPr>
          <p:cNvPr id="16" name="Picture 15"/>
          <p:cNvPicPr>
            <a:picLocks noChangeAspect="1"/>
          </p:cNvPicPr>
          <p:nvPr/>
        </p:nvPicPr>
        <p:blipFill>
          <a:blip r:embed="rId2"/>
          <a:stretch>
            <a:fillRect/>
          </a:stretch>
        </p:blipFill>
        <p:spPr>
          <a:xfrm>
            <a:off x="5419414" y="6078567"/>
            <a:ext cx="574746" cy="574746"/>
          </a:xfrm>
          <a:prstGeom prst="rect">
            <a:avLst/>
          </a:prstGeom>
        </p:spPr>
      </p:pic>
      <p:pic>
        <p:nvPicPr>
          <p:cNvPr id="1026" name="Picture 2"/>
          <p:cNvPicPr>
            <a:picLocks noChangeAspect="1" noChangeArrowheads="1"/>
          </p:cNvPicPr>
          <p:nvPr/>
        </p:nvPicPr>
        <p:blipFill>
          <a:blip r:embed="rId3"/>
          <a:srcRect/>
          <a:stretch>
            <a:fillRect/>
          </a:stretch>
        </p:blipFill>
        <p:spPr bwMode="auto">
          <a:xfrm>
            <a:off x="177583" y="325442"/>
            <a:ext cx="2690262" cy="633003"/>
          </a:xfrm>
          <a:prstGeom prst="rect">
            <a:avLst/>
          </a:prstGeom>
          <a:noFill/>
          <a:ln w="9525">
            <a:noFill/>
            <a:miter lim="800000"/>
            <a:headEnd/>
            <a:tailEnd/>
          </a:ln>
          <a:effectLst/>
        </p:spPr>
      </p:pic>
      <p:pic>
        <p:nvPicPr>
          <p:cNvPr id="1028" name="Picture 4" descr="C:\Users\Server\Downloads\dectect\tower-infrastructure.png"/>
          <p:cNvPicPr>
            <a:picLocks noChangeAspect="1" noChangeArrowheads="1"/>
          </p:cNvPicPr>
          <p:nvPr/>
        </p:nvPicPr>
        <p:blipFill>
          <a:blip r:embed="rId4"/>
          <a:srcRect/>
          <a:stretch>
            <a:fillRect/>
          </a:stretch>
        </p:blipFill>
        <p:spPr bwMode="auto">
          <a:xfrm>
            <a:off x="408104" y="1971454"/>
            <a:ext cx="3246393" cy="3246392"/>
          </a:xfrm>
          <a:prstGeom prst="rect">
            <a:avLst/>
          </a:prstGeom>
          <a:noFill/>
        </p:spPr>
      </p:pic>
    </p:spTree>
    <p:extLst>
      <p:ext uri="{BB962C8B-B14F-4D97-AF65-F5344CB8AC3E}">
        <p14:creationId xmlns="" xmlns:p14="http://schemas.microsoft.com/office/powerpoint/2010/main" val="271170985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3472070" y="683042"/>
            <a:ext cx="5314117" cy="1015663"/>
          </a:xfrm>
          <a:prstGeom prst="rect">
            <a:avLst/>
          </a:prstGeom>
          <a:noFill/>
        </p:spPr>
        <p:txBody>
          <a:bodyPr wrap="square" rtlCol="0">
            <a:spAutoFit/>
          </a:bodyPr>
          <a:lstStyle/>
          <a:p>
            <a:pPr algn="r"/>
            <a:r>
              <a:rPr lang="en-US" sz="6000" dirty="0" smtClean="0">
                <a:solidFill>
                  <a:schemeClr val="accent1">
                    <a:lumMod val="75000"/>
                  </a:schemeClr>
                </a:solidFill>
              </a:rPr>
              <a:t>About Director </a:t>
            </a:r>
          </a:p>
        </p:txBody>
      </p:sp>
      <p:cxnSp>
        <p:nvCxnSpPr>
          <p:cNvPr id="10" name="Straight Connector 9"/>
          <p:cNvCxnSpPr/>
          <p:nvPr/>
        </p:nvCxnSpPr>
        <p:spPr>
          <a:xfrm>
            <a:off x="428711" y="6181785"/>
            <a:ext cx="3369331" cy="0"/>
          </a:xfrm>
          <a:prstGeom prst="line">
            <a:avLst/>
          </a:prstGeom>
          <a:ln w="9525" cmpd="sng">
            <a:solidFill>
              <a:schemeClr val="accent1">
                <a:lumMod val="75000"/>
              </a:schemeClr>
            </a:solidFill>
            <a:prstDash val="sysDash"/>
          </a:ln>
          <a:effectLst/>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402207" y="6141006"/>
            <a:ext cx="3489158" cy="338554"/>
          </a:xfrm>
          <a:prstGeom prst="rect">
            <a:avLst/>
          </a:prstGeom>
          <a:noFill/>
        </p:spPr>
        <p:txBody>
          <a:bodyPr wrap="square" rtlCol="0">
            <a:spAutoFit/>
          </a:bodyPr>
          <a:lstStyle/>
          <a:p>
            <a:pPr algn="just"/>
            <a:r>
              <a:rPr lang="en-US" sz="1600" dirty="0" smtClean="0">
                <a:solidFill>
                  <a:schemeClr val="accent1">
                    <a:lumMod val="75000"/>
                  </a:schemeClr>
                </a:solidFill>
              </a:rPr>
              <a:t>Detect  Electronics  Systems (I) Pvt. Ltd</a:t>
            </a:r>
          </a:p>
        </p:txBody>
      </p:sp>
      <p:sp>
        <p:nvSpPr>
          <p:cNvPr id="12" name="TextBox 11"/>
          <p:cNvSpPr txBox="1"/>
          <p:nvPr/>
        </p:nvSpPr>
        <p:spPr>
          <a:xfrm>
            <a:off x="3967736" y="1698705"/>
            <a:ext cx="5017238" cy="3785652"/>
          </a:xfrm>
          <a:prstGeom prst="rect">
            <a:avLst/>
          </a:prstGeom>
          <a:noFill/>
        </p:spPr>
        <p:txBody>
          <a:bodyPr wrap="square" numCol="1" rtlCol="0">
            <a:spAutoFit/>
          </a:bodyPr>
          <a:lstStyle/>
          <a:p>
            <a:pPr algn="just"/>
            <a:endParaRPr lang="en-US" sz="1500" dirty="0" smtClean="0">
              <a:solidFill>
                <a:schemeClr val="tx1">
                  <a:lumMod val="75000"/>
                  <a:lumOff val="25000"/>
                </a:schemeClr>
              </a:solidFill>
              <a:latin typeface="Helvetica" pitchFamily="34" charset="0"/>
            </a:endParaRPr>
          </a:p>
          <a:p>
            <a:pPr algn="just"/>
            <a:r>
              <a:rPr lang="en-US" sz="1500" dirty="0" smtClean="0">
                <a:solidFill>
                  <a:schemeClr val="tx1">
                    <a:lumMod val="75000"/>
                    <a:lumOff val="25000"/>
                  </a:schemeClr>
                </a:solidFill>
                <a:latin typeface="Helvetica" pitchFamily="34" charset="0"/>
              </a:rPr>
              <a:t>Satish Ajabe is the Director of Detect Electronics Systems (I) </a:t>
            </a:r>
            <a:r>
              <a:rPr lang="en-US" sz="1500" dirty="0" smtClean="0">
                <a:solidFill>
                  <a:schemeClr val="tx1">
                    <a:lumMod val="75000"/>
                    <a:lumOff val="25000"/>
                  </a:schemeClr>
                </a:solidFill>
                <a:latin typeface="Helvetica" pitchFamily="34" charset="0"/>
              </a:rPr>
              <a:t>Private Limited </a:t>
            </a:r>
            <a:r>
              <a:rPr lang="en-US" sz="1500" dirty="0" smtClean="0">
                <a:solidFill>
                  <a:schemeClr val="tx1">
                    <a:lumMod val="75000"/>
                    <a:lumOff val="25000"/>
                  </a:schemeClr>
                </a:solidFill>
                <a:latin typeface="Helvetica" pitchFamily="34" charset="0"/>
              </a:rPr>
              <a:t>Located at Aurangabad. </a:t>
            </a:r>
          </a:p>
          <a:p>
            <a:pPr algn="just"/>
            <a:endParaRPr lang="en-US" sz="1500" dirty="0" smtClean="0">
              <a:solidFill>
                <a:schemeClr val="tx1">
                  <a:lumMod val="75000"/>
                  <a:lumOff val="25000"/>
                </a:schemeClr>
              </a:solidFill>
              <a:latin typeface="Helvetica" pitchFamily="34" charset="0"/>
            </a:endParaRPr>
          </a:p>
          <a:p>
            <a:pPr algn="just"/>
            <a:r>
              <a:rPr lang="en-US" sz="1500" dirty="0" smtClean="0">
                <a:solidFill>
                  <a:schemeClr val="tx1">
                    <a:lumMod val="75000"/>
                    <a:lumOff val="25000"/>
                  </a:schemeClr>
                </a:solidFill>
                <a:latin typeface="Helvetica" pitchFamily="34" charset="0"/>
              </a:rPr>
              <a:t>Satish started his career at a young age of 21 after Bachelor of engineering from </a:t>
            </a:r>
            <a:r>
              <a:rPr lang="en-US" sz="1500" dirty="0" err="1" smtClean="0">
                <a:solidFill>
                  <a:schemeClr val="tx1">
                    <a:lumMod val="75000"/>
                    <a:lumOff val="25000"/>
                  </a:schemeClr>
                </a:solidFill>
                <a:latin typeface="Helvetica" pitchFamily="34" charset="0"/>
              </a:rPr>
              <a:t>Pune</a:t>
            </a:r>
            <a:r>
              <a:rPr lang="en-US" sz="1500" dirty="0" smtClean="0">
                <a:solidFill>
                  <a:schemeClr val="tx1">
                    <a:lumMod val="75000"/>
                    <a:lumOff val="25000"/>
                  </a:schemeClr>
                </a:solidFill>
                <a:latin typeface="Helvetica" pitchFamily="34" charset="0"/>
              </a:rPr>
              <a:t> University and founded DETECT, with a modest capital, in the year 1998.  Today, at 33 he heads a successful enterprise, amongst the top companies, with  of over 18 </a:t>
            </a:r>
            <a:r>
              <a:rPr lang="en-US" sz="1500" dirty="0" err="1" smtClean="0">
                <a:solidFill>
                  <a:schemeClr val="tx1">
                    <a:lumMod val="75000"/>
                    <a:lumOff val="25000"/>
                  </a:schemeClr>
                </a:solidFill>
                <a:latin typeface="Helvetica" pitchFamily="34" charset="0"/>
              </a:rPr>
              <a:t>crores</a:t>
            </a:r>
            <a:r>
              <a:rPr lang="en-US" sz="1500" dirty="0" smtClean="0">
                <a:solidFill>
                  <a:schemeClr val="tx1">
                    <a:lumMod val="75000"/>
                    <a:lumOff val="25000"/>
                  </a:schemeClr>
                </a:solidFill>
                <a:latin typeface="Helvetica" pitchFamily="34" charset="0"/>
              </a:rPr>
              <a:t> turn over.</a:t>
            </a:r>
          </a:p>
          <a:p>
            <a:pPr algn="just"/>
            <a:endParaRPr lang="en-US" sz="1500" dirty="0" smtClean="0">
              <a:solidFill>
                <a:schemeClr val="tx1">
                  <a:lumMod val="75000"/>
                  <a:lumOff val="25000"/>
                </a:schemeClr>
              </a:solidFill>
              <a:latin typeface="Helvetica" pitchFamily="34" charset="0"/>
            </a:endParaRPr>
          </a:p>
          <a:p>
            <a:pPr algn="just"/>
            <a:r>
              <a:rPr lang="en-US" sz="1500" dirty="0" smtClean="0">
                <a:solidFill>
                  <a:schemeClr val="tx1">
                    <a:lumMod val="75000"/>
                    <a:lumOff val="25000"/>
                  </a:schemeClr>
                </a:solidFill>
                <a:latin typeface="Helvetica" pitchFamily="34" charset="0"/>
              </a:rPr>
              <a:t>Satish has played a pivotal role in </a:t>
            </a:r>
            <a:r>
              <a:rPr lang="en-US" sz="1500" dirty="0" err="1" smtClean="0">
                <a:solidFill>
                  <a:schemeClr val="tx1">
                    <a:lumMod val="75000"/>
                    <a:lumOff val="25000"/>
                  </a:schemeClr>
                </a:solidFill>
                <a:latin typeface="Helvetica" pitchFamily="34" charset="0"/>
              </a:rPr>
              <a:t>Detect’s</a:t>
            </a:r>
            <a:r>
              <a:rPr lang="en-US" sz="1500" dirty="0" smtClean="0">
                <a:solidFill>
                  <a:schemeClr val="tx1">
                    <a:lumMod val="75000"/>
                    <a:lumOff val="25000"/>
                  </a:schemeClr>
                </a:solidFill>
                <a:latin typeface="Helvetica" pitchFamily="34" charset="0"/>
              </a:rPr>
              <a:t> phenomenal growth in a short span of fourteen years. He has been closely involved from the very beginning in the growth of Detect in the telecommunication services sector. </a:t>
            </a:r>
          </a:p>
          <a:p>
            <a:pPr algn="just"/>
            <a:endParaRPr lang="en-US" sz="1500" dirty="0" smtClean="0">
              <a:solidFill>
                <a:schemeClr val="tx1">
                  <a:lumMod val="75000"/>
                  <a:lumOff val="25000"/>
                </a:schemeClr>
              </a:solidFill>
              <a:latin typeface="Helvetica" pitchFamily="34" charset="0"/>
            </a:endParaRPr>
          </a:p>
        </p:txBody>
      </p:sp>
      <p:sp>
        <p:nvSpPr>
          <p:cNvPr id="15" name="TextBox 14"/>
          <p:cNvSpPr txBox="1"/>
          <p:nvPr/>
        </p:nvSpPr>
        <p:spPr>
          <a:xfrm rot="10800000" flipV="1">
            <a:off x="6113428" y="6076231"/>
            <a:ext cx="2593252" cy="577081"/>
          </a:xfrm>
          <a:prstGeom prst="rect">
            <a:avLst/>
          </a:prstGeom>
          <a:solidFill>
            <a:schemeClr val="accent1">
              <a:lumMod val="20000"/>
              <a:lumOff val="80000"/>
            </a:schemeClr>
          </a:solidFill>
        </p:spPr>
        <p:txBody>
          <a:bodyPr wrap="square" rtlCol="0">
            <a:spAutoFit/>
          </a:bodyPr>
          <a:lstStyle/>
          <a:p>
            <a:r>
              <a:rPr lang="en-US" sz="1050" i="1" dirty="0" smtClean="0"/>
              <a:t>Contact : Satish Ajabe</a:t>
            </a:r>
          </a:p>
          <a:p>
            <a:r>
              <a:rPr lang="en-US" sz="1050" i="1" dirty="0" smtClean="0"/>
              <a:t>Mobile: +91 99222 60007</a:t>
            </a:r>
          </a:p>
          <a:p>
            <a:r>
              <a:rPr lang="en-US" sz="1050" i="1" dirty="0" smtClean="0"/>
              <a:t>Email: satish.ajabe@detectelectronics.com</a:t>
            </a:r>
          </a:p>
        </p:txBody>
      </p:sp>
      <p:pic>
        <p:nvPicPr>
          <p:cNvPr id="16" name="Picture 15"/>
          <p:cNvPicPr>
            <a:picLocks noChangeAspect="1"/>
          </p:cNvPicPr>
          <p:nvPr/>
        </p:nvPicPr>
        <p:blipFill>
          <a:blip r:embed="rId2"/>
          <a:stretch>
            <a:fillRect/>
          </a:stretch>
        </p:blipFill>
        <p:spPr>
          <a:xfrm>
            <a:off x="5419414" y="6078567"/>
            <a:ext cx="574746" cy="574746"/>
          </a:xfrm>
          <a:prstGeom prst="rect">
            <a:avLst/>
          </a:prstGeom>
        </p:spPr>
      </p:pic>
      <p:pic>
        <p:nvPicPr>
          <p:cNvPr id="1026" name="Picture 2"/>
          <p:cNvPicPr>
            <a:picLocks noChangeAspect="1" noChangeArrowheads="1"/>
          </p:cNvPicPr>
          <p:nvPr/>
        </p:nvPicPr>
        <p:blipFill>
          <a:blip r:embed="rId3"/>
          <a:srcRect/>
          <a:stretch>
            <a:fillRect/>
          </a:stretch>
        </p:blipFill>
        <p:spPr bwMode="auto">
          <a:xfrm>
            <a:off x="177583" y="325442"/>
            <a:ext cx="2690262" cy="633003"/>
          </a:xfrm>
          <a:prstGeom prst="rect">
            <a:avLst/>
          </a:prstGeom>
          <a:noFill/>
          <a:ln w="9525">
            <a:noFill/>
            <a:miter lim="800000"/>
            <a:headEnd/>
            <a:tailEnd/>
          </a:ln>
          <a:effectLst/>
        </p:spPr>
      </p:pic>
      <p:pic>
        <p:nvPicPr>
          <p:cNvPr id="13" name="Picture 12" descr="vision.jpg"/>
          <p:cNvPicPr>
            <a:picLocks noChangeAspect="1"/>
          </p:cNvPicPr>
          <p:nvPr/>
        </p:nvPicPr>
        <p:blipFill>
          <a:blip r:embed="rId4"/>
          <a:stretch>
            <a:fillRect/>
          </a:stretch>
        </p:blipFill>
        <p:spPr>
          <a:xfrm>
            <a:off x="253784" y="2423411"/>
            <a:ext cx="3465722" cy="2475515"/>
          </a:xfrm>
          <a:prstGeom prst="rect">
            <a:avLst/>
          </a:prstGeom>
        </p:spPr>
      </p:pic>
    </p:spTree>
    <p:extLst>
      <p:ext uri="{BB962C8B-B14F-4D97-AF65-F5344CB8AC3E}">
        <p14:creationId xmlns="" xmlns:p14="http://schemas.microsoft.com/office/powerpoint/2010/main" val="271170985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4055152" y="683042"/>
            <a:ext cx="4731035" cy="1015663"/>
          </a:xfrm>
          <a:prstGeom prst="rect">
            <a:avLst/>
          </a:prstGeom>
          <a:noFill/>
        </p:spPr>
        <p:txBody>
          <a:bodyPr wrap="square" rtlCol="0">
            <a:spAutoFit/>
          </a:bodyPr>
          <a:lstStyle/>
          <a:p>
            <a:pPr algn="r"/>
            <a:r>
              <a:rPr lang="en-US" sz="6000" dirty="0" smtClean="0">
                <a:solidFill>
                  <a:schemeClr val="accent1">
                    <a:lumMod val="75000"/>
                  </a:schemeClr>
                </a:solidFill>
              </a:rPr>
              <a:t>Services</a:t>
            </a:r>
          </a:p>
        </p:txBody>
      </p:sp>
      <p:cxnSp>
        <p:nvCxnSpPr>
          <p:cNvPr id="10" name="Straight Connector 9"/>
          <p:cNvCxnSpPr/>
          <p:nvPr/>
        </p:nvCxnSpPr>
        <p:spPr>
          <a:xfrm>
            <a:off x="428711" y="6181785"/>
            <a:ext cx="3369331" cy="0"/>
          </a:xfrm>
          <a:prstGeom prst="line">
            <a:avLst/>
          </a:prstGeom>
          <a:ln w="9525" cmpd="sng">
            <a:solidFill>
              <a:schemeClr val="accent1">
                <a:lumMod val="75000"/>
              </a:schemeClr>
            </a:solidFill>
            <a:prstDash val="sysDash"/>
          </a:ln>
          <a:effectLst/>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402207" y="6141006"/>
            <a:ext cx="3489158" cy="338554"/>
          </a:xfrm>
          <a:prstGeom prst="rect">
            <a:avLst/>
          </a:prstGeom>
          <a:noFill/>
        </p:spPr>
        <p:txBody>
          <a:bodyPr wrap="square" rtlCol="0">
            <a:spAutoFit/>
          </a:bodyPr>
          <a:lstStyle/>
          <a:p>
            <a:pPr algn="just"/>
            <a:r>
              <a:rPr lang="en-US" sz="1600" dirty="0" smtClean="0">
                <a:solidFill>
                  <a:schemeClr val="accent1">
                    <a:lumMod val="75000"/>
                  </a:schemeClr>
                </a:solidFill>
              </a:rPr>
              <a:t>Detect  Electronics  Systems (I) Pvt. Ltd</a:t>
            </a:r>
          </a:p>
        </p:txBody>
      </p:sp>
      <p:sp>
        <p:nvSpPr>
          <p:cNvPr id="15" name="TextBox 14"/>
          <p:cNvSpPr txBox="1"/>
          <p:nvPr/>
        </p:nvSpPr>
        <p:spPr>
          <a:xfrm rot="10800000" flipV="1">
            <a:off x="6113428" y="6076231"/>
            <a:ext cx="2593252" cy="577081"/>
          </a:xfrm>
          <a:prstGeom prst="rect">
            <a:avLst/>
          </a:prstGeom>
          <a:solidFill>
            <a:schemeClr val="accent1">
              <a:lumMod val="20000"/>
              <a:lumOff val="80000"/>
            </a:schemeClr>
          </a:solidFill>
        </p:spPr>
        <p:txBody>
          <a:bodyPr wrap="square" rtlCol="0">
            <a:spAutoFit/>
          </a:bodyPr>
          <a:lstStyle/>
          <a:p>
            <a:r>
              <a:rPr lang="en-US" sz="1050" i="1" dirty="0" smtClean="0"/>
              <a:t>Contact : Satish Ajabe</a:t>
            </a:r>
          </a:p>
          <a:p>
            <a:r>
              <a:rPr lang="en-US" sz="1050" i="1" dirty="0" smtClean="0"/>
              <a:t>Mobile: +91 99222 60007</a:t>
            </a:r>
          </a:p>
          <a:p>
            <a:r>
              <a:rPr lang="en-US" sz="1050" i="1" dirty="0" smtClean="0"/>
              <a:t>Email: satish.ajabe@detectelectronics.com</a:t>
            </a:r>
          </a:p>
        </p:txBody>
      </p:sp>
      <p:pic>
        <p:nvPicPr>
          <p:cNvPr id="16" name="Picture 15"/>
          <p:cNvPicPr>
            <a:picLocks noChangeAspect="1"/>
          </p:cNvPicPr>
          <p:nvPr/>
        </p:nvPicPr>
        <p:blipFill>
          <a:blip r:embed="rId2"/>
          <a:stretch>
            <a:fillRect/>
          </a:stretch>
        </p:blipFill>
        <p:spPr>
          <a:xfrm>
            <a:off x="5419414" y="6078567"/>
            <a:ext cx="574746" cy="574746"/>
          </a:xfrm>
          <a:prstGeom prst="rect">
            <a:avLst/>
          </a:prstGeom>
        </p:spPr>
      </p:pic>
      <p:pic>
        <p:nvPicPr>
          <p:cNvPr id="1026" name="Picture 2"/>
          <p:cNvPicPr>
            <a:picLocks noChangeAspect="1" noChangeArrowheads="1"/>
          </p:cNvPicPr>
          <p:nvPr/>
        </p:nvPicPr>
        <p:blipFill>
          <a:blip r:embed="rId3"/>
          <a:srcRect/>
          <a:stretch>
            <a:fillRect/>
          </a:stretch>
        </p:blipFill>
        <p:spPr bwMode="auto">
          <a:xfrm>
            <a:off x="177583" y="325442"/>
            <a:ext cx="2690262" cy="633003"/>
          </a:xfrm>
          <a:prstGeom prst="rect">
            <a:avLst/>
          </a:prstGeom>
          <a:noFill/>
          <a:ln w="9525">
            <a:noFill/>
            <a:miter lim="800000"/>
            <a:headEnd/>
            <a:tailEnd/>
          </a:ln>
          <a:effectLst/>
        </p:spPr>
      </p:pic>
      <p:sp>
        <p:nvSpPr>
          <p:cNvPr id="17" name="TextBox 16"/>
          <p:cNvSpPr txBox="1"/>
          <p:nvPr/>
        </p:nvSpPr>
        <p:spPr>
          <a:xfrm>
            <a:off x="428711" y="1208381"/>
            <a:ext cx="2910837" cy="461665"/>
          </a:xfrm>
          <a:prstGeom prst="rect">
            <a:avLst/>
          </a:prstGeom>
          <a:noFill/>
        </p:spPr>
        <p:txBody>
          <a:bodyPr wrap="square" rtlCol="0">
            <a:spAutoFit/>
          </a:bodyPr>
          <a:lstStyle/>
          <a:p>
            <a:endParaRPr lang="en-US" sz="2400" dirty="0" smtClean="0">
              <a:solidFill>
                <a:srgbClr val="FFC000"/>
              </a:solidFill>
            </a:endParaRPr>
          </a:p>
        </p:txBody>
      </p:sp>
      <p:sp>
        <p:nvSpPr>
          <p:cNvPr id="18" name="TextBox 17"/>
          <p:cNvSpPr txBox="1"/>
          <p:nvPr/>
        </p:nvSpPr>
        <p:spPr>
          <a:xfrm>
            <a:off x="402207" y="1670046"/>
            <a:ext cx="8277969" cy="2820003"/>
          </a:xfrm>
          <a:prstGeom prst="rect">
            <a:avLst/>
          </a:prstGeom>
          <a:noFill/>
        </p:spPr>
        <p:txBody>
          <a:bodyPr wrap="square" rtlCol="0">
            <a:spAutoFit/>
          </a:bodyPr>
          <a:lstStyle/>
          <a:p>
            <a:pPr marL="182880" lvl="0">
              <a:lnSpc>
                <a:spcPct val="150000"/>
              </a:lnSpc>
              <a:spcBef>
                <a:spcPts val="600"/>
              </a:spcBef>
              <a:spcAft>
                <a:spcPts val="600"/>
              </a:spcAft>
              <a:buBlip>
                <a:blip r:embed="rId4"/>
              </a:buBlip>
            </a:pPr>
            <a:r>
              <a:rPr lang="en-US" sz="1500" dirty="0" smtClean="0">
                <a:solidFill>
                  <a:schemeClr val="tx1">
                    <a:lumMod val="75000"/>
                    <a:lumOff val="25000"/>
                  </a:schemeClr>
                </a:solidFill>
                <a:latin typeface="Helvetica" pitchFamily="34" charset="0"/>
              </a:rPr>
              <a:t>Tower Foundation Work.    </a:t>
            </a:r>
          </a:p>
          <a:p>
            <a:pPr marL="182880" lvl="0">
              <a:lnSpc>
                <a:spcPct val="150000"/>
              </a:lnSpc>
              <a:spcBef>
                <a:spcPts val="600"/>
              </a:spcBef>
              <a:spcAft>
                <a:spcPts val="600"/>
              </a:spcAft>
              <a:buBlip>
                <a:blip r:embed="rId4"/>
              </a:buBlip>
            </a:pPr>
            <a:r>
              <a:rPr lang="en-US" sz="1500" dirty="0" smtClean="0">
                <a:solidFill>
                  <a:schemeClr val="tx1">
                    <a:lumMod val="75000"/>
                    <a:lumOff val="25000"/>
                  </a:schemeClr>
                </a:solidFill>
                <a:latin typeface="Helvetica" pitchFamily="34" charset="0"/>
              </a:rPr>
              <a:t>Tower Erection Work. </a:t>
            </a:r>
          </a:p>
          <a:p>
            <a:pPr marL="182880" lvl="0">
              <a:lnSpc>
                <a:spcPct val="150000"/>
              </a:lnSpc>
              <a:spcBef>
                <a:spcPts val="600"/>
              </a:spcBef>
              <a:spcAft>
                <a:spcPts val="600"/>
              </a:spcAft>
              <a:buBlip>
                <a:blip r:embed="rId4"/>
              </a:buBlip>
            </a:pPr>
            <a:r>
              <a:rPr lang="en-US" sz="1500" dirty="0" smtClean="0">
                <a:solidFill>
                  <a:schemeClr val="tx1">
                    <a:lumMod val="75000"/>
                    <a:lumOff val="25000"/>
                  </a:schemeClr>
                </a:solidFill>
                <a:latin typeface="Helvetica" pitchFamily="34" charset="0"/>
              </a:rPr>
              <a:t>Tower Electrification Work.         </a:t>
            </a:r>
          </a:p>
          <a:p>
            <a:pPr marL="182880" lvl="0">
              <a:lnSpc>
                <a:spcPct val="150000"/>
              </a:lnSpc>
              <a:spcBef>
                <a:spcPts val="600"/>
              </a:spcBef>
              <a:spcAft>
                <a:spcPts val="600"/>
              </a:spcAft>
              <a:buBlip>
                <a:blip r:embed="rId4"/>
              </a:buBlip>
            </a:pPr>
            <a:r>
              <a:rPr lang="en-US" sz="1500" dirty="0" smtClean="0">
                <a:solidFill>
                  <a:schemeClr val="tx1">
                    <a:lumMod val="75000"/>
                    <a:lumOff val="25000"/>
                  </a:schemeClr>
                </a:solidFill>
                <a:latin typeface="Helvetica" pitchFamily="34" charset="0"/>
              </a:rPr>
              <a:t> RF Installation Work.</a:t>
            </a:r>
          </a:p>
          <a:p>
            <a:pPr marL="182880" lvl="0">
              <a:lnSpc>
                <a:spcPct val="150000"/>
              </a:lnSpc>
              <a:spcBef>
                <a:spcPts val="600"/>
              </a:spcBef>
              <a:spcAft>
                <a:spcPts val="600"/>
              </a:spcAft>
              <a:buBlip>
                <a:blip r:embed="rId4"/>
              </a:buBlip>
            </a:pPr>
            <a:r>
              <a:rPr lang="en-US" sz="1500" dirty="0" smtClean="0">
                <a:solidFill>
                  <a:schemeClr val="tx1">
                    <a:lumMod val="75000"/>
                    <a:lumOff val="25000"/>
                  </a:schemeClr>
                </a:solidFill>
                <a:latin typeface="Helvetica" pitchFamily="34" charset="0"/>
              </a:rPr>
              <a:t>OFC  Work.    </a:t>
            </a:r>
          </a:p>
          <a:p>
            <a:pPr lvl="0">
              <a:lnSpc>
                <a:spcPct val="150000"/>
              </a:lnSpc>
            </a:pPr>
            <a:r>
              <a:rPr lang="en-US" sz="1500" b="1" dirty="0" smtClean="0">
                <a:solidFill>
                  <a:schemeClr val="tx1">
                    <a:lumMod val="75000"/>
                    <a:lumOff val="25000"/>
                  </a:schemeClr>
                </a:solidFill>
                <a:latin typeface="Helvetica" pitchFamily="34" charset="0"/>
              </a:rPr>
              <a:t>		</a:t>
            </a:r>
          </a:p>
        </p:txBody>
      </p:sp>
      <p:pic>
        <p:nvPicPr>
          <p:cNvPr id="2" name="Picture 2" descr="M:\detect electronics images\images\construction\construction-of-gbt.JPG"/>
          <p:cNvPicPr>
            <a:picLocks noChangeAspect="1" noChangeArrowheads="1"/>
          </p:cNvPicPr>
          <p:nvPr/>
        </p:nvPicPr>
        <p:blipFill>
          <a:blip r:embed="rId5"/>
          <a:srcRect/>
          <a:stretch>
            <a:fillRect/>
          </a:stretch>
        </p:blipFill>
        <p:spPr bwMode="auto">
          <a:xfrm>
            <a:off x="4860183" y="1847719"/>
            <a:ext cx="2988374" cy="1800225"/>
          </a:xfrm>
          <a:prstGeom prst="rect">
            <a:avLst/>
          </a:prstGeom>
          <a:noFill/>
        </p:spPr>
      </p:pic>
      <p:pic>
        <p:nvPicPr>
          <p:cNvPr id="13" name="Picture 4"/>
          <p:cNvPicPr>
            <a:picLocks noGrp="1" noChangeAspect="1" noChangeArrowheads="1"/>
          </p:cNvPicPr>
          <p:nvPr>
            <p:ph idx="1"/>
          </p:nvPr>
        </p:nvPicPr>
        <p:blipFill>
          <a:blip r:embed="rId6" cstate="print"/>
          <a:srcRect/>
          <a:stretch>
            <a:fillRect/>
          </a:stretch>
        </p:blipFill>
        <p:spPr bwMode="auto">
          <a:xfrm>
            <a:off x="6739671" y="3359126"/>
            <a:ext cx="2046516" cy="2387602"/>
          </a:xfrm>
          <a:prstGeom prst="rect">
            <a:avLst/>
          </a:prstGeom>
          <a:noFill/>
          <a:ln w="9525">
            <a:noFill/>
            <a:miter lim="800000"/>
            <a:headEnd/>
            <a:tailEnd/>
          </a:ln>
          <a:effectLst/>
        </p:spPr>
      </p:pic>
    </p:spTree>
    <p:extLst>
      <p:ext uri="{BB962C8B-B14F-4D97-AF65-F5344CB8AC3E}">
        <p14:creationId xmlns="" xmlns:p14="http://schemas.microsoft.com/office/powerpoint/2010/main" val="271170985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4055152" y="683042"/>
            <a:ext cx="4731035" cy="1015663"/>
          </a:xfrm>
          <a:prstGeom prst="rect">
            <a:avLst/>
          </a:prstGeom>
          <a:noFill/>
        </p:spPr>
        <p:txBody>
          <a:bodyPr wrap="square" rtlCol="0">
            <a:spAutoFit/>
          </a:bodyPr>
          <a:lstStyle/>
          <a:p>
            <a:pPr algn="r"/>
            <a:r>
              <a:rPr lang="en-US" sz="6000" dirty="0" smtClean="0">
                <a:solidFill>
                  <a:schemeClr val="accent1">
                    <a:lumMod val="75000"/>
                  </a:schemeClr>
                </a:solidFill>
              </a:rPr>
              <a:t>Services</a:t>
            </a:r>
          </a:p>
        </p:txBody>
      </p:sp>
      <p:cxnSp>
        <p:nvCxnSpPr>
          <p:cNvPr id="10" name="Straight Connector 9"/>
          <p:cNvCxnSpPr/>
          <p:nvPr/>
        </p:nvCxnSpPr>
        <p:spPr>
          <a:xfrm>
            <a:off x="428711" y="6181785"/>
            <a:ext cx="3369331" cy="0"/>
          </a:xfrm>
          <a:prstGeom prst="line">
            <a:avLst/>
          </a:prstGeom>
          <a:ln w="9525" cmpd="sng">
            <a:solidFill>
              <a:schemeClr val="accent1">
                <a:lumMod val="75000"/>
              </a:schemeClr>
            </a:solidFill>
            <a:prstDash val="sysDash"/>
          </a:ln>
          <a:effectLst/>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402207" y="6141006"/>
            <a:ext cx="3489158" cy="338554"/>
          </a:xfrm>
          <a:prstGeom prst="rect">
            <a:avLst/>
          </a:prstGeom>
          <a:noFill/>
        </p:spPr>
        <p:txBody>
          <a:bodyPr wrap="square" rtlCol="0">
            <a:spAutoFit/>
          </a:bodyPr>
          <a:lstStyle/>
          <a:p>
            <a:pPr algn="just"/>
            <a:r>
              <a:rPr lang="en-US" sz="1600" dirty="0" smtClean="0">
                <a:solidFill>
                  <a:schemeClr val="accent1">
                    <a:lumMod val="75000"/>
                  </a:schemeClr>
                </a:solidFill>
              </a:rPr>
              <a:t>Detect  Electronics  Systems (I) Pvt. Ltd</a:t>
            </a:r>
          </a:p>
        </p:txBody>
      </p:sp>
      <p:sp>
        <p:nvSpPr>
          <p:cNvPr id="15" name="TextBox 14"/>
          <p:cNvSpPr txBox="1"/>
          <p:nvPr/>
        </p:nvSpPr>
        <p:spPr>
          <a:xfrm rot="10800000" flipV="1">
            <a:off x="6113428" y="6076231"/>
            <a:ext cx="2593252" cy="577081"/>
          </a:xfrm>
          <a:prstGeom prst="rect">
            <a:avLst/>
          </a:prstGeom>
          <a:solidFill>
            <a:schemeClr val="accent1">
              <a:lumMod val="20000"/>
              <a:lumOff val="80000"/>
            </a:schemeClr>
          </a:solidFill>
        </p:spPr>
        <p:txBody>
          <a:bodyPr wrap="square" rtlCol="0">
            <a:spAutoFit/>
          </a:bodyPr>
          <a:lstStyle/>
          <a:p>
            <a:r>
              <a:rPr lang="en-US" sz="1050" i="1" dirty="0" smtClean="0"/>
              <a:t>Contact : Satish Ajabe</a:t>
            </a:r>
          </a:p>
          <a:p>
            <a:r>
              <a:rPr lang="en-US" sz="1050" i="1" dirty="0" smtClean="0"/>
              <a:t>Mobile: +91 99222 60007</a:t>
            </a:r>
          </a:p>
          <a:p>
            <a:r>
              <a:rPr lang="en-US" sz="1050" i="1" dirty="0" smtClean="0"/>
              <a:t>Email: satish.ajabe@detectelectronics.com</a:t>
            </a:r>
          </a:p>
        </p:txBody>
      </p:sp>
      <p:pic>
        <p:nvPicPr>
          <p:cNvPr id="16" name="Picture 15"/>
          <p:cNvPicPr>
            <a:picLocks noChangeAspect="1"/>
          </p:cNvPicPr>
          <p:nvPr/>
        </p:nvPicPr>
        <p:blipFill>
          <a:blip r:embed="rId2"/>
          <a:stretch>
            <a:fillRect/>
          </a:stretch>
        </p:blipFill>
        <p:spPr>
          <a:xfrm>
            <a:off x="5419414" y="6078567"/>
            <a:ext cx="574746" cy="574746"/>
          </a:xfrm>
          <a:prstGeom prst="rect">
            <a:avLst/>
          </a:prstGeom>
        </p:spPr>
      </p:pic>
      <p:pic>
        <p:nvPicPr>
          <p:cNvPr id="1026" name="Picture 2"/>
          <p:cNvPicPr>
            <a:picLocks noChangeAspect="1" noChangeArrowheads="1"/>
          </p:cNvPicPr>
          <p:nvPr/>
        </p:nvPicPr>
        <p:blipFill>
          <a:blip r:embed="rId3"/>
          <a:srcRect/>
          <a:stretch>
            <a:fillRect/>
          </a:stretch>
        </p:blipFill>
        <p:spPr bwMode="auto">
          <a:xfrm>
            <a:off x="177583" y="325442"/>
            <a:ext cx="2690262" cy="633003"/>
          </a:xfrm>
          <a:prstGeom prst="rect">
            <a:avLst/>
          </a:prstGeom>
          <a:noFill/>
          <a:ln w="9525">
            <a:noFill/>
            <a:miter lim="800000"/>
            <a:headEnd/>
            <a:tailEnd/>
          </a:ln>
          <a:effectLst/>
        </p:spPr>
      </p:pic>
      <p:sp>
        <p:nvSpPr>
          <p:cNvPr id="17" name="TextBox 16"/>
          <p:cNvSpPr txBox="1"/>
          <p:nvPr/>
        </p:nvSpPr>
        <p:spPr>
          <a:xfrm>
            <a:off x="428711" y="1208381"/>
            <a:ext cx="5143414" cy="461665"/>
          </a:xfrm>
          <a:prstGeom prst="rect">
            <a:avLst/>
          </a:prstGeom>
          <a:noFill/>
        </p:spPr>
        <p:txBody>
          <a:bodyPr wrap="square" rtlCol="0">
            <a:spAutoFit/>
          </a:bodyPr>
          <a:lstStyle/>
          <a:p>
            <a:r>
              <a:rPr lang="en-US" sz="2400" b="1" dirty="0" smtClean="0">
                <a:solidFill>
                  <a:srgbClr val="FFC000"/>
                </a:solidFill>
              </a:rPr>
              <a:t>CIVIL</a:t>
            </a:r>
          </a:p>
        </p:txBody>
      </p:sp>
      <p:sp>
        <p:nvSpPr>
          <p:cNvPr id="18" name="TextBox 17"/>
          <p:cNvSpPr txBox="1"/>
          <p:nvPr/>
        </p:nvSpPr>
        <p:spPr>
          <a:xfrm>
            <a:off x="402207" y="1670046"/>
            <a:ext cx="8277969" cy="4551246"/>
          </a:xfrm>
          <a:prstGeom prst="rect">
            <a:avLst/>
          </a:prstGeom>
          <a:noFill/>
        </p:spPr>
        <p:txBody>
          <a:bodyPr wrap="square" rtlCol="0">
            <a:spAutoFit/>
          </a:bodyPr>
          <a:lstStyle/>
          <a:p>
            <a:pPr>
              <a:lnSpc>
                <a:spcPct val="150000"/>
              </a:lnSpc>
            </a:pPr>
            <a:r>
              <a:rPr lang="en-US" sz="1500" dirty="0" smtClean="0">
                <a:solidFill>
                  <a:schemeClr val="tx1">
                    <a:lumMod val="75000"/>
                    <a:lumOff val="25000"/>
                  </a:schemeClr>
                </a:solidFill>
                <a:latin typeface="Helvetica" pitchFamily="34" charset="0"/>
              </a:rPr>
              <a:t>DETECT involved in Civil construction of GBT, RTT &amp; BTS foundation for mobile towers.</a:t>
            </a:r>
          </a:p>
          <a:p>
            <a:pPr lvl="0">
              <a:lnSpc>
                <a:spcPct val="150000"/>
              </a:lnSpc>
              <a:buBlip>
                <a:blip r:embed="rId4"/>
              </a:buBlip>
            </a:pPr>
            <a:r>
              <a:rPr lang="en-US" sz="1500" dirty="0" smtClean="0">
                <a:solidFill>
                  <a:schemeClr val="tx1">
                    <a:lumMod val="75000"/>
                    <a:lumOff val="25000"/>
                  </a:schemeClr>
                </a:solidFill>
                <a:latin typeface="Helvetica" pitchFamily="34" charset="0"/>
              </a:rPr>
              <a:t>  </a:t>
            </a:r>
            <a:r>
              <a:rPr lang="en-US" sz="1500" b="1" dirty="0" smtClean="0">
                <a:solidFill>
                  <a:schemeClr val="tx1">
                    <a:lumMod val="75000"/>
                    <a:lumOff val="25000"/>
                  </a:schemeClr>
                </a:solidFill>
                <a:latin typeface="Helvetica" pitchFamily="34" charset="0"/>
              </a:rPr>
              <a:t>Tower Foundation.  </a:t>
            </a:r>
          </a:p>
          <a:p>
            <a:pPr lvl="1">
              <a:lnSpc>
                <a:spcPct val="150000"/>
              </a:lnSpc>
            </a:pPr>
            <a:r>
              <a:rPr lang="en-US" sz="1500" dirty="0" smtClean="0">
                <a:solidFill>
                  <a:schemeClr val="tx1">
                    <a:lumMod val="75000"/>
                    <a:lumOff val="25000"/>
                  </a:schemeClr>
                </a:solidFill>
                <a:latin typeface="Helvetica" pitchFamily="34" charset="0"/>
              </a:rPr>
              <a:t>	RTT (9, 12,15,18,21,24,30 meters)</a:t>
            </a:r>
          </a:p>
          <a:p>
            <a:pPr lvl="0">
              <a:lnSpc>
                <a:spcPct val="150000"/>
              </a:lnSpc>
            </a:pPr>
            <a:r>
              <a:rPr lang="en-US" sz="1500" dirty="0" smtClean="0">
                <a:solidFill>
                  <a:schemeClr val="tx1">
                    <a:lumMod val="75000"/>
                    <a:lumOff val="25000"/>
                  </a:schemeClr>
                </a:solidFill>
                <a:latin typeface="Helvetica" pitchFamily="34" charset="0"/>
              </a:rPr>
              <a:t>   	         </a:t>
            </a:r>
            <a:r>
              <a:rPr lang="en-US" sz="1500" dirty="0" smtClean="0">
                <a:solidFill>
                  <a:schemeClr val="tx1">
                    <a:lumMod val="75000"/>
                    <a:lumOff val="25000"/>
                  </a:schemeClr>
                </a:solidFill>
                <a:latin typeface="Helvetica" pitchFamily="34" charset="0"/>
              </a:rPr>
              <a:t>GBT </a:t>
            </a:r>
            <a:r>
              <a:rPr lang="en-US" sz="1500" dirty="0" smtClean="0">
                <a:solidFill>
                  <a:schemeClr val="tx1">
                    <a:lumMod val="75000"/>
                    <a:lumOff val="25000"/>
                  </a:schemeClr>
                </a:solidFill>
                <a:latin typeface="Helvetica" pitchFamily="34" charset="0"/>
              </a:rPr>
              <a:t>– 4 Leg &amp; </a:t>
            </a:r>
            <a:r>
              <a:rPr lang="en-US" sz="1500" dirty="0" err="1" smtClean="0">
                <a:solidFill>
                  <a:schemeClr val="tx1">
                    <a:lumMod val="75000"/>
                    <a:lumOff val="25000"/>
                  </a:schemeClr>
                </a:solidFill>
                <a:latin typeface="Helvetica" pitchFamily="34" charset="0"/>
              </a:rPr>
              <a:t>Irthins</a:t>
            </a:r>
            <a:r>
              <a:rPr lang="en-US" sz="1500" dirty="0" smtClean="0">
                <a:solidFill>
                  <a:schemeClr val="tx1">
                    <a:lumMod val="75000"/>
                    <a:lumOff val="25000"/>
                  </a:schemeClr>
                </a:solidFill>
                <a:latin typeface="Helvetica" pitchFamily="34" charset="0"/>
              </a:rPr>
              <a:t> </a:t>
            </a:r>
            <a:r>
              <a:rPr lang="en-US" sz="1500" dirty="0" smtClean="0">
                <a:solidFill>
                  <a:schemeClr val="tx1">
                    <a:lumMod val="75000"/>
                    <a:lumOff val="25000"/>
                  </a:schemeClr>
                </a:solidFill>
                <a:latin typeface="Helvetica" pitchFamily="34" charset="0"/>
              </a:rPr>
              <a:t>(40,60,80 meters)</a:t>
            </a:r>
          </a:p>
          <a:p>
            <a:pPr>
              <a:lnSpc>
                <a:spcPct val="150000"/>
              </a:lnSpc>
            </a:pPr>
            <a:r>
              <a:rPr lang="en-US" sz="1500" dirty="0" smtClean="0">
                <a:solidFill>
                  <a:schemeClr val="tx1">
                    <a:lumMod val="75000"/>
                    <a:lumOff val="25000"/>
                  </a:schemeClr>
                </a:solidFill>
                <a:latin typeface="Helvetica" pitchFamily="34" charset="0"/>
              </a:rPr>
              <a:t>		Monopole – 20 meters, 40 meters</a:t>
            </a:r>
          </a:p>
          <a:p>
            <a:pPr lvl="0">
              <a:lnSpc>
                <a:spcPct val="150000"/>
              </a:lnSpc>
              <a:buBlip>
                <a:blip r:embed="rId4"/>
              </a:buBlip>
            </a:pPr>
            <a:r>
              <a:rPr lang="en-US" sz="1500" b="1" dirty="0" smtClean="0">
                <a:solidFill>
                  <a:schemeClr val="tx1">
                    <a:lumMod val="75000"/>
                    <a:lumOff val="25000"/>
                  </a:schemeClr>
                </a:solidFill>
                <a:latin typeface="Helvetica" pitchFamily="34" charset="0"/>
              </a:rPr>
              <a:t>Tower Erection.          </a:t>
            </a:r>
          </a:p>
          <a:p>
            <a:pPr lvl="0">
              <a:lnSpc>
                <a:spcPct val="150000"/>
              </a:lnSpc>
            </a:pPr>
            <a:r>
              <a:rPr lang="en-US" sz="1500" b="1" dirty="0" smtClean="0">
                <a:solidFill>
                  <a:schemeClr val="tx1">
                    <a:lumMod val="75000"/>
                    <a:lumOff val="25000"/>
                  </a:schemeClr>
                </a:solidFill>
                <a:latin typeface="Helvetica" pitchFamily="34" charset="0"/>
              </a:rPr>
              <a:t>		</a:t>
            </a:r>
            <a:r>
              <a:rPr lang="en-US" sz="1500" dirty="0" smtClean="0">
                <a:solidFill>
                  <a:schemeClr val="tx1">
                    <a:lumMod val="75000"/>
                    <a:lumOff val="25000"/>
                  </a:schemeClr>
                </a:solidFill>
                <a:latin typeface="Helvetica" pitchFamily="34" charset="0"/>
              </a:rPr>
              <a:t>RTT (9, 12,15,18,21,24,30 meters)</a:t>
            </a:r>
          </a:p>
          <a:p>
            <a:pPr>
              <a:lnSpc>
                <a:spcPct val="150000"/>
              </a:lnSpc>
            </a:pPr>
            <a:r>
              <a:rPr lang="en-US" sz="1500" dirty="0" smtClean="0">
                <a:solidFill>
                  <a:schemeClr val="tx1">
                    <a:lumMod val="75000"/>
                    <a:lumOff val="25000"/>
                  </a:schemeClr>
                </a:solidFill>
                <a:latin typeface="Helvetica" pitchFamily="34" charset="0"/>
              </a:rPr>
              <a:t>	         </a:t>
            </a:r>
            <a:r>
              <a:rPr lang="en-US" sz="1500" dirty="0" smtClean="0">
                <a:solidFill>
                  <a:schemeClr val="tx1">
                    <a:lumMod val="75000"/>
                    <a:lumOff val="25000"/>
                  </a:schemeClr>
                </a:solidFill>
                <a:latin typeface="Helvetica" pitchFamily="34" charset="0"/>
              </a:rPr>
              <a:t>GBT </a:t>
            </a:r>
            <a:r>
              <a:rPr lang="en-US" sz="1500" dirty="0" smtClean="0">
                <a:solidFill>
                  <a:schemeClr val="tx1">
                    <a:lumMod val="75000"/>
                    <a:lumOff val="25000"/>
                  </a:schemeClr>
                </a:solidFill>
                <a:latin typeface="Helvetica" pitchFamily="34" charset="0"/>
              </a:rPr>
              <a:t>(40 meters, 60 meters, 80 meters)s</a:t>
            </a:r>
          </a:p>
          <a:p>
            <a:pPr lvl="0">
              <a:lnSpc>
                <a:spcPct val="150000"/>
              </a:lnSpc>
              <a:buBlip>
                <a:blip r:embed="rId4"/>
              </a:buBlip>
            </a:pPr>
            <a:r>
              <a:rPr lang="en-US" sz="1500" dirty="0" smtClean="0">
                <a:solidFill>
                  <a:schemeClr val="tx1">
                    <a:lumMod val="75000"/>
                    <a:lumOff val="25000"/>
                  </a:schemeClr>
                </a:solidFill>
                <a:latin typeface="Helvetica" pitchFamily="34" charset="0"/>
              </a:rPr>
              <a:t>   </a:t>
            </a:r>
            <a:r>
              <a:rPr lang="en-US" sz="1500" b="1" dirty="0" smtClean="0">
                <a:solidFill>
                  <a:schemeClr val="tx1">
                    <a:lumMod val="75000"/>
                    <a:lumOff val="25000"/>
                  </a:schemeClr>
                </a:solidFill>
                <a:latin typeface="Helvetica" pitchFamily="34" charset="0"/>
              </a:rPr>
              <a:t>BTS Foundation.</a:t>
            </a:r>
            <a:r>
              <a:rPr lang="en-US" sz="1500" dirty="0" smtClean="0">
                <a:solidFill>
                  <a:schemeClr val="tx1">
                    <a:lumMod val="75000"/>
                    <a:lumOff val="25000"/>
                  </a:schemeClr>
                </a:solidFill>
                <a:latin typeface="Helvetica" pitchFamily="34" charset="0"/>
              </a:rPr>
              <a:t> </a:t>
            </a:r>
          </a:p>
          <a:p>
            <a:pPr lvl="0">
              <a:lnSpc>
                <a:spcPct val="150000"/>
              </a:lnSpc>
              <a:buBlip>
                <a:blip r:embed="rId4"/>
              </a:buBlip>
            </a:pPr>
            <a:r>
              <a:rPr lang="en-US" sz="1500" dirty="0" smtClean="0">
                <a:solidFill>
                  <a:schemeClr val="tx1">
                    <a:lumMod val="75000"/>
                    <a:lumOff val="25000"/>
                  </a:schemeClr>
                </a:solidFill>
                <a:latin typeface="Helvetica" pitchFamily="34" charset="0"/>
              </a:rPr>
              <a:t>   </a:t>
            </a:r>
            <a:r>
              <a:rPr lang="en-US" sz="1500" b="1" dirty="0" smtClean="0">
                <a:solidFill>
                  <a:schemeClr val="tx1">
                    <a:lumMod val="75000"/>
                    <a:lumOff val="25000"/>
                  </a:schemeClr>
                </a:solidFill>
                <a:latin typeface="Helvetica" pitchFamily="34" charset="0"/>
              </a:rPr>
              <a:t>Tower Painting.</a:t>
            </a:r>
          </a:p>
          <a:p>
            <a:pPr lvl="0">
              <a:lnSpc>
                <a:spcPct val="150000"/>
              </a:lnSpc>
              <a:buBlip>
                <a:blip r:embed="rId4"/>
              </a:buBlip>
            </a:pPr>
            <a:r>
              <a:rPr lang="en-US" sz="1500" dirty="0" smtClean="0">
                <a:solidFill>
                  <a:schemeClr val="tx1">
                    <a:lumMod val="75000"/>
                    <a:lumOff val="25000"/>
                  </a:schemeClr>
                </a:solidFill>
                <a:latin typeface="Helvetica" pitchFamily="34" charset="0"/>
              </a:rPr>
              <a:t>   </a:t>
            </a:r>
            <a:r>
              <a:rPr lang="en-US" sz="1500" b="1" dirty="0" smtClean="0">
                <a:solidFill>
                  <a:schemeClr val="tx1">
                    <a:lumMod val="75000"/>
                    <a:lumOff val="25000"/>
                  </a:schemeClr>
                </a:solidFill>
                <a:latin typeface="Helvetica" pitchFamily="34" charset="0"/>
              </a:rPr>
              <a:t>Tower Strengthening.</a:t>
            </a:r>
          </a:p>
          <a:p>
            <a:pPr>
              <a:lnSpc>
                <a:spcPct val="150000"/>
              </a:lnSpc>
            </a:pPr>
            <a:endParaRPr lang="en-US" sz="1500" dirty="0" smtClean="0">
              <a:solidFill>
                <a:schemeClr val="tx1">
                  <a:lumMod val="75000"/>
                  <a:lumOff val="25000"/>
                </a:schemeClr>
              </a:solidFill>
              <a:latin typeface="Helvetica" pitchFamily="34" charset="0"/>
            </a:endParaRPr>
          </a:p>
          <a:p>
            <a:pPr lvl="0">
              <a:lnSpc>
                <a:spcPct val="150000"/>
              </a:lnSpc>
            </a:pPr>
            <a:endParaRPr lang="en-US" sz="1500" b="1" dirty="0" smtClean="0">
              <a:solidFill>
                <a:schemeClr val="tx1">
                  <a:lumMod val="75000"/>
                  <a:lumOff val="25000"/>
                </a:schemeClr>
              </a:solidFill>
              <a:latin typeface="Helvetica" pitchFamily="34" charset="0"/>
            </a:endParaRPr>
          </a:p>
        </p:txBody>
      </p:sp>
      <p:pic>
        <p:nvPicPr>
          <p:cNvPr id="19" name="Picture 2"/>
          <p:cNvPicPr>
            <a:picLocks noChangeAspect="1" noChangeArrowheads="1"/>
          </p:cNvPicPr>
          <p:nvPr/>
        </p:nvPicPr>
        <p:blipFill>
          <a:blip r:embed="rId5" cstate="print"/>
          <a:srcRect/>
          <a:stretch>
            <a:fillRect/>
          </a:stretch>
        </p:blipFill>
        <p:spPr bwMode="auto">
          <a:xfrm>
            <a:off x="5811404" y="2365455"/>
            <a:ext cx="2868772" cy="3359070"/>
          </a:xfrm>
          <a:prstGeom prst="rect">
            <a:avLst/>
          </a:prstGeom>
          <a:noFill/>
          <a:ln w="9525">
            <a:noFill/>
            <a:miter lim="800000"/>
            <a:headEnd/>
            <a:tailEnd/>
          </a:ln>
          <a:effectLst/>
        </p:spPr>
      </p:pic>
    </p:spTree>
    <p:extLst>
      <p:ext uri="{BB962C8B-B14F-4D97-AF65-F5344CB8AC3E}">
        <p14:creationId xmlns="" xmlns:p14="http://schemas.microsoft.com/office/powerpoint/2010/main" val="271170985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4055152" y="683042"/>
            <a:ext cx="4731035" cy="1015663"/>
          </a:xfrm>
          <a:prstGeom prst="rect">
            <a:avLst/>
          </a:prstGeom>
          <a:noFill/>
        </p:spPr>
        <p:txBody>
          <a:bodyPr wrap="square" rtlCol="0">
            <a:spAutoFit/>
          </a:bodyPr>
          <a:lstStyle/>
          <a:p>
            <a:pPr algn="r"/>
            <a:r>
              <a:rPr lang="en-US" sz="6000" dirty="0" smtClean="0">
                <a:solidFill>
                  <a:schemeClr val="accent1">
                    <a:lumMod val="75000"/>
                  </a:schemeClr>
                </a:solidFill>
              </a:rPr>
              <a:t>Services</a:t>
            </a:r>
          </a:p>
        </p:txBody>
      </p:sp>
      <p:cxnSp>
        <p:nvCxnSpPr>
          <p:cNvPr id="10" name="Straight Connector 9"/>
          <p:cNvCxnSpPr/>
          <p:nvPr/>
        </p:nvCxnSpPr>
        <p:spPr>
          <a:xfrm>
            <a:off x="428711" y="6181785"/>
            <a:ext cx="3369331" cy="0"/>
          </a:xfrm>
          <a:prstGeom prst="line">
            <a:avLst/>
          </a:prstGeom>
          <a:ln w="9525" cmpd="sng">
            <a:solidFill>
              <a:schemeClr val="accent1">
                <a:lumMod val="75000"/>
              </a:schemeClr>
            </a:solidFill>
            <a:prstDash val="sysDash"/>
          </a:ln>
          <a:effectLst/>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402207" y="6141006"/>
            <a:ext cx="3489158" cy="338554"/>
          </a:xfrm>
          <a:prstGeom prst="rect">
            <a:avLst/>
          </a:prstGeom>
          <a:noFill/>
        </p:spPr>
        <p:txBody>
          <a:bodyPr wrap="square" rtlCol="0">
            <a:spAutoFit/>
          </a:bodyPr>
          <a:lstStyle/>
          <a:p>
            <a:pPr algn="just"/>
            <a:r>
              <a:rPr lang="en-US" sz="1600" dirty="0" smtClean="0">
                <a:solidFill>
                  <a:schemeClr val="accent1">
                    <a:lumMod val="75000"/>
                  </a:schemeClr>
                </a:solidFill>
              </a:rPr>
              <a:t>Detect  Electronics  Systems (I) Pvt. Ltd</a:t>
            </a:r>
          </a:p>
        </p:txBody>
      </p:sp>
      <p:sp>
        <p:nvSpPr>
          <p:cNvPr id="15" name="TextBox 14"/>
          <p:cNvSpPr txBox="1"/>
          <p:nvPr/>
        </p:nvSpPr>
        <p:spPr>
          <a:xfrm rot="10800000" flipV="1">
            <a:off x="6113428" y="6076231"/>
            <a:ext cx="2593252" cy="577081"/>
          </a:xfrm>
          <a:prstGeom prst="rect">
            <a:avLst/>
          </a:prstGeom>
          <a:solidFill>
            <a:schemeClr val="accent1">
              <a:lumMod val="20000"/>
              <a:lumOff val="80000"/>
            </a:schemeClr>
          </a:solidFill>
        </p:spPr>
        <p:txBody>
          <a:bodyPr wrap="square" rtlCol="0">
            <a:spAutoFit/>
          </a:bodyPr>
          <a:lstStyle/>
          <a:p>
            <a:r>
              <a:rPr lang="en-US" sz="1050" i="1" dirty="0" smtClean="0"/>
              <a:t>Contact : Satish Ajabe</a:t>
            </a:r>
          </a:p>
          <a:p>
            <a:r>
              <a:rPr lang="en-US" sz="1050" i="1" dirty="0" smtClean="0"/>
              <a:t>Mobile: +91 99222 60007</a:t>
            </a:r>
          </a:p>
          <a:p>
            <a:r>
              <a:rPr lang="en-US" sz="1050" i="1" dirty="0" smtClean="0"/>
              <a:t>Email: satish.ajabe@detectelectronics.com</a:t>
            </a:r>
          </a:p>
        </p:txBody>
      </p:sp>
      <p:pic>
        <p:nvPicPr>
          <p:cNvPr id="16" name="Picture 15"/>
          <p:cNvPicPr>
            <a:picLocks noChangeAspect="1"/>
          </p:cNvPicPr>
          <p:nvPr/>
        </p:nvPicPr>
        <p:blipFill>
          <a:blip r:embed="rId2"/>
          <a:stretch>
            <a:fillRect/>
          </a:stretch>
        </p:blipFill>
        <p:spPr>
          <a:xfrm>
            <a:off x="5419414" y="6078567"/>
            <a:ext cx="574746" cy="574746"/>
          </a:xfrm>
          <a:prstGeom prst="rect">
            <a:avLst/>
          </a:prstGeom>
        </p:spPr>
      </p:pic>
      <p:pic>
        <p:nvPicPr>
          <p:cNvPr id="1026" name="Picture 2"/>
          <p:cNvPicPr>
            <a:picLocks noChangeAspect="1" noChangeArrowheads="1"/>
          </p:cNvPicPr>
          <p:nvPr/>
        </p:nvPicPr>
        <p:blipFill>
          <a:blip r:embed="rId3"/>
          <a:srcRect/>
          <a:stretch>
            <a:fillRect/>
          </a:stretch>
        </p:blipFill>
        <p:spPr bwMode="auto">
          <a:xfrm>
            <a:off x="177583" y="325442"/>
            <a:ext cx="2690262" cy="633003"/>
          </a:xfrm>
          <a:prstGeom prst="rect">
            <a:avLst/>
          </a:prstGeom>
          <a:noFill/>
          <a:ln w="9525">
            <a:noFill/>
            <a:miter lim="800000"/>
            <a:headEnd/>
            <a:tailEnd/>
          </a:ln>
          <a:effectLst/>
        </p:spPr>
      </p:pic>
      <p:sp>
        <p:nvSpPr>
          <p:cNvPr id="17" name="TextBox 16"/>
          <p:cNvSpPr txBox="1"/>
          <p:nvPr/>
        </p:nvSpPr>
        <p:spPr>
          <a:xfrm>
            <a:off x="428710" y="1381125"/>
            <a:ext cx="5216715" cy="461665"/>
          </a:xfrm>
          <a:prstGeom prst="rect">
            <a:avLst/>
          </a:prstGeom>
          <a:noFill/>
        </p:spPr>
        <p:txBody>
          <a:bodyPr wrap="square" rtlCol="0">
            <a:spAutoFit/>
          </a:bodyPr>
          <a:lstStyle/>
          <a:p>
            <a:r>
              <a:rPr lang="en-US" sz="2400" dirty="0" smtClean="0">
                <a:solidFill>
                  <a:srgbClr val="FFC000"/>
                </a:solidFill>
              </a:rPr>
              <a:t>ELECTRICAL SOLUTIONS</a:t>
            </a:r>
          </a:p>
        </p:txBody>
      </p:sp>
      <p:sp>
        <p:nvSpPr>
          <p:cNvPr id="18" name="TextBox 17"/>
          <p:cNvSpPr txBox="1"/>
          <p:nvPr/>
        </p:nvSpPr>
        <p:spPr>
          <a:xfrm>
            <a:off x="402207" y="1881188"/>
            <a:ext cx="5465193" cy="3208571"/>
          </a:xfrm>
          <a:prstGeom prst="rect">
            <a:avLst/>
          </a:prstGeom>
          <a:noFill/>
        </p:spPr>
        <p:txBody>
          <a:bodyPr wrap="square" rtlCol="0">
            <a:spAutoFit/>
          </a:bodyPr>
          <a:lstStyle/>
          <a:p>
            <a:pPr>
              <a:lnSpc>
                <a:spcPct val="150000"/>
              </a:lnSpc>
            </a:pPr>
            <a:r>
              <a:rPr lang="en-US" sz="1500" dirty="0" smtClean="0">
                <a:solidFill>
                  <a:schemeClr val="tx1">
                    <a:lumMod val="75000"/>
                    <a:lumOff val="25000"/>
                  </a:schemeClr>
                </a:solidFill>
                <a:latin typeface="Helvetica" pitchFamily="34" charset="0"/>
              </a:rPr>
              <a:t>We look at complete Electrical Solutions required for Tower </a:t>
            </a:r>
          </a:p>
          <a:p>
            <a:pPr>
              <a:lnSpc>
                <a:spcPct val="150000"/>
              </a:lnSpc>
              <a:buBlip>
                <a:blip r:embed="rId4"/>
              </a:buBlip>
            </a:pPr>
            <a:r>
              <a:rPr lang="en-US" sz="1500" dirty="0" smtClean="0">
                <a:solidFill>
                  <a:schemeClr val="tx1">
                    <a:lumMod val="75000"/>
                    <a:lumOff val="25000"/>
                  </a:schemeClr>
                </a:solidFill>
                <a:latin typeface="Helvetica" pitchFamily="34" charset="0"/>
              </a:rPr>
              <a:t>  Approvals from MSEDCL for Load &amp; Transformer.</a:t>
            </a:r>
          </a:p>
          <a:p>
            <a:pPr>
              <a:lnSpc>
                <a:spcPct val="150000"/>
              </a:lnSpc>
              <a:buBlip>
                <a:blip r:embed="rId4"/>
              </a:buBlip>
            </a:pPr>
            <a:r>
              <a:rPr lang="en-US" sz="1500" dirty="0" smtClean="0">
                <a:solidFill>
                  <a:schemeClr val="tx1">
                    <a:lumMod val="75000"/>
                    <a:lumOff val="25000"/>
                  </a:schemeClr>
                </a:solidFill>
                <a:latin typeface="Helvetica" pitchFamily="34" charset="0"/>
              </a:rPr>
              <a:t>  Installation &amp; Commissioning of LT &amp; HT. </a:t>
            </a:r>
          </a:p>
          <a:p>
            <a:pPr>
              <a:lnSpc>
                <a:spcPct val="150000"/>
              </a:lnSpc>
              <a:buBlip>
                <a:blip r:embed="rId4"/>
              </a:buBlip>
            </a:pPr>
            <a:r>
              <a:rPr lang="en-US" sz="1500" dirty="0" smtClean="0">
                <a:solidFill>
                  <a:schemeClr val="tx1">
                    <a:lumMod val="75000"/>
                    <a:lumOff val="25000"/>
                  </a:schemeClr>
                </a:solidFill>
                <a:latin typeface="Helvetica" pitchFamily="34" charset="0"/>
              </a:rPr>
              <a:t>  Connectivity between LT/HT, DG &amp; BTS.</a:t>
            </a:r>
          </a:p>
          <a:p>
            <a:pPr>
              <a:lnSpc>
                <a:spcPct val="150000"/>
              </a:lnSpc>
              <a:buBlip>
                <a:blip r:embed="rId4"/>
              </a:buBlip>
            </a:pPr>
            <a:r>
              <a:rPr lang="en-US" sz="1500" dirty="0" smtClean="0">
                <a:solidFill>
                  <a:schemeClr val="tx1">
                    <a:lumMod val="75000"/>
                    <a:lumOff val="25000"/>
                  </a:schemeClr>
                </a:solidFill>
                <a:latin typeface="Helvetica" pitchFamily="34" charset="0"/>
              </a:rPr>
              <a:t>  PMU installation.</a:t>
            </a:r>
          </a:p>
          <a:p>
            <a:pPr>
              <a:lnSpc>
                <a:spcPct val="150000"/>
              </a:lnSpc>
              <a:buBlip>
                <a:blip r:embed="rId4"/>
              </a:buBlip>
            </a:pPr>
            <a:r>
              <a:rPr lang="en-US" sz="1500" dirty="0" smtClean="0">
                <a:solidFill>
                  <a:schemeClr val="tx1">
                    <a:lumMod val="75000"/>
                    <a:lumOff val="25000"/>
                  </a:schemeClr>
                </a:solidFill>
                <a:latin typeface="Helvetica" pitchFamily="34" charset="0"/>
              </a:rPr>
              <a:t>  Bore/Plate Earthlings.</a:t>
            </a:r>
          </a:p>
          <a:p>
            <a:pPr>
              <a:lnSpc>
                <a:spcPct val="150000"/>
              </a:lnSpc>
              <a:buBlip>
                <a:blip r:embed="rId4"/>
              </a:buBlip>
            </a:pPr>
            <a:r>
              <a:rPr lang="en-US" sz="1500" dirty="0" smtClean="0">
                <a:solidFill>
                  <a:schemeClr val="tx1">
                    <a:lumMod val="75000"/>
                    <a:lumOff val="25000"/>
                  </a:schemeClr>
                </a:solidFill>
                <a:latin typeface="Helvetica" pitchFamily="34" charset="0"/>
              </a:rPr>
              <a:t>  Installation &amp; Commissioning of DB. </a:t>
            </a:r>
          </a:p>
          <a:p>
            <a:pPr>
              <a:lnSpc>
                <a:spcPct val="150000"/>
              </a:lnSpc>
            </a:pPr>
            <a:r>
              <a:rPr lang="en-US" sz="1500" dirty="0" smtClean="0">
                <a:solidFill>
                  <a:schemeClr val="tx1">
                    <a:lumMod val="75000"/>
                    <a:lumOff val="25000"/>
                  </a:schemeClr>
                </a:solidFill>
                <a:latin typeface="Helvetica" pitchFamily="34" charset="0"/>
              </a:rPr>
              <a:t>        </a:t>
            </a:r>
            <a:r>
              <a:rPr lang="en-US" sz="1500" dirty="0" smtClean="0">
                <a:solidFill>
                  <a:schemeClr val="tx1">
                    <a:lumMod val="75000"/>
                    <a:lumOff val="25000"/>
                  </a:schemeClr>
                </a:solidFill>
                <a:latin typeface="Helvetica" pitchFamily="34" charset="0"/>
              </a:rPr>
              <a:t>(</a:t>
            </a:r>
            <a:r>
              <a:rPr lang="en-US" sz="1500" dirty="0" smtClean="0">
                <a:solidFill>
                  <a:schemeClr val="tx1">
                    <a:lumMod val="75000"/>
                    <a:lumOff val="25000"/>
                  </a:schemeClr>
                </a:solidFill>
                <a:latin typeface="Helvetica" pitchFamily="34" charset="0"/>
              </a:rPr>
              <a:t>MCB &amp; MCCB), ICTPN, SERVO Stabilizer.</a:t>
            </a:r>
          </a:p>
          <a:p>
            <a:pPr>
              <a:lnSpc>
                <a:spcPct val="150000"/>
              </a:lnSpc>
              <a:buBlip>
                <a:blip r:embed="rId4"/>
              </a:buBlip>
            </a:pPr>
            <a:r>
              <a:rPr lang="en-US" sz="1500" dirty="0" smtClean="0">
                <a:solidFill>
                  <a:schemeClr val="tx1">
                    <a:lumMod val="75000"/>
                    <a:lumOff val="25000"/>
                  </a:schemeClr>
                </a:solidFill>
                <a:latin typeface="Helvetica" pitchFamily="34" charset="0"/>
              </a:rPr>
              <a:t>  Commissioning of DG Panel.</a:t>
            </a:r>
          </a:p>
        </p:txBody>
      </p:sp>
      <p:pic>
        <p:nvPicPr>
          <p:cNvPr id="7169" name="Picture 1" descr="C:\Users\Admin\Desktop\Detect Electronics(1 April)\detect electornics\images\construction\gbt-and-rtt-e1-stage-3.JPG"/>
          <p:cNvPicPr>
            <a:picLocks noChangeAspect="1" noChangeArrowheads="1"/>
          </p:cNvPicPr>
          <p:nvPr/>
        </p:nvPicPr>
        <p:blipFill>
          <a:blip r:embed="rId5"/>
          <a:srcRect/>
          <a:stretch>
            <a:fillRect/>
          </a:stretch>
        </p:blipFill>
        <p:spPr bwMode="auto">
          <a:xfrm>
            <a:off x="5867400" y="3601805"/>
            <a:ext cx="2839280" cy="1744223"/>
          </a:xfrm>
          <a:prstGeom prst="rect">
            <a:avLst/>
          </a:prstGeom>
          <a:noFill/>
        </p:spPr>
      </p:pic>
      <p:pic>
        <p:nvPicPr>
          <p:cNvPr id="7171" name="Picture 3" descr="C:\Users\Admin\Desktop\Detect Electronics(1 April)\detect electornics\images\construction\gbt-and-rtt-e1-stage-2.JPG"/>
          <p:cNvPicPr>
            <a:picLocks noChangeAspect="1" noChangeArrowheads="1"/>
          </p:cNvPicPr>
          <p:nvPr/>
        </p:nvPicPr>
        <p:blipFill>
          <a:blip r:embed="rId6"/>
          <a:srcRect/>
          <a:stretch>
            <a:fillRect/>
          </a:stretch>
        </p:blipFill>
        <p:spPr bwMode="auto">
          <a:xfrm>
            <a:off x="5867400" y="1881188"/>
            <a:ext cx="2751922" cy="1569024"/>
          </a:xfrm>
          <a:prstGeom prst="rect">
            <a:avLst/>
          </a:prstGeom>
          <a:noFill/>
        </p:spPr>
      </p:pic>
    </p:spTree>
    <p:extLst>
      <p:ext uri="{BB962C8B-B14F-4D97-AF65-F5344CB8AC3E}">
        <p14:creationId xmlns="" xmlns:p14="http://schemas.microsoft.com/office/powerpoint/2010/main" val="271170985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p:cNvSpPr txBox="1"/>
          <p:nvPr/>
        </p:nvSpPr>
        <p:spPr>
          <a:xfrm>
            <a:off x="402207" y="1683298"/>
            <a:ext cx="8277969" cy="3970318"/>
          </a:xfrm>
          <a:prstGeom prst="rect">
            <a:avLst/>
          </a:prstGeom>
          <a:noFill/>
        </p:spPr>
        <p:txBody>
          <a:bodyPr wrap="square" rtlCol="0">
            <a:spAutoFit/>
          </a:bodyPr>
          <a:lstStyle/>
          <a:p>
            <a:r>
              <a:rPr lang="en-US" sz="1400" dirty="0" smtClean="0">
                <a:solidFill>
                  <a:schemeClr val="tx1">
                    <a:lumMod val="75000"/>
                    <a:lumOff val="25000"/>
                  </a:schemeClr>
                </a:solidFill>
                <a:latin typeface="Helvetica" pitchFamily="34" charset="0"/>
              </a:rPr>
              <a:t>DETECT provides the service  at  Radio Systems Installation &amp; Commissioning of BTS,BSC and MSC SYSTEM, Installation &amp; Commissioning of  8 MB, 34MB &amp; STM OFC System,  C- DOT Equipment Installation &amp; Commissioning , i.e. C- DOT  256, SBM Exchanges, MBM Exchanges, Installation &amp; Commissioning of  OCB Exchanges (2 K RSU and 10 K ), Installation of EWSD Exchange (5K TAX) and Providing NTC on WLL System 1000 Nos</a:t>
            </a:r>
            <a:r>
              <a:rPr lang="en-US" sz="1400" dirty="0" smtClean="0">
                <a:solidFill>
                  <a:schemeClr val="tx1">
                    <a:lumMod val="75000"/>
                    <a:lumOff val="25000"/>
                  </a:schemeClr>
                </a:solidFill>
                <a:latin typeface="Helvetica" pitchFamily="34" charset="0"/>
              </a:rPr>
              <a:t>.</a:t>
            </a:r>
          </a:p>
          <a:p>
            <a:endParaRPr lang="en-US" sz="1400" dirty="0" smtClean="0">
              <a:solidFill>
                <a:schemeClr val="tx1">
                  <a:lumMod val="75000"/>
                  <a:lumOff val="25000"/>
                </a:schemeClr>
              </a:solidFill>
              <a:latin typeface="Helvetica" pitchFamily="34" charset="0"/>
            </a:endParaRPr>
          </a:p>
          <a:p>
            <a:pPr>
              <a:lnSpc>
                <a:spcPct val="150000"/>
              </a:lnSpc>
              <a:buBlip>
                <a:blip r:embed="rId2"/>
              </a:buBlip>
            </a:pPr>
            <a:r>
              <a:rPr lang="en-US" sz="1400" dirty="0" smtClean="0">
                <a:solidFill>
                  <a:schemeClr val="tx1">
                    <a:lumMod val="75000"/>
                    <a:lumOff val="25000"/>
                  </a:schemeClr>
                </a:solidFill>
                <a:latin typeface="Helvetica" pitchFamily="34" charset="0"/>
              </a:rPr>
              <a:t> Site </a:t>
            </a:r>
            <a:r>
              <a:rPr lang="en-US" sz="1400" dirty="0" smtClean="0">
                <a:solidFill>
                  <a:schemeClr val="tx1">
                    <a:lumMod val="75000"/>
                    <a:lumOff val="25000"/>
                  </a:schemeClr>
                </a:solidFill>
                <a:latin typeface="Helvetica" pitchFamily="34" charset="0"/>
              </a:rPr>
              <a:t>Engineering Survey</a:t>
            </a:r>
            <a:r>
              <a:rPr lang="gu-IN" sz="1400" dirty="0" smtClean="0">
                <a:solidFill>
                  <a:schemeClr val="tx1">
                    <a:lumMod val="75000"/>
                    <a:lumOff val="25000"/>
                  </a:schemeClr>
                </a:solidFill>
                <a:latin typeface="Helvetica" pitchFamily="34" charset="0"/>
              </a:rPr>
              <a:t>.</a:t>
            </a:r>
            <a:endParaRPr lang="en-US" sz="1400" dirty="0" smtClean="0">
              <a:solidFill>
                <a:schemeClr val="tx1">
                  <a:lumMod val="75000"/>
                  <a:lumOff val="25000"/>
                </a:schemeClr>
              </a:solidFill>
              <a:latin typeface="Helvetica" pitchFamily="34" charset="0"/>
            </a:endParaRPr>
          </a:p>
          <a:p>
            <a:pPr>
              <a:lnSpc>
                <a:spcPct val="150000"/>
              </a:lnSpc>
              <a:buBlip>
                <a:blip r:embed="rId2"/>
              </a:buBlip>
            </a:pPr>
            <a:r>
              <a:rPr lang="en-US" sz="1400" dirty="0" smtClean="0">
                <a:solidFill>
                  <a:schemeClr val="tx1">
                    <a:lumMod val="75000"/>
                    <a:lumOff val="25000"/>
                  </a:schemeClr>
                </a:solidFill>
                <a:latin typeface="Helvetica" pitchFamily="34" charset="0"/>
              </a:rPr>
              <a:t> Confirmation </a:t>
            </a:r>
            <a:r>
              <a:rPr lang="en-US" sz="1400" dirty="0" smtClean="0">
                <a:solidFill>
                  <a:schemeClr val="tx1">
                    <a:lumMod val="75000"/>
                    <a:lumOff val="25000"/>
                  </a:schemeClr>
                </a:solidFill>
                <a:latin typeface="Helvetica" pitchFamily="34" charset="0"/>
              </a:rPr>
              <a:t>of Infrastructure completion &amp; functionality</a:t>
            </a:r>
            <a:r>
              <a:rPr lang="gu-IN" sz="1400" dirty="0" smtClean="0">
                <a:solidFill>
                  <a:schemeClr val="tx1">
                    <a:lumMod val="75000"/>
                    <a:lumOff val="25000"/>
                  </a:schemeClr>
                </a:solidFill>
                <a:latin typeface="Helvetica" pitchFamily="34" charset="0"/>
              </a:rPr>
              <a:t>.</a:t>
            </a:r>
            <a:endParaRPr lang="en-US" sz="1400" dirty="0" smtClean="0">
              <a:solidFill>
                <a:schemeClr val="tx1">
                  <a:lumMod val="75000"/>
                  <a:lumOff val="25000"/>
                </a:schemeClr>
              </a:solidFill>
              <a:latin typeface="Helvetica" pitchFamily="34" charset="0"/>
            </a:endParaRPr>
          </a:p>
          <a:p>
            <a:pPr>
              <a:lnSpc>
                <a:spcPct val="150000"/>
              </a:lnSpc>
              <a:buBlip>
                <a:blip r:embed="rId2"/>
              </a:buBlip>
            </a:pPr>
            <a:r>
              <a:rPr lang="en-US" sz="1400" dirty="0" smtClean="0">
                <a:solidFill>
                  <a:schemeClr val="tx1">
                    <a:lumMod val="75000"/>
                    <a:lumOff val="25000"/>
                  </a:schemeClr>
                </a:solidFill>
                <a:latin typeface="Helvetica" pitchFamily="34" charset="0"/>
              </a:rPr>
              <a:t> </a:t>
            </a:r>
            <a:r>
              <a:rPr lang="en-US" sz="1400" dirty="0" smtClean="0">
                <a:solidFill>
                  <a:schemeClr val="tx1">
                    <a:lumMod val="75000"/>
                    <a:lumOff val="25000"/>
                  </a:schemeClr>
                </a:solidFill>
                <a:latin typeface="Helvetica" pitchFamily="34" charset="0"/>
              </a:rPr>
              <a:t>Layout / plan for equipment installation</a:t>
            </a:r>
            <a:r>
              <a:rPr lang="gu-IN" sz="1400" dirty="0" smtClean="0">
                <a:solidFill>
                  <a:schemeClr val="tx1">
                    <a:lumMod val="75000"/>
                    <a:lumOff val="25000"/>
                  </a:schemeClr>
                </a:solidFill>
                <a:latin typeface="Helvetica" pitchFamily="34" charset="0"/>
              </a:rPr>
              <a:t>.</a:t>
            </a:r>
            <a:endParaRPr lang="en-US" sz="1400" dirty="0" smtClean="0">
              <a:solidFill>
                <a:schemeClr val="tx1">
                  <a:lumMod val="75000"/>
                  <a:lumOff val="25000"/>
                </a:schemeClr>
              </a:solidFill>
              <a:latin typeface="Helvetica" pitchFamily="34" charset="0"/>
            </a:endParaRPr>
          </a:p>
          <a:p>
            <a:pPr>
              <a:lnSpc>
                <a:spcPct val="150000"/>
              </a:lnSpc>
              <a:buBlip>
                <a:blip r:embed="rId2"/>
              </a:buBlip>
            </a:pPr>
            <a:r>
              <a:rPr lang="en-US" sz="1400" dirty="0" smtClean="0">
                <a:solidFill>
                  <a:schemeClr val="tx1">
                    <a:lumMod val="75000"/>
                    <a:lumOff val="25000"/>
                  </a:schemeClr>
                </a:solidFill>
                <a:latin typeface="Helvetica" pitchFamily="34" charset="0"/>
              </a:rPr>
              <a:t> </a:t>
            </a:r>
            <a:r>
              <a:rPr lang="en-US" sz="1400" dirty="0" smtClean="0">
                <a:solidFill>
                  <a:schemeClr val="tx1">
                    <a:lumMod val="75000"/>
                    <a:lumOff val="25000"/>
                  </a:schemeClr>
                </a:solidFill>
                <a:latin typeface="Helvetica" pitchFamily="34" charset="0"/>
              </a:rPr>
              <a:t>Transmission </a:t>
            </a:r>
            <a:r>
              <a:rPr lang="en-US" sz="1400" dirty="0" smtClean="0">
                <a:solidFill>
                  <a:schemeClr val="tx1">
                    <a:lumMod val="75000"/>
                    <a:lumOff val="25000"/>
                  </a:schemeClr>
                </a:solidFill>
                <a:latin typeface="Helvetica" pitchFamily="34" charset="0"/>
              </a:rPr>
              <a:t>&amp; RF Data For the Site</a:t>
            </a:r>
            <a:r>
              <a:rPr lang="gu-IN" sz="1400" dirty="0" smtClean="0">
                <a:solidFill>
                  <a:schemeClr val="tx1">
                    <a:lumMod val="75000"/>
                    <a:lumOff val="25000"/>
                  </a:schemeClr>
                </a:solidFill>
                <a:latin typeface="Helvetica" pitchFamily="34" charset="0"/>
              </a:rPr>
              <a:t>.</a:t>
            </a:r>
            <a:endParaRPr lang="en-US" sz="1400" dirty="0" smtClean="0">
              <a:solidFill>
                <a:schemeClr val="tx1">
                  <a:lumMod val="75000"/>
                  <a:lumOff val="25000"/>
                </a:schemeClr>
              </a:solidFill>
              <a:latin typeface="Helvetica" pitchFamily="34" charset="0"/>
            </a:endParaRPr>
          </a:p>
          <a:p>
            <a:pPr>
              <a:lnSpc>
                <a:spcPct val="150000"/>
              </a:lnSpc>
              <a:buBlip>
                <a:blip r:embed="rId2"/>
              </a:buBlip>
            </a:pPr>
            <a:r>
              <a:rPr lang="en-US" sz="1400" dirty="0" smtClean="0">
                <a:solidFill>
                  <a:schemeClr val="tx1">
                    <a:lumMod val="75000"/>
                    <a:lumOff val="25000"/>
                  </a:schemeClr>
                </a:solidFill>
                <a:latin typeface="Helvetica" pitchFamily="34" charset="0"/>
              </a:rPr>
              <a:t> </a:t>
            </a:r>
            <a:r>
              <a:rPr lang="en-US" sz="1400" dirty="0" smtClean="0">
                <a:solidFill>
                  <a:schemeClr val="tx1">
                    <a:lumMod val="75000"/>
                    <a:lumOff val="25000"/>
                  </a:schemeClr>
                </a:solidFill>
                <a:latin typeface="Helvetica" pitchFamily="34" charset="0"/>
              </a:rPr>
              <a:t>Material </a:t>
            </a:r>
            <a:r>
              <a:rPr lang="en-US" sz="1400" dirty="0" smtClean="0">
                <a:solidFill>
                  <a:schemeClr val="tx1">
                    <a:lumMod val="75000"/>
                    <a:lumOff val="25000"/>
                  </a:schemeClr>
                </a:solidFill>
                <a:latin typeface="Helvetica" pitchFamily="34" charset="0"/>
              </a:rPr>
              <a:t>checkup at Site and Far end.</a:t>
            </a:r>
          </a:p>
          <a:p>
            <a:pPr>
              <a:lnSpc>
                <a:spcPct val="150000"/>
              </a:lnSpc>
              <a:buBlip>
                <a:blip r:embed="rId2"/>
              </a:buBlip>
            </a:pPr>
            <a:r>
              <a:rPr lang="en-US" sz="1400" dirty="0" smtClean="0">
                <a:solidFill>
                  <a:schemeClr val="tx1">
                    <a:lumMod val="75000"/>
                    <a:lumOff val="25000"/>
                  </a:schemeClr>
                </a:solidFill>
                <a:latin typeface="Helvetica" pitchFamily="34" charset="0"/>
              </a:rPr>
              <a:t> </a:t>
            </a:r>
            <a:r>
              <a:rPr lang="en-US" sz="1400" dirty="0" smtClean="0">
                <a:solidFill>
                  <a:schemeClr val="tx1">
                    <a:lumMod val="75000"/>
                    <a:lumOff val="25000"/>
                  </a:schemeClr>
                </a:solidFill>
                <a:latin typeface="Helvetica" pitchFamily="34" charset="0"/>
              </a:rPr>
              <a:t>BTS </a:t>
            </a:r>
            <a:r>
              <a:rPr lang="en-US" sz="1400" dirty="0" smtClean="0">
                <a:solidFill>
                  <a:schemeClr val="tx1">
                    <a:lumMod val="75000"/>
                    <a:lumOff val="25000"/>
                  </a:schemeClr>
                </a:solidFill>
                <a:latin typeface="Helvetica" pitchFamily="34" charset="0"/>
              </a:rPr>
              <a:t>&amp; Transmission Rack installation &amp; grouting.</a:t>
            </a:r>
          </a:p>
          <a:p>
            <a:pPr>
              <a:lnSpc>
                <a:spcPct val="150000"/>
              </a:lnSpc>
              <a:buBlip>
                <a:blip r:embed="rId2"/>
              </a:buBlip>
            </a:pPr>
            <a:r>
              <a:rPr lang="en-US" sz="1400" dirty="0" smtClean="0">
                <a:solidFill>
                  <a:schemeClr val="tx1">
                    <a:lumMod val="75000"/>
                    <a:lumOff val="25000"/>
                  </a:schemeClr>
                </a:solidFill>
                <a:latin typeface="Helvetica" pitchFamily="34" charset="0"/>
              </a:rPr>
              <a:t> </a:t>
            </a:r>
            <a:r>
              <a:rPr lang="en-US" sz="1400" dirty="0" smtClean="0">
                <a:solidFill>
                  <a:schemeClr val="tx1">
                    <a:lumMod val="75000"/>
                    <a:lumOff val="25000"/>
                  </a:schemeClr>
                </a:solidFill>
                <a:latin typeface="Helvetica" pitchFamily="34" charset="0"/>
              </a:rPr>
              <a:t>Installation </a:t>
            </a:r>
            <a:r>
              <a:rPr lang="en-US" sz="1400" dirty="0" smtClean="0">
                <a:solidFill>
                  <a:schemeClr val="tx1">
                    <a:lumMod val="75000"/>
                    <a:lumOff val="25000"/>
                  </a:schemeClr>
                </a:solidFill>
                <a:latin typeface="Helvetica" pitchFamily="34" charset="0"/>
              </a:rPr>
              <a:t>of indoor and outdoor Cable Trays .</a:t>
            </a:r>
          </a:p>
          <a:p>
            <a:pPr>
              <a:lnSpc>
                <a:spcPct val="150000"/>
              </a:lnSpc>
              <a:buBlip>
                <a:blip r:embed="rId2"/>
              </a:buBlip>
            </a:pPr>
            <a:r>
              <a:rPr lang="en-US" sz="1400" dirty="0" smtClean="0">
                <a:solidFill>
                  <a:schemeClr val="tx1">
                    <a:lumMod val="75000"/>
                    <a:lumOff val="25000"/>
                  </a:schemeClr>
                </a:solidFill>
                <a:latin typeface="Helvetica" pitchFamily="34" charset="0"/>
              </a:rPr>
              <a:t> </a:t>
            </a:r>
            <a:r>
              <a:rPr lang="en-US" sz="1400" dirty="0" smtClean="0">
                <a:solidFill>
                  <a:schemeClr val="tx1">
                    <a:lumMod val="75000"/>
                    <a:lumOff val="25000"/>
                  </a:schemeClr>
                </a:solidFill>
                <a:latin typeface="Helvetica" pitchFamily="34" charset="0"/>
              </a:rPr>
              <a:t>Installation </a:t>
            </a:r>
            <a:r>
              <a:rPr lang="en-US" sz="1400" dirty="0" smtClean="0">
                <a:solidFill>
                  <a:schemeClr val="tx1">
                    <a:lumMod val="75000"/>
                    <a:lumOff val="25000"/>
                  </a:schemeClr>
                </a:solidFill>
                <a:latin typeface="Helvetica" pitchFamily="34" charset="0"/>
              </a:rPr>
              <a:t>of Battery Bank &amp; S.M.P.S.</a:t>
            </a:r>
          </a:p>
        </p:txBody>
      </p:sp>
      <p:pic>
        <p:nvPicPr>
          <p:cNvPr id="1031" name="Picture 7" descr="C:\Users\Admin\Desktop\Detect Electronics(1 April)\detect electornics\images\construction\gbt-and-rtt-e1-stage.JPG"/>
          <p:cNvPicPr>
            <a:picLocks noChangeAspect="1" noChangeArrowheads="1"/>
          </p:cNvPicPr>
          <p:nvPr/>
        </p:nvPicPr>
        <p:blipFill>
          <a:blip r:embed="rId3"/>
          <a:srcRect/>
          <a:stretch>
            <a:fillRect/>
          </a:stretch>
        </p:blipFill>
        <p:spPr bwMode="auto">
          <a:xfrm>
            <a:off x="5125478" y="2980179"/>
            <a:ext cx="3581202" cy="2658048"/>
          </a:xfrm>
          <a:prstGeom prst="rect">
            <a:avLst/>
          </a:prstGeom>
          <a:noFill/>
        </p:spPr>
      </p:pic>
      <p:sp>
        <p:nvSpPr>
          <p:cNvPr id="9" name="TextBox 8"/>
          <p:cNvSpPr txBox="1"/>
          <p:nvPr/>
        </p:nvSpPr>
        <p:spPr>
          <a:xfrm>
            <a:off x="4055152" y="683042"/>
            <a:ext cx="4731035" cy="1015663"/>
          </a:xfrm>
          <a:prstGeom prst="rect">
            <a:avLst/>
          </a:prstGeom>
          <a:noFill/>
        </p:spPr>
        <p:txBody>
          <a:bodyPr wrap="square" rtlCol="0">
            <a:spAutoFit/>
          </a:bodyPr>
          <a:lstStyle/>
          <a:p>
            <a:pPr algn="r"/>
            <a:r>
              <a:rPr lang="en-US" sz="6000" dirty="0" smtClean="0">
                <a:solidFill>
                  <a:schemeClr val="accent1">
                    <a:lumMod val="75000"/>
                  </a:schemeClr>
                </a:solidFill>
              </a:rPr>
              <a:t>Services</a:t>
            </a:r>
          </a:p>
        </p:txBody>
      </p:sp>
      <p:cxnSp>
        <p:nvCxnSpPr>
          <p:cNvPr id="10" name="Straight Connector 9"/>
          <p:cNvCxnSpPr/>
          <p:nvPr/>
        </p:nvCxnSpPr>
        <p:spPr>
          <a:xfrm>
            <a:off x="428711" y="6181785"/>
            <a:ext cx="3369331" cy="0"/>
          </a:xfrm>
          <a:prstGeom prst="line">
            <a:avLst/>
          </a:prstGeom>
          <a:ln w="9525" cmpd="sng">
            <a:solidFill>
              <a:schemeClr val="accent1">
                <a:lumMod val="75000"/>
              </a:schemeClr>
            </a:solidFill>
            <a:prstDash val="sysDash"/>
          </a:ln>
          <a:effectLst/>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402207" y="6141006"/>
            <a:ext cx="3489158" cy="338554"/>
          </a:xfrm>
          <a:prstGeom prst="rect">
            <a:avLst/>
          </a:prstGeom>
          <a:noFill/>
        </p:spPr>
        <p:txBody>
          <a:bodyPr wrap="square" rtlCol="0">
            <a:spAutoFit/>
          </a:bodyPr>
          <a:lstStyle/>
          <a:p>
            <a:pPr algn="just"/>
            <a:r>
              <a:rPr lang="en-US" sz="1600" dirty="0" smtClean="0">
                <a:solidFill>
                  <a:schemeClr val="accent1">
                    <a:lumMod val="75000"/>
                  </a:schemeClr>
                </a:solidFill>
              </a:rPr>
              <a:t>Detect  Electronics  Systems (I) Pvt. Ltd</a:t>
            </a:r>
          </a:p>
        </p:txBody>
      </p:sp>
      <p:sp>
        <p:nvSpPr>
          <p:cNvPr id="15" name="TextBox 14"/>
          <p:cNvSpPr txBox="1"/>
          <p:nvPr/>
        </p:nvSpPr>
        <p:spPr>
          <a:xfrm rot="10800000" flipV="1">
            <a:off x="6113428" y="6076231"/>
            <a:ext cx="2593252" cy="577081"/>
          </a:xfrm>
          <a:prstGeom prst="rect">
            <a:avLst/>
          </a:prstGeom>
          <a:solidFill>
            <a:schemeClr val="accent1">
              <a:lumMod val="20000"/>
              <a:lumOff val="80000"/>
            </a:schemeClr>
          </a:solidFill>
        </p:spPr>
        <p:txBody>
          <a:bodyPr wrap="square" rtlCol="0">
            <a:spAutoFit/>
          </a:bodyPr>
          <a:lstStyle/>
          <a:p>
            <a:r>
              <a:rPr lang="en-US" sz="1050" i="1" dirty="0" smtClean="0"/>
              <a:t>Contact : Satish Ajabe</a:t>
            </a:r>
          </a:p>
          <a:p>
            <a:r>
              <a:rPr lang="en-US" sz="1050" i="1" dirty="0" smtClean="0"/>
              <a:t>Mobile: +91 99222 60007</a:t>
            </a:r>
          </a:p>
          <a:p>
            <a:r>
              <a:rPr lang="en-US" sz="1050" i="1" dirty="0" smtClean="0"/>
              <a:t>Email: satish.ajabe@detectelectronics.com</a:t>
            </a:r>
          </a:p>
        </p:txBody>
      </p:sp>
      <p:pic>
        <p:nvPicPr>
          <p:cNvPr id="16" name="Picture 15"/>
          <p:cNvPicPr>
            <a:picLocks noChangeAspect="1"/>
          </p:cNvPicPr>
          <p:nvPr/>
        </p:nvPicPr>
        <p:blipFill>
          <a:blip r:embed="rId4"/>
          <a:stretch>
            <a:fillRect/>
          </a:stretch>
        </p:blipFill>
        <p:spPr>
          <a:xfrm>
            <a:off x="5419414" y="6078567"/>
            <a:ext cx="574746" cy="574746"/>
          </a:xfrm>
          <a:prstGeom prst="rect">
            <a:avLst/>
          </a:prstGeom>
        </p:spPr>
      </p:pic>
      <p:pic>
        <p:nvPicPr>
          <p:cNvPr id="1026" name="Picture 2"/>
          <p:cNvPicPr>
            <a:picLocks noChangeAspect="1" noChangeArrowheads="1"/>
          </p:cNvPicPr>
          <p:nvPr/>
        </p:nvPicPr>
        <p:blipFill>
          <a:blip r:embed="rId5"/>
          <a:srcRect/>
          <a:stretch>
            <a:fillRect/>
          </a:stretch>
        </p:blipFill>
        <p:spPr bwMode="auto">
          <a:xfrm>
            <a:off x="177583" y="325442"/>
            <a:ext cx="2690262" cy="633003"/>
          </a:xfrm>
          <a:prstGeom prst="rect">
            <a:avLst/>
          </a:prstGeom>
          <a:noFill/>
          <a:ln w="9525">
            <a:noFill/>
            <a:miter lim="800000"/>
            <a:headEnd/>
            <a:tailEnd/>
          </a:ln>
          <a:effectLst/>
        </p:spPr>
      </p:pic>
      <p:sp>
        <p:nvSpPr>
          <p:cNvPr id="17" name="TextBox 16"/>
          <p:cNvSpPr txBox="1"/>
          <p:nvPr/>
        </p:nvSpPr>
        <p:spPr>
          <a:xfrm>
            <a:off x="428711" y="1208381"/>
            <a:ext cx="3462654" cy="461665"/>
          </a:xfrm>
          <a:prstGeom prst="rect">
            <a:avLst/>
          </a:prstGeom>
          <a:noFill/>
        </p:spPr>
        <p:txBody>
          <a:bodyPr wrap="square" rtlCol="0">
            <a:spAutoFit/>
          </a:bodyPr>
          <a:lstStyle/>
          <a:p>
            <a:r>
              <a:rPr lang="en-US" sz="2400" dirty="0" smtClean="0">
                <a:solidFill>
                  <a:srgbClr val="FFC000"/>
                </a:solidFill>
              </a:rPr>
              <a:t>TELECOM SOLUTIONS</a:t>
            </a:r>
          </a:p>
        </p:txBody>
      </p:sp>
    </p:spTree>
    <p:extLst>
      <p:ext uri="{BB962C8B-B14F-4D97-AF65-F5344CB8AC3E}">
        <p14:creationId xmlns="" xmlns:p14="http://schemas.microsoft.com/office/powerpoint/2010/main" val="271170985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4055152" y="683042"/>
            <a:ext cx="4731035" cy="1015663"/>
          </a:xfrm>
          <a:prstGeom prst="rect">
            <a:avLst/>
          </a:prstGeom>
          <a:noFill/>
        </p:spPr>
        <p:txBody>
          <a:bodyPr wrap="square" rtlCol="0">
            <a:spAutoFit/>
          </a:bodyPr>
          <a:lstStyle/>
          <a:p>
            <a:pPr algn="r"/>
            <a:r>
              <a:rPr lang="en-US" sz="6000" dirty="0" smtClean="0">
                <a:solidFill>
                  <a:schemeClr val="accent1">
                    <a:lumMod val="75000"/>
                  </a:schemeClr>
                </a:solidFill>
              </a:rPr>
              <a:t>Services</a:t>
            </a:r>
          </a:p>
        </p:txBody>
      </p:sp>
      <p:cxnSp>
        <p:nvCxnSpPr>
          <p:cNvPr id="10" name="Straight Connector 9"/>
          <p:cNvCxnSpPr/>
          <p:nvPr/>
        </p:nvCxnSpPr>
        <p:spPr>
          <a:xfrm>
            <a:off x="428711" y="6181785"/>
            <a:ext cx="3369331" cy="0"/>
          </a:xfrm>
          <a:prstGeom prst="line">
            <a:avLst/>
          </a:prstGeom>
          <a:ln w="9525" cmpd="sng">
            <a:solidFill>
              <a:schemeClr val="accent1">
                <a:lumMod val="75000"/>
              </a:schemeClr>
            </a:solidFill>
            <a:prstDash val="sysDash"/>
          </a:ln>
          <a:effectLst/>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402207" y="6141006"/>
            <a:ext cx="3489158" cy="338554"/>
          </a:xfrm>
          <a:prstGeom prst="rect">
            <a:avLst/>
          </a:prstGeom>
          <a:noFill/>
        </p:spPr>
        <p:txBody>
          <a:bodyPr wrap="square" rtlCol="0">
            <a:spAutoFit/>
          </a:bodyPr>
          <a:lstStyle/>
          <a:p>
            <a:pPr algn="just"/>
            <a:r>
              <a:rPr lang="en-US" sz="1600" dirty="0" smtClean="0">
                <a:solidFill>
                  <a:schemeClr val="accent1">
                    <a:lumMod val="75000"/>
                  </a:schemeClr>
                </a:solidFill>
              </a:rPr>
              <a:t>Detect  Electronics  Systems (I) Pvt. Ltd</a:t>
            </a:r>
          </a:p>
        </p:txBody>
      </p:sp>
      <p:sp>
        <p:nvSpPr>
          <p:cNvPr id="15" name="TextBox 14"/>
          <p:cNvSpPr txBox="1"/>
          <p:nvPr/>
        </p:nvSpPr>
        <p:spPr>
          <a:xfrm rot="10800000" flipV="1">
            <a:off x="6113428" y="6076231"/>
            <a:ext cx="2593252" cy="577081"/>
          </a:xfrm>
          <a:prstGeom prst="rect">
            <a:avLst/>
          </a:prstGeom>
          <a:solidFill>
            <a:schemeClr val="accent1">
              <a:lumMod val="20000"/>
              <a:lumOff val="80000"/>
            </a:schemeClr>
          </a:solidFill>
        </p:spPr>
        <p:txBody>
          <a:bodyPr wrap="square" rtlCol="0">
            <a:spAutoFit/>
          </a:bodyPr>
          <a:lstStyle/>
          <a:p>
            <a:r>
              <a:rPr lang="en-US" sz="1050" i="1" dirty="0" smtClean="0"/>
              <a:t>Contact : Satish Ajabe</a:t>
            </a:r>
          </a:p>
          <a:p>
            <a:r>
              <a:rPr lang="en-US" sz="1050" i="1" dirty="0" smtClean="0"/>
              <a:t>Mobile: +91 99222 60007</a:t>
            </a:r>
          </a:p>
          <a:p>
            <a:r>
              <a:rPr lang="en-US" sz="1050" i="1" dirty="0" smtClean="0"/>
              <a:t>Email: satish.ajabe@detectelectronics.com</a:t>
            </a:r>
          </a:p>
        </p:txBody>
      </p:sp>
      <p:pic>
        <p:nvPicPr>
          <p:cNvPr id="16" name="Picture 15"/>
          <p:cNvPicPr>
            <a:picLocks noChangeAspect="1"/>
          </p:cNvPicPr>
          <p:nvPr/>
        </p:nvPicPr>
        <p:blipFill>
          <a:blip r:embed="rId2"/>
          <a:stretch>
            <a:fillRect/>
          </a:stretch>
        </p:blipFill>
        <p:spPr>
          <a:xfrm>
            <a:off x="5419414" y="6078567"/>
            <a:ext cx="574746" cy="574746"/>
          </a:xfrm>
          <a:prstGeom prst="rect">
            <a:avLst/>
          </a:prstGeom>
        </p:spPr>
      </p:pic>
      <p:pic>
        <p:nvPicPr>
          <p:cNvPr id="1026" name="Picture 2"/>
          <p:cNvPicPr>
            <a:picLocks noChangeAspect="1" noChangeArrowheads="1"/>
          </p:cNvPicPr>
          <p:nvPr/>
        </p:nvPicPr>
        <p:blipFill>
          <a:blip r:embed="rId3"/>
          <a:srcRect/>
          <a:stretch>
            <a:fillRect/>
          </a:stretch>
        </p:blipFill>
        <p:spPr bwMode="auto">
          <a:xfrm>
            <a:off x="177583" y="325442"/>
            <a:ext cx="2690262" cy="633003"/>
          </a:xfrm>
          <a:prstGeom prst="rect">
            <a:avLst/>
          </a:prstGeom>
          <a:noFill/>
          <a:ln w="9525">
            <a:noFill/>
            <a:miter lim="800000"/>
            <a:headEnd/>
            <a:tailEnd/>
          </a:ln>
          <a:effectLst/>
        </p:spPr>
      </p:pic>
      <p:sp>
        <p:nvSpPr>
          <p:cNvPr id="17" name="TextBox 16"/>
          <p:cNvSpPr txBox="1"/>
          <p:nvPr/>
        </p:nvSpPr>
        <p:spPr>
          <a:xfrm>
            <a:off x="428711" y="1208381"/>
            <a:ext cx="3462654" cy="400110"/>
          </a:xfrm>
          <a:prstGeom prst="rect">
            <a:avLst/>
          </a:prstGeom>
          <a:noFill/>
        </p:spPr>
        <p:txBody>
          <a:bodyPr wrap="square" rtlCol="0">
            <a:spAutoFit/>
          </a:bodyPr>
          <a:lstStyle/>
          <a:p>
            <a:r>
              <a:rPr lang="en-US" sz="2000" dirty="0" smtClean="0">
                <a:solidFill>
                  <a:srgbClr val="FFC000"/>
                </a:solidFill>
                <a:latin typeface="Helvetica" pitchFamily="34" charset="0"/>
              </a:rPr>
              <a:t>TELECOM SOLUTIONS</a:t>
            </a:r>
          </a:p>
        </p:txBody>
      </p:sp>
      <p:sp>
        <p:nvSpPr>
          <p:cNvPr id="18" name="TextBox 17"/>
          <p:cNvSpPr txBox="1"/>
          <p:nvPr/>
        </p:nvSpPr>
        <p:spPr>
          <a:xfrm>
            <a:off x="402207" y="1550777"/>
            <a:ext cx="8383980" cy="4293483"/>
          </a:xfrm>
          <a:prstGeom prst="rect">
            <a:avLst/>
          </a:prstGeom>
          <a:noFill/>
        </p:spPr>
        <p:txBody>
          <a:bodyPr wrap="square" rtlCol="0">
            <a:spAutoFit/>
          </a:bodyPr>
          <a:lstStyle/>
          <a:p>
            <a:pPr>
              <a:lnSpc>
                <a:spcPct val="150000"/>
              </a:lnSpc>
              <a:buBlip>
                <a:blip r:embed="rId4"/>
              </a:buBlip>
            </a:pPr>
            <a:r>
              <a:rPr lang="en-US" sz="1300" dirty="0" smtClean="0">
                <a:solidFill>
                  <a:schemeClr val="tx1">
                    <a:lumMod val="75000"/>
                    <a:lumOff val="25000"/>
                  </a:schemeClr>
                </a:solidFill>
                <a:latin typeface="Helvetica" pitchFamily="34" charset="0"/>
              </a:rPr>
              <a:t>  </a:t>
            </a:r>
            <a:r>
              <a:rPr lang="en-US" sz="1300" dirty="0" smtClean="0">
                <a:solidFill>
                  <a:schemeClr val="tx1">
                    <a:lumMod val="75000"/>
                    <a:lumOff val="25000"/>
                  </a:schemeClr>
                </a:solidFill>
                <a:latin typeface="Helvetica" pitchFamily="34" charset="0"/>
              </a:rPr>
              <a:t>Connect </a:t>
            </a:r>
            <a:r>
              <a:rPr lang="en-US" sz="1300" dirty="0" err="1" smtClean="0">
                <a:solidFill>
                  <a:schemeClr val="tx1">
                    <a:lumMod val="75000"/>
                    <a:lumOff val="25000"/>
                  </a:schemeClr>
                </a:solidFill>
                <a:latin typeface="Helvetica" pitchFamily="34" charset="0"/>
              </a:rPr>
              <a:t>orisation</a:t>
            </a:r>
            <a:r>
              <a:rPr lang="en-US" sz="1300" dirty="0" smtClean="0">
                <a:solidFill>
                  <a:schemeClr val="tx1">
                    <a:lumMod val="75000"/>
                    <a:lumOff val="25000"/>
                  </a:schemeClr>
                </a:solidFill>
                <a:latin typeface="Helvetica" pitchFamily="34" charset="0"/>
              </a:rPr>
              <a:t> </a:t>
            </a:r>
            <a:r>
              <a:rPr lang="en-US" sz="1300" dirty="0" smtClean="0">
                <a:solidFill>
                  <a:schemeClr val="tx1">
                    <a:lumMod val="75000"/>
                    <a:lumOff val="25000"/>
                  </a:schemeClr>
                </a:solidFill>
                <a:latin typeface="Helvetica" pitchFamily="34" charset="0"/>
              </a:rPr>
              <a:t>(IF,RF,PCM Alarm etc)</a:t>
            </a:r>
          </a:p>
          <a:p>
            <a:pPr>
              <a:lnSpc>
                <a:spcPct val="150000"/>
              </a:lnSpc>
              <a:buBlip>
                <a:blip r:embed="rId4"/>
              </a:buBlip>
            </a:pPr>
            <a:r>
              <a:rPr lang="en-US" sz="1300" dirty="0" smtClean="0">
                <a:solidFill>
                  <a:schemeClr val="tx1">
                    <a:lumMod val="75000"/>
                    <a:lumOff val="25000"/>
                  </a:schemeClr>
                </a:solidFill>
                <a:latin typeface="Helvetica" pitchFamily="34" charset="0"/>
              </a:rPr>
              <a:t>  Cable laying (RF, IF, Jumpers, PCM, Alarm, AC/DC Supply OFC etc.)</a:t>
            </a:r>
          </a:p>
          <a:p>
            <a:pPr>
              <a:lnSpc>
                <a:spcPct val="150000"/>
              </a:lnSpc>
              <a:buBlip>
                <a:blip r:embed="rId4"/>
              </a:buBlip>
            </a:pPr>
            <a:r>
              <a:rPr lang="en-US" sz="1300" dirty="0" smtClean="0">
                <a:solidFill>
                  <a:schemeClr val="tx1">
                    <a:lumMod val="75000"/>
                    <a:lumOff val="25000"/>
                  </a:schemeClr>
                </a:solidFill>
                <a:latin typeface="Helvetica" pitchFamily="34" charset="0"/>
              </a:rPr>
              <a:t>  Routing &amp; proper fixing of all cables e.g. IF, RF, Jumpers, Microwave, Alarm, PCM,AC/DC</a:t>
            </a:r>
          </a:p>
          <a:p>
            <a:pPr>
              <a:lnSpc>
                <a:spcPct val="150000"/>
              </a:lnSpc>
            </a:pPr>
            <a:r>
              <a:rPr lang="en-US" sz="1300" dirty="0" smtClean="0">
                <a:solidFill>
                  <a:schemeClr val="tx1">
                    <a:lumMod val="75000"/>
                    <a:lumOff val="25000"/>
                  </a:schemeClr>
                </a:solidFill>
                <a:latin typeface="Helvetica" pitchFamily="34" charset="0"/>
              </a:rPr>
              <a:t>       </a:t>
            </a:r>
            <a:r>
              <a:rPr lang="en-US" sz="1300" dirty="0" smtClean="0">
                <a:solidFill>
                  <a:schemeClr val="tx1">
                    <a:lumMod val="75000"/>
                    <a:lumOff val="25000"/>
                  </a:schemeClr>
                </a:solidFill>
                <a:latin typeface="Helvetica" pitchFamily="34" charset="0"/>
              </a:rPr>
              <a:t>Supply</a:t>
            </a:r>
            <a:r>
              <a:rPr lang="en-US" sz="1300" dirty="0" smtClean="0">
                <a:solidFill>
                  <a:schemeClr val="tx1">
                    <a:lumMod val="75000"/>
                    <a:lumOff val="25000"/>
                  </a:schemeClr>
                </a:solidFill>
                <a:latin typeface="Helvetica" pitchFamily="34" charset="0"/>
              </a:rPr>
              <a:t>, earthling, OFC etc (Over cable trays, casing capping, saddling etc)</a:t>
            </a:r>
          </a:p>
          <a:p>
            <a:pPr>
              <a:lnSpc>
                <a:spcPct val="150000"/>
              </a:lnSpc>
              <a:buBlip>
                <a:blip r:embed="rId4"/>
              </a:buBlip>
            </a:pPr>
            <a:r>
              <a:rPr lang="en-US" sz="1300" dirty="0" smtClean="0">
                <a:solidFill>
                  <a:schemeClr val="tx1">
                    <a:lumMod val="75000"/>
                    <a:lumOff val="25000"/>
                  </a:schemeClr>
                </a:solidFill>
                <a:latin typeface="Helvetica" pitchFamily="34" charset="0"/>
              </a:rPr>
              <a:t>  Antennae installation GSM &amp; MW  (Azimuth, Height, tilt) </a:t>
            </a:r>
          </a:p>
          <a:p>
            <a:pPr>
              <a:lnSpc>
                <a:spcPct val="150000"/>
              </a:lnSpc>
              <a:buBlip>
                <a:blip r:embed="rId4"/>
              </a:buBlip>
            </a:pPr>
            <a:r>
              <a:rPr lang="en-US" sz="1300" dirty="0" smtClean="0">
                <a:solidFill>
                  <a:schemeClr val="tx1">
                    <a:lumMod val="75000"/>
                    <a:lumOff val="25000"/>
                  </a:schemeClr>
                </a:solidFill>
                <a:latin typeface="Helvetica" pitchFamily="34" charset="0"/>
              </a:rPr>
              <a:t>  Weather proofing, earthlings kits installation etc</a:t>
            </a:r>
          </a:p>
          <a:p>
            <a:pPr>
              <a:lnSpc>
                <a:spcPct val="150000"/>
              </a:lnSpc>
              <a:buBlip>
                <a:blip r:embed="rId4"/>
              </a:buBlip>
            </a:pPr>
            <a:r>
              <a:rPr lang="en-US" sz="1300" dirty="0" smtClean="0">
                <a:solidFill>
                  <a:schemeClr val="tx1">
                    <a:lumMod val="75000"/>
                    <a:lumOff val="25000"/>
                  </a:schemeClr>
                </a:solidFill>
                <a:latin typeface="Helvetica" pitchFamily="34" charset="0"/>
              </a:rPr>
              <a:t>  Equipments Earthlings, EGB &amp; IGB , Hatch plate installation, extending earths using suitable</a:t>
            </a:r>
            <a:r>
              <a:rPr lang="gu-IN" sz="1300" dirty="0" smtClean="0">
                <a:solidFill>
                  <a:schemeClr val="tx1">
                    <a:lumMod val="75000"/>
                    <a:lumOff val="25000"/>
                  </a:schemeClr>
                </a:solidFill>
                <a:latin typeface="Helvetica" pitchFamily="34" charset="0"/>
              </a:rPr>
              <a:t> </a:t>
            </a:r>
            <a:r>
              <a:rPr lang="en-US" sz="1300" dirty="0" smtClean="0">
                <a:solidFill>
                  <a:schemeClr val="tx1">
                    <a:lumMod val="75000"/>
                    <a:lumOff val="25000"/>
                  </a:schemeClr>
                </a:solidFill>
                <a:latin typeface="Helvetica" pitchFamily="34" charset="0"/>
              </a:rPr>
              <a:t>lugs sleeves</a:t>
            </a:r>
            <a:r>
              <a:rPr lang="gu-IN" sz="1300" dirty="0" smtClean="0">
                <a:solidFill>
                  <a:schemeClr val="tx1">
                    <a:lumMod val="75000"/>
                    <a:lumOff val="25000"/>
                  </a:schemeClr>
                </a:solidFill>
                <a:latin typeface="Helvetica" pitchFamily="34" charset="0"/>
              </a:rPr>
              <a:t>.</a:t>
            </a:r>
            <a:endParaRPr lang="en-US" sz="1300" dirty="0" smtClean="0">
              <a:solidFill>
                <a:schemeClr val="tx1">
                  <a:lumMod val="75000"/>
                  <a:lumOff val="25000"/>
                </a:schemeClr>
              </a:solidFill>
              <a:latin typeface="Helvetica" pitchFamily="34" charset="0"/>
            </a:endParaRPr>
          </a:p>
          <a:p>
            <a:pPr>
              <a:lnSpc>
                <a:spcPct val="150000"/>
              </a:lnSpc>
              <a:buBlip>
                <a:blip r:embed="rId4"/>
              </a:buBlip>
            </a:pPr>
            <a:r>
              <a:rPr lang="en-US" sz="1300" dirty="0" smtClean="0">
                <a:solidFill>
                  <a:schemeClr val="tx1">
                    <a:lumMod val="75000"/>
                    <a:lumOff val="25000"/>
                  </a:schemeClr>
                </a:solidFill>
                <a:latin typeface="Helvetica" pitchFamily="34" charset="0"/>
              </a:rPr>
              <a:t>  Labeling all cables at both ends, Marking over M/W antenna, VSWR, Power / level measurements,</a:t>
            </a:r>
            <a:endParaRPr lang="gu-IN" sz="1300" dirty="0" smtClean="0">
              <a:solidFill>
                <a:schemeClr val="tx1">
                  <a:lumMod val="75000"/>
                  <a:lumOff val="25000"/>
                </a:schemeClr>
              </a:solidFill>
              <a:latin typeface="Helvetica" pitchFamily="34" charset="0"/>
            </a:endParaRPr>
          </a:p>
          <a:p>
            <a:pPr>
              <a:lnSpc>
                <a:spcPct val="150000"/>
              </a:lnSpc>
            </a:pPr>
            <a:r>
              <a:rPr lang="gu-IN" sz="1300" dirty="0" smtClean="0">
                <a:solidFill>
                  <a:schemeClr val="tx1">
                    <a:lumMod val="75000"/>
                    <a:lumOff val="25000"/>
                  </a:schemeClr>
                </a:solidFill>
                <a:latin typeface="Helvetica" pitchFamily="34" charset="0"/>
              </a:rPr>
              <a:t>     </a:t>
            </a:r>
            <a:r>
              <a:rPr lang="en-US" sz="1300" dirty="0" smtClean="0">
                <a:solidFill>
                  <a:schemeClr val="tx1">
                    <a:lumMod val="75000"/>
                    <a:lumOff val="25000"/>
                  </a:schemeClr>
                </a:solidFill>
                <a:latin typeface="Helvetica" pitchFamily="34" charset="0"/>
              </a:rPr>
              <a:t>BER measurements,  </a:t>
            </a:r>
          </a:p>
          <a:p>
            <a:pPr>
              <a:lnSpc>
                <a:spcPct val="150000"/>
              </a:lnSpc>
              <a:buBlip>
                <a:blip r:embed="rId4"/>
              </a:buBlip>
            </a:pPr>
            <a:r>
              <a:rPr lang="en-US" sz="1300" dirty="0" smtClean="0">
                <a:solidFill>
                  <a:schemeClr val="tx1">
                    <a:lumMod val="75000"/>
                    <a:lumOff val="25000"/>
                  </a:schemeClr>
                </a:solidFill>
                <a:latin typeface="Helvetica" pitchFamily="34" charset="0"/>
              </a:rPr>
              <a:t>  Commissioning and alignment of MW Link.</a:t>
            </a:r>
          </a:p>
          <a:p>
            <a:pPr>
              <a:lnSpc>
                <a:spcPct val="150000"/>
              </a:lnSpc>
              <a:buBlip>
                <a:blip r:embed="rId4"/>
              </a:buBlip>
            </a:pPr>
            <a:r>
              <a:rPr lang="en-US" sz="1300" dirty="0" smtClean="0">
                <a:solidFill>
                  <a:schemeClr val="tx1">
                    <a:lumMod val="75000"/>
                    <a:lumOff val="25000"/>
                  </a:schemeClr>
                </a:solidFill>
                <a:latin typeface="Helvetica" pitchFamily="34" charset="0"/>
              </a:rPr>
              <a:t>  Commissioning of BTS &amp; Integration, call test, Alarm test.</a:t>
            </a:r>
          </a:p>
          <a:p>
            <a:pPr>
              <a:lnSpc>
                <a:spcPct val="150000"/>
              </a:lnSpc>
              <a:buBlip>
                <a:blip r:embed="rId4"/>
              </a:buBlip>
            </a:pPr>
            <a:r>
              <a:rPr lang="en-US" sz="1300" dirty="0" smtClean="0">
                <a:solidFill>
                  <a:schemeClr val="tx1">
                    <a:lumMod val="75000"/>
                    <a:lumOff val="25000"/>
                  </a:schemeClr>
                </a:solidFill>
                <a:latin typeface="Helvetica" pitchFamily="34" charset="0"/>
              </a:rPr>
              <a:t>  Site Cleaning &amp; handover of extra material.</a:t>
            </a:r>
          </a:p>
          <a:p>
            <a:pPr>
              <a:lnSpc>
                <a:spcPct val="150000"/>
              </a:lnSpc>
              <a:buBlip>
                <a:blip r:embed="rId4"/>
              </a:buBlip>
            </a:pPr>
            <a:r>
              <a:rPr lang="en-US" sz="1300" dirty="0" smtClean="0">
                <a:solidFill>
                  <a:schemeClr val="tx1">
                    <a:lumMod val="75000"/>
                    <a:lumOff val="25000"/>
                  </a:schemeClr>
                </a:solidFill>
                <a:latin typeface="Helvetica" pitchFamily="34" charset="0"/>
              </a:rPr>
              <a:t>  Drive test, optimization of network etc</a:t>
            </a:r>
          </a:p>
          <a:p>
            <a:pPr>
              <a:lnSpc>
                <a:spcPct val="150000"/>
              </a:lnSpc>
              <a:buBlip>
                <a:blip r:embed="rId4"/>
              </a:buBlip>
            </a:pPr>
            <a:r>
              <a:rPr lang="en-US" sz="1300" dirty="0" smtClean="0">
                <a:solidFill>
                  <a:schemeClr val="tx1">
                    <a:lumMod val="75000"/>
                    <a:lumOff val="25000"/>
                  </a:schemeClr>
                </a:solidFill>
                <a:latin typeface="Helvetica" pitchFamily="34" charset="0"/>
              </a:rPr>
              <a:t>  ASM &amp; AGE implementation &amp; Acceptance Test</a:t>
            </a:r>
          </a:p>
        </p:txBody>
      </p:sp>
    </p:spTree>
    <p:extLst>
      <p:ext uri="{BB962C8B-B14F-4D97-AF65-F5344CB8AC3E}">
        <p14:creationId xmlns="" xmlns:p14="http://schemas.microsoft.com/office/powerpoint/2010/main" val="27117098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4055152" y="683042"/>
            <a:ext cx="4731035" cy="1015663"/>
          </a:xfrm>
          <a:prstGeom prst="rect">
            <a:avLst/>
          </a:prstGeom>
          <a:noFill/>
        </p:spPr>
        <p:txBody>
          <a:bodyPr wrap="square" rtlCol="0">
            <a:spAutoFit/>
          </a:bodyPr>
          <a:lstStyle/>
          <a:p>
            <a:pPr algn="r"/>
            <a:r>
              <a:rPr lang="en-US" sz="6000" dirty="0" smtClean="0">
                <a:solidFill>
                  <a:schemeClr val="accent1">
                    <a:lumMod val="75000"/>
                  </a:schemeClr>
                </a:solidFill>
              </a:rPr>
              <a:t>Services</a:t>
            </a:r>
          </a:p>
        </p:txBody>
      </p:sp>
      <p:cxnSp>
        <p:nvCxnSpPr>
          <p:cNvPr id="10" name="Straight Connector 9"/>
          <p:cNvCxnSpPr/>
          <p:nvPr/>
        </p:nvCxnSpPr>
        <p:spPr>
          <a:xfrm>
            <a:off x="428711" y="6181785"/>
            <a:ext cx="3369331" cy="0"/>
          </a:xfrm>
          <a:prstGeom prst="line">
            <a:avLst/>
          </a:prstGeom>
          <a:ln w="9525" cmpd="sng">
            <a:solidFill>
              <a:schemeClr val="accent1">
                <a:lumMod val="75000"/>
              </a:schemeClr>
            </a:solidFill>
            <a:prstDash val="sysDash"/>
          </a:ln>
          <a:effectLst/>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402207" y="6141006"/>
            <a:ext cx="3489158" cy="338554"/>
          </a:xfrm>
          <a:prstGeom prst="rect">
            <a:avLst/>
          </a:prstGeom>
          <a:noFill/>
        </p:spPr>
        <p:txBody>
          <a:bodyPr wrap="square" rtlCol="0">
            <a:spAutoFit/>
          </a:bodyPr>
          <a:lstStyle/>
          <a:p>
            <a:pPr algn="just"/>
            <a:r>
              <a:rPr lang="en-US" sz="1600" dirty="0" smtClean="0">
                <a:solidFill>
                  <a:schemeClr val="accent1">
                    <a:lumMod val="75000"/>
                  </a:schemeClr>
                </a:solidFill>
              </a:rPr>
              <a:t>Detect  Electronics  Systems (I) Pvt. Ltd</a:t>
            </a:r>
          </a:p>
        </p:txBody>
      </p:sp>
      <p:sp>
        <p:nvSpPr>
          <p:cNvPr id="15" name="TextBox 14"/>
          <p:cNvSpPr txBox="1"/>
          <p:nvPr/>
        </p:nvSpPr>
        <p:spPr>
          <a:xfrm rot="10800000" flipV="1">
            <a:off x="6113428" y="6076231"/>
            <a:ext cx="2593252" cy="577081"/>
          </a:xfrm>
          <a:prstGeom prst="rect">
            <a:avLst/>
          </a:prstGeom>
          <a:solidFill>
            <a:schemeClr val="accent1">
              <a:lumMod val="20000"/>
              <a:lumOff val="80000"/>
            </a:schemeClr>
          </a:solidFill>
        </p:spPr>
        <p:txBody>
          <a:bodyPr wrap="square" rtlCol="0">
            <a:spAutoFit/>
          </a:bodyPr>
          <a:lstStyle/>
          <a:p>
            <a:r>
              <a:rPr lang="en-US" sz="1050" i="1" dirty="0" smtClean="0"/>
              <a:t>Contact : Satish Ajabe</a:t>
            </a:r>
          </a:p>
          <a:p>
            <a:r>
              <a:rPr lang="en-US" sz="1050" i="1" dirty="0" smtClean="0"/>
              <a:t>Mobile: +91 99222 60007</a:t>
            </a:r>
          </a:p>
          <a:p>
            <a:r>
              <a:rPr lang="en-US" sz="1050" i="1" dirty="0" smtClean="0"/>
              <a:t>Email: satish.ajabe@detectelectronics.com</a:t>
            </a:r>
          </a:p>
        </p:txBody>
      </p:sp>
      <p:pic>
        <p:nvPicPr>
          <p:cNvPr id="16" name="Picture 15"/>
          <p:cNvPicPr>
            <a:picLocks noChangeAspect="1"/>
          </p:cNvPicPr>
          <p:nvPr/>
        </p:nvPicPr>
        <p:blipFill>
          <a:blip r:embed="rId2"/>
          <a:stretch>
            <a:fillRect/>
          </a:stretch>
        </p:blipFill>
        <p:spPr>
          <a:xfrm>
            <a:off x="5419414" y="6078567"/>
            <a:ext cx="574746" cy="574746"/>
          </a:xfrm>
          <a:prstGeom prst="rect">
            <a:avLst/>
          </a:prstGeom>
        </p:spPr>
      </p:pic>
      <p:pic>
        <p:nvPicPr>
          <p:cNvPr id="1026" name="Picture 2"/>
          <p:cNvPicPr>
            <a:picLocks noChangeAspect="1" noChangeArrowheads="1"/>
          </p:cNvPicPr>
          <p:nvPr/>
        </p:nvPicPr>
        <p:blipFill>
          <a:blip r:embed="rId3"/>
          <a:srcRect/>
          <a:stretch>
            <a:fillRect/>
          </a:stretch>
        </p:blipFill>
        <p:spPr bwMode="auto">
          <a:xfrm>
            <a:off x="177583" y="325442"/>
            <a:ext cx="2690262" cy="633003"/>
          </a:xfrm>
          <a:prstGeom prst="rect">
            <a:avLst/>
          </a:prstGeom>
          <a:noFill/>
          <a:ln w="9525">
            <a:noFill/>
            <a:miter lim="800000"/>
            <a:headEnd/>
            <a:tailEnd/>
          </a:ln>
          <a:effectLst/>
        </p:spPr>
      </p:pic>
      <p:sp>
        <p:nvSpPr>
          <p:cNvPr id="17" name="TextBox 16"/>
          <p:cNvSpPr txBox="1"/>
          <p:nvPr/>
        </p:nvSpPr>
        <p:spPr>
          <a:xfrm>
            <a:off x="428711" y="1208381"/>
            <a:ext cx="2910837" cy="461665"/>
          </a:xfrm>
          <a:prstGeom prst="rect">
            <a:avLst/>
          </a:prstGeom>
          <a:noFill/>
        </p:spPr>
        <p:txBody>
          <a:bodyPr wrap="square" rtlCol="0">
            <a:spAutoFit/>
          </a:bodyPr>
          <a:lstStyle/>
          <a:p>
            <a:r>
              <a:rPr lang="en-US" sz="2400" dirty="0" smtClean="0">
                <a:solidFill>
                  <a:srgbClr val="FFC000"/>
                </a:solidFill>
              </a:rPr>
              <a:t>OFC</a:t>
            </a:r>
          </a:p>
        </p:txBody>
      </p:sp>
      <p:sp>
        <p:nvSpPr>
          <p:cNvPr id="18" name="TextBox 17"/>
          <p:cNvSpPr txBox="1"/>
          <p:nvPr/>
        </p:nvSpPr>
        <p:spPr>
          <a:xfrm>
            <a:off x="428711" y="1709534"/>
            <a:ext cx="8277969" cy="1246495"/>
          </a:xfrm>
          <a:prstGeom prst="rect">
            <a:avLst/>
          </a:prstGeom>
          <a:noFill/>
        </p:spPr>
        <p:txBody>
          <a:bodyPr wrap="square" rtlCol="0">
            <a:spAutoFit/>
          </a:bodyPr>
          <a:lstStyle/>
          <a:p>
            <a:r>
              <a:rPr lang="en-US" sz="1500" dirty="0" smtClean="0">
                <a:solidFill>
                  <a:schemeClr val="tx1">
                    <a:lumMod val="75000"/>
                    <a:lumOff val="25000"/>
                  </a:schemeClr>
                </a:solidFill>
                <a:latin typeface="Helvetica" pitchFamily="34" charset="0"/>
              </a:rPr>
              <a:t>In </a:t>
            </a:r>
            <a:r>
              <a:rPr lang="en-US" sz="1500" dirty="0" smtClean="0">
                <a:solidFill>
                  <a:schemeClr val="tx1">
                    <a:lumMod val="75000"/>
                    <a:lumOff val="25000"/>
                  </a:schemeClr>
                </a:solidFill>
                <a:latin typeface="Helvetica" pitchFamily="34" charset="0"/>
              </a:rPr>
              <a:t>view of technology development in telecom infrastructure, Optical Fiber Cable occupied its own space to provide advanced 3G features for the fast growing world. OFC is a part of DETECT, which starts with Route survey, Route marking, Trenching, Ducting ( with required protection like GI, Half/Full round RCC, PCC, DWC), Back filling, Aerial OFC, DIT, Blowing, Splicing, Chambers for Splicing and Looping, Earthlings, Termination &amp; Route lit up. </a:t>
            </a:r>
          </a:p>
        </p:txBody>
      </p:sp>
      <p:sp>
        <p:nvSpPr>
          <p:cNvPr id="12" name="Rectangle 11"/>
          <p:cNvSpPr/>
          <p:nvPr/>
        </p:nvSpPr>
        <p:spPr>
          <a:xfrm>
            <a:off x="428711" y="3063752"/>
            <a:ext cx="8357476" cy="2128211"/>
          </a:xfrm>
          <a:prstGeom prst="rect">
            <a:avLst/>
          </a:prstGeom>
        </p:spPr>
        <p:txBody>
          <a:bodyPr wrap="square">
            <a:spAutoFit/>
          </a:bodyPr>
          <a:lstStyle/>
          <a:p>
            <a:pPr>
              <a:lnSpc>
                <a:spcPct val="150000"/>
              </a:lnSpc>
            </a:pPr>
            <a:r>
              <a:rPr lang="en-US" sz="1500" dirty="0" smtClean="0">
                <a:solidFill>
                  <a:schemeClr val="tx1">
                    <a:lumMod val="75000"/>
                    <a:lumOff val="25000"/>
                  </a:schemeClr>
                </a:solidFill>
                <a:latin typeface="Helvetica" pitchFamily="34" charset="0"/>
              </a:rPr>
              <a:t>DETECT provides complete solution required for OFC </a:t>
            </a:r>
          </a:p>
          <a:p>
            <a:pPr>
              <a:lnSpc>
                <a:spcPct val="150000"/>
              </a:lnSpc>
              <a:buBlip>
                <a:blip r:embed="rId4"/>
              </a:buBlip>
            </a:pPr>
            <a:r>
              <a:rPr lang="en-US" sz="1500" dirty="0" smtClean="0">
                <a:solidFill>
                  <a:schemeClr val="tx1">
                    <a:lumMod val="75000"/>
                    <a:lumOff val="25000"/>
                  </a:schemeClr>
                </a:solidFill>
                <a:latin typeface="Helvetica" pitchFamily="34" charset="0"/>
              </a:rPr>
              <a:t>   Trenching. </a:t>
            </a:r>
          </a:p>
          <a:p>
            <a:pPr>
              <a:lnSpc>
                <a:spcPct val="150000"/>
              </a:lnSpc>
              <a:buBlip>
                <a:blip r:embed="rId4"/>
              </a:buBlip>
            </a:pPr>
            <a:r>
              <a:rPr lang="en-US" sz="1500" dirty="0" smtClean="0">
                <a:solidFill>
                  <a:schemeClr val="tx1">
                    <a:lumMod val="75000"/>
                    <a:lumOff val="25000"/>
                  </a:schemeClr>
                </a:solidFill>
                <a:latin typeface="Helvetica" pitchFamily="34" charset="0"/>
              </a:rPr>
              <a:t>   Ducting.</a:t>
            </a:r>
          </a:p>
          <a:p>
            <a:pPr>
              <a:lnSpc>
                <a:spcPct val="150000"/>
              </a:lnSpc>
              <a:buBlip>
                <a:blip r:embed="rId4"/>
              </a:buBlip>
            </a:pPr>
            <a:r>
              <a:rPr lang="en-US" sz="1500" dirty="0" smtClean="0">
                <a:solidFill>
                  <a:schemeClr val="tx1">
                    <a:lumMod val="75000"/>
                    <a:lumOff val="25000"/>
                  </a:schemeClr>
                </a:solidFill>
                <a:latin typeface="Helvetica" pitchFamily="34" charset="0"/>
              </a:rPr>
              <a:t>   Blowing. </a:t>
            </a:r>
          </a:p>
          <a:p>
            <a:pPr>
              <a:lnSpc>
                <a:spcPct val="150000"/>
              </a:lnSpc>
              <a:buBlip>
                <a:blip r:embed="rId4"/>
              </a:buBlip>
            </a:pPr>
            <a:r>
              <a:rPr lang="en-US" sz="1500" dirty="0" smtClean="0">
                <a:solidFill>
                  <a:schemeClr val="tx1">
                    <a:lumMod val="75000"/>
                    <a:lumOff val="25000"/>
                  </a:schemeClr>
                </a:solidFill>
                <a:latin typeface="Helvetica" pitchFamily="34" charset="0"/>
              </a:rPr>
              <a:t>   Splicing.</a:t>
            </a:r>
          </a:p>
          <a:p>
            <a:pPr>
              <a:lnSpc>
                <a:spcPct val="150000"/>
              </a:lnSpc>
              <a:buBlip>
                <a:blip r:embed="rId4"/>
              </a:buBlip>
            </a:pPr>
            <a:r>
              <a:rPr lang="en-US" sz="1500" dirty="0" smtClean="0">
                <a:solidFill>
                  <a:schemeClr val="tx1">
                    <a:lumMod val="75000"/>
                    <a:lumOff val="25000"/>
                  </a:schemeClr>
                </a:solidFill>
                <a:latin typeface="Helvetica" pitchFamily="34" charset="0"/>
              </a:rPr>
              <a:t>   Termination.</a:t>
            </a:r>
            <a:endParaRPr lang="en-US" sz="1500" dirty="0">
              <a:latin typeface="Helvetica" pitchFamily="34" charset="0"/>
            </a:endParaRPr>
          </a:p>
        </p:txBody>
      </p:sp>
      <p:sp>
        <p:nvSpPr>
          <p:cNvPr id="5122" name="AutoShape 2" descr="Image result for optical fiber cabl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3" name="Picture 12" descr="download.jpg"/>
          <p:cNvPicPr>
            <a:picLocks noChangeAspect="1"/>
          </p:cNvPicPr>
          <p:nvPr/>
        </p:nvPicPr>
        <p:blipFill>
          <a:blip r:embed="rId5"/>
          <a:stretch>
            <a:fillRect/>
          </a:stretch>
        </p:blipFill>
        <p:spPr>
          <a:xfrm>
            <a:off x="4619626" y="3467100"/>
            <a:ext cx="3867150" cy="2129420"/>
          </a:xfrm>
          <a:prstGeom prst="rect">
            <a:avLst/>
          </a:prstGeom>
        </p:spPr>
      </p:pic>
    </p:spTree>
    <p:extLst>
      <p:ext uri="{BB962C8B-B14F-4D97-AF65-F5344CB8AC3E}">
        <p14:creationId xmlns="" xmlns:p14="http://schemas.microsoft.com/office/powerpoint/2010/main" val="271170985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2681</TotalTime>
  <Words>1317</Words>
  <Application>Microsoft Office PowerPoint</Application>
  <PresentationFormat>On-screen Show (4:3)</PresentationFormat>
  <Paragraphs>148</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vector>
  </TitlesOfParts>
  <Company>the prpa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Lisa Bean</dc:creator>
  <cp:lastModifiedBy>Server</cp:lastModifiedBy>
  <cp:revision>318</cp:revision>
  <dcterms:created xsi:type="dcterms:W3CDTF">2013-08-06T20:18:49Z</dcterms:created>
  <dcterms:modified xsi:type="dcterms:W3CDTF">2016-04-23T12:16:57Z</dcterms:modified>
</cp:coreProperties>
</file>