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6553"/>
            <a:ext cx="8072119" cy="1172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22805"/>
            <a:ext cx="7915909" cy="2367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0445604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eswa.2008.09.030" TargetMode="External"/><Relationship Id="rId5" Type="http://schemas.openxmlformats.org/officeDocument/2006/relationships/hyperlink" Target="https://doi.org/10.1016/j.procs.2018.07.015" TargetMode="External"/><Relationship Id="rId4" Type="http://schemas.openxmlformats.org/officeDocument/2006/relationships/hyperlink" Target="https://doi.org/10.1109/TIM.2014.229903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5911" y="3072206"/>
            <a:ext cx="6238875" cy="312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229" dirty="0">
                <a:solidFill>
                  <a:srgbClr val="1E1C11"/>
                </a:solidFill>
                <a:latin typeface="Cambria"/>
                <a:cs typeface="Cambria"/>
              </a:rPr>
              <a:t>DRIVER</a:t>
            </a:r>
            <a:r>
              <a:rPr sz="2400" b="1" spc="295" dirty="0">
                <a:solidFill>
                  <a:srgbClr val="1E1C11"/>
                </a:solidFill>
                <a:latin typeface="Cambria"/>
                <a:cs typeface="Cambria"/>
              </a:rPr>
              <a:t> </a:t>
            </a:r>
            <a:r>
              <a:rPr sz="2400" b="1" spc="220" dirty="0">
                <a:solidFill>
                  <a:srgbClr val="1E1C11"/>
                </a:solidFill>
                <a:latin typeface="Cambria"/>
                <a:cs typeface="Cambria"/>
              </a:rPr>
              <a:t>DROWSINESS</a:t>
            </a:r>
            <a:r>
              <a:rPr sz="2400" b="1" spc="300" dirty="0">
                <a:solidFill>
                  <a:srgbClr val="1E1C11"/>
                </a:solidFill>
                <a:latin typeface="Cambria"/>
                <a:cs typeface="Cambria"/>
              </a:rPr>
              <a:t> </a:t>
            </a:r>
            <a:r>
              <a:rPr sz="2400" b="1" spc="245" dirty="0">
                <a:solidFill>
                  <a:srgbClr val="1E1C11"/>
                </a:solidFill>
                <a:latin typeface="Cambria"/>
                <a:cs typeface="Cambria"/>
              </a:rPr>
              <a:t>DETECTOR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400">
              <a:latin typeface="Cambria"/>
              <a:cs typeface="Cambria"/>
            </a:endParaRPr>
          </a:p>
          <a:p>
            <a:pPr marR="608965" algn="ctr">
              <a:lnSpc>
                <a:spcPct val="100000"/>
              </a:lnSpc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UNDER</a:t>
            </a:r>
            <a:r>
              <a:rPr sz="2000" b="1" spc="-6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GUIDANCE</a:t>
            </a:r>
            <a:r>
              <a:rPr sz="2000" b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F6128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2021839" marR="2628900" algn="ctr">
              <a:lnSpc>
                <a:spcPct val="100000"/>
              </a:lnSpc>
            </a:pP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Mrs.</a:t>
            </a:r>
            <a:r>
              <a:rPr sz="2000" b="1" spc="-4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M.</a:t>
            </a:r>
            <a:r>
              <a:rPr sz="2000" b="1" spc="-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F6128"/>
                </a:solidFill>
                <a:latin typeface="Calibri"/>
                <a:cs typeface="Calibri"/>
              </a:rPr>
              <a:t>Pavani </a:t>
            </a:r>
            <a:r>
              <a:rPr sz="2000" b="1" dirty="0">
                <a:solidFill>
                  <a:srgbClr val="4F6128"/>
                </a:solidFill>
                <a:latin typeface="Calibri"/>
                <a:cs typeface="Calibri"/>
              </a:rPr>
              <a:t>(Asst.</a:t>
            </a:r>
            <a:r>
              <a:rPr sz="2000" b="1" spc="-40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4F6128"/>
                </a:solidFill>
                <a:latin typeface="Calibri"/>
                <a:cs typeface="Calibri"/>
              </a:rPr>
              <a:t>prof)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75"/>
              </a:spcBef>
            </a:pPr>
            <a:endParaRPr sz="2000">
              <a:latin typeface="Calibri"/>
              <a:cs typeface="Calibri"/>
            </a:endParaRPr>
          </a:p>
          <a:p>
            <a:pPr marR="607060" algn="ctr">
              <a:lnSpc>
                <a:spcPct val="100000"/>
              </a:lnSpc>
            </a:pPr>
            <a:r>
              <a:rPr sz="1600" b="1" spc="-10" dirty="0">
                <a:solidFill>
                  <a:srgbClr val="4F6128"/>
                </a:solidFill>
                <a:latin typeface="Calibri"/>
                <a:cs typeface="Calibri"/>
              </a:rPr>
              <a:t>Presented</a:t>
            </a:r>
            <a:r>
              <a:rPr sz="1600" b="1" spc="-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4F6128"/>
                </a:solidFill>
                <a:latin typeface="Calibri"/>
                <a:cs typeface="Calibri"/>
              </a:rPr>
              <a:t>by</a:t>
            </a:r>
            <a:r>
              <a:rPr sz="1600" b="1" spc="355" dirty="0">
                <a:solidFill>
                  <a:srgbClr val="4F6128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F6128"/>
                </a:solidFill>
                <a:latin typeface="Calibri"/>
                <a:cs typeface="Calibri"/>
              </a:rPr>
              <a:t>A-</a:t>
            </a:r>
            <a:r>
              <a:rPr sz="1600" b="1" spc="-25" dirty="0">
                <a:solidFill>
                  <a:srgbClr val="4F6128"/>
                </a:solidFill>
                <a:latin typeface="Calibri"/>
                <a:cs typeface="Calibri"/>
              </a:rPr>
              <a:t>16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i="1" spc="-105" dirty="0">
                <a:solidFill>
                  <a:srgbClr val="943735"/>
                </a:solidFill>
                <a:latin typeface="Calibri"/>
                <a:cs typeface="Calibri"/>
              </a:rPr>
              <a:t>P.</a:t>
            </a:r>
            <a:r>
              <a:rPr sz="1600" i="1" spc="-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943735"/>
                </a:solidFill>
                <a:latin typeface="Calibri"/>
                <a:cs typeface="Calibri"/>
              </a:rPr>
              <a:t>Ganesh</a:t>
            </a:r>
            <a:r>
              <a:rPr sz="1600" i="1" spc="-5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943735"/>
                </a:solidFill>
                <a:latin typeface="Calibri"/>
                <a:cs typeface="Calibri"/>
              </a:rPr>
              <a:t>(22VE1A0447)</a:t>
            </a:r>
            <a:endParaRPr sz="16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600" i="1" dirty="0">
                <a:solidFill>
                  <a:srgbClr val="943735"/>
                </a:solidFill>
                <a:latin typeface="Calibri"/>
                <a:cs typeface="Calibri"/>
              </a:rPr>
              <a:t>B.</a:t>
            </a:r>
            <a:r>
              <a:rPr sz="1600" i="1" spc="-5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943735"/>
                </a:solidFill>
                <a:latin typeface="Calibri"/>
                <a:cs typeface="Calibri"/>
              </a:rPr>
              <a:t>Bhavya</a:t>
            </a:r>
            <a:r>
              <a:rPr sz="1600" i="1" spc="-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600" i="1" spc="-10" dirty="0">
                <a:solidFill>
                  <a:srgbClr val="943735"/>
                </a:solidFill>
                <a:latin typeface="Calibri"/>
                <a:cs typeface="Calibri"/>
              </a:rPr>
              <a:t>Sirisha(22VE1A0407)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i="1" dirty="0">
                <a:solidFill>
                  <a:srgbClr val="943735"/>
                </a:solidFill>
                <a:latin typeface="Calibri"/>
                <a:cs typeface="Calibri"/>
              </a:rPr>
              <a:t>K.</a:t>
            </a:r>
            <a:r>
              <a:rPr sz="1600" i="1" spc="-5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1600" i="1" dirty="0">
                <a:solidFill>
                  <a:srgbClr val="943735"/>
                </a:solidFill>
                <a:latin typeface="Calibri"/>
                <a:cs typeface="Calibri"/>
              </a:rPr>
              <a:t>Chandu</a:t>
            </a:r>
            <a:r>
              <a:rPr sz="1600" i="1" spc="-10" dirty="0">
                <a:solidFill>
                  <a:srgbClr val="943735"/>
                </a:solidFill>
                <a:latin typeface="Calibri"/>
                <a:cs typeface="Calibri"/>
              </a:rPr>
              <a:t> (22VE1A0423)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512" y="981075"/>
            <a:ext cx="1294922" cy="1068013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41312" y="2133600"/>
            <a:ext cx="7776209" cy="0"/>
          </a:xfrm>
          <a:custGeom>
            <a:avLst/>
            <a:gdLst/>
            <a:ahLst/>
            <a:cxnLst/>
            <a:rect l="l" t="t" r="r" b="b"/>
            <a:pathLst>
              <a:path w="7776209">
                <a:moveTo>
                  <a:pt x="0" y="0"/>
                </a:moveTo>
                <a:lnTo>
                  <a:pt x="7775638" y="0"/>
                </a:lnTo>
              </a:path>
            </a:pathLst>
          </a:custGeom>
          <a:ln w="1905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1312" y="2203450"/>
            <a:ext cx="7776209" cy="0"/>
          </a:xfrm>
          <a:custGeom>
            <a:avLst/>
            <a:gdLst/>
            <a:ahLst/>
            <a:cxnLst/>
            <a:rect l="l" t="t" r="r" b="b"/>
            <a:pathLst>
              <a:path w="7776209">
                <a:moveTo>
                  <a:pt x="0" y="0"/>
                </a:moveTo>
                <a:lnTo>
                  <a:pt x="7775638" y="0"/>
                </a:lnTo>
              </a:path>
            </a:pathLst>
          </a:custGeom>
          <a:ln w="19050">
            <a:solidFill>
              <a:srgbClr val="E26C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95601" y="927861"/>
            <a:ext cx="5906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6FC0"/>
                </a:solidFill>
              </a:rPr>
              <a:t>Sreyas</a:t>
            </a:r>
            <a:r>
              <a:rPr sz="2400" spc="-80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Institute</a:t>
            </a:r>
            <a:r>
              <a:rPr sz="2400" spc="-4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of</a:t>
            </a:r>
            <a:r>
              <a:rPr sz="2400" spc="-80" dirty="0">
                <a:solidFill>
                  <a:srgbClr val="006FC0"/>
                </a:solidFill>
              </a:rPr>
              <a:t> </a:t>
            </a:r>
            <a:r>
              <a:rPr sz="2400" spc="-10" dirty="0">
                <a:solidFill>
                  <a:srgbClr val="006FC0"/>
                </a:solidFill>
              </a:rPr>
              <a:t>Engineering</a:t>
            </a:r>
            <a:r>
              <a:rPr sz="2400" spc="-75" dirty="0">
                <a:solidFill>
                  <a:srgbClr val="006FC0"/>
                </a:solidFill>
              </a:rPr>
              <a:t> </a:t>
            </a:r>
            <a:r>
              <a:rPr sz="2400" dirty="0">
                <a:solidFill>
                  <a:srgbClr val="006FC0"/>
                </a:solidFill>
              </a:rPr>
              <a:t>and</a:t>
            </a:r>
            <a:r>
              <a:rPr sz="2400" spc="-75" dirty="0">
                <a:solidFill>
                  <a:srgbClr val="006FC0"/>
                </a:solidFill>
              </a:rPr>
              <a:t> </a:t>
            </a:r>
            <a:r>
              <a:rPr sz="2400" spc="-10" dirty="0">
                <a:solidFill>
                  <a:srgbClr val="006FC0"/>
                </a:solidFill>
              </a:rPr>
              <a:t>Technology</a:t>
            </a:r>
            <a:endParaRPr sz="2400"/>
          </a:p>
        </p:txBody>
      </p:sp>
      <p:sp>
        <p:nvSpPr>
          <p:cNvPr id="7" name="object 7"/>
          <p:cNvSpPr txBox="1"/>
          <p:nvPr/>
        </p:nvSpPr>
        <p:spPr>
          <a:xfrm>
            <a:off x="696569" y="1293621"/>
            <a:ext cx="7459980" cy="136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1535" algn="ctr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solidFill>
                  <a:srgbClr val="FF0000"/>
                </a:solidFill>
                <a:latin typeface="Sitka Heading"/>
                <a:cs typeface="Sitka Heading"/>
              </a:rPr>
              <a:t>An</a:t>
            </a:r>
            <a:r>
              <a:rPr sz="1800" b="1" i="1" spc="-30" dirty="0">
                <a:solidFill>
                  <a:srgbClr val="FF0000"/>
                </a:solidFill>
                <a:latin typeface="Sitka Heading"/>
                <a:cs typeface="Sitka Heading"/>
              </a:rPr>
              <a:t> </a:t>
            </a:r>
            <a:r>
              <a:rPr sz="1800" b="1" i="1" dirty="0">
                <a:solidFill>
                  <a:srgbClr val="FF0000"/>
                </a:solidFill>
                <a:latin typeface="Sitka Heading"/>
                <a:cs typeface="Sitka Heading"/>
              </a:rPr>
              <a:t>Autonomous</a:t>
            </a:r>
            <a:r>
              <a:rPr sz="1800" b="1" i="1" spc="-60" dirty="0">
                <a:solidFill>
                  <a:srgbClr val="FF0000"/>
                </a:solidFill>
                <a:latin typeface="Sitka Heading"/>
                <a:cs typeface="Sitka Heading"/>
              </a:rPr>
              <a:t> </a:t>
            </a:r>
            <a:r>
              <a:rPr sz="1800" b="1" i="1" spc="-10" dirty="0">
                <a:solidFill>
                  <a:srgbClr val="FF0000"/>
                </a:solidFill>
                <a:latin typeface="Sitka Heading"/>
                <a:cs typeface="Sitka Heading"/>
              </a:rPr>
              <a:t>Institution</a:t>
            </a:r>
            <a:endParaRPr sz="1800">
              <a:latin typeface="Sitka Heading"/>
              <a:cs typeface="Sitka Heading"/>
            </a:endParaRPr>
          </a:p>
          <a:p>
            <a:pPr marL="847090" algn="ctr">
              <a:lnSpc>
                <a:spcPct val="100000"/>
              </a:lnSpc>
              <a:spcBef>
                <a:spcPts val="65"/>
              </a:spcBef>
            </a:pPr>
            <a:r>
              <a:rPr sz="1400" dirty="0">
                <a:latin typeface="Palatino Linotype"/>
                <a:cs typeface="Palatino Linotype"/>
              </a:rPr>
              <a:t>Approved</a:t>
            </a:r>
            <a:r>
              <a:rPr sz="1400" spc="-5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by</a:t>
            </a:r>
            <a:r>
              <a:rPr sz="1400" spc="-6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AICTE,</a:t>
            </a:r>
            <a:r>
              <a:rPr sz="1400" spc="-8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Affiliated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to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JNTUH</a:t>
            </a:r>
            <a:endParaRPr sz="1400">
              <a:latin typeface="Palatino Linotype"/>
              <a:cs typeface="Palatino Linotype"/>
            </a:endParaRPr>
          </a:p>
          <a:p>
            <a:pPr marL="1071245">
              <a:lnSpc>
                <a:spcPct val="100000"/>
              </a:lnSpc>
            </a:pPr>
            <a:r>
              <a:rPr sz="1400" dirty="0">
                <a:latin typeface="Palatino Linotype"/>
                <a:cs typeface="Palatino Linotype"/>
              </a:rPr>
              <a:t>Accredited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by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NAAC-A</a:t>
            </a:r>
            <a:r>
              <a:rPr sz="1400" spc="-11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Grade,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NBA</a:t>
            </a:r>
            <a:r>
              <a:rPr sz="1400" spc="-10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(CSE,</a:t>
            </a:r>
            <a:r>
              <a:rPr sz="1400" spc="-1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ECE</a:t>
            </a:r>
            <a:r>
              <a:rPr sz="1400" spc="-3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&amp;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ME)</a:t>
            </a:r>
            <a:r>
              <a:rPr sz="1400" spc="-2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&amp;</a:t>
            </a:r>
            <a:r>
              <a:rPr sz="1400" spc="-5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ISO</a:t>
            </a:r>
            <a:r>
              <a:rPr sz="1400" spc="-10" dirty="0">
                <a:latin typeface="Palatino Linotype"/>
                <a:cs typeface="Palatino Linotype"/>
              </a:rPr>
              <a:t> </a:t>
            </a:r>
            <a:r>
              <a:rPr sz="1400" dirty="0">
                <a:latin typeface="Palatino Linotype"/>
                <a:cs typeface="Palatino Linotype"/>
              </a:rPr>
              <a:t>9001:2015</a:t>
            </a:r>
            <a:r>
              <a:rPr sz="1400" spc="-55" dirty="0">
                <a:latin typeface="Palatino Linotype"/>
                <a:cs typeface="Palatino Linotype"/>
              </a:rPr>
              <a:t> </a:t>
            </a:r>
            <a:r>
              <a:rPr sz="1400" spc="-10" dirty="0">
                <a:latin typeface="Palatino Linotype"/>
                <a:cs typeface="Palatino Linotype"/>
              </a:rPr>
              <a:t>Certified</a:t>
            </a:r>
            <a:endParaRPr sz="14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4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600" b="1" spc="125" dirty="0">
                <a:latin typeface="Cambria"/>
                <a:cs typeface="Cambria"/>
              </a:rPr>
              <a:t>DEPARTMENT</a:t>
            </a:r>
            <a:r>
              <a:rPr sz="1600" b="1" spc="275" dirty="0">
                <a:latin typeface="Cambria"/>
                <a:cs typeface="Cambria"/>
              </a:rPr>
              <a:t> </a:t>
            </a:r>
            <a:r>
              <a:rPr sz="1600" b="1" spc="175" dirty="0">
                <a:latin typeface="Cambria"/>
                <a:cs typeface="Cambria"/>
              </a:rPr>
              <a:t>OF</a:t>
            </a:r>
            <a:r>
              <a:rPr sz="1600" b="1" spc="220" dirty="0">
                <a:latin typeface="Cambria"/>
                <a:cs typeface="Cambria"/>
              </a:rPr>
              <a:t> </a:t>
            </a:r>
            <a:r>
              <a:rPr sz="1600" b="1" spc="170" dirty="0">
                <a:latin typeface="Cambria"/>
                <a:cs typeface="Cambria"/>
              </a:rPr>
              <a:t>ELECTRONICS</a:t>
            </a:r>
            <a:r>
              <a:rPr sz="1600" b="1" spc="270" dirty="0">
                <a:latin typeface="Cambria"/>
                <a:cs typeface="Cambria"/>
              </a:rPr>
              <a:t> </a:t>
            </a:r>
            <a:r>
              <a:rPr sz="1600" b="1" spc="80" dirty="0">
                <a:latin typeface="Cambria"/>
                <a:cs typeface="Cambria"/>
              </a:rPr>
              <a:t>&amp;</a:t>
            </a:r>
            <a:r>
              <a:rPr sz="1600" b="1" spc="210" dirty="0">
                <a:latin typeface="Cambria"/>
                <a:cs typeface="Cambria"/>
              </a:rPr>
              <a:t> </a:t>
            </a:r>
            <a:r>
              <a:rPr sz="1600" b="1" spc="130" dirty="0">
                <a:latin typeface="Cambria"/>
                <a:cs typeface="Cambria"/>
              </a:rPr>
              <a:t>COMMUNICATION</a:t>
            </a:r>
            <a:r>
              <a:rPr sz="1600" b="1" spc="260" dirty="0">
                <a:latin typeface="Cambria"/>
                <a:cs typeface="Cambria"/>
              </a:rPr>
              <a:t> </a:t>
            </a:r>
            <a:r>
              <a:rPr sz="1600" b="1" spc="135" dirty="0">
                <a:latin typeface="Cambria"/>
                <a:cs typeface="Cambria"/>
              </a:rPr>
              <a:t>ENGINEERING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4074" y="6553"/>
            <a:ext cx="62242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C00000"/>
                </a:solidFill>
              </a:rPr>
              <a:t>Conclusion</a:t>
            </a:r>
            <a:r>
              <a:rPr sz="4400" spc="-85" dirty="0">
                <a:solidFill>
                  <a:srgbClr val="C00000"/>
                </a:solidFill>
              </a:rPr>
              <a:t> </a:t>
            </a:r>
            <a:r>
              <a:rPr sz="4400" dirty="0">
                <a:solidFill>
                  <a:srgbClr val="C00000"/>
                </a:solidFill>
              </a:rPr>
              <a:t>&amp;</a:t>
            </a:r>
            <a:r>
              <a:rPr sz="4400" spc="-45" dirty="0">
                <a:solidFill>
                  <a:srgbClr val="C00000"/>
                </a:solidFill>
              </a:rPr>
              <a:t> </a:t>
            </a:r>
            <a:r>
              <a:rPr sz="4400" dirty="0">
                <a:solidFill>
                  <a:srgbClr val="C00000"/>
                </a:solidFill>
              </a:rPr>
              <a:t>Future</a:t>
            </a:r>
            <a:r>
              <a:rPr sz="4400" spc="-40" dirty="0">
                <a:solidFill>
                  <a:srgbClr val="C00000"/>
                </a:solidFill>
              </a:rPr>
              <a:t> </a:t>
            </a:r>
            <a:r>
              <a:rPr sz="4400" spc="-10" dirty="0">
                <a:solidFill>
                  <a:srgbClr val="C00000"/>
                </a:solidFill>
              </a:rPr>
              <a:t>Scope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662920"/>
            <a:ext cx="8049895" cy="49898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3200" b="1" spc="-10" dirty="0">
                <a:latin typeface="Calibri"/>
                <a:cs typeface="Calibri"/>
              </a:rPr>
              <a:t>Conclusion:</a:t>
            </a:r>
            <a:endParaRPr sz="3200">
              <a:latin typeface="Calibri"/>
              <a:cs typeface="Calibri"/>
            </a:endParaRPr>
          </a:p>
          <a:p>
            <a:pPr marL="355600" marR="406400" indent="-342900">
              <a:lnSpc>
                <a:spcPts val="2590"/>
              </a:lnSpc>
              <a:spcBef>
                <a:spcPts val="66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Drowsiness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Detector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accidents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alerting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showing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fatigue.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20" dirty="0">
                <a:latin typeface="Calibri"/>
                <a:cs typeface="Calibri"/>
              </a:rPr>
              <a:t> real-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eye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monitoring,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practical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effective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safety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tool.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3200" b="1" dirty="0">
                <a:latin typeface="Calibri"/>
                <a:cs typeface="Calibri"/>
              </a:rPr>
              <a:t>Future</a:t>
            </a:r>
            <a:r>
              <a:rPr sz="3200" b="1" spc="-6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Scope: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Integrate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auto-</a:t>
            </a:r>
            <a:r>
              <a:rPr sz="2400" spc="-10" dirty="0">
                <a:latin typeface="Calibri"/>
                <a:cs typeface="Calibri"/>
              </a:rPr>
              <a:t>response.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sensors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accuracy.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performance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light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cameras.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Develop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mobile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dashcam-</a:t>
            </a:r>
            <a:r>
              <a:rPr sz="2400" dirty="0">
                <a:latin typeface="Calibri"/>
                <a:cs typeface="Calibri"/>
              </a:rPr>
              <a:t>based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versions.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Monitor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distractions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emotions.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adapt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behaviors.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1453" y="168910"/>
            <a:ext cx="23348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C00000"/>
                </a:solidFill>
              </a:rPr>
              <a:t>References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2994" y="994917"/>
            <a:ext cx="6803390" cy="4964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845" indent="-3810">
              <a:lnSpc>
                <a:spcPct val="100000"/>
              </a:lnSpc>
              <a:spcBef>
                <a:spcPts val="100"/>
              </a:spcBef>
              <a:buSzPct val="95833"/>
              <a:buAutoNum type="arabicPeriod"/>
              <a:tabLst>
                <a:tab pos="247015" algn="l"/>
              </a:tabLst>
            </a:pPr>
            <a:r>
              <a:rPr sz="2400" b="1" spc="-20" dirty="0">
                <a:latin typeface="Calibri"/>
                <a:cs typeface="Calibri"/>
              </a:rPr>
              <a:t>	Real-</a:t>
            </a: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Eye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Blink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Facial Landmarks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https://www.researchgate.net/publication/304456047</a:t>
            </a:r>
            <a:endParaRPr sz="2400">
              <a:latin typeface="Calibri"/>
              <a:cs typeface="Calibri"/>
            </a:endParaRPr>
          </a:p>
          <a:p>
            <a:pPr marL="247015" indent="-238125">
              <a:lnSpc>
                <a:spcPct val="100000"/>
              </a:lnSpc>
              <a:spcBef>
                <a:spcPts val="2160"/>
              </a:spcBef>
              <a:buSzPct val="95833"/>
              <a:buAutoNum type="arabicPeriod"/>
              <a:tabLst>
                <a:tab pos="247015" algn="l"/>
              </a:tabLst>
            </a:pPr>
            <a:r>
              <a:rPr sz="2400" b="1" spc="-20" dirty="0">
                <a:latin typeface="Calibri"/>
                <a:cs typeface="Calibri"/>
              </a:rPr>
              <a:t>Yawning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Embedded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Smart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Cameras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https://doi.org/10.1109/TIM.2014.2299031</a:t>
            </a:r>
            <a:endParaRPr sz="2400">
              <a:latin typeface="Calibri"/>
              <a:cs typeface="Calibri"/>
            </a:endParaRPr>
          </a:p>
          <a:p>
            <a:pPr marL="12700" marR="981075" indent="-3810">
              <a:lnSpc>
                <a:spcPct val="100000"/>
              </a:lnSpc>
              <a:spcBef>
                <a:spcPts val="2160"/>
              </a:spcBef>
              <a:buSzPct val="95833"/>
              <a:buAutoNum type="arabicPeriod" startAt="3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Driver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Drowsiness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Eye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Blink </a:t>
            </a:r>
            <a:r>
              <a:rPr sz="2400" b="1" dirty="0">
                <a:latin typeface="Calibri"/>
                <a:cs typeface="Calibri"/>
              </a:rPr>
              <a:t>Duration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Head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Movement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https://doi.org/10.1016/j.procs.2018.07.015</a:t>
            </a:r>
            <a:endParaRPr sz="2400">
              <a:latin typeface="Calibri"/>
              <a:cs typeface="Calibri"/>
            </a:endParaRPr>
          </a:p>
          <a:p>
            <a:pPr marL="12700" marR="465455" indent="-3810">
              <a:lnSpc>
                <a:spcPct val="100000"/>
              </a:lnSpc>
              <a:spcBef>
                <a:spcPts val="2885"/>
              </a:spcBef>
              <a:buSzPct val="95833"/>
              <a:buAutoNum type="arabicPeriod" startAt="3"/>
              <a:tabLst>
                <a:tab pos="247015" algn="l"/>
              </a:tabLst>
            </a:pPr>
            <a:r>
              <a:rPr sz="2400" b="1" dirty="0">
                <a:latin typeface="Calibri"/>
                <a:cs typeface="Calibri"/>
              </a:rPr>
              <a:t>	Driver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Drowsiness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Detection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Eyelid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Related </a:t>
            </a:r>
            <a:r>
              <a:rPr sz="2400" b="1" spc="-20" dirty="0">
                <a:latin typeface="Calibri"/>
                <a:cs typeface="Calibri"/>
              </a:rPr>
              <a:t>Parameters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Support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Vector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Machine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https://doi.org/10.1016/j.eswa.2008.09.030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8681" rIns="0" bIns="0" rtlCol="0">
            <a:spAutoFit/>
          </a:bodyPr>
          <a:lstStyle/>
          <a:p>
            <a:pPr marL="3067685">
              <a:lnSpc>
                <a:spcPct val="100000"/>
              </a:lnSpc>
              <a:spcBef>
                <a:spcPts val="105"/>
              </a:spcBef>
            </a:pPr>
            <a:r>
              <a:rPr sz="4400" spc="-20" dirty="0">
                <a:solidFill>
                  <a:srgbClr val="C00000"/>
                </a:solidFill>
              </a:rPr>
              <a:t>Abstract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1717675"/>
            <a:ext cx="75463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5875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64465" algn="l"/>
              </a:tabLst>
            </a:pPr>
            <a:r>
              <a:rPr sz="2400" spc="-10" dirty="0">
                <a:latin typeface="Calibri"/>
                <a:cs typeface="Calibri"/>
              </a:rPr>
              <a:t>Drowsiness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major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factor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accidents.</a:t>
            </a:r>
            <a:endParaRPr sz="2400" dirty="0">
              <a:latin typeface="Calibri"/>
              <a:cs typeface="Calibri"/>
            </a:endParaRPr>
          </a:p>
          <a:p>
            <a:pPr marL="12700" marR="5080" indent="-6985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sz="2400" dirty="0">
                <a:latin typeface="Calibri"/>
                <a:cs typeface="Calibri"/>
              </a:rPr>
              <a:t>	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monitors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eye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movements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facial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expressions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vision.</a:t>
            </a:r>
            <a:endParaRPr sz="2400" dirty="0">
              <a:latin typeface="Calibri"/>
              <a:cs typeface="Calibri"/>
            </a:endParaRPr>
          </a:p>
          <a:p>
            <a:pPr marL="164465" indent="-158750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sz="2400" dirty="0">
                <a:latin typeface="Calibri"/>
                <a:cs typeface="Calibri"/>
              </a:rPr>
              <a:t>Detects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fatigue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time.</a:t>
            </a:r>
            <a:endParaRPr sz="2400" dirty="0">
              <a:latin typeface="Calibri"/>
              <a:cs typeface="Calibri"/>
            </a:endParaRPr>
          </a:p>
          <a:p>
            <a:pPr marL="12700" marR="620395" indent="-6985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sz="2400" dirty="0">
                <a:latin typeface="Calibri"/>
                <a:cs typeface="Calibri"/>
              </a:rPr>
              <a:t>	Alerts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driver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through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vibration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prevent accidents.</a:t>
            </a:r>
            <a:endParaRPr sz="2400" dirty="0">
              <a:latin typeface="Calibri"/>
              <a:cs typeface="Calibri"/>
            </a:endParaRPr>
          </a:p>
          <a:p>
            <a:pPr marL="164465" indent="-158750">
              <a:lnSpc>
                <a:spcPct val="100000"/>
              </a:lnSpc>
              <a:buSzPct val="95833"/>
              <a:buChar char="•"/>
              <a:tabLst>
                <a:tab pos="164465" algn="l"/>
              </a:tabLst>
            </a:pPr>
            <a:r>
              <a:rPr sz="2400" spc="-2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intrusive,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low-</a:t>
            </a:r>
            <a:r>
              <a:rPr sz="2400" dirty="0">
                <a:latin typeface="Calibri"/>
                <a:cs typeface="Calibri"/>
              </a:rPr>
              <a:t>cost,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easy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integrate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vehicles.</a:t>
            </a:r>
            <a:endParaRPr sz="2400" dirty="0">
              <a:latin typeface="Calibri"/>
              <a:cs typeface="Calibri"/>
            </a:endParaRPr>
          </a:p>
          <a:p>
            <a:pPr marL="12700" marR="963930" indent="-6985">
              <a:lnSpc>
                <a:spcPct val="100000"/>
              </a:lnSpc>
              <a:spcBef>
                <a:spcPts val="5"/>
              </a:spcBef>
              <a:buSzPct val="95833"/>
              <a:buChar char="•"/>
              <a:tabLst>
                <a:tab pos="164465" algn="l"/>
              </a:tabLst>
            </a:pPr>
            <a:r>
              <a:rPr sz="2400" dirty="0">
                <a:latin typeface="Calibri"/>
                <a:cs typeface="Calibri"/>
              </a:rPr>
              <a:t>	Aims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improve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road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safety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minimal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hardware requirements.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4857" y="338073"/>
            <a:ext cx="44164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Components</a:t>
            </a:r>
            <a:r>
              <a:rPr sz="4000" spc="-14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Utilized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83540" y="1170114"/>
            <a:ext cx="4940300" cy="518731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2400" b="1" spc="-35" dirty="0">
                <a:latin typeface="Times New Roman"/>
                <a:cs typeface="Times New Roman"/>
              </a:rPr>
              <a:t>HARDWARE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COMPONENTS</a:t>
            </a:r>
            <a:r>
              <a:rPr sz="2400" spc="-1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IR blink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sensor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/>
                <a:cs typeface="Times New Roman"/>
              </a:rPr>
              <a:t>Buzzer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  <a:tab pos="2557780" algn="l"/>
              </a:tabLst>
            </a:pPr>
            <a:r>
              <a:rPr sz="2600" dirty="0">
                <a:latin typeface="Times New Roman"/>
                <a:cs typeface="Times New Roman"/>
              </a:rPr>
              <a:t>Power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Supply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: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spc="-10" dirty="0">
                <a:latin typeface="Times New Roman"/>
                <a:cs typeface="Times New Roman"/>
              </a:rPr>
              <a:t>Batteries.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Jumper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Wires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/>
                <a:cs typeface="Times New Roman"/>
              </a:rPr>
              <a:t>Breadboard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ESP32-</a:t>
            </a:r>
            <a:r>
              <a:rPr sz="2600" spc="-25" dirty="0">
                <a:latin typeface="Times New Roman"/>
                <a:cs typeface="Times New Roman"/>
              </a:rPr>
              <a:t>CAM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0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spc="-10" dirty="0">
                <a:latin typeface="Times New Roman"/>
                <a:cs typeface="Times New Roman"/>
              </a:rPr>
              <a:t>Spectacles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Cables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400" b="1" spc="-25" dirty="0">
                <a:latin typeface="Times New Roman"/>
                <a:cs typeface="Times New Roman"/>
              </a:rPr>
              <a:t>SOFTWARE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COMPONENTS: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ESP32-CAM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DRIVER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MODULE</a:t>
            </a:r>
            <a:endParaRPr sz="26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</a:tabLst>
            </a:pPr>
            <a:r>
              <a:rPr sz="2600" dirty="0">
                <a:latin typeface="Times New Roman"/>
                <a:cs typeface="Times New Roman"/>
              </a:rPr>
              <a:t>Arduino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- </a:t>
            </a:r>
            <a:r>
              <a:rPr sz="2600" spc="-25" dirty="0">
                <a:latin typeface="Times New Roman"/>
                <a:cs typeface="Times New Roman"/>
              </a:rPr>
              <a:t>IDE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4670" y="245110"/>
            <a:ext cx="29159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C00000"/>
                </a:solidFill>
              </a:rPr>
              <a:t>Specifications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612140" y="854710"/>
            <a:ext cx="4429125" cy="67037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IR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Sensor</a:t>
            </a:r>
            <a:endParaRPr sz="2400" dirty="0">
              <a:latin typeface="Calibri"/>
              <a:cs typeface="Calibri"/>
            </a:endParaRPr>
          </a:p>
          <a:p>
            <a:pPr marL="584200" lvl="1" indent="-299085">
              <a:lnSpc>
                <a:spcPct val="100000"/>
              </a:lnSpc>
              <a:spcBef>
                <a:spcPts val="575"/>
              </a:spcBef>
              <a:buChar char="-"/>
              <a:tabLst>
                <a:tab pos="584200" algn="l"/>
              </a:tabLst>
            </a:pPr>
            <a:r>
              <a:rPr sz="2400" spc="-20" dirty="0">
                <a:latin typeface="Calibri"/>
                <a:cs typeface="Calibri"/>
              </a:rPr>
              <a:t>Wavelength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940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nm</a:t>
            </a:r>
            <a:endParaRPr sz="2400" dirty="0">
              <a:latin typeface="Calibri"/>
              <a:cs typeface="Calibri"/>
            </a:endParaRPr>
          </a:p>
          <a:p>
            <a:pPr marL="652780" lvl="1" indent="-367665">
              <a:lnSpc>
                <a:spcPct val="100000"/>
              </a:lnSpc>
              <a:spcBef>
                <a:spcPts val="575"/>
              </a:spcBef>
              <a:buChar char="-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Operating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Voltage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3.3V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5V</a:t>
            </a:r>
            <a:endParaRPr sz="2400" dirty="0">
              <a:latin typeface="Calibri"/>
              <a:cs typeface="Calibri"/>
            </a:endParaRPr>
          </a:p>
          <a:p>
            <a:pPr marL="652780" lvl="1" indent="-367665">
              <a:lnSpc>
                <a:spcPct val="100000"/>
              </a:lnSpc>
              <a:spcBef>
                <a:spcPts val="580"/>
              </a:spcBef>
              <a:buChar char="-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Detection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Range: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0.5cm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3cm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ESP32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Cam</a:t>
            </a:r>
            <a:endParaRPr sz="2400" dirty="0">
              <a:latin typeface="Calibri"/>
              <a:cs typeface="Calibri"/>
            </a:endParaRPr>
          </a:p>
          <a:p>
            <a:pPr marL="652780" lvl="1" indent="-298450">
              <a:lnSpc>
                <a:spcPct val="100000"/>
              </a:lnSpc>
              <a:spcBef>
                <a:spcPts val="580"/>
              </a:spcBef>
              <a:buChar char="-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Flash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MB</a:t>
            </a:r>
            <a:endParaRPr sz="2400" dirty="0">
              <a:latin typeface="Calibri"/>
              <a:cs typeface="Calibri"/>
            </a:endParaRP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Char char="-"/>
              <a:tabLst>
                <a:tab pos="652780" algn="l"/>
              </a:tabLst>
            </a:pPr>
            <a:r>
              <a:rPr sz="2400" dirty="0">
                <a:latin typeface="Calibri"/>
                <a:cs typeface="Calibri"/>
              </a:rPr>
              <a:t>SRAM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~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520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KB</a:t>
            </a:r>
            <a:endParaRPr sz="2400" dirty="0">
              <a:latin typeface="Calibri"/>
              <a:cs typeface="Calibri"/>
            </a:endParaRPr>
          </a:p>
          <a:p>
            <a:pPr marL="721360" lvl="1" indent="-367030">
              <a:lnSpc>
                <a:spcPct val="100000"/>
              </a:lnSpc>
              <a:spcBef>
                <a:spcPts val="575"/>
              </a:spcBef>
              <a:buChar char="-"/>
              <a:tabLst>
                <a:tab pos="721360" algn="l"/>
              </a:tabLst>
            </a:pPr>
            <a:r>
              <a:rPr sz="2400" dirty="0">
                <a:latin typeface="Calibri"/>
                <a:cs typeface="Calibri"/>
              </a:rPr>
              <a:t>GPIO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pins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9</a:t>
            </a:r>
            <a:endParaRPr sz="2400" dirty="0">
              <a:latin typeface="Calibri"/>
              <a:cs typeface="Calibri"/>
            </a:endParaRPr>
          </a:p>
          <a:p>
            <a:pPr marL="721360" lvl="1" indent="-367030">
              <a:lnSpc>
                <a:spcPct val="100000"/>
              </a:lnSpc>
              <a:spcBef>
                <a:spcPts val="575"/>
              </a:spcBef>
              <a:buChar char="-"/>
              <a:tabLst>
                <a:tab pos="721360" algn="l"/>
              </a:tabLst>
            </a:pPr>
            <a:r>
              <a:rPr sz="2400" spc="-10" dirty="0">
                <a:latin typeface="Calibri"/>
                <a:cs typeface="Calibri"/>
              </a:rPr>
              <a:t>Operating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Voltage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3.3V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Calibri"/>
                <a:cs typeface="Calibri"/>
              </a:rPr>
              <a:t>Power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supply</a:t>
            </a:r>
            <a:endParaRPr sz="2400" dirty="0">
              <a:latin typeface="Calibri"/>
              <a:cs typeface="Calibri"/>
            </a:endParaRP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Font typeface="Calibri"/>
              <a:buChar char="-"/>
              <a:tabLst>
                <a:tab pos="652780" algn="l"/>
              </a:tabLst>
            </a:pPr>
            <a:r>
              <a:rPr lang="en-US" sz="2400" dirty="0" smtClean="0">
                <a:latin typeface="Calibri"/>
                <a:cs typeface="Calibri"/>
              </a:rPr>
              <a:t> Voltage input-</a:t>
            </a:r>
            <a:r>
              <a:rPr sz="2400" dirty="0" smtClean="0">
                <a:latin typeface="Calibri"/>
                <a:cs typeface="Calibri"/>
              </a:rPr>
              <a:t>5</a:t>
            </a:r>
            <a:r>
              <a:rPr sz="2400" spc="-10" dirty="0" smtClean="0">
                <a:latin typeface="Calibri"/>
                <a:cs typeface="Calibri"/>
              </a:rPr>
              <a:t> </a:t>
            </a:r>
            <a:r>
              <a:rPr sz="2400" spc="-20" dirty="0" smtClean="0">
                <a:latin typeface="Calibri"/>
                <a:cs typeface="Calibri"/>
              </a:rPr>
              <a:t>volts</a:t>
            </a:r>
            <a:endParaRPr lang="en-US" sz="2400" spc="-20" dirty="0" smtClean="0">
              <a:latin typeface="Calibri"/>
              <a:cs typeface="Calibri"/>
            </a:endParaRP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Font typeface="Calibri"/>
              <a:buChar char="-"/>
              <a:tabLst>
                <a:tab pos="652780" algn="l"/>
              </a:tabLst>
            </a:pPr>
            <a:r>
              <a:rPr lang="en-US" sz="2400" spc="-20" dirty="0" smtClean="0">
                <a:latin typeface="Calibri"/>
                <a:cs typeface="Calibri"/>
              </a:rPr>
              <a:t>Regulated onboard to 3.3v</a:t>
            </a: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Font typeface="Calibri"/>
              <a:buChar char="-"/>
              <a:tabLst>
                <a:tab pos="652780" algn="l"/>
              </a:tabLst>
            </a:pPr>
            <a:r>
              <a:rPr lang="en-US" sz="2400" spc="-20" dirty="0" smtClean="0">
                <a:latin typeface="Calibri"/>
                <a:cs typeface="Calibri"/>
              </a:rPr>
              <a:t>Used adapter</a:t>
            </a: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Font typeface="Calibri"/>
              <a:buChar char="-"/>
              <a:tabLst>
                <a:tab pos="652780" algn="l"/>
              </a:tabLst>
            </a:pPr>
            <a:endParaRPr lang="en-US" sz="2400" spc="-20" dirty="0" smtClean="0">
              <a:latin typeface="Calibri"/>
              <a:cs typeface="Calibri"/>
            </a:endParaRPr>
          </a:p>
          <a:p>
            <a:pPr marL="652780" lvl="1" indent="-298450">
              <a:lnSpc>
                <a:spcPct val="100000"/>
              </a:lnSpc>
              <a:spcBef>
                <a:spcPts val="575"/>
              </a:spcBef>
              <a:buFont typeface="Calibri"/>
              <a:buChar char="-"/>
              <a:tabLst>
                <a:tab pos="652780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803" rIns="0" bIns="0" rtlCol="0">
            <a:spAutoFit/>
          </a:bodyPr>
          <a:lstStyle/>
          <a:p>
            <a:pPr marL="256349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Block</a:t>
            </a:r>
            <a:r>
              <a:rPr sz="4000" spc="-9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Diagram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2398" y="1198871"/>
            <a:ext cx="8795401" cy="45675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940" y="6553"/>
            <a:ext cx="8072119" cy="615553"/>
          </a:xfrm>
        </p:spPr>
        <p:txBody>
          <a:bodyPr/>
          <a:lstStyle/>
          <a:p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                           </a:t>
            </a:r>
            <a:r>
              <a:rPr lang="en-US" sz="4000" dirty="0" smtClean="0">
                <a:solidFill>
                  <a:srgbClr val="C00000"/>
                </a:solidFill>
              </a:rPr>
              <a:t>Flow Chart</a:t>
            </a:r>
            <a:endParaRPr lang="en-IN" sz="4000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914400"/>
            <a:ext cx="4875907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9960" rIns="0" bIns="0" rtlCol="0">
            <a:spAutoFit/>
          </a:bodyPr>
          <a:lstStyle/>
          <a:p>
            <a:pPr marL="2087245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C00000"/>
                </a:solidFill>
              </a:rPr>
              <a:t>Simulation</a:t>
            </a:r>
            <a:r>
              <a:rPr sz="4000" spc="-180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Results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4343400" cy="4038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9200" y="1600200"/>
            <a:ext cx="3855974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0810" rIns="0" bIns="0" rtlCol="0">
            <a:spAutoFit/>
          </a:bodyPr>
          <a:lstStyle/>
          <a:p>
            <a:pPr marL="1101090">
              <a:lnSpc>
                <a:spcPct val="100000"/>
              </a:lnSpc>
              <a:spcBef>
                <a:spcPts val="95"/>
              </a:spcBef>
            </a:pPr>
            <a:r>
              <a:rPr sz="4000" spc="-25" dirty="0">
                <a:solidFill>
                  <a:srgbClr val="C00000"/>
                </a:solidFill>
              </a:rPr>
              <a:t>Advantages</a:t>
            </a:r>
            <a:r>
              <a:rPr sz="4000" spc="-60" dirty="0">
                <a:solidFill>
                  <a:srgbClr val="C00000"/>
                </a:solidFill>
              </a:rPr>
              <a:t> </a:t>
            </a:r>
            <a:r>
              <a:rPr sz="4000" dirty="0">
                <a:solidFill>
                  <a:srgbClr val="C00000"/>
                </a:solidFill>
              </a:rPr>
              <a:t>&amp;</a:t>
            </a:r>
            <a:r>
              <a:rPr sz="4000" spc="-85" dirty="0">
                <a:solidFill>
                  <a:srgbClr val="C00000"/>
                </a:solidFill>
              </a:rPr>
              <a:t> </a:t>
            </a:r>
            <a:r>
              <a:rPr sz="4000" spc="-10" dirty="0">
                <a:solidFill>
                  <a:srgbClr val="C00000"/>
                </a:solidFill>
              </a:rPr>
              <a:t>Applications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0" y="1365935"/>
            <a:ext cx="7882890" cy="3764279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3200" b="1" spc="-10" dirty="0">
                <a:latin typeface="Times New Roman"/>
                <a:cs typeface="Times New Roman"/>
              </a:rPr>
              <a:t>Advantages</a:t>
            </a:r>
            <a:r>
              <a:rPr sz="3200" spc="-10" dirty="0">
                <a:latin typeface="Times New Roman"/>
                <a:cs typeface="Times New Roman"/>
              </a:rPr>
              <a:t>:</a:t>
            </a:r>
            <a:endParaRPr sz="3200">
              <a:latin typeface="Times New Roman"/>
              <a:cs typeface="Times New Roman"/>
            </a:endParaRPr>
          </a:p>
          <a:p>
            <a:pPr marL="355600" marR="129539" indent="-3429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Accident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Prevention: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detecting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alerting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drowsiness,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systems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prevent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accidents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caused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10" dirty="0">
                <a:latin typeface="Times New Roman"/>
                <a:cs typeface="Times New Roman"/>
              </a:rPr>
              <a:t>fatigue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5600" algn="l"/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Long-</a:t>
            </a:r>
            <a:r>
              <a:rPr sz="2400" dirty="0">
                <a:latin typeface="Times New Roman"/>
                <a:cs typeface="Times New Roman"/>
              </a:rPr>
              <a:t>term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 Savings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Reduced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accident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translate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dirty="0">
                <a:latin typeface="Times New Roman"/>
                <a:cs typeface="Times New Roman"/>
              </a:rPr>
              <a:t>lower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insurance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vehicle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repair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expenses,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potential </a:t>
            </a:r>
            <a:r>
              <a:rPr sz="2400" dirty="0">
                <a:latin typeface="Times New Roman"/>
                <a:cs typeface="Times New Roman"/>
              </a:rPr>
              <a:t>healthcare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associated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accidents.</a:t>
            </a:r>
            <a:endParaRPr sz="2400">
              <a:latin typeface="Times New Roman"/>
              <a:cs typeface="Times New Roman"/>
            </a:endParaRPr>
          </a:p>
          <a:p>
            <a:pPr marL="355600" marR="80391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5600" algn="l"/>
                <a:tab pos="431800" algn="l"/>
              </a:tabLst>
            </a:pP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Improved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Driver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Performance: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Drowsiness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impair </a:t>
            </a:r>
            <a:r>
              <a:rPr sz="2400" dirty="0">
                <a:latin typeface="Times New Roman"/>
                <a:cs typeface="Times New Roman"/>
              </a:rPr>
              <a:t>reaction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times,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judgment,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focus.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0" y="22225"/>
            <a:ext cx="734040" cy="600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07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Applications: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17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pc="-10" dirty="0"/>
              <a:t>Real-</a:t>
            </a:r>
            <a:r>
              <a:rPr dirty="0"/>
              <a:t>time</a:t>
            </a:r>
            <a:r>
              <a:rPr spc="-65" dirty="0"/>
              <a:t> </a:t>
            </a:r>
            <a:r>
              <a:rPr dirty="0"/>
              <a:t>alerting:</a:t>
            </a:r>
            <a:r>
              <a:rPr spc="-65" dirty="0"/>
              <a:t> </a:t>
            </a:r>
            <a:r>
              <a:rPr dirty="0"/>
              <a:t>Notifies</a:t>
            </a:r>
            <a:r>
              <a:rPr spc="-40" dirty="0"/>
              <a:t> </a:t>
            </a:r>
            <a:r>
              <a:rPr dirty="0"/>
              <a:t>drivers</a:t>
            </a:r>
            <a:r>
              <a:rPr spc="-50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signs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drowsiness</a:t>
            </a:r>
            <a:r>
              <a:rPr spc="-30" dirty="0"/>
              <a:t> </a:t>
            </a:r>
            <a:r>
              <a:rPr spc="-25" dirty="0"/>
              <a:t>are </a:t>
            </a:r>
            <a:r>
              <a:rPr spc="-10" dirty="0"/>
              <a:t>detected.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/>
              <a:t>Heavy machinery</a:t>
            </a:r>
            <a:r>
              <a:rPr spc="-10" dirty="0"/>
              <a:t> </a:t>
            </a:r>
            <a:r>
              <a:rPr dirty="0"/>
              <a:t>operators:</a:t>
            </a:r>
            <a:r>
              <a:rPr spc="-30" dirty="0"/>
              <a:t> </a:t>
            </a:r>
            <a:r>
              <a:rPr dirty="0"/>
              <a:t>Prevents</a:t>
            </a:r>
            <a:r>
              <a:rPr spc="-15" dirty="0"/>
              <a:t> </a:t>
            </a:r>
            <a:r>
              <a:rPr dirty="0"/>
              <a:t>accidents</a:t>
            </a:r>
            <a:r>
              <a:rPr spc="-25" dirty="0"/>
              <a:t> </a:t>
            </a:r>
            <a:r>
              <a:rPr dirty="0"/>
              <a:t>due</a:t>
            </a:r>
            <a:r>
              <a:rPr spc="-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fatigue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industries</a:t>
            </a:r>
            <a:r>
              <a:rPr spc="-30" dirty="0"/>
              <a:t> </a:t>
            </a:r>
            <a:r>
              <a:rPr dirty="0"/>
              <a:t>like</a:t>
            </a:r>
            <a:r>
              <a:rPr spc="-20" dirty="0"/>
              <a:t> </a:t>
            </a:r>
            <a:r>
              <a:rPr dirty="0"/>
              <a:t>mining, construction,</a:t>
            </a:r>
            <a:r>
              <a:rPr spc="-40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spc="-10" dirty="0"/>
              <a:t>agriculture.</a:t>
            </a: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/>
              <a:t>Pilot</a:t>
            </a:r>
            <a:r>
              <a:rPr spc="-10" dirty="0"/>
              <a:t> </a:t>
            </a:r>
            <a:r>
              <a:rPr dirty="0"/>
              <a:t>fatigue</a:t>
            </a:r>
            <a:r>
              <a:rPr spc="-5" dirty="0"/>
              <a:t> </a:t>
            </a:r>
            <a:r>
              <a:rPr spc="-10" dirty="0"/>
              <a:t>management:</a:t>
            </a:r>
            <a:r>
              <a:rPr spc="-125" dirty="0"/>
              <a:t> </a:t>
            </a:r>
            <a:r>
              <a:rPr dirty="0"/>
              <a:t>Assists</a:t>
            </a:r>
            <a:r>
              <a:rPr spc="15" dirty="0"/>
              <a:t> </a:t>
            </a:r>
            <a:r>
              <a:rPr dirty="0"/>
              <a:t>in alerting</a:t>
            </a:r>
            <a:r>
              <a:rPr spc="-20" dirty="0"/>
              <a:t> </a:t>
            </a:r>
            <a:r>
              <a:rPr dirty="0"/>
              <a:t>pilots</a:t>
            </a:r>
            <a:r>
              <a:rPr spc="-15" dirty="0"/>
              <a:t> </a:t>
            </a:r>
            <a:r>
              <a:rPr spc="-10" dirty="0"/>
              <a:t>during</a:t>
            </a:r>
          </a:p>
          <a:p>
            <a:pPr marL="355600">
              <a:lnSpc>
                <a:spcPct val="100000"/>
              </a:lnSpc>
            </a:pPr>
            <a:r>
              <a:rPr spc="-10" dirty="0"/>
              <a:t>long-</a:t>
            </a:r>
            <a:r>
              <a:rPr dirty="0"/>
              <a:t>haul</a:t>
            </a:r>
            <a:r>
              <a:rPr spc="25" dirty="0"/>
              <a:t> </a:t>
            </a:r>
            <a:r>
              <a:rPr spc="-10" dirty="0"/>
              <a:t>flights.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04681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316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MT</vt:lpstr>
      <vt:lpstr>Calibri</vt:lpstr>
      <vt:lpstr>Cambria</vt:lpstr>
      <vt:lpstr>Palatino Linotype</vt:lpstr>
      <vt:lpstr>Sitka Heading</vt:lpstr>
      <vt:lpstr>Times New Roman</vt:lpstr>
      <vt:lpstr>Office Theme</vt:lpstr>
      <vt:lpstr>Sreyas Institute of Engineering and Technology</vt:lpstr>
      <vt:lpstr>Abstract</vt:lpstr>
      <vt:lpstr>Components Utilized</vt:lpstr>
      <vt:lpstr>Specifications</vt:lpstr>
      <vt:lpstr>Block Diagram</vt:lpstr>
      <vt:lpstr>                           Flow Chart</vt:lpstr>
      <vt:lpstr>Simulation Results</vt:lpstr>
      <vt:lpstr>Advantages &amp; Applications</vt:lpstr>
      <vt:lpstr>Applications:</vt:lpstr>
      <vt:lpstr>Conclusion &amp; Future Scope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sreyas</dc:creator>
  <cp:lastModifiedBy>Microsoft account</cp:lastModifiedBy>
  <cp:revision>3</cp:revision>
  <dcterms:created xsi:type="dcterms:W3CDTF">2025-06-11T16:37:34Z</dcterms:created>
  <dcterms:modified xsi:type="dcterms:W3CDTF">2025-06-12T02:14:10Z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2025-06-11T00:00:00Z</vt:filetime>
  </property>
  <property fmtid="{D5CDD505-2E9C-101B-9397-08002B2CF9AE}" pid="5" name="Producer">
    <vt:lpwstr>Microsoft® PowerPoint® 2021</vt:lpwstr>
  </property>
</Properties>
</file>