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326" r:id="rId3"/>
    <p:sldId id="327" r:id="rId4"/>
    <p:sldId id="328" r:id="rId5"/>
    <p:sldId id="315" r:id="rId6"/>
    <p:sldId id="329" r:id="rId7"/>
    <p:sldId id="330" r:id="rId8"/>
    <p:sldId id="33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2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2"/>
    <a:srgbClr val="FF8310"/>
    <a:srgbClr val="0773A6"/>
    <a:srgbClr val="C5E9FF"/>
    <a:srgbClr val="DC1479"/>
    <a:srgbClr val="2FBCD4"/>
    <a:srgbClr val="1E1E1E"/>
    <a:srgbClr val="CED0D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200" y="280"/>
      </p:cViewPr>
      <p:guideLst>
        <p:guide orient="horz" pos="6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2622-0D21-485C-AA80-DDAF7F1863E6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8D1A-CBFF-4F5C-ACED-FECC362257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rgbClr val="003592"/>
                </a:solidFill>
                <a:latin typeface="Work Sans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659"/>
            <a:ext cx="8229600" cy="3394472"/>
          </a:xfrm>
        </p:spPr>
        <p:txBody>
          <a:bodyPr/>
          <a:lstStyle>
            <a:lvl1pPr>
              <a:defRPr>
                <a:solidFill>
                  <a:srgbClr val="1E1E1E"/>
                </a:solidFill>
                <a:latin typeface="Work Sans" pitchFamily="2" charset="0"/>
              </a:defRPr>
            </a:lvl1pPr>
            <a:lvl2pPr>
              <a:defRPr>
                <a:solidFill>
                  <a:srgbClr val="1E1E1E"/>
                </a:solidFill>
                <a:latin typeface="Work Sans" pitchFamily="2" charset="0"/>
              </a:defRPr>
            </a:lvl2pPr>
            <a:lvl3pPr>
              <a:defRPr>
                <a:solidFill>
                  <a:srgbClr val="1E1E1E"/>
                </a:solidFill>
                <a:latin typeface="Work Sans" pitchFamily="2" charset="0"/>
              </a:defRPr>
            </a:lvl3pPr>
            <a:lvl4pPr>
              <a:defRPr>
                <a:solidFill>
                  <a:srgbClr val="1E1E1E"/>
                </a:solidFill>
                <a:latin typeface="Work Sans" pitchFamily="2" charset="0"/>
              </a:defRPr>
            </a:lvl4pPr>
            <a:lvl5pPr>
              <a:defRPr>
                <a:solidFill>
                  <a:srgbClr val="1E1E1E"/>
                </a:solidFill>
                <a:latin typeface="Work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62154"/>
            <a:ext cx="457200" cy="45720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4857750"/>
            <a:ext cx="9144000" cy="285750"/>
          </a:xfrm>
          <a:prstGeom prst="rect">
            <a:avLst/>
          </a:prstGeom>
          <a:solidFill>
            <a:srgbClr val="003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E:\Work\japan\Aloki\Qbole\PPT\May Launch JH Spe\ref\qubole_logo_register_mark-reverse-single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313" y="4924576"/>
            <a:ext cx="381000" cy="15329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Work\japan\Aloki\Qbole\PPT\May Launch JH Spe\ref\qubole_graphics_packaged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59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AEE1-41C1-4806-A95A-94B133B5FAE5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187C5-EA3B-4C3A-9E54-E7C6AA39D8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407423"/>
            <a:ext cx="7772400" cy="11033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Work Sans" pitchFamily="2" charset="0"/>
              </a:rPr>
              <a:t>Project One: FinTech Financial Programming and Quantitative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6C53B7-F911-2C44-A633-B31F67E82D9E}"/>
              </a:ext>
            </a:extLst>
          </p:cNvPr>
          <p:cNvSpPr txBox="1">
            <a:spLocks/>
          </p:cNvSpPr>
          <p:nvPr/>
        </p:nvSpPr>
        <p:spPr>
          <a:xfrm>
            <a:off x="685800" y="1712217"/>
            <a:ext cx="7772400" cy="110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Work Sans" pitchFamily="2" charset="0"/>
              </a:rPr>
              <a:t>Starbucks Coffee Shop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981139-3B5F-9140-B23A-A178BE7A27D9}"/>
              </a:ext>
            </a:extLst>
          </p:cNvPr>
          <p:cNvSpPr txBox="1">
            <a:spLocks/>
          </p:cNvSpPr>
          <p:nvPr/>
        </p:nvSpPr>
        <p:spPr>
          <a:xfrm>
            <a:off x="507305" y="2815529"/>
            <a:ext cx="2035480" cy="17564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Team: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Chad Burford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Erik McFarlane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Diego Torres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Starbucks Locations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457200" y="1027026"/>
            <a:ext cx="7947764" cy="166199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Project Goals:</a:t>
            </a:r>
          </a:p>
          <a:p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Find US data for all Starbucks locations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Find US census information (total population, population density, income) by city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Find Min/Max/Avg/</a:t>
            </a:r>
            <a:r>
              <a:rPr lang="en-US" sz="1400" dirty="0" err="1"/>
              <a:t>StD.</a:t>
            </a:r>
            <a:r>
              <a:rPr lang="en-US" sz="1400" dirty="0"/>
              <a:t> for Starbucks locations versus census information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Based on #3 determine top underserved and overserved locations on a per capita/income basis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0E98-FCBA-4D45-9014-5AC672CB595E}"/>
              </a:ext>
            </a:extLst>
          </p:cNvPr>
          <p:cNvSpPr txBox="1"/>
          <p:nvPr/>
        </p:nvSpPr>
        <p:spPr>
          <a:xfrm>
            <a:off x="457200" y="2912031"/>
            <a:ext cx="7947764" cy="144655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Questions for Analysis: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Is there a correlation between the total number of stores within a city and the city's annual average income?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Is there a correlation between the total number of stores within a city and the city's population?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Are there underserved or overserved cities based on standard deviation from a mean?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A859A-51C5-984B-9509-12993C546B28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Approach: Import Libraries and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867900"/>
            <a:ext cx="8426824" cy="1167088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dirty="0"/>
              <a:t>Starbucks dataset </a:t>
            </a:r>
            <a:r>
              <a:rPr lang="en-US" sz="2800" i="1" dirty="0"/>
              <a:t>('</a:t>
            </a:r>
            <a:r>
              <a:rPr lang="en-US" sz="2800" i="1" dirty="0" err="1"/>
              <a:t>Data_Files</a:t>
            </a:r>
            <a:r>
              <a:rPr lang="en-US" sz="2800" i="1" dirty="0"/>
              <a:t>/</a:t>
            </a:r>
            <a:r>
              <a:rPr lang="en-US" sz="2800" i="1" dirty="0" err="1"/>
              <a:t>starbucks_locations.csv.txt</a:t>
            </a:r>
            <a:r>
              <a:rPr lang="en-US" sz="2800" i="1" dirty="0"/>
              <a:t>’)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Convert dataset into a </a:t>
            </a:r>
            <a:r>
              <a:rPr lang="en-US" sz="2800" dirty="0" err="1"/>
              <a:t>Dataframe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Sanitize dataset (drop unnecessary columns)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Filter unnecessary values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Make relevant groupings in order to: get number of stores for each city and get the cities' Latitude/Longitude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Merge </a:t>
            </a:r>
            <a:r>
              <a:rPr lang="en-US" sz="2800" dirty="0" err="1"/>
              <a:t>grouby</a:t>
            </a:r>
            <a:r>
              <a:rPr lang="en-US" sz="2800" dirty="0"/>
              <a:t> results into </a:t>
            </a:r>
            <a:r>
              <a:rPr lang="en-US" sz="2800" dirty="0" err="1"/>
              <a:t>Dataframe</a:t>
            </a:r>
            <a:r>
              <a:rPr lang="en-US" sz="2800" dirty="0"/>
              <a:t> that will be merged with other datasets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62690-0CEC-3246-A37D-400C7C2C28D8}"/>
              </a:ext>
            </a:extLst>
          </p:cNvPr>
          <p:cNvSpPr txBox="1">
            <a:spLocks/>
          </p:cNvSpPr>
          <p:nvPr/>
        </p:nvSpPr>
        <p:spPr>
          <a:xfrm>
            <a:off x="358588" y="3450349"/>
            <a:ext cx="8426824" cy="11670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/>
              <a:t>U.S. income population by city </a:t>
            </a:r>
            <a:r>
              <a:rPr lang="en-US" sz="3400" i="1" dirty="0"/>
              <a:t>('</a:t>
            </a:r>
            <a:r>
              <a:rPr lang="en-US" sz="3400" i="1" dirty="0" err="1"/>
              <a:t>Data_Files</a:t>
            </a:r>
            <a:r>
              <a:rPr lang="en-US" sz="3400" i="1" dirty="0"/>
              <a:t>/us population with </a:t>
            </a:r>
            <a:r>
              <a:rPr lang="en-US" sz="3400" i="1" dirty="0" err="1"/>
              <a:t>cordinates.csv.txt</a:t>
            </a:r>
            <a:r>
              <a:rPr lang="en-US" sz="3400" i="1" dirty="0"/>
              <a:t>’)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Convert dataset into a </a:t>
            </a:r>
            <a:r>
              <a:rPr lang="en-US" sz="3400" dirty="0" err="1"/>
              <a:t>Dataframe</a:t>
            </a:r>
            <a:endParaRPr lang="en-US" sz="3400" dirty="0"/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Sanitize dataset (drop unnecessary columns)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Filter unnecessary values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Homogenize column names to merge with combined Income/Starbucks </a:t>
            </a:r>
            <a:r>
              <a:rPr lang="en-US" sz="3400" dirty="0" err="1"/>
              <a:t>dataframe</a:t>
            </a:r>
            <a:endParaRPr lang="en-US" sz="3400" dirty="0"/>
          </a:p>
          <a:p>
            <a:pPr>
              <a:buFont typeface="Wingdings" pitchFamily="2" charset="2"/>
              <a:buChar char="Ø"/>
            </a:pPr>
            <a:r>
              <a:rPr lang="en-US" sz="3400" dirty="0"/>
              <a:t>Merge </a:t>
            </a:r>
            <a:r>
              <a:rPr lang="en-US" sz="3400" dirty="0" err="1"/>
              <a:t>grouby</a:t>
            </a:r>
            <a:r>
              <a:rPr lang="en-US" sz="3400" dirty="0"/>
              <a:t> results into final combined </a:t>
            </a:r>
            <a:r>
              <a:rPr lang="en-US" sz="3400" dirty="0" err="1"/>
              <a:t>Dataframe</a:t>
            </a:r>
            <a:endParaRPr lang="en-US" sz="3400" dirty="0"/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226A9-EE26-7240-89DA-D1A14928E93D}"/>
              </a:ext>
            </a:extLst>
          </p:cNvPr>
          <p:cNvSpPr txBox="1">
            <a:spLocks/>
          </p:cNvSpPr>
          <p:nvPr/>
        </p:nvSpPr>
        <p:spPr>
          <a:xfrm>
            <a:off x="358588" y="2172147"/>
            <a:ext cx="8426824" cy="10857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1E1E1E"/>
                </a:solidFill>
                <a:latin typeface="Work San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U.S. </a:t>
            </a:r>
            <a:r>
              <a:rPr lang="en-US" sz="1400" dirty="0"/>
              <a:t>income information by city </a:t>
            </a:r>
            <a:r>
              <a:rPr lang="en-US" sz="1400" i="1" dirty="0"/>
              <a:t>('</a:t>
            </a:r>
            <a:r>
              <a:rPr lang="en-US" sz="1400" i="1" dirty="0" err="1"/>
              <a:t>Data_Files</a:t>
            </a:r>
            <a:r>
              <a:rPr lang="en-US" sz="1400" i="1" dirty="0"/>
              <a:t>/</a:t>
            </a:r>
            <a:r>
              <a:rPr lang="en-US" sz="1400" i="1" dirty="0" err="1"/>
              <a:t>kaggle_income.csv</a:t>
            </a:r>
            <a:r>
              <a:rPr lang="en-US" sz="1400" i="1" dirty="0"/>
              <a:t>’)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Convert dataset into a </a:t>
            </a:r>
            <a:r>
              <a:rPr lang="en-US" sz="1400" dirty="0" err="1"/>
              <a:t>Dataframe</a:t>
            </a: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Sanitize dataset (drop unnecessary columns)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Filter unnecessary values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Homogenize column names to merge with Starbucks </a:t>
            </a:r>
            <a:r>
              <a:rPr lang="en-US" sz="1400" dirty="0" err="1"/>
              <a:t>dataframeMerge</a:t>
            </a:r>
            <a:r>
              <a:rPr lang="en-US" sz="1400" dirty="0"/>
              <a:t> with Starbucks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indent="0">
              <a:buFont typeface="Arial" pitchFamily="34" charset="0"/>
              <a:buNone/>
            </a:pPr>
            <a:endParaRPr lang="en-US" sz="1200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F63A-D487-774B-990E-A66C033F24B7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Approach: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6550C-8F67-5640-8D11-61495A794760}"/>
              </a:ext>
            </a:extLst>
          </p:cNvPr>
          <p:cNvSpPr txBox="1"/>
          <p:nvPr/>
        </p:nvSpPr>
        <p:spPr>
          <a:xfrm>
            <a:off x="457200" y="996715"/>
            <a:ext cx="8041341" cy="310854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Analysis: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scatter plots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map "heat" plots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standard deviation plot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Combine plots into an interactive dashboard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Number of Starbucks per city per population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Avg income per </a:t>
            </a:r>
            <a:r>
              <a:rPr lang="en-US" dirty="0" err="1"/>
              <a:t>starbucks</a:t>
            </a:r>
            <a:r>
              <a:rPr lang="en-US" dirty="0"/>
              <a:t> per city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U.S. income information by city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/>
              <a:t>Chart/Scatter plot of locations vs. #3 (will determine which cities have too many or too few Starbucks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1227B-87F3-4046-89EA-57A6DA0AA511}"/>
              </a:ext>
            </a:extLst>
          </p:cNvPr>
          <p:cNvSpPr txBox="1"/>
          <p:nvPr/>
        </p:nvSpPr>
        <p:spPr>
          <a:xfrm>
            <a:off x="0" y="4752855"/>
            <a:ext cx="9144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A1B1E-6B99-7A4F-9641-1399955689A2}"/>
              </a:ext>
            </a:extLst>
          </p:cNvPr>
          <p:cNvSpPr txBox="1"/>
          <p:nvPr/>
        </p:nvSpPr>
        <p:spPr>
          <a:xfrm>
            <a:off x="150312" y="288099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Correlation between Population / Average Income and Store Counts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5D0E-DD65-0A43-8336-91DD8644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77030"/>
            <a:ext cx="4396635" cy="3682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98991-DE3F-9845-924A-D8038CD4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6" y="977030"/>
            <a:ext cx="4221270" cy="36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2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A2B49-16A6-8B4B-9DFC-5246311FB0F2}"/>
              </a:ext>
            </a:extLst>
          </p:cNvPr>
          <p:cNvSpPr txBox="1"/>
          <p:nvPr/>
        </p:nvSpPr>
        <p:spPr>
          <a:xfrm>
            <a:off x="162838" y="109835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 of City Population and Store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D31BD-4597-2146-B8AD-A27B445C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60" y="737238"/>
            <a:ext cx="7597952" cy="42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43654-3BE1-B549-B4FB-D119A3CA6DBB}"/>
              </a:ext>
            </a:extLst>
          </p:cNvPr>
          <p:cNvSpPr txBox="1"/>
          <p:nvPr/>
        </p:nvSpPr>
        <p:spPr>
          <a:xfrm>
            <a:off x="162838" y="170478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 of City with Store Counts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3C705-3996-4F48-8AF4-53DD6CC0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0" y="749764"/>
            <a:ext cx="7728559" cy="42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43654-3BE1-B549-B4FB-D119A3CA6DBB}"/>
              </a:ext>
            </a:extLst>
          </p:cNvPr>
          <p:cNvSpPr txBox="1"/>
          <p:nvPr/>
        </p:nvSpPr>
        <p:spPr>
          <a:xfrm>
            <a:off x="150311" y="150312"/>
            <a:ext cx="881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Correlation between Population / Average Income and Store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96BCF-753C-1042-B368-EFCA481D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1" y="611977"/>
            <a:ext cx="7713649" cy="43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2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16211</TotalTime>
  <Words>409</Words>
  <Application>Microsoft Macintosh PowerPoint</Application>
  <PresentationFormat>On-screen Show (16:9)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Wingdings</vt:lpstr>
      <vt:lpstr>Work Sans</vt:lpstr>
      <vt:lpstr>Work Sans SemiBold</vt:lpstr>
      <vt:lpstr>Office Theme</vt:lpstr>
      <vt:lpstr>Project One: FinTech Financial Programming and Quantitative Analysis</vt:lpstr>
      <vt:lpstr>Project One: Starbucks Locations Analysis</vt:lpstr>
      <vt:lpstr>Code Approach: Import Libraries and Datasets</vt:lpstr>
      <vt:lpstr>Code Approach: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cjburford@sbcglobal.net</cp:lastModifiedBy>
  <cp:revision>114</cp:revision>
  <dcterms:created xsi:type="dcterms:W3CDTF">2017-05-04T11:07:53Z</dcterms:created>
  <dcterms:modified xsi:type="dcterms:W3CDTF">2022-02-08T01:00:58Z</dcterms:modified>
</cp:coreProperties>
</file>