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4" r:id="rId10"/>
    <p:sldId id="263" r:id="rId11"/>
    <p:sldId id="266"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45" autoAdjust="0"/>
  </p:normalViewPr>
  <p:slideViewPr>
    <p:cSldViewPr snapToGrid="0">
      <p:cViewPr varScale="1">
        <p:scale>
          <a:sx n="109" d="100"/>
          <a:sy n="109" d="100"/>
        </p:scale>
        <p:origin x="-61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140436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405278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333672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118599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50778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1939316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192090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289709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220813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309785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A6392A0-0945-4712-A9CC-8190E1F145BF}" type="datetimeFigureOut">
              <a:rPr lang="zh-TW" altLang="en-US" smtClean="0"/>
              <a:pPr/>
              <a:t>2017/1/13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188091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392A0-0945-4712-A9CC-8190E1F145BF}" type="datetimeFigureOut">
              <a:rPr lang="zh-TW" altLang="en-US" smtClean="0"/>
              <a:pPr/>
              <a:t>2017/1/13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9FDA1-DAFA-49EA-A465-D0A2B551DC25}" type="slidenum">
              <a:rPr lang="zh-TW" altLang="en-US" smtClean="0"/>
              <a:pPr/>
              <a:t>‹#›</a:t>
            </a:fld>
            <a:endParaRPr lang="zh-TW" altLang="en-US"/>
          </a:p>
        </p:txBody>
      </p:sp>
    </p:spTree>
    <p:extLst>
      <p:ext uri="{BB962C8B-B14F-4D97-AF65-F5344CB8AC3E}">
        <p14:creationId xmlns="" xmlns:p14="http://schemas.microsoft.com/office/powerpoint/2010/main" val="283472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descr="File:Android robot.svg - Wikipedia, the free encyclopedia"/>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578677" y="0"/>
            <a:ext cx="651388" cy="764932"/>
          </a:xfrm>
          <a:prstGeom prst="rect">
            <a:avLst/>
          </a:prstGeom>
        </p:spPr>
      </p:pic>
      <p:pic>
        <p:nvPicPr>
          <p:cNvPr id="10" name="圖片 9" descr="File:Android robot.svg - Wikipedia, the free encyclopedia"/>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6093068"/>
            <a:ext cx="651388" cy="764932"/>
          </a:xfrm>
          <a:prstGeom prst="rect">
            <a:avLst/>
          </a:prstGeom>
        </p:spPr>
      </p:pic>
      <p:pic>
        <p:nvPicPr>
          <p:cNvPr id="9" name="圖片 8" descr="File:Android robot.svg - Wikipedia, the free encyclopedia"/>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651388" cy="764932"/>
          </a:xfrm>
          <a:prstGeom prst="rect">
            <a:avLst/>
          </a:prstGeom>
        </p:spPr>
      </p:pic>
      <p:pic>
        <p:nvPicPr>
          <p:cNvPr id="7" name="圖片 6" descr="File:Android robot.svg - Wikipedia, the free encyclopedia"/>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540612" y="6093068"/>
            <a:ext cx="651388" cy="764932"/>
          </a:xfrm>
          <a:prstGeom prst="rect">
            <a:avLst/>
          </a:prstGeom>
        </p:spPr>
      </p:pic>
      <p:sp>
        <p:nvSpPr>
          <p:cNvPr id="2" name="標題 1"/>
          <p:cNvSpPr>
            <a:spLocks noGrp="1"/>
          </p:cNvSpPr>
          <p:nvPr>
            <p:ph type="ctrTitle"/>
          </p:nvPr>
        </p:nvSpPr>
        <p:spPr>
          <a:xfrm>
            <a:off x="1567960" y="697112"/>
            <a:ext cx="9144000" cy="2387600"/>
          </a:xfrm>
        </p:spPr>
        <p:txBody>
          <a:bodyPr>
            <a:normAutofit/>
          </a:bodyPr>
          <a:lstStyle/>
          <a:p>
            <a:r>
              <a:rPr lang="zh-TW" altLang="en-US" sz="7200" dirty="0" smtClean="0">
                <a:latin typeface="微軟正黑體 Light" panose="020B0304030504040204" pitchFamily="34" charset="-120"/>
                <a:ea typeface="微軟正黑體 Light" panose="020B0304030504040204" pitchFamily="34" charset="-120"/>
              </a:rPr>
              <a:t>多</a:t>
            </a:r>
            <a:r>
              <a:rPr lang="zh-TW" altLang="en-US" sz="7200" dirty="0">
                <a:latin typeface="微軟正黑體 Light" panose="020B0304030504040204" pitchFamily="34" charset="-120"/>
                <a:ea typeface="微軟正黑體 Light" panose="020B0304030504040204" pitchFamily="34" charset="-120"/>
              </a:rPr>
              <a:t>功能</a:t>
            </a:r>
            <a:r>
              <a:rPr lang="zh-TW" altLang="en-US" sz="7200" dirty="0" smtClean="0">
                <a:latin typeface="微軟正黑體 Light" panose="020B0304030504040204" pitchFamily="34" charset="-120"/>
                <a:ea typeface="微軟正黑體 Light" panose="020B0304030504040204" pitchFamily="34" charset="-120"/>
              </a:rPr>
              <a:t>通訊錄</a:t>
            </a:r>
            <a:endParaRPr lang="zh-TW" altLang="en-US" sz="7200" dirty="0">
              <a:latin typeface="微軟正黑體 Light" panose="020B0304030504040204" pitchFamily="34" charset="-120"/>
              <a:ea typeface="微軟正黑體 Light" panose="020B0304030504040204" pitchFamily="34" charset="-120"/>
            </a:endParaRPr>
          </a:p>
        </p:txBody>
      </p:sp>
      <p:sp>
        <p:nvSpPr>
          <p:cNvPr id="3" name="副標題 2"/>
          <p:cNvSpPr>
            <a:spLocks noGrp="1"/>
          </p:cNvSpPr>
          <p:nvPr>
            <p:ph type="subTitle" idx="1"/>
          </p:nvPr>
        </p:nvSpPr>
        <p:spPr>
          <a:xfrm>
            <a:off x="8184524" y="4563209"/>
            <a:ext cx="3719847" cy="2108046"/>
          </a:xfrm>
        </p:spPr>
        <p:txBody>
          <a:bodyPr>
            <a:noAutofit/>
          </a:bodyPr>
          <a:lstStyle/>
          <a:p>
            <a:pPr algn="l"/>
            <a:r>
              <a:rPr lang="en-US" altLang="zh-TW" dirty="0" smtClean="0"/>
              <a:t>(</a:t>
            </a:r>
            <a:r>
              <a:rPr lang="zh-TW" altLang="en-US" dirty="0" smtClean="0"/>
              <a:t>第</a:t>
            </a:r>
            <a:r>
              <a:rPr lang="en-US" altLang="zh-TW" dirty="0"/>
              <a:t>8</a:t>
            </a:r>
            <a:r>
              <a:rPr lang="zh-TW" altLang="en-US" dirty="0" smtClean="0"/>
              <a:t>組</a:t>
            </a:r>
            <a:r>
              <a:rPr lang="en-US" altLang="zh-TW" dirty="0" smtClean="0"/>
              <a:t>)</a:t>
            </a:r>
            <a:endParaRPr lang="en-US" altLang="zh-TW" sz="2000" b="1" dirty="0" smtClean="0">
              <a:latin typeface="微軟正黑體 Light" panose="020B0304030504040204" pitchFamily="34" charset="-120"/>
              <a:ea typeface="微軟正黑體 Light" panose="020B0304030504040204" pitchFamily="34" charset="-120"/>
            </a:endParaRPr>
          </a:p>
          <a:p>
            <a:pPr algn="l"/>
            <a:r>
              <a:rPr lang="zh-TW" altLang="en-US" sz="2000" b="1" dirty="0" smtClean="0">
                <a:latin typeface="微軟正黑體 Light" panose="020B0304030504040204" pitchFamily="34" charset="-120"/>
                <a:ea typeface="微軟正黑體 Light" panose="020B0304030504040204" pitchFamily="34" charset="-120"/>
              </a:rPr>
              <a:t>電子</a:t>
            </a:r>
            <a:r>
              <a:rPr lang="zh-TW" altLang="en-US" sz="2000" b="1" dirty="0">
                <a:latin typeface="微軟正黑體 Light" panose="020B0304030504040204" pitchFamily="34" charset="-120"/>
                <a:ea typeface="微軟正黑體 Light" panose="020B0304030504040204" pitchFamily="34" charset="-120"/>
              </a:rPr>
              <a:t>三</a:t>
            </a:r>
            <a:r>
              <a:rPr lang="zh-TW" altLang="en-US" sz="2000" b="1" dirty="0" smtClean="0">
                <a:latin typeface="微軟正黑體 Light" panose="020B0304030504040204" pitchFamily="34" charset="-120"/>
                <a:ea typeface="微軟正黑體 Light" panose="020B0304030504040204" pitchFamily="34" charset="-120"/>
              </a:rPr>
              <a:t>乙</a:t>
            </a:r>
            <a:r>
              <a:rPr lang="en-US" altLang="zh-TW" sz="2000" b="1" dirty="0" smtClean="0">
                <a:latin typeface="微軟正黑體 Light" panose="020B0304030504040204" pitchFamily="34" charset="-120"/>
                <a:ea typeface="微軟正黑體 Light" panose="020B0304030504040204" pitchFamily="34" charset="-120"/>
              </a:rPr>
              <a:t>_103360054_</a:t>
            </a:r>
            <a:r>
              <a:rPr lang="zh-TW" altLang="en-US" sz="2000" b="1" dirty="0" smtClean="0">
                <a:latin typeface="微軟正黑體 Light" panose="020B0304030504040204" pitchFamily="34" charset="-120"/>
                <a:ea typeface="微軟正黑體 Light" panose="020B0304030504040204" pitchFamily="34" charset="-120"/>
              </a:rPr>
              <a:t>楊騏瑋</a:t>
            </a:r>
            <a:endParaRPr lang="en-US" altLang="zh-TW" sz="2000" b="1" dirty="0" smtClean="0">
              <a:latin typeface="微軟正黑體 Light" panose="020B0304030504040204" pitchFamily="34" charset="-120"/>
              <a:ea typeface="微軟正黑體 Light" panose="020B0304030504040204" pitchFamily="34" charset="-120"/>
            </a:endParaRPr>
          </a:p>
          <a:p>
            <a:pPr algn="l"/>
            <a:r>
              <a:rPr lang="zh-TW" altLang="en-US" sz="2000" b="1" dirty="0">
                <a:latin typeface="微軟正黑體 Light" panose="020B0304030504040204" pitchFamily="34" charset="-120"/>
                <a:ea typeface="微軟正黑體 Light" panose="020B0304030504040204" pitchFamily="34" charset="-120"/>
              </a:rPr>
              <a:t>電子三</a:t>
            </a:r>
            <a:r>
              <a:rPr lang="zh-TW" altLang="en-US" sz="2000" b="1" dirty="0" smtClean="0">
                <a:latin typeface="微軟正黑體 Light" panose="020B0304030504040204" pitchFamily="34" charset="-120"/>
                <a:ea typeface="微軟正黑體 Light" panose="020B0304030504040204" pitchFamily="34" charset="-120"/>
              </a:rPr>
              <a:t>乙</a:t>
            </a:r>
            <a:r>
              <a:rPr lang="en-US" altLang="zh-TW" sz="2000" b="1" dirty="0" smtClean="0">
                <a:latin typeface="微軟正黑體 Light" panose="020B0304030504040204" pitchFamily="34" charset="-120"/>
                <a:ea typeface="微軟正黑體 Light" panose="020B0304030504040204" pitchFamily="34" charset="-120"/>
              </a:rPr>
              <a:t>_103360060_</a:t>
            </a:r>
            <a:r>
              <a:rPr lang="zh-TW" altLang="en-US" sz="2000" b="1" dirty="0" smtClean="0">
                <a:latin typeface="微軟正黑體 Light" panose="020B0304030504040204" pitchFamily="34" charset="-120"/>
                <a:ea typeface="微軟正黑體 Light" panose="020B0304030504040204" pitchFamily="34" charset="-120"/>
              </a:rPr>
              <a:t>徐銘群</a:t>
            </a:r>
            <a:endParaRPr lang="en-US" altLang="zh-TW" sz="2000" b="1" dirty="0" smtClean="0">
              <a:latin typeface="微軟正黑體 Light" panose="020B0304030504040204" pitchFamily="34" charset="-120"/>
              <a:ea typeface="微軟正黑體 Light" panose="020B0304030504040204" pitchFamily="34" charset="-120"/>
            </a:endParaRPr>
          </a:p>
          <a:p>
            <a:pPr algn="l"/>
            <a:r>
              <a:rPr lang="zh-TW" altLang="en-US" sz="2000" b="1" dirty="0">
                <a:latin typeface="微軟正黑體 Light" panose="020B0304030504040204" pitchFamily="34" charset="-120"/>
                <a:ea typeface="微軟正黑體 Light" panose="020B0304030504040204" pitchFamily="34" charset="-120"/>
              </a:rPr>
              <a:t>電子三</a:t>
            </a:r>
            <a:r>
              <a:rPr lang="zh-TW" altLang="en-US" sz="2000" b="1" dirty="0" smtClean="0">
                <a:latin typeface="微軟正黑體 Light" panose="020B0304030504040204" pitchFamily="34" charset="-120"/>
                <a:ea typeface="微軟正黑體 Light" panose="020B0304030504040204" pitchFamily="34" charset="-120"/>
              </a:rPr>
              <a:t>乙</a:t>
            </a:r>
            <a:r>
              <a:rPr lang="en-US" altLang="zh-TW" sz="2000" b="1" dirty="0" smtClean="0">
                <a:latin typeface="微軟正黑體 Light" panose="020B0304030504040204" pitchFamily="34" charset="-120"/>
                <a:ea typeface="微軟正黑體 Light" panose="020B0304030504040204" pitchFamily="34" charset="-120"/>
              </a:rPr>
              <a:t>_103360069_</a:t>
            </a:r>
            <a:r>
              <a:rPr lang="zh-TW" altLang="en-US" sz="2000" b="1" dirty="0" smtClean="0">
                <a:latin typeface="微軟正黑體 Light" panose="020B0304030504040204" pitchFamily="34" charset="-120"/>
                <a:ea typeface="微軟正黑體 Light" panose="020B0304030504040204" pitchFamily="34" charset="-120"/>
              </a:rPr>
              <a:t>廖添富</a:t>
            </a:r>
            <a:endParaRPr lang="en-US" altLang="zh-TW" sz="2000" b="1" dirty="0" smtClean="0">
              <a:latin typeface="微軟正黑體 Light" panose="020B0304030504040204" pitchFamily="34" charset="-120"/>
              <a:ea typeface="微軟正黑體 Light" panose="020B0304030504040204" pitchFamily="34" charset="-120"/>
            </a:endParaRPr>
          </a:p>
          <a:p>
            <a:pPr algn="l"/>
            <a:r>
              <a:rPr lang="zh-TW" altLang="en-US" sz="2000" b="1" dirty="0">
                <a:latin typeface="微軟正黑體 Light" panose="020B0304030504040204" pitchFamily="34" charset="-120"/>
                <a:ea typeface="微軟正黑體 Light" panose="020B0304030504040204" pitchFamily="34" charset="-120"/>
              </a:rPr>
              <a:t>電子三</a:t>
            </a:r>
            <a:r>
              <a:rPr lang="zh-TW" altLang="en-US" sz="2000" b="1" dirty="0" smtClean="0">
                <a:latin typeface="微軟正黑體 Light" panose="020B0304030504040204" pitchFamily="34" charset="-120"/>
                <a:ea typeface="微軟正黑體 Light" panose="020B0304030504040204" pitchFamily="34" charset="-120"/>
              </a:rPr>
              <a:t>乙</a:t>
            </a:r>
            <a:r>
              <a:rPr lang="en-US" altLang="zh-TW" sz="2000" b="1" dirty="0" smtClean="0">
                <a:latin typeface="微軟正黑體 Light" panose="020B0304030504040204" pitchFamily="34" charset="-120"/>
                <a:ea typeface="微軟正黑體 Light" panose="020B0304030504040204" pitchFamily="34" charset="-120"/>
              </a:rPr>
              <a:t>_103360073_</a:t>
            </a:r>
            <a:r>
              <a:rPr lang="zh-TW" altLang="en-US" sz="2000" b="1" dirty="0" smtClean="0">
                <a:latin typeface="微軟正黑體 Light" panose="020B0304030504040204" pitchFamily="34" charset="-120"/>
                <a:ea typeface="微軟正黑體 Light" panose="020B0304030504040204" pitchFamily="34" charset="-120"/>
              </a:rPr>
              <a:t>陳建安</a:t>
            </a:r>
            <a:endParaRPr lang="zh-TW" altLang="en-US" sz="2000" b="1"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 xmlns:p14="http://schemas.microsoft.com/office/powerpoint/2010/main" val="2220915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892634" y="436440"/>
            <a:ext cx="6299366" cy="6421560"/>
          </a:xfrm>
        </p:spPr>
      </p:pic>
      <p:sp>
        <p:nvSpPr>
          <p:cNvPr id="6" name="文字方塊 5"/>
          <p:cNvSpPr txBox="1"/>
          <p:nvPr/>
        </p:nvSpPr>
        <p:spPr>
          <a:xfrm>
            <a:off x="199623" y="548228"/>
            <a:ext cx="5899372" cy="2585323"/>
          </a:xfrm>
          <a:prstGeom prst="rect">
            <a:avLst/>
          </a:prstGeom>
          <a:noFill/>
        </p:spPr>
        <p:txBody>
          <a:bodyPr wrap="none" rtlCol="0">
            <a:spAutoFit/>
          </a:bodyPr>
          <a:lstStyle/>
          <a:p>
            <a:r>
              <a:rPr lang="en-US" altLang="zh-TW" dirty="0" smtClean="0"/>
              <a:t>1.</a:t>
            </a:r>
            <a:r>
              <a:rPr lang="zh-TW" altLang="en-US" dirty="0" smtClean="0"/>
              <a:t>根據頁面三抓到的圖片</a:t>
            </a:r>
            <a:r>
              <a:rPr lang="zh-TW" altLang="en-US" dirty="0"/>
              <a:t>編號，來設定要顯示</a:t>
            </a:r>
            <a:r>
              <a:rPr lang="zh-TW" altLang="en-US" dirty="0" smtClean="0"/>
              <a:t>的經緯</a:t>
            </a:r>
            <a:r>
              <a:rPr lang="zh-TW" altLang="en-US" dirty="0"/>
              <a:t>度</a:t>
            </a:r>
            <a:r>
              <a:rPr lang="zh-TW" altLang="en-US" dirty="0" smtClean="0"/>
              <a:t>，</a:t>
            </a:r>
            <a:r>
              <a:rPr lang="en-US" altLang="zh-TW" dirty="0"/>
              <a:t/>
            </a:r>
            <a:br>
              <a:rPr lang="en-US" altLang="zh-TW" dirty="0"/>
            </a:br>
            <a:r>
              <a:rPr lang="en-US" altLang="zh-TW" dirty="0" smtClean="0"/>
              <a:t/>
            </a:r>
            <a:br>
              <a:rPr lang="en-US" altLang="zh-TW" dirty="0" smtClean="0"/>
            </a:br>
            <a:r>
              <a:rPr lang="en-US" altLang="zh-TW" dirty="0" smtClean="0"/>
              <a:t>2.</a:t>
            </a:r>
            <a:r>
              <a:rPr lang="zh-TW" altLang="en-US" dirty="0" smtClean="0"/>
              <a:t>根據</a:t>
            </a:r>
            <a:r>
              <a:rPr lang="zh-TW" altLang="en-US" dirty="0"/>
              <a:t>頁面三</a:t>
            </a:r>
            <a:r>
              <a:rPr lang="zh-TW" altLang="en-US" dirty="0" smtClean="0"/>
              <a:t>抓到圖片編號，來設定線段。</a:t>
            </a:r>
            <a:r>
              <a:rPr lang="en-US" altLang="zh-TW" dirty="0" smtClean="0"/>
              <a:t/>
            </a:r>
            <a:br>
              <a:rPr lang="en-US" altLang="zh-TW" dirty="0" smtClean="0"/>
            </a:br>
            <a:r>
              <a:rPr lang="en-US" altLang="zh-TW" dirty="0" smtClean="0"/>
              <a:t/>
            </a:r>
            <a:br>
              <a:rPr lang="en-US" altLang="zh-TW" dirty="0" smtClean="0"/>
            </a:br>
            <a:r>
              <a:rPr lang="en-US" altLang="zh-TW" dirty="0" smtClean="0"/>
              <a:t>3.</a:t>
            </a:r>
            <a:r>
              <a:rPr lang="zh-TW" altLang="en-US" dirty="0" smtClean="0"/>
              <a:t>根據圖片編號，設定</a:t>
            </a:r>
            <a:r>
              <a:rPr lang="en-US" altLang="zh-TW" dirty="0" smtClean="0"/>
              <a:t>FB</a:t>
            </a:r>
            <a:r>
              <a:rPr lang="zh-TW" altLang="en-US" dirty="0"/>
              <a:t>按鈕</a:t>
            </a:r>
            <a:r>
              <a:rPr lang="zh-TW" altLang="en-US" dirty="0" smtClean="0"/>
              <a:t>超連結。</a:t>
            </a:r>
            <a:r>
              <a:rPr lang="en-US" altLang="zh-TW" dirty="0" smtClean="0"/>
              <a:t/>
            </a:r>
            <a:br>
              <a:rPr lang="en-US" altLang="zh-TW" dirty="0" smtClean="0"/>
            </a:br>
            <a:endParaRPr lang="en-US" altLang="zh-TW" dirty="0" smtClean="0"/>
          </a:p>
          <a:p>
            <a:r>
              <a:rPr lang="en-US" altLang="zh-TW" dirty="0" smtClean="0"/>
              <a:t>4.</a:t>
            </a:r>
            <a:r>
              <a:rPr lang="zh-TW" altLang="en-US" dirty="0" smtClean="0"/>
              <a:t>設定返回按鈕，把圖片編號資料，再丟入</a:t>
            </a:r>
            <a:r>
              <a:rPr lang="en-US" altLang="zh-TW" dirty="0" smtClean="0"/>
              <a:t>bundle</a:t>
            </a:r>
            <a:r>
              <a:rPr lang="zh-TW" altLang="en-US" dirty="0" smtClean="0"/>
              <a:t>裡，</a:t>
            </a:r>
            <a:r>
              <a:rPr lang="en-US" altLang="zh-TW" dirty="0" smtClean="0"/>
              <a:t/>
            </a:r>
            <a:br>
              <a:rPr lang="en-US" altLang="zh-TW" dirty="0" smtClean="0"/>
            </a:br>
            <a:r>
              <a:rPr lang="zh-TW" altLang="en-US" dirty="0" smtClean="0"/>
              <a:t>傳回上一層中，以防程式出錯。</a:t>
            </a:r>
            <a:r>
              <a:rPr lang="en-US" altLang="zh-TW" dirty="0" smtClean="0"/>
              <a:t/>
            </a:r>
            <a:br>
              <a:rPr lang="en-US" altLang="zh-TW" dirty="0" smtClean="0"/>
            </a:br>
            <a:endParaRPr lang="en-US" altLang="zh-TW" dirty="0" smtClean="0"/>
          </a:p>
        </p:txBody>
      </p:sp>
      <p:pic>
        <p:nvPicPr>
          <p:cNvPr id="7" name="圖片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95462" y="3813704"/>
            <a:ext cx="4176122" cy="2430991"/>
          </a:xfrm>
          <a:prstGeom prst="rect">
            <a:avLst/>
          </a:prstGeom>
        </p:spPr>
      </p:pic>
    </p:spTree>
    <p:extLst>
      <p:ext uri="{BB962C8B-B14F-4D97-AF65-F5344CB8AC3E}">
        <p14:creationId xmlns="" xmlns:p14="http://schemas.microsoft.com/office/powerpoint/2010/main" val="1281908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圖片 5" descr="thank you"/>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81791" y="993531"/>
            <a:ext cx="7642501" cy="4835770"/>
          </a:xfrm>
          <a:prstGeom prst="rect">
            <a:avLst/>
          </a:prstGeom>
        </p:spPr>
      </p:pic>
    </p:spTree>
    <p:extLst>
      <p:ext uri="{BB962C8B-B14F-4D97-AF65-F5344CB8AC3E}">
        <p14:creationId xmlns="" xmlns:p14="http://schemas.microsoft.com/office/powerpoint/2010/main" val="2805687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Light" panose="020B0304030504040204" pitchFamily="34" charset="-120"/>
                <a:ea typeface="微軟正黑體 Light" panose="020B0304030504040204" pitchFamily="34" charset="-120"/>
              </a:rPr>
              <a:t>製作動機</a:t>
            </a:r>
            <a:endParaRPr lang="zh-TW" altLang="en-US" dirty="0">
              <a:latin typeface="微軟正黑體 Light" panose="020B0304030504040204" pitchFamily="34" charset="-120"/>
              <a:ea typeface="微軟正黑體 Light" panose="020B0304030504040204" pitchFamily="34" charset="-120"/>
            </a:endParaRPr>
          </a:p>
        </p:txBody>
      </p:sp>
      <p:sp>
        <p:nvSpPr>
          <p:cNvPr id="3" name="內容版面配置區 2"/>
          <p:cNvSpPr>
            <a:spLocks noGrp="1"/>
          </p:cNvSpPr>
          <p:nvPr>
            <p:ph idx="1"/>
          </p:nvPr>
        </p:nvSpPr>
        <p:spPr/>
        <p:txBody>
          <a:bodyPr/>
          <a:lstStyle/>
          <a:p>
            <a:pPr marL="0" indent="0">
              <a:lnSpc>
                <a:spcPts val="4500"/>
              </a:lnSpc>
              <a:buNone/>
            </a:pPr>
            <a:r>
              <a:rPr lang="zh-TW" altLang="en-US" dirty="0" smtClean="0"/>
              <a:t>隨著科技的進步與發展，現今使用手機通訊錄的人已經越來越少了，大多數的人已經都完全仰賴通訊軟體的網路電話或傳訊息等等的功能。</a:t>
            </a:r>
            <a:endParaRPr lang="en-US" altLang="zh-TW" dirty="0" smtClean="0"/>
          </a:p>
          <a:p>
            <a:pPr marL="0" indent="0">
              <a:lnSpc>
                <a:spcPts val="4500"/>
              </a:lnSpc>
              <a:buNone/>
            </a:pPr>
            <a:r>
              <a:rPr lang="zh-TW" altLang="en-US" dirty="0" smtClean="0"/>
              <a:t>因此我們決定做出一個不一樣的通訊錄。</a:t>
            </a:r>
            <a:endParaRPr lang="en-US" altLang="zh-TW" dirty="0" smtClean="0"/>
          </a:p>
          <a:p>
            <a:pPr marL="0" indent="0">
              <a:buNone/>
            </a:pPr>
            <a:endParaRPr lang="zh-TW" altLang="en-US" dirty="0"/>
          </a:p>
        </p:txBody>
      </p:sp>
      <p:cxnSp>
        <p:nvCxnSpPr>
          <p:cNvPr id="5" name="直線接點 4"/>
          <p:cNvCxnSpPr/>
          <p:nvPr/>
        </p:nvCxnSpPr>
        <p:spPr>
          <a:xfrm>
            <a:off x="695459" y="1445990"/>
            <a:ext cx="10658341" cy="0"/>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pic>
        <p:nvPicPr>
          <p:cNvPr id="6" name="圖片 5" descr="File:Android robot.svg - Wikipedia, the free encyclopedia"/>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267092" y="3550071"/>
            <a:ext cx="2628899" cy="3087145"/>
          </a:xfrm>
          <a:prstGeom prst="rect">
            <a:avLst/>
          </a:prstGeom>
        </p:spPr>
      </p:pic>
    </p:spTree>
    <p:extLst>
      <p:ext uri="{BB962C8B-B14F-4D97-AF65-F5344CB8AC3E}">
        <p14:creationId xmlns="" xmlns:p14="http://schemas.microsoft.com/office/powerpoint/2010/main" val="419505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Light" panose="020B0304030504040204" pitchFamily="34" charset="-120"/>
                <a:ea typeface="微軟正黑體 Light" panose="020B0304030504040204" pitchFamily="34" charset="-120"/>
              </a:rPr>
              <a:t>製作主題</a:t>
            </a:r>
            <a:endParaRPr lang="zh-TW" altLang="en-US" dirty="0"/>
          </a:p>
        </p:txBody>
      </p:sp>
      <p:sp>
        <p:nvSpPr>
          <p:cNvPr id="3" name="內容版面配置區 2"/>
          <p:cNvSpPr>
            <a:spLocks noGrp="1"/>
          </p:cNvSpPr>
          <p:nvPr>
            <p:ph idx="1"/>
          </p:nvPr>
        </p:nvSpPr>
        <p:spPr/>
        <p:txBody>
          <a:bodyPr/>
          <a:lstStyle/>
          <a:p>
            <a:pPr marL="0" indent="0">
              <a:lnSpc>
                <a:spcPts val="4000"/>
              </a:lnSpc>
              <a:buNone/>
            </a:pPr>
            <a:r>
              <a:rPr lang="zh-TW" altLang="en-US" dirty="0" smtClean="0"/>
              <a:t>我們製作的通訊錄包含了 </a:t>
            </a:r>
            <a:endParaRPr lang="en-US" altLang="zh-TW" dirty="0" smtClean="0"/>
          </a:p>
          <a:p>
            <a:pPr marL="0" indent="0">
              <a:lnSpc>
                <a:spcPts val="4000"/>
              </a:lnSpc>
              <a:buNone/>
            </a:pPr>
            <a:r>
              <a:rPr lang="zh-TW" altLang="en-US" dirty="0" smtClean="0"/>
              <a:t>＞照片功能</a:t>
            </a:r>
            <a:endParaRPr lang="en-US" altLang="zh-TW" dirty="0" smtClean="0"/>
          </a:p>
          <a:p>
            <a:pPr marL="0" indent="0">
              <a:lnSpc>
                <a:spcPts val="4000"/>
              </a:lnSpc>
              <a:buNone/>
            </a:pPr>
            <a:r>
              <a:rPr lang="zh-TW" altLang="en-US" dirty="0" smtClean="0"/>
              <a:t>＞顯示個人資料</a:t>
            </a:r>
            <a:endParaRPr lang="en-US" altLang="zh-TW" dirty="0" smtClean="0"/>
          </a:p>
          <a:p>
            <a:pPr marL="0" indent="0">
              <a:lnSpc>
                <a:spcPts val="4000"/>
              </a:lnSpc>
              <a:buNone/>
            </a:pPr>
            <a:r>
              <a:rPr lang="zh-TW" altLang="en-US" dirty="0" smtClean="0"/>
              <a:t>＞切往</a:t>
            </a:r>
            <a:r>
              <a:rPr lang="en-US" altLang="zh-TW" dirty="0" smtClean="0"/>
              <a:t>Google Map</a:t>
            </a:r>
            <a:r>
              <a:rPr lang="zh-TW" altLang="en-US" dirty="0" smtClean="0"/>
              <a:t>路線</a:t>
            </a:r>
            <a:r>
              <a:rPr lang="zh-TW" altLang="en-US" dirty="0"/>
              <a:t>指示</a:t>
            </a:r>
            <a:endParaRPr lang="en-US" altLang="zh-TW" dirty="0" smtClean="0"/>
          </a:p>
          <a:p>
            <a:pPr marL="0" indent="0">
              <a:lnSpc>
                <a:spcPts val="4000"/>
              </a:lnSpc>
              <a:buNone/>
            </a:pPr>
            <a:r>
              <a:rPr lang="zh-TW" altLang="en-US" dirty="0" smtClean="0"/>
              <a:t>＞連結至</a:t>
            </a:r>
            <a:r>
              <a:rPr lang="en-US" altLang="zh-TW" dirty="0" smtClean="0"/>
              <a:t>FB</a:t>
            </a:r>
            <a:r>
              <a:rPr lang="zh-TW" altLang="en-US" dirty="0" smtClean="0"/>
              <a:t>功能</a:t>
            </a:r>
            <a:endParaRPr lang="zh-TW" altLang="en-US" dirty="0"/>
          </a:p>
        </p:txBody>
      </p:sp>
      <p:pic>
        <p:nvPicPr>
          <p:cNvPr id="5" name="圖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0131" y="80089"/>
            <a:ext cx="2059931" cy="3007092"/>
          </a:xfrm>
          <a:prstGeom prst="rect">
            <a:avLst/>
          </a:prstGeom>
        </p:spPr>
      </p:pic>
      <p:pic>
        <p:nvPicPr>
          <p:cNvPr id="6" name="圖片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6216" y="3257367"/>
            <a:ext cx="1923160" cy="3119916"/>
          </a:xfrm>
          <a:prstGeom prst="rect">
            <a:avLst/>
          </a:prstGeom>
        </p:spPr>
      </p:pic>
      <p:pic>
        <p:nvPicPr>
          <p:cNvPr id="7" name="圖片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500793" y="3291753"/>
            <a:ext cx="2103509" cy="3051145"/>
          </a:xfrm>
          <a:prstGeom prst="rect">
            <a:avLst/>
          </a:prstGeom>
        </p:spPr>
      </p:pic>
      <p:pic>
        <p:nvPicPr>
          <p:cNvPr id="8" name="圖片 7"/>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125606" y="16914"/>
            <a:ext cx="1940788" cy="3048258"/>
          </a:xfrm>
          <a:prstGeom prst="rect">
            <a:avLst/>
          </a:prstGeom>
        </p:spPr>
      </p:pic>
      <p:cxnSp>
        <p:nvCxnSpPr>
          <p:cNvPr id="10" name="直線單箭頭接點 9"/>
          <p:cNvCxnSpPr/>
          <p:nvPr/>
        </p:nvCxnSpPr>
        <p:spPr>
          <a:xfrm flipV="1">
            <a:off x="2923504" y="2446986"/>
            <a:ext cx="2086378" cy="4378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3618963" y="2513712"/>
            <a:ext cx="4494188" cy="9439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5369616" y="4079048"/>
            <a:ext cx="901441" cy="139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3402985" y="6278119"/>
            <a:ext cx="6195616" cy="3705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2923504" y="5048518"/>
            <a:ext cx="479481" cy="16001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695459" y="1420231"/>
            <a:ext cx="3696237" cy="0"/>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95355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Light" panose="020B0304030504040204" pitchFamily="34" charset="-120"/>
                <a:ea typeface="微軟正黑體 Light" panose="020B0304030504040204" pitchFamily="34" charset="-120"/>
              </a:rPr>
              <a:t>程式開發</a:t>
            </a:r>
            <a:endParaRPr lang="zh-TW" altLang="en-US" dirty="0">
              <a:latin typeface="微軟正黑體 Light" panose="020B0304030504040204" pitchFamily="34" charset="-120"/>
              <a:ea typeface="微軟正黑體 Light" panose="020B03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 xmlns:p14="http://schemas.microsoft.com/office/powerpoint/2010/main" val="875741494"/>
              </p:ext>
            </p:extLst>
          </p:nvPr>
        </p:nvGraphicFramePr>
        <p:xfrm>
          <a:off x="541986" y="1524644"/>
          <a:ext cx="10515600" cy="4716844"/>
        </p:xfrm>
        <a:graphic>
          <a:graphicData uri="http://schemas.openxmlformats.org/drawingml/2006/table">
            <a:tbl>
              <a:tblPr firstRow="1" bandRow="1">
                <a:effectLst>
                  <a:outerShdw blurRad="279400" dist="228600" algn="l" rotWithShape="0">
                    <a:prstClr val="black">
                      <a:alpha val="40000"/>
                    </a:prstClr>
                  </a:outerShdw>
                </a:effectLst>
                <a:tableStyleId>{5C22544A-7EE6-4342-B048-85BDC9FD1C3A}</a:tableStyleId>
              </a:tblPr>
              <a:tblGrid>
                <a:gridCol w="52578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tblGrid>
              <a:tr h="2358422">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2358422">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pic>
        <p:nvPicPr>
          <p:cNvPr id="7" name="圖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1986" y="1524644"/>
            <a:ext cx="2195986" cy="2353286"/>
          </a:xfrm>
          <a:prstGeom prst="rect">
            <a:avLst/>
          </a:prstGeom>
        </p:spPr>
      </p:pic>
      <p:pic>
        <p:nvPicPr>
          <p:cNvPr id="8" name="圖片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41986" y="3877930"/>
            <a:ext cx="2195986" cy="2385348"/>
          </a:xfrm>
          <a:prstGeom prst="rect">
            <a:avLst/>
          </a:prstGeom>
        </p:spPr>
      </p:pic>
      <p:pic>
        <p:nvPicPr>
          <p:cNvPr id="9" name="圖片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799786" y="1514088"/>
            <a:ext cx="1850265" cy="2432831"/>
          </a:xfrm>
          <a:prstGeom prst="rect">
            <a:avLst/>
          </a:prstGeom>
        </p:spPr>
      </p:pic>
      <p:pic>
        <p:nvPicPr>
          <p:cNvPr id="10" name="圖片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799786" y="3877930"/>
            <a:ext cx="1850265" cy="2363558"/>
          </a:xfrm>
          <a:prstGeom prst="rect">
            <a:avLst/>
          </a:prstGeom>
        </p:spPr>
      </p:pic>
      <p:sp>
        <p:nvSpPr>
          <p:cNvPr id="11" name="文字方塊 10"/>
          <p:cNvSpPr txBox="1"/>
          <p:nvPr/>
        </p:nvSpPr>
        <p:spPr>
          <a:xfrm>
            <a:off x="2884868" y="1701244"/>
            <a:ext cx="2756078" cy="1569276"/>
          </a:xfrm>
          <a:prstGeom prst="rect">
            <a:avLst/>
          </a:prstGeom>
          <a:noFill/>
        </p:spPr>
        <p:txBody>
          <a:bodyPr wrap="square" rtlCol="0">
            <a:spAutoFit/>
          </a:bodyPr>
          <a:lstStyle/>
          <a:p>
            <a:pPr>
              <a:lnSpc>
                <a:spcPts val="4000"/>
              </a:lnSpc>
            </a:pPr>
            <a:r>
              <a:rPr lang="zh-TW" altLang="en-US" sz="2800" dirty="0" smtClean="0"/>
              <a:t>楊騏瑋 </a:t>
            </a:r>
            <a:r>
              <a:rPr lang="en-US" altLang="zh-TW" sz="2800" dirty="0" smtClean="0"/>
              <a:t>..</a:t>
            </a:r>
          </a:p>
          <a:p>
            <a:pPr>
              <a:lnSpc>
                <a:spcPts val="4000"/>
              </a:lnSpc>
            </a:pPr>
            <a:r>
              <a:rPr lang="zh-TW" altLang="en-US" sz="1050" dirty="0" smtClean="0"/>
              <a:t>● </a:t>
            </a:r>
            <a:r>
              <a:rPr lang="zh-TW" altLang="en-US" sz="2000" dirty="0" smtClean="0"/>
              <a:t>照片輪轉功能</a:t>
            </a:r>
            <a:endParaRPr lang="en-US" altLang="zh-TW" sz="2000" dirty="0" smtClean="0"/>
          </a:p>
          <a:p>
            <a:pPr>
              <a:lnSpc>
                <a:spcPts val="4000"/>
              </a:lnSpc>
            </a:pPr>
            <a:r>
              <a:rPr lang="zh-TW" altLang="en-US" sz="1050" dirty="0" smtClean="0"/>
              <a:t>● </a:t>
            </a:r>
            <a:r>
              <a:rPr lang="zh-TW" altLang="en-US" sz="2000" dirty="0" smtClean="0"/>
              <a:t>尋找照片</a:t>
            </a:r>
            <a:endParaRPr lang="zh-TW" altLang="en-US" sz="1000" dirty="0"/>
          </a:p>
        </p:txBody>
      </p:sp>
      <p:sp>
        <p:nvSpPr>
          <p:cNvPr id="15" name="文字方塊 14"/>
          <p:cNvSpPr txBox="1"/>
          <p:nvPr/>
        </p:nvSpPr>
        <p:spPr>
          <a:xfrm>
            <a:off x="7975779" y="1704800"/>
            <a:ext cx="2756078" cy="1631216"/>
          </a:xfrm>
          <a:prstGeom prst="rect">
            <a:avLst/>
          </a:prstGeom>
          <a:noFill/>
        </p:spPr>
        <p:txBody>
          <a:bodyPr wrap="square" rtlCol="0">
            <a:spAutoFit/>
          </a:bodyPr>
          <a:lstStyle/>
          <a:p>
            <a:pPr>
              <a:lnSpc>
                <a:spcPts val="4000"/>
              </a:lnSpc>
            </a:pPr>
            <a:r>
              <a:rPr lang="zh-TW" altLang="en-US" sz="2800" dirty="0" smtClean="0"/>
              <a:t>徐銘群</a:t>
            </a:r>
            <a:r>
              <a:rPr lang="en-US" altLang="zh-TW" sz="2800" dirty="0" smtClean="0"/>
              <a:t>..</a:t>
            </a:r>
          </a:p>
          <a:p>
            <a:pPr>
              <a:lnSpc>
                <a:spcPts val="4000"/>
              </a:lnSpc>
            </a:pPr>
            <a:r>
              <a:rPr lang="zh-TW" altLang="en-US" sz="1050" dirty="0" smtClean="0"/>
              <a:t>● </a:t>
            </a:r>
            <a:r>
              <a:rPr lang="zh-TW" altLang="en-US" sz="2000" dirty="0" smtClean="0"/>
              <a:t>超連結至</a:t>
            </a:r>
            <a:r>
              <a:rPr lang="en-US" altLang="zh-TW" sz="2000" dirty="0" smtClean="0"/>
              <a:t>FB</a:t>
            </a:r>
            <a:r>
              <a:rPr lang="zh-TW" altLang="en-US" sz="2000" dirty="0" smtClean="0"/>
              <a:t>功能</a:t>
            </a:r>
            <a:endParaRPr lang="en-US" altLang="zh-TW" sz="2000" dirty="0" smtClean="0"/>
          </a:p>
          <a:p>
            <a:pPr>
              <a:lnSpc>
                <a:spcPts val="4000"/>
              </a:lnSpc>
            </a:pPr>
            <a:r>
              <a:rPr lang="zh-TW" altLang="en-US" sz="1050" dirty="0" smtClean="0"/>
              <a:t>● </a:t>
            </a:r>
            <a:r>
              <a:rPr lang="zh-TW" altLang="en-US" sz="2000" dirty="0" smtClean="0"/>
              <a:t>最後整合</a:t>
            </a:r>
            <a:endParaRPr lang="zh-TW" altLang="en-US" sz="1000" dirty="0"/>
          </a:p>
        </p:txBody>
      </p:sp>
      <p:sp>
        <p:nvSpPr>
          <p:cNvPr id="16" name="文字方塊 15"/>
          <p:cNvSpPr txBox="1"/>
          <p:nvPr/>
        </p:nvSpPr>
        <p:spPr>
          <a:xfrm>
            <a:off x="7975779" y="4244101"/>
            <a:ext cx="2756078" cy="1631216"/>
          </a:xfrm>
          <a:prstGeom prst="rect">
            <a:avLst/>
          </a:prstGeom>
          <a:noFill/>
        </p:spPr>
        <p:txBody>
          <a:bodyPr wrap="square" rtlCol="0">
            <a:spAutoFit/>
          </a:bodyPr>
          <a:lstStyle/>
          <a:p>
            <a:pPr>
              <a:lnSpc>
                <a:spcPts val="4000"/>
              </a:lnSpc>
            </a:pPr>
            <a:r>
              <a:rPr lang="zh-TW" altLang="en-US" sz="2800" dirty="0" smtClean="0"/>
              <a:t>陳建安</a:t>
            </a:r>
            <a:r>
              <a:rPr lang="en-US" altLang="zh-TW" sz="2800" dirty="0" smtClean="0"/>
              <a:t>..</a:t>
            </a:r>
          </a:p>
          <a:p>
            <a:pPr>
              <a:lnSpc>
                <a:spcPts val="4000"/>
              </a:lnSpc>
            </a:pPr>
            <a:r>
              <a:rPr lang="zh-TW" altLang="en-US" sz="1050" dirty="0" smtClean="0"/>
              <a:t>● </a:t>
            </a:r>
            <a:r>
              <a:rPr lang="zh-TW" altLang="en-US" sz="1900" dirty="0" smtClean="0"/>
              <a:t>連結至</a:t>
            </a:r>
            <a:r>
              <a:rPr lang="en-US" altLang="zh-TW" sz="1900" dirty="0" smtClean="0"/>
              <a:t>Google Map</a:t>
            </a:r>
            <a:r>
              <a:rPr lang="zh-TW" altLang="en-US" sz="1900" dirty="0" smtClean="0"/>
              <a:t>功能 </a:t>
            </a:r>
            <a:endParaRPr lang="en-US" altLang="zh-TW" sz="1900" dirty="0" smtClean="0"/>
          </a:p>
          <a:p>
            <a:pPr>
              <a:lnSpc>
                <a:spcPts val="4000"/>
              </a:lnSpc>
            </a:pPr>
            <a:r>
              <a:rPr lang="zh-TW" altLang="en-US" sz="1050" dirty="0" smtClean="0"/>
              <a:t>● </a:t>
            </a:r>
            <a:r>
              <a:rPr lang="zh-TW" altLang="en-US" sz="2000" dirty="0" smtClean="0"/>
              <a:t>至住家之路線撰寫</a:t>
            </a:r>
            <a:endParaRPr lang="zh-TW" altLang="en-US" dirty="0"/>
          </a:p>
        </p:txBody>
      </p:sp>
      <p:sp>
        <p:nvSpPr>
          <p:cNvPr id="17" name="文字方塊 16"/>
          <p:cNvSpPr txBox="1"/>
          <p:nvPr/>
        </p:nvSpPr>
        <p:spPr>
          <a:xfrm>
            <a:off x="2884868" y="4244101"/>
            <a:ext cx="2756078" cy="1631216"/>
          </a:xfrm>
          <a:prstGeom prst="rect">
            <a:avLst/>
          </a:prstGeom>
          <a:noFill/>
        </p:spPr>
        <p:txBody>
          <a:bodyPr wrap="square" rtlCol="0">
            <a:spAutoFit/>
          </a:bodyPr>
          <a:lstStyle/>
          <a:p>
            <a:pPr>
              <a:lnSpc>
                <a:spcPts val="4000"/>
              </a:lnSpc>
            </a:pPr>
            <a:r>
              <a:rPr lang="zh-TW" altLang="en-US" sz="2800" dirty="0" smtClean="0"/>
              <a:t>廖添</a:t>
            </a:r>
            <a:r>
              <a:rPr lang="zh-TW" altLang="en-US" sz="2800" dirty="0"/>
              <a:t>富</a:t>
            </a:r>
            <a:r>
              <a:rPr lang="en-US" altLang="zh-TW" sz="2800" dirty="0" smtClean="0"/>
              <a:t>..</a:t>
            </a:r>
          </a:p>
          <a:p>
            <a:pPr>
              <a:lnSpc>
                <a:spcPts val="4000"/>
              </a:lnSpc>
            </a:pPr>
            <a:r>
              <a:rPr lang="zh-TW" altLang="en-US" sz="1050" dirty="0" smtClean="0"/>
              <a:t>● </a:t>
            </a:r>
            <a:r>
              <a:rPr lang="zh-TW" altLang="en-US" sz="2000" dirty="0" smtClean="0"/>
              <a:t>通訊錄程式撰寫</a:t>
            </a:r>
            <a:r>
              <a:rPr lang="zh-TW" altLang="en-US" sz="4000" dirty="0" smtClean="0"/>
              <a:t> </a:t>
            </a:r>
            <a:endParaRPr lang="en-US" altLang="zh-TW" sz="1900" dirty="0" smtClean="0"/>
          </a:p>
          <a:p>
            <a:pPr>
              <a:lnSpc>
                <a:spcPts val="4000"/>
              </a:lnSpc>
            </a:pPr>
            <a:r>
              <a:rPr lang="zh-TW" altLang="en-US" sz="1050" dirty="0" smtClean="0"/>
              <a:t>● </a:t>
            </a:r>
            <a:r>
              <a:rPr lang="zh-TW" altLang="en-US" sz="2000" dirty="0" smtClean="0"/>
              <a:t>協助整</a:t>
            </a:r>
            <a:r>
              <a:rPr lang="zh-TW" altLang="en-US" sz="2000" dirty="0"/>
              <a:t>合</a:t>
            </a:r>
            <a:endParaRPr lang="zh-TW" altLang="en-US" dirty="0"/>
          </a:p>
        </p:txBody>
      </p:sp>
      <p:cxnSp>
        <p:nvCxnSpPr>
          <p:cNvPr id="18" name="直線接點 17"/>
          <p:cNvCxnSpPr/>
          <p:nvPr/>
        </p:nvCxnSpPr>
        <p:spPr>
          <a:xfrm flipV="1">
            <a:off x="541986" y="1335073"/>
            <a:ext cx="3154251" cy="16435"/>
          </a:xfrm>
          <a:prstGeom prst="line">
            <a:avLst/>
          </a:prstGeom>
          <a:ln w="38100">
            <a:solidFill>
              <a:srgbClr val="92D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92908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latin typeface="微軟正黑體 Light" panose="020B0304030504040204" pitchFamily="34" charset="-120"/>
                <a:ea typeface="微軟正黑體 Light" panose="020B0304030504040204" pitchFamily="34" charset="-120"/>
              </a:rPr>
              <a:t>流程圖</a:t>
            </a:r>
          </a:p>
        </p:txBody>
      </p:sp>
      <p:pic>
        <p:nvPicPr>
          <p:cNvPr id="4" name="內容版面配置區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650205" y="54000"/>
            <a:ext cx="7458396" cy="6804000"/>
          </a:xfrm>
        </p:spPr>
      </p:pic>
      <p:pic>
        <p:nvPicPr>
          <p:cNvPr id="5" name="圖片 4"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28322" y="3126946"/>
            <a:ext cx="651388" cy="764932"/>
          </a:xfrm>
          <a:prstGeom prst="rect">
            <a:avLst/>
          </a:prstGeom>
        </p:spPr>
      </p:pic>
      <p:pic>
        <p:nvPicPr>
          <p:cNvPr id="6" name="圖片 5"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28322" y="4789244"/>
            <a:ext cx="651388" cy="764932"/>
          </a:xfrm>
          <a:prstGeom prst="rect">
            <a:avLst/>
          </a:prstGeom>
        </p:spPr>
      </p:pic>
      <p:pic>
        <p:nvPicPr>
          <p:cNvPr id="7" name="圖片 6"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28322" y="1406769"/>
            <a:ext cx="651388" cy="764932"/>
          </a:xfrm>
          <a:prstGeom prst="rect">
            <a:avLst/>
          </a:prstGeom>
        </p:spPr>
      </p:pic>
      <p:pic>
        <p:nvPicPr>
          <p:cNvPr id="8" name="圖片 7"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40612" y="0"/>
            <a:ext cx="651388" cy="764932"/>
          </a:xfrm>
          <a:prstGeom prst="rect">
            <a:avLst/>
          </a:prstGeom>
        </p:spPr>
      </p:pic>
      <p:pic>
        <p:nvPicPr>
          <p:cNvPr id="9" name="圖片 8"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40612" y="6093068"/>
            <a:ext cx="651388" cy="764932"/>
          </a:xfrm>
          <a:prstGeom prst="rect">
            <a:avLst/>
          </a:prstGeom>
        </p:spPr>
      </p:pic>
    </p:spTree>
    <p:extLst>
      <p:ext uri="{BB962C8B-B14F-4D97-AF65-F5344CB8AC3E}">
        <p14:creationId xmlns="" xmlns:p14="http://schemas.microsoft.com/office/powerpoint/2010/main" val="3837087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latin typeface="微軟正黑體 Light" panose="020B0304030504040204" pitchFamily="34" charset="-120"/>
                <a:ea typeface="微軟正黑體 Light" panose="020B0304030504040204" pitchFamily="34" charset="-120"/>
              </a:rPr>
              <a:t>程式說明</a:t>
            </a:r>
            <a:endParaRPr lang="zh-TW" altLang="en-US" dirty="0">
              <a:latin typeface="微軟正黑體 Light" panose="020B0304030504040204" pitchFamily="34" charset="-120"/>
              <a:ea typeface="微軟正黑體 Light" panose="020B0304030504040204" pitchFamily="34" charset="-120"/>
            </a:endParaRPr>
          </a:p>
        </p:txBody>
      </p:sp>
      <p:pic>
        <p:nvPicPr>
          <p:cNvPr id="6" name="內容版面配置區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408027" y="193431"/>
            <a:ext cx="7783973" cy="6532685"/>
          </a:xfrm>
        </p:spPr>
      </p:pic>
      <p:sp>
        <p:nvSpPr>
          <p:cNvPr id="7" name="文字方塊 6"/>
          <p:cNvSpPr txBox="1"/>
          <p:nvPr/>
        </p:nvSpPr>
        <p:spPr>
          <a:xfrm>
            <a:off x="87923" y="1690688"/>
            <a:ext cx="4477508" cy="2308324"/>
          </a:xfrm>
          <a:prstGeom prst="rect">
            <a:avLst/>
          </a:prstGeom>
          <a:noFill/>
        </p:spPr>
        <p:txBody>
          <a:bodyPr wrap="none" rtlCol="0">
            <a:spAutoFit/>
          </a:bodyPr>
          <a:lstStyle/>
          <a:p>
            <a:r>
              <a:rPr lang="en-US" altLang="zh-TW" dirty="0" smtClean="0"/>
              <a:t>1.</a:t>
            </a:r>
            <a:r>
              <a:rPr lang="zh-TW" altLang="en-US" dirty="0" smtClean="0"/>
              <a:t>把需要輪轉的相片放在</a:t>
            </a:r>
            <a:r>
              <a:rPr lang="en-US" altLang="zh-TW" dirty="0" err="1" smtClean="0"/>
              <a:t>drawable</a:t>
            </a:r>
            <a:r>
              <a:rPr lang="zh-TW" altLang="en-US" dirty="0" smtClean="0"/>
              <a:t>，設定</a:t>
            </a:r>
            <a:r>
              <a:rPr lang="en-US" altLang="zh-TW" dirty="0" smtClean="0"/>
              <a:t/>
            </a:r>
            <a:br>
              <a:rPr lang="en-US" altLang="zh-TW" dirty="0" smtClean="0"/>
            </a:br>
            <a:r>
              <a:rPr lang="zh-TW" altLang="en-US" dirty="0" smtClean="0"/>
              <a:t>一個</a:t>
            </a:r>
            <a:r>
              <a:rPr lang="en-US" altLang="zh-TW" dirty="0" smtClean="0"/>
              <a:t>flag.xml</a:t>
            </a:r>
            <a:r>
              <a:rPr lang="zh-TW" altLang="en-US" dirty="0" smtClean="0"/>
              <a:t>。</a:t>
            </a:r>
            <a:endParaRPr lang="en-US" altLang="zh-TW" dirty="0" smtClean="0"/>
          </a:p>
          <a:p>
            <a:r>
              <a:rPr lang="en-US" altLang="zh-TW" dirty="0" smtClean="0"/>
              <a:t/>
            </a:r>
            <a:br>
              <a:rPr lang="en-US" altLang="zh-TW" dirty="0" smtClean="0"/>
            </a:br>
            <a:r>
              <a:rPr lang="en-US" altLang="zh-TW" dirty="0" smtClean="0"/>
              <a:t>2.</a:t>
            </a:r>
            <a:r>
              <a:rPr lang="zh-TW" altLang="en-US" dirty="0" smtClean="0"/>
              <a:t>抓取系統時間並且做一些運算處理，在</a:t>
            </a:r>
            <a:endParaRPr lang="en-US" altLang="zh-TW" dirty="0" smtClean="0"/>
          </a:p>
          <a:p>
            <a:r>
              <a:rPr lang="zh-TW" altLang="en-US" dirty="0" smtClean="0"/>
              <a:t>不同時間，顯示不同的圖片。</a:t>
            </a:r>
            <a:endParaRPr lang="en-US" altLang="zh-TW" dirty="0" smtClean="0"/>
          </a:p>
          <a:p>
            <a:r>
              <a:rPr lang="en-US" altLang="zh-TW" dirty="0" smtClean="0"/>
              <a:t/>
            </a:r>
            <a:br>
              <a:rPr lang="en-US" altLang="zh-TW" dirty="0" smtClean="0"/>
            </a:br>
            <a:r>
              <a:rPr lang="en-US" altLang="zh-TW" dirty="0" smtClean="0"/>
              <a:t>3.</a:t>
            </a:r>
            <a:r>
              <a:rPr lang="zh-TW" altLang="en-US" dirty="0" smtClean="0"/>
              <a:t>設定三個變數，丟入</a:t>
            </a:r>
            <a:r>
              <a:rPr lang="en-US" altLang="zh-TW" dirty="0" smtClean="0"/>
              <a:t>bundle</a:t>
            </a:r>
            <a:r>
              <a:rPr lang="zh-TW" altLang="en-US" dirty="0" smtClean="0"/>
              <a:t>中，當作圖片</a:t>
            </a:r>
            <a:r>
              <a:rPr lang="en-US" altLang="zh-TW" dirty="0" smtClean="0"/>
              <a:t/>
            </a:r>
            <a:br>
              <a:rPr lang="en-US" altLang="zh-TW" dirty="0" smtClean="0"/>
            </a:br>
            <a:r>
              <a:rPr lang="zh-TW" altLang="en-US" dirty="0" smtClean="0"/>
              <a:t>編號，使用</a:t>
            </a:r>
            <a:r>
              <a:rPr lang="en-US" altLang="zh-TW" dirty="0" smtClean="0"/>
              <a:t>intent</a:t>
            </a:r>
            <a:r>
              <a:rPr lang="zh-TW" altLang="en-US" dirty="0" smtClean="0"/>
              <a:t>傳入下一個頁面。</a:t>
            </a:r>
            <a:endParaRPr lang="en-US" altLang="zh-TW" dirty="0" smtClean="0"/>
          </a:p>
        </p:txBody>
      </p:sp>
      <p:pic>
        <p:nvPicPr>
          <p:cNvPr id="8" name="圖片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4292" y="4744744"/>
            <a:ext cx="3307367" cy="1981372"/>
          </a:xfrm>
          <a:prstGeom prst="rect">
            <a:avLst/>
          </a:prstGeom>
        </p:spPr>
      </p:pic>
      <p:pic>
        <p:nvPicPr>
          <p:cNvPr id="9" name="圖片 8" descr="File:Android robot.svg - Wikipedia, the free encyclopedia"/>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0"/>
            <a:ext cx="651388" cy="764932"/>
          </a:xfrm>
          <a:prstGeom prst="rect">
            <a:avLst/>
          </a:prstGeom>
        </p:spPr>
      </p:pic>
    </p:spTree>
    <p:extLst>
      <p:ext uri="{BB962C8B-B14F-4D97-AF65-F5344CB8AC3E}">
        <p14:creationId xmlns="" xmlns:p14="http://schemas.microsoft.com/office/powerpoint/2010/main" val="2612614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6.jpg"/>
          <p:cNvPicPr>
            <a:picLocks noChangeAspect="1" noChangeArrowheads="1"/>
          </p:cNvPicPr>
          <p:nvPr/>
        </p:nvPicPr>
        <p:blipFill>
          <a:blip r:embed="rId2" cstate="print"/>
          <a:srcRect/>
          <a:stretch>
            <a:fillRect/>
          </a:stretch>
        </p:blipFill>
        <p:spPr bwMode="auto">
          <a:xfrm>
            <a:off x="238304" y="139258"/>
            <a:ext cx="9637215" cy="644641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897335" y="0"/>
            <a:ext cx="6294665" cy="5966977"/>
          </a:xfrm>
          <a:prstGeom prst="rect">
            <a:avLst/>
          </a:prstGeom>
        </p:spPr>
      </p:pic>
      <p:sp>
        <p:nvSpPr>
          <p:cNvPr id="7" name="文字方塊 6"/>
          <p:cNvSpPr txBox="1"/>
          <p:nvPr/>
        </p:nvSpPr>
        <p:spPr>
          <a:xfrm>
            <a:off x="340302" y="407549"/>
            <a:ext cx="5356787" cy="2862322"/>
          </a:xfrm>
          <a:prstGeom prst="rect">
            <a:avLst/>
          </a:prstGeom>
          <a:noFill/>
        </p:spPr>
        <p:txBody>
          <a:bodyPr wrap="none" rtlCol="0">
            <a:spAutoFit/>
          </a:bodyPr>
          <a:lstStyle/>
          <a:p>
            <a:r>
              <a:rPr lang="en-US" altLang="zh-TW" dirty="0" smtClean="0"/>
              <a:t>1.</a:t>
            </a:r>
            <a:r>
              <a:rPr lang="zh-TW" altLang="en-US" dirty="0" smtClean="0"/>
              <a:t>設定三個變數，當作上一個頁面</a:t>
            </a:r>
            <a:r>
              <a:rPr lang="en-US" altLang="zh-TW" dirty="0" smtClean="0"/>
              <a:t>intent</a:t>
            </a:r>
            <a:r>
              <a:rPr lang="zh-TW" altLang="en-US" dirty="0" smtClean="0"/>
              <a:t>數值</a:t>
            </a:r>
            <a:r>
              <a:rPr lang="en-US" altLang="zh-TW" dirty="0" smtClean="0"/>
              <a:t/>
            </a:r>
            <a:br>
              <a:rPr lang="en-US" altLang="zh-TW" dirty="0" smtClean="0"/>
            </a:br>
            <a:r>
              <a:rPr lang="zh-TW" altLang="en-US" dirty="0" smtClean="0"/>
              <a:t>的容器。</a:t>
            </a:r>
            <a:endParaRPr lang="en-US" altLang="zh-TW" dirty="0" smtClean="0"/>
          </a:p>
          <a:p>
            <a:r>
              <a:rPr lang="en-US" altLang="zh-TW" dirty="0" smtClean="0"/>
              <a:t/>
            </a:r>
            <a:br>
              <a:rPr lang="en-US" altLang="zh-TW" dirty="0" smtClean="0"/>
            </a:br>
            <a:r>
              <a:rPr lang="en-US" altLang="zh-TW" dirty="0" smtClean="0"/>
              <a:t>2.</a:t>
            </a:r>
            <a:r>
              <a:rPr lang="zh-TW" altLang="en-US" dirty="0" smtClean="0"/>
              <a:t>根據抓到圖片編號，來設定要顯示的字串，</a:t>
            </a:r>
            <a:r>
              <a:rPr lang="en-US" altLang="zh-TW" dirty="0" smtClean="0"/>
              <a:t/>
            </a:r>
            <a:br>
              <a:rPr lang="en-US" altLang="zh-TW" dirty="0" smtClean="0"/>
            </a:br>
            <a:endParaRPr lang="en-US" altLang="zh-TW" dirty="0" smtClean="0"/>
          </a:p>
          <a:p>
            <a:r>
              <a:rPr lang="en-US" altLang="zh-TW" dirty="0" smtClean="0"/>
              <a:t/>
            </a:r>
            <a:br>
              <a:rPr lang="en-US" altLang="zh-TW" dirty="0" smtClean="0"/>
            </a:br>
            <a:r>
              <a:rPr lang="en-US" altLang="zh-TW" dirty="0" smtClean="0"/>
              <a:t>3.</a:t>
            </a:r>
            <a:r>
              <a:rPr lang="zh-TW" altLang="en-US" dirty="0" smtClean="0"/>
              <a:t>根據圖片編號，設定</a:t>
            </a:r>
            <a:r>
              <a:rPr lang="en-US" altLang="zh-TW" dirty="0" smtClean="0"/>
              <a:t>FB</a:t>
            </a:r>
            <a:r>
              <a:rPr lang="zh-TW" altLang="en-US" dirty="0"/>
              <a:t>按鈕</a:t>
            </a:r>
            <a:r>
              <a:rPr lang="zh-TW" altLang="en-US" dirty="0" smtClean="0"/>
              <a:t>超連結。</a:t>
            </a:r>
            <a:r>
              <a:rPr lang="en-US" altLang="zh-TW" dirty="0" smtClean="0"/>
              <a:t/>
            </a:r>
            <a:br>
              <a:rPr lang="en-US" altLang="zh-TW" dirty="0" smtClean="0"/>
            </a:br>
            <a:endParaRPr lang="en-US" altLang="zh-TW" dirty="0" smtClean="0"/>
          </a:p>
          <a:p>
            <a:r>
              <a:rPr lang="en-US" altLang="zh-TW" dirty="0" smtClean="0"/>
              <a:t>4.</a:t>
            </a:r>
            <a:r>
              <a:rPr lang="zh-TW" altLang="en-US" dirty="0" smtClean="0"/>
              <a:t>設定返回按鈕，和住址按鍵，並把圖片編號，</a:t>
            </a:r>
            <a:endParaRPr lang="en-US" altLang="zh-TW" dirty="0" smtClean="0"/>
          </a:p>
          <a:p>
            <a:r>
              <a:rPr lang="zh-TW" altLang="en-US" dirty="0" smtClean="0"/>
              <a:t>再丟入</a:t>
            </a:r>
            <a:r>
              <a:rPr lang="en-US" altLang="zh-TW" dirty="0" smtClean="0"/>
              <a:t>bundle</a:t>
            </a:r>
            <a:r>
              <a:rPr lang="zh-TW" altLang="en-US" dirty="0" smtClean="0"/>
              <a:t>裡，</a:t>
            </a:r>
            <a:r>
              <a:rPr lang="en-US" altLang="zh-TW" dirty="0" smtClean="0"/>
              <a:t>intent</a:t>
            </a:r>
            <a:r>
              <a:rPr lang="zh-TW" altLang="en-US" dirty="0" smtClean="0"/>
              <a:t>傳入下一頁面中</a:t>
            </a:r>
            <a:r>
              <a:rPr lang="en-US" altLang="zh-TW" dirty="0" smtClean="0"/>
              <a:t>(</a:t>
            </a:r>
            <a:r>
              <a:rPr lang="en-US" altLang="zh-TW" dirty="0" err="1" smtClean="0"/>
              <a:t>googlemap</a:t>
            </a:r>
            <a:r>
              <a:rPr lang="en-US" altLang="zh-TW" dirty="0" smtClean="0"/>
              <a:t>)</a:t>
            </a:r>
          </a:p>
        </p:txBody>
      </p:sp>
      <p:pic>
        <p:nvPicPr>
          <p:cNvPr id="11" name="圖片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3367455"/>
            <a:ext cx="4831499" cy="3490546"/>
          </a:xfrm>
          <a:prstGeom prst="rect">
            <a:avLst/>
          </a:prstGeom>
        </p:spPr>
      </p:pic>
    </p:spTree>
    <p:extLst>
      <p:ext uri="{BB962C8B-B14F-4D97-AF65-F5344CB8AC3E}">
        <p14:creationId xmlns="" xmlns:p14="http://schemas.microsoft.com/office/powerpoint/2010/main" val="40388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1354" y="686882"/>
            <a:ext cx="7910245" cy="3017782"/>
          </a:xfrm>
          <a:prstGeom prst="rect">
            <a:avLst/>
          </a:prstGeom>
        </p:spPr>
      </p:pic>
      <p:sp>
        <p:nvSpPr>
          <p:cNvPr id="6" name="文字方塊 5"/>
          <p:cNvSpPr txBox="1"/>
          <p:nvPr/>
        </p:nvSpPr>
        <p:spPr>
          <a:xfrm>
            <a:off x="4916652" y="3704664"/>
            <a:ext cx="4611840" cy="1477328"/>
          </a:xfrm>
          <a:prstGeom prst="rect">
            <a:avLst/>
          </a:prstGeom>
          <a:noFill/>
        </p:spPr>
        <p:txBody>
          <a:bodyPr wrap="none" rtlCol="0">
            <a:spAutoFit/>
          </a:bodyPr>
          <a:lstStyle/>
          <a:p>
            <a:r>
              <a:rPr lang="en-US" altLang="zh-TW" dirty="0" smtClean="0"/>
              <a:t>1.</a:t>
            </a:r>
            <a:r>
              <a:rPr lang="zh-TW" altLang="en-US" dirty="0" smtClean="0"/>
              <a:t>設定</a:t>
            </a:r>
            <a:r>
              <a:rPr lang="en-US" altLang="zh-TW" dirty="0" smtClean="0"/>
              <a:t>google map</a:t>
            </a:r>
            <a:r>
              <a:rPr lang="zh-TW" altLang="en-US" dirty="0" smtClean="0"/>
              <a:t>，顯示地圖之頁面。</a:t>
            </a:r>
            <a:endParaRPr lang="en-US" altLang="zh-TW" dirty="0" smtClean="0"/>
          </a:p>
          <a:p>
            <a:r>
              <a:rPr lang="en-US" altLang="zh-TW" dirty="0" smtClean="0"/>
              <a:t/>
            </a:r>
            <a:br>
              <a:rPr lang="en-US" altLang="zh-TW" dirty="0" smtClean="0"/>
            </a:br>
            <a:r>
              <a:rPr lang="en-US" altLang="zh-TW" dirty="0" smtClean="0"/>
              <a:t>2.</a:t>
            </a:r>
            <a:r>
              <a:rPr lang="zh-TW" altLang="en-US" dirty="0"/>
              <a:t>設定三個變數，當作上一個頁面</a:t>
            </a:r>
            <a:r>
              <a:rPr lang="en-US" altLang="zh-TW" dirty="0"/>
              <a:t>intent</a:t>
            </a:r>
            <a:r>
              <a:rPr lang="zh-TW" altLang="en-US" dirty="0"/>
              <a:t>數值</a:t>
            </a:r>
            <a:r>
              <a:rPr lang="en-US" altLang="zh-TW" dirty="0"/>
              <a:t/>
            </a:r>
            <a:br>
              <a:rPr lang="en-US" altLang="zh-TW" dirty="0"/>
            </a:br>
            <a:r>
              <a:rPr lang="zh-TW" altLang="en-US" dirty="0"/>
              <a:t>的容器。</a:t>
            </a:r>
            <a:endParaRPr lang="en-US" altLang="zh-TW" dirty="0"/>
          </a:p>
          <a:p>
            <a:endParaRPr lang="en-US" altLang="zh-TW" dirty="0" smtClean="0"/>
          </a:p>
        </p:txBody>
      </p:sp>
      <p:pic>
        <p:nvPicPr>
          <p:cNvPr id="10" name="圖片 9"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6093068"/>
            <a:ext cx="651388" cy="764932"/>
          </a:xfrm>
          <a:prstGeom prst="rect">
            <a:avLst/>
          </a:prstGeom>
        </p:spPr>
      </p:pic>
      <p:pic>
        <p:nvPicPr>
          <p:cNvPr id="11" name="圖片 10"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40612" y="6093068"/>
            <a:ext cx="651388" cy="764932"/>
          </a:xfrm>
          <a:prstGeom prst="rect">
            <a:avLst/>
          </a:prstGeom>
        </p:spPr>
      </p:pic>
      <p:pic>
        <p:nvPicPr>
          <p:cNvPr id="12" name="圖片 11"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40612" y="0"/>
            <a:ext cx="651388" cy="764932"/>
          </a:xfrm>
          <a:prstGeom prst="rect">
            <a:avLst/>
          </a:prstGeom>
        </p:spPr>
      </p:pic>
      <p:pic>
        <p:nvPicPr>
          <p:cNvPr id="13" name="圖片 12"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540612" y="2795954"/>
            <a:ext cx="651388" cy="764932"/>
          </a:xfrm>
          <a:prstGeom prst="rect">
            <a:avLst/>
          </a:prstGeom>
        </p:spPr>
      </p:pic>
      <p:pic>
        <p:nvPicPr>
          <p:cNvPr id="14" name="圖片 13"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10354" y="6093068"/>
            <a:ext cx="651388" cy="764932"/>
          </a:xfrm>
          <a:prstGeom prst="rect">
            <a:avLst/>
          </a:prstGeom>
        </p:spPr>
      </p:pic>
      <p:pic>
        <p:nvPicPr>
          <p:cNvPr id="15" name="圖片 14" descr="File:Android robot.svg - Wikipedia, the free encyclopedia"/>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420708" y="6093068"/>
            <a:ext cx="651388" cy="764932"/>
          </a:xfrm>
          <a:prstGeom prst="rect">
            <a:avLst/>
          </a:prstGeom>
        </p:spPr>
      </p:pic>
    </p:spTree>
    <p:extLst>
      <p:ext uri="{BB962C8B-B14F-4D97-AF65-F5344CB8AC3E}">
        <p14:creationId xmlns="" xmlns:p14="http://schemas.microsoft.com/office/powerpoint/2010/main" val="179372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171</TotalTime>
  <Words>220</Words>
  <Application>Microsoft Office PowerPoint</Application>
  <PresentationFormat>自訂</PresentationFormat>
  <Paragraphs>43</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多功能通訊錄</vt:lpstr>
      <vt:lpstr>製作動機</vt:lpstr>
      <vt:lpstr>製作主題</vt:lpstr>
      <vt:lpstr>程式開發</vt:lpstr>
      <vt:lpstr>流程圖</vt:lpstr>
      <vt:lpstr>程式說明</vt:lpstr>
      <vt:lpstr>投影片 7</vt:lpstr>
      <vt:lpstr>投影片 8</vt:lpstr>
      <vt:lpstr>投影片 9</vt:lpstr>
      <vt:lpstr>投影片 10</vt:lpstr>
      <vt:lpstr>投影片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多功能通訊錄</dc:title>
  <dc:creator>無敵破壞王- 安安</dc:creator>
  <cp:lastModifiedBy>user</cp:lastModifiedBy>
  <cp:revision>22</cp:revision>
  <dcterms:created xsi:type="dcterms:W3CDTF">2017-01-12T11:33:00Z</dcterms:created>
  <dcterms:modified xsi:type="dcterms:W3CDTF">2017-01-12T17:05:56Z</dcterms:modified>
</cp:coreProperties>
</file>