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</p:sldIdLst>
  <p:sldSz cx="19080163" cy="27287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ing Chen" initials="WC" lastIdx="1" clrIdx="0">
    <p:extLst>
      <p:ext uri="{19B8F6BF-5375-455C-9EA6-DF929625EA0E}">
        <p15:presenceInfo xmlns:p15="http://schemas.microsoft.com/office/powerpoint/2012/main" userId="16653aa8afb874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E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720" y="-5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797" y="3019821"/>
            <a:ext cx="14739426" cy="16081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3772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797" y="19101277"/>
            <a:ext cx="14739426" cy="6730926"/>
          </a:xfrm>
        </p:spPr>
        <p:txBody>
          <a:bodyPr>
            <a:normAutofit/>
          </a:bodyPr>
          <a:lstStyle>
            <a:lvl1pPr marL="0" indent="0" algn="l">
              <a:buNone/>
              <a:defRPr sz="4173" baseline="0">
                <a:solidFill>
                  <a:schemeClr val="tx1">
                    <a:lumMod val="85000"/>
                  </a:schemeClr>
                </a:solidFill>
              </a:defRPr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4173"/>
            </a:lvl3pPr>
            <a:lvl4pPr marL="2861981" indent="0" algn="ctr">
              <a:buNone/>
              <a:defRPr sz="4173"/>
            </a:lvl4pPr>
            <a:lvl5pPr marL="3815974" indent="0" algn="ctr">
              <a:buNone/>
              <a:defRPr sz="4173"/>
            </a:lvl5pPr>
            <a:lvl6pPr marL="4769968" indent="0" algn="ctr">
              <a:buNone/>
              <a:defRPr sz="4173"/>
            </a:lvl6pPr>
            <a:lvl7pPr marL="5723961" indent="0" algn="ctr">
              <a:buNone/>
              <a:defRPr sz="4173"/>
            </a:lvl7pPr>
            <a:lvl8pPr marL="6677955" indent="0" algn="ctr">
              <a:buNone/>
              <a:defRPr sz="4173"/>
            </a:lvl8pPr>
            <a:lvl9pPr marL="7631948" indent="0" algn="ctr">
              <a:buNone/>
              <a:defRPr sz="417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5506" cy="2728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2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34992" y="1515975"/>
            <a:ext cx="3875658" cy="234660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11" y="1515975"/>
            <a:ext cx="12103978" cy="234660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97" y="3019821"/>
            <a:ext cx="14739426" cy="1608145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3772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797" y="19101277"/>
            <a:ext cx="14739426" cy="6730926"/>
          </a:xfrm>
        </p:spPr>
        <p:txBody>
          <a:bodyPr anchor="t">
            <a:normAutofit/>
          </a:bodyPr>
          <a:lstStyle>
            <a:lvl1pPr marL="0" indent="0">
              <a:buNone/>
              <a:defRPr sz="417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53994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29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5506" cy="27287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2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4797" y="7276683"/>
            <a:ext cx="7011960" cy="17313688"/>
          </a:xfrm>
        </p:spPr>
        <p:txBody>
          <a:bodyPr/>
          <a:lstStyle>
            <a:lvl1pPr>
              <a:defRPr sz="3756"/>
            </a:lvl1pPr>
            <a:lvl2pPr>
              <a:defRPr sz="3339"/>
            </a:lvl2pPr>
            <a:lvl3pPr>
              <a:defRPr sz="2921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7782" y="7276683"/>
            <a:ext cx="7011960" cy="17313688"/>
          </a:xfrm>
        </p:spPr>
        <p:txBody>
          <a:bodyPr/>
          <a:lstStyle>
            <a:lvl1pPr>
              <a:defRPr sz="3756"/>
            </a:lvl1pPr>
            <a:lvl2pPr>
              <a:defRPr sz="3339"/>
            </a:lvl2pPr>
            <a:lvl3pPr>
              <a:defRPr sz="2921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0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797" y="6832568"/>
            <a:ext cx="7011960" cy="29106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756" b="0">
                <a:solidFill>
                  <a:schemeClr val="tx2"/>
                </a:solidFill>
              </a:defRPr>
            </a:lvl1pPr>
            <a:lvl2pPr marL="953994" indent="0">
              <a:buNone/>
              <a:defRPr sz="3756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4797" y="9977379"/>
            <a:ext cx="7011960" cy="14581405"/>
          </a:xfrm>
        </p:spPr>
        <p:txBody>
          <a:bodyPr/>
          <a:lstStyle>
            <a:lvl1pPr>
              <a:defRPr sz="3756"/>
            </a:lvl1pPr>
            <a:lvl2pPr>
              <a:defRPr sz="3339"/>
            </a:lvl2pPr>
            <a:lvl3pPr>
              <a:defRPr sz="2921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597322" y="6832568"/>
            <a:ext cx="7021500" cy="2910671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3756" b="0" kern="1200" spc="21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907987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17"/>
              </a:spcAft>
              <a:buClr>
                <a:schemeClr val="accent1"/>
              </a:buClr>
              <a:buSzPct val="80000"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87782" y="9977379"/>
            <a:ext cx="7011960" cy="14581405"/>
          </a:xfrm>
        </p:spPr>
        <p:txBody>
          <a:bodyPr/>
          <a:lstStyle>
            <a:lvl1pPr>
              <a:defRPr sz="3756"/>
            </a:lvl1pPr>
            <a:lvl2pPr>
              <a:defRPr sz="3339"/>
            </a:lvl2pPr>
            <a:lvl3pPr>
              <a:defRPr sz="2921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8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531" y="1819175"/>
            <a:ext cx="5008543" cy="6367080"/>
          </a:xfrm>
        </p:spPr>
        <p:txBody>
          <a:bodyPr anchor="b">
            <a:normAutofit/>
          </a:bodyPr>
          <a:lstStyle>
            <a:lvl1pPr>
              <a:defRPr sz="5842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9060" y="2728754"/>
            <a:ext cx="9513581" cy="21830030"/>
          </a:xfrm>
        </p:spPr>
        <p:txBody>
          <a:bodyPr/>
          <a:lstStyle>
            <a:lvl1pPr>
              <a:defRPr sz="3756"/>
            </a:lvl1pPr>
            <a:lvl2pPr>
              <a:defRPr sz="3339"/>
            </a:lvl2pPr>
            <a:lvl3pPr>
              <a:defRPr sz="2921"/>
            </a:lvl3pPr>
            <a:lvl4pPr>
              <a:defRPr sz="2921"/>
            </a:lvl4pPr>
            <a:lvl5pPr>
              <a:defRPr sz="2921"/>
            </a:lvl5pPr>
            <a:lvl6pPr>
              <a:defRPr sz="2921"/>
            </a:lvl6pPr>
            <a:lvl7pPr>
              <a:defRPr sz="2921"/>
            </a:lvl7pPr>
            <a:lvl8pPr>
              <a:defRPr sz="2921"/>
            </a:lvl8pPr>
            <a:lvl9pPr>
              <a:defRPr sz="2921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531" y="8354712"/>
            <a:ext cx="5008543" cy="15159747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669"/>
              </a:spcBef>
              <a:buNone/>
              <a:defRPr sz="2713"/>
            </a:lvl1pPr>
            <a:lvl2pPr marL="953994" indent="0">
              <a:buNone/>
              <a:defRPr sz="2504"/>
            </a:lvl2pPr>
            <a:lvl3pPr marL="1907987" indent="0">
              <a:buNone/>
              <a:defRPr sz="2087"/>
            </a:lvl3pPr>
            <a:lvl4pPr marL="2861981" indent="0">
              <a:buNone/>
              <a:defRPr sz="1878"/>
            </a:lvl4pPr>
            <a:lvl5pPr marL="3815974" indent="0">
              <a:buNone/>
              <a:defRPr sz="1878"/>
            </a:lvl5pPr>
            <a:lvl6pPr marL="4769968" indent="0">
              <a:buNone/>
              <a:defRPr sz="1878"/>
            </a:lvl6pPr>
            <a:lvl7pPr marL="5723961" indent="0">
              <a:buNone/>
              <a:defRPr sz="1878"/>
            </a:lvl7pPr>
            <a:lvl8pPr marL="6677955" indent="0">
              <a:buNone/>
              <a:defRPr sz="1878"/>
            </a:lvl8pPr>
            <a:lvl9pPr marL="7631948" indent="0">
              <a:buNone/>
              <a:defRPr sz="187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314056"/>
            <a:ext cx="17673001" cy="697348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012" y="20920446"/>
            <a:ext cx="15621883" cy="3638338"/>
          </a:xfrm>
        </p:spPr>
        <p:txBody>
          <a:bodyPr anchor="b">
            <a:normAutofit/>
          </a:bodyPr>
          <a:lstStyle>
            <a:lvl1pPr>
              <a:defRPr sz="5842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6"/>
            <a:ext cx="17673001" cy="2040765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6677">
                <a:solidFill>
                  <a:schemeClr val="bg1"/>
                </a:solidFill>
              </a:defRPr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012" y="24305686"/>
            <a:ext cx="15621883" cy="23754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69"/>
              </a:spcBef>
              <a:buNone/>
              <a:defRPr sz="2713">
                <a:solidFill>
                  <a:schemeClr val="bg1">
                    <a:lumMod val="85000"/>
                  </a:schemeClr>
                </a:solidFill>
              </a:defRPr>
            </a:lvl1pPr>
            <a:lvl2pPr marL="953994" indent="0">
              <a:buNone/>
              <a:defRPr sz="2504"/>
            </a:lvl2pPr>
            <a:lvl3pPr marL="1907987" indent="0">
              <a:buNone/>
              <a:defRPr sz="2087"/>
            </a:lvl3pPr>
            <a:lvl4pPr marL="2861981" indent="0">
              <a:buNone/>
              <a:defRPr sz="1878"/>
            </a:lvl4pPr>
            <a:lvl5pPr marL="3815974" indent="0">
              <a:buNone/>
              <a:defRPr sz="1878"/>
            </a:lvl5pPr>
            <a:lvl6pPr marL="4769968" indent="0">
              <a:buNone/>
              <a:defRPr sz="1878"/>
            </a:lvl6pPr>
            <a:lvl7pPr marL="5723961" indent="0">
              <a:buNone/>
              <a:defRPr sz="1878"/>
            </a:lvl7pPr>
            <a:lvl8pPr marL="6677955" indent="0">
              <a:buNone/>
              <a:defRPr sz="1878"/>
            </a:lvl8pPr>
            <a:lvl9pPr marL="7631948" indent="0">
              <a:buNone/>
              <a:defRPr sz="187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65675" y="0"/>
            <a:ext cx="1526413" cy="272875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4797" y="1455336"/>
            <a:ext cx="15168730" cy="5274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797" y="7276683"/>
            <a:ext cx="13451515" cy="1731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4538950" y="4413814"/>
            <a:ext cx="7579868" cy="571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9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DB4436-093B-4494-80B1-1A0EFF650B45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203802" y="16541609"/>
            <a:ext cx="14250159" cy="571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9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13376" y="24558790"/>
            <a:ext cx="1431012" cy="2362393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667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4CE622-11BE-405C-AAEE-C0FD4F4DB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8346" kern="1200" spc="-104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597" indent="-381597" algn="l" defTabSz="1907987" rtl="0" eaLnBrk="1" latinLnBrk="0" hangingPunct="1">
        <a:lnSpc>
          <a:spcPct val="95000"/>
        </a:lnSpc>
        <a:spcBef>
          <a:spcPts val="2921"/>
        </a:spcBef>
        <a:spcAft>
          <a:spcPts val="417"/>
        </a:spcAft>
        <a:buClr>
          <a:schemeClr val="accent1"/>
        </a:buClr>
        <a:buSzPct val="80000"/>
        <a:buFont typeface="Arial" pitchFamily="34" charset="0"/>
        <a:buChar char="•"/>
        <a:defRPr sz="3756" kern="1200" spc="21" baseline="0">
          <a:solidFill>
            <a:schemeClr val="tx1"/>
          </a:solidFill>
          <a:latin typeface="+mn-lt"/>
          <a:ea typeface="+mn-ea"/>
          <a:cs typeface="+mn-cs"/>
        </a:defRPr>
      </a:lvl1pPr>
      <a:lvl2pPr marL="953994" indent="-3815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333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526390" indent="-3815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098786" indent="-3815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671182" indent="-3815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338560" indent="-4769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964540" indent="-4769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4590520" indent="-4769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5216500" indent="-476997" algn="l" defTabSz="1907987" rtl="0" eaLnBrk="1" latinLnBrk="0" hangingPunct="1">
        <a:lnSpc>
          <a:spcPct val="90000"/>
        </a:lnSpc>
        <a:spcBef>
          <a:spcPts val="626"/>
        </a:spcBef>
        <a:spcAft>
          <a:spcPts val="626"/>
        </a:spcAft>
        <a:buClr>
          <a:schemeClr val="accent1"/>
        </a:buClr>
        <a:buFont typeface="Wingdings 2" pitchFamily="18" charset="2"/>
        <a:buChar char=""/>
        <a:defRPr sz="292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99867"/>
              </p:ext>
            </p:extLst>
          </p:nvPr>
        </p:nvGraphicFramePr>
        <p:xfrm>
          <a:off x="1116793" y="20250117"/>
          <a:ext cx="8464140" cy="434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714">
                  <a:extLst>
                    <a:ext uri="{9D8B030D-6E8A-4147-A177-3AD203B41FA5}">
                      <a16:colId xmlns:a16="http://schemas.microsoft.com/office/drawing/2014/main" val="1440301416"/>
                    </a:ext>
                  </a:extLst>
                </a:gridCol>
                <a:gridCol w="7493426">
                  <a:extLst>
                    <a:ext uri="{9D8B030D-6E8A-4147-A177-3AD203B41FA5}">
                      <a16:colId xmlns:a16="http://schemas.microsoft.com/office/drawing/2014/main" val="4287603935"/>
                    </a:ext>
                  </a:extLst>
                </a:gridCol>
              </a:tblGrid>
              <a:tr h="514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符號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標記意義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749818"/>
                  </a:ext>
                </a:extLst>
              </a:tr>
              <a:tr h="958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|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其中「</a:t>
                      </a:r>
                      <a:r>
                        <a:rPr 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|</a:t>
                      </a:r>
                      <a:r>
                        <a:rPr lang="en-US" alt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?,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？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」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的「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|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」是代表這格是一個可選擇的部分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，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即使這個地方沒有半形或全形問號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也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沒有關係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。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489830"/>
                  </a:ext>
                </a:extLst>
              </a:tr>
              <a:tr h="958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#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「</a:t>
                      </a:r>
                      <a:r>
                        <a:rPr 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#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有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」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的「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#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」是代表固定句子的這段一定為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「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有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」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，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否則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就不會被判斷為這一種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Pattern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。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408797"/>
                  </a:ext>
                </a:extLst>
              </a:tr>
              <a:tr h="958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@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「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@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」代表是一個專有的辭彙，在這裡是「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@game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」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所以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代表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遊戲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的名字，也有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player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代表玩家的名字、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discount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代表遊戲的折價金額等等。 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139402"/>
                  </a:ext>
                </a:extLst>
              </a:tr>
              <a:tr h="958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&amp;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「</a:t>
                      </a:r>
                      <a:r>
                        <a:rPr lang="en-US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&amp;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」是一群詞的集合，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例如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時間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副詞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有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：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最近、這陣子、這些日子，而</a:t>
                      </a:r>
                      <a:r>
                        <a:rPr lang="en-US" alt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News</a:t>
                      </a:r>
                      <a:r>
                        <a:rPr lang="zh-TW" altLang="en-US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有折價、優惠、折扣</a:t>
                      </a:r>
                      <a:r>
                        <a:rPr lang="zh-TW" sz="2000" kern="100" smtClean="0">
                          <a:effectLst/>
                          <a:latin typeface="Consolas" panose="020B0609020204030204" pitchFamily="49" charset="0"/>
                          <a:ea typeface="+mj-ea"/>
                        </a:rPr>
                        <a:t>等等</a:t>
                      </a:r>
                      <a:r>
                        <a:rPr lang="zh-TW" sz="2000" kern="100">
                          <a:effectLst/>
                          <a:latin typeface="Consolas" panose="020B0609020204030204" pitchFamily="49" charset="0"/>
                          <a:ea typeface="+mj-ea"/>
                        </a:rPr>
                        <a:t>，只要符合的都會判斷為對。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18731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19080163" cy="54233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國立臺灣海洋大學資訊工程學系</a:t>
            </a:r>
            <a:endParaRPr lang="en-US" altLang="zh-TW" sz="48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泉驛微米黑" panose="020B060603080402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540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開發</a:t>
            </a:r>
            <a:r>
              <a:rPr lang="zh-TW" altLang="en-US" sz="54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一個以電玩遊戲為領域之聊天</a:t>
            </a:r>
            <a:r>
              <a:rPr lang="zh-TW" altLang="en-US" sz="540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機器人</a:t>
            </a:r>
            <a:endParaRPr lang="en-US" altLang="zh-TW" sz="540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泉驛微米黑" panose="020B0606030804020204" pitchFamily="34" charset="-120"/>
            </a:endParaRPr>
          </a:p>
          <a:p>
            <a:pPr algn="ctr"/>
            <a:r>
              <a:rPr lang="en-US" altLang="zh-TW" sz="54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Developing a </a:t>
            </a:r>
            <a:r>
              <a:rPr lang="en-US" altLang="zh-TW" sz="540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Chatbot</a:t>
            </a:r>
            <a:r>
              <a:rPr lang="en-US" altLang="zh-TW" sz="54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 in the Domain of Video </a:t>
            </a:r>
            <a:r>
              <a:rPr lang="en-US" altLang="zh-TW" sz="540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Games</a:t>
            </a:r>
          </a:p>
          <a:p>
            <a:pPr algn="ctr">
              <a:lnSpc>
                <a:spcPct val="200000"/>
              </a:lnSpc>
            </a:pPr>
            <a:r>
              <a:rPr lang="zh-TW" altLang="en-US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組員：</a:t>
            </a:r>
            <a:r>
              <a:rPr lang="en-US" altLang="zh-TW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00357011</a:t>
            </a:r>
            <a:r>
              <a:rPr lang="zh-TW" altLang="en-US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 張仕翰 </a:t>
            </a:r>
            <a:r>
              <a:rPr lang="en-US" altLang="zh-TW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00357027</a:t>
            </a:r>
            <a:r>
              <a:rPr lang="zh-TW" altLang="en-US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 陳威廷 </a:t>
            </a:r>
            <a:r>
              <a:rPr lang="en-US" altLang="zh-TW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00357035</a:t>
            </a:r>
            <a:r>
              <a:rPr lang="zh-TW" altLang="en-US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 楊　敘</a:t>
            </a:r>
            <a:endParaRPr lang="en-US" altLang="zh-TW" sz="400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泉驛微米黑" panose="020B0606030804020204" pitchFamily="34" charset="-120"/>
            </a:endParaRPr>
          </a:p>
          <a:p>
            <a:pPr algn="ctr"/>
            <a:r>
              <a:rPr lang="zh-TW" altLang="en-US" sz="400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文泉驛微米黑" panose="020B0606030804020204" pitchFamily="34" charset="-120"/>
              </a:rPr>
              <a:t>指導教授：林川傑</a:t>
            </a:r>
            <a:endParaRPr lang="zh-TW" altLang="en-US" sz="360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文泉驛微米黑" panose="020B060603080402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1116793" y="6917500"/>
            <a:ext cx="8464140" cy="2207173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smtClean="0"/>
              <a:t>	</a:t>
            </a:r>
            <a:r>
              <a:rPr lang="zh-TW" altLang="en-US" sz="2800" smtClean="0"/>
              <a:t>透過</a:t>
            </a:r>
            <a:r>
              <a:rPr lang="zh-TW" altLang="en-US" sz="2800"/>
              <a:t>這個聊天機器人來跟聊天室內所有的</a:t>
            </a:r>
            <a:r>
              <a:rPr lang="zh-TW" altLang="en-US" sz="2800" smtClean="0"/>
              <a:t>使用者</a:t>
            </a:r>
            <a:r>
              <a:rPr lang="zh-TW" altLang="en-US" sz="2800"/>
              <a:t>聊天</a:t>
            </a:r>
            <a:r>
              <a:rPr lang="zh-TW" altLang="en-US" sz="2800" smtClean="0"/>
              <a:t>，可以分享遊戲心得、請機器人提供</a:t>
            </a:r>
            <a:r>
              <a:rPr lang="zh-TW" altLang="en-US" sz="2800"/>
              <a:t>最近的遊戲新聞、特價</a:t>
            </a:r>
            <a:r>
              <a:rPr lang="zh-TW" altLang="en-US" sz="2800" smtClean="0"/>
              <a:t>資訊之類的。</a:t>
            </a:r>
            <a:endParaRPr lang="en-US" altLang="zh-TW" sz="2800" smtClean="0"/>
          </a:p>
          <a:p>
            <a:r>
              <a:rPr lang="en-US" altLang="zh-TW" sz="2800"/>
              <a:t>	</a:t>
            </a:r>
            <a:r>
              <a:rPr lang="zh-TW" altLang="en-US" sz="2800" smtClean="0"/>
              <a:t>我們將這個機器人命名為「薯條」。</a:t>
            </a:r>
            <a:endParaRPr lang="zh-TW" altLang="en-US" sz="2800"/>
          </a:p>
        </p:txBody>
      </p:sp>
      <p:sp>
        <p:nvSpPr>
          <p:cNvPr id="64" name="圓角矩形 63"/>
          <p:cNvSpPr/>
          <p:nvPr/>
        </p:nvSpPr>
        <p:spPr>
          <a:xfrm>
            <a:off x="1116793" y="5719320"/>
            <a:ext cx="8460000" cy="720000"/>
          </a:xfrm>
          <a:prstGeom prst="roundRect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smtClean="0"/>
              <a:t>目的</a:t>
            </a:r>
            <a:endParaRPr lang="zh-TW" altLang="en-US" sz="3600"/>
          </a:p>
        </p:txBody>
      </p:sp>
      <p:sp>
        <p:nvSpPr>
          <p:cNvPr id="38" name="圓角矩形 37"/>
          <p:cNvSpPr/>
          <p:nvPr/>
        </p:nvSpPr>
        <p:spPr>
          <a:xfrm>
            <a:off x="10211856" y="5719320"/>
            <a:ext cx="8460000" cy="720000"/>
          </a:xfrm>
          <a:prstGeom prst="roundRect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smtClean="0"/>
              <a:t>系統架構</a:t>
            </a:r>
            <a:endParaRPr lang="zh-TW" altLang="en-US" sz="3600"/>
          </a:p>
        </p:txBody>
      </p:sp>
      <p:sp>
        <p:nvSpPr>
          <p:cNvPr id="36" name="圓角矩形 35"/>
          <p:cNvSpPr/>
          <p:nvPr/>
        </p:nvSpPr>
        <p:spPr>
          <a:xfrm>
            <a:off x="1116793" y="10630562"/>
            <a:ext cx="3420000" cy="630000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TW" sz="2800" smtClean="0"/>
              <a:t>Greeting</a:t>
            </a:r>
          </a:p>
          <a:p>
            <a:r>
              <a:rPr lang="en-US" altLang="zh-TW" sz="2800" smtClean="0"/>
              <a:t>Ending</a:t>
            </a:r>
          </a:p>
          <a:p>
            <a:r>
              <a:rPr lang="en-US" altLang="zh-TW" sz="2800" smtClean="0"/>
              <a:t>Accept</a:t>
            </a:r>
          </a:p>
          <a:p>
            <a:r>
              <a:rPr lang="en-US" altLang="zh-TW" sz="2800" err="1" smtClean="0"/>
              <a:t>GameDifficult</a:t>
            </a:r>
            <a:endParaRPr lang="en-US" altLang="zh-TW" sz="2800" smtClean="0"/>
          </a:p>
          <a:p>
            <a:r>
              <a:rPr lang="en-US" altLang="zh-TW" sz="2800" err="1" smtClean="0"/>
              <a:t>GameStuck</a:t>
            </a:r>
            <a:endParaRPr lang="en-US" altLang="zh-TW" sz="2800" smtClean="0"/>
          </a:p>
          <a:p>
            <a:r>
              <a:rPr lang="en-US" altLang="zh-TW" sz="2800" err="1" smtClean="0"/>
              <a:t>GameStuck</a:t>
            </a:r>
            <a:endParaRPr lang="en-US" altLang="zh-TW" sz="2800" smtClean="0"/>
          </a:p>
          <a:p>
            <a:r>
              <a:rPr lang="en-US" altLang="zh-TW" sz="2800" err="1" smtClean="0"/>
              <a:t>GameInfo</a:t>
            </a:r>
            <a:endParaRPr lang="en-US" altLang="zh-TW" sz="2800" smtClean="0"/>
          </a:p>
          <a:p>
            <a:r>
              <a:rPr lang="en-US" altLang="zh-TW" sz="2800" err="1" smtClean="0"/>
              <a:t>GameDealAsk</a:t>
            </a:r>
            <a:endParaRPr lang="en-US" altLang="zh-TW" sz="2800" smtClean="0"/>
          </a:p>
          <a:p>
            <a:r>
              <a:rPr lang="en-US" altLang="zh-TW" sz="2800" err="1" smtClean="0"/>
              <a:t>GamePlayClear</a:t>
            </a:r>
            <a:endParaRPr lang="en-US" altLang="zh-TW" sz="2800" smtClean="0"/>
          </a:p>
          <a:p>
            <a:r>
              <a:rPr lang="en-US" altLang="zh-TW" sz="2800" err="1" smtClean="0"/>
              <a:t>GamePlayClear</a:t>
            </a:r>
            <a:endParaRPr lang="en-US" altLang="zh-TW" sz="2800"/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AskGameNews</a:t>
            </a:r>
            <a:endParaRPr lang="en-US" altLang="zh-TW" sz="2800" smtClean="0">
              <a:solidFill>
                <a:srgbClr val="89E0FF"/>
              </a:solidFill>
            </a:endParaRPr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AskGameDeal</a:t>
            </a:r>
            <a:endParaRPr lang="en-US" altLang="zh-TW" sz="2800" smtClean="0">
              <a:solidFill>
                <a:srgbClr val="89E0FF"/>
              </a:solidFill>
            </a:endParaRPr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YouKnowWho</a:t>
            </a:r>
            <a:endParaRPr lang="en-US" altLang="zh-TW" sz="2800" smtClean="0">
              <a:solidFill>
                <a:srgbClr val="89E0FF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116793" y="9611415"/>
            <a:ext cx="3420000" cy="72000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smtClean="0"/>
              <a:t>意圖偵測</a:t>
            </a:r>
            <a:endParaRPr lang="zh-TW" altLang="en-US" sz="2800"/>
          </a:p>
        </p:txBody>
      </p:sp>
      <p:sp>
        <p:nvSpPr>
          <p:cNvPr id="42" name="圓角矩形 41"/>
          <p:cNvSpPr/>
          <p:nvPr/>
        </p:nvSpPr>
        <p:spPr>
          <a:xfrm>
            <a:off x="6158824" y="10630562"/>
            <a:ext cx="3420000" cy="630000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TW" sz="2800" err="1" smtClean="0"/>
              <a:t>GreetingReply</a:t>
            </a:r>
            <a:endParaRPr lang="en-US" altLang="zh-TW" sz="2800" smtClean="0"/>
          </a:p>
          <a:p>
            <a:r>
              <a:rPr lang="en-US" altLang="zh-TW" sz="2800" err="1" smtClean="0"/>
              <a:t>EndingReply</a:t>
            </a:r>
            <a:endParaRPr lang="en-US" altLang="zh-TW" sz="2800" smtClean="0"/>
          </a:p>
          <a:p>
            <a:r>
              <a:rPr lang="en-US" altLang="zh-TW" sz="2800" smtClean="0"/>
              <a:t>Thanks</a:t>
            </a:r>
          </a:p>
          <a:p>
            <a:r>
              <a:rPr lang="en-US" altLang="zh-TW" sz="2800" err="1" smtClean="0"/>
              <a:t>GameDifficultReply</a:t>
            </a:r>
            <a:endParaRPr lang="en-US" altLang="zh-TW" sz="2800" smtClean="0"/>
          </a:p>
          <a:p>
            <a:r>
              <a:rPr lang="en-US" altLang="zh-TW" sz="2800" err="1" smtClean="0"/>
              <a:t>GameDifficultReply</a:t>
            </a:r>
            <a:endParaRPr lang="en-US" altLang="zh-TW" sz="2800" smtClean="0"/>
          </a:p>
          <a:p>
            <a:r>
              <a:rPr lang="en-US" altLang="zh-TW" sz="2800" err="1" smtClean="0"/>
              <a:t>GamePlayInfo</a:t>
            </a:r>
            <a:endParaRPr lang="en-US" altLang="zh-TW" sz="2800" smtClean="0"/>
          </a:p>
          <a:p>
            <a:r>
              <a:rPr lang="en-US" altLang="zh-TW" sz="2800" err="1" smtClean="0"/>
              <a:t>GameInfoRepeat</a:t>
            </a:r>
            <a:endParaRPr lang="en-US" altLang="zh-TW" sz="2800" smtClean="0"/>
          </a:p>
          <a:p>
            <a:r>
              <a:rPr lang="en-US" altLang="zh-TW" sz="2800" err="1" smtClean="0"/>
              <a:t>GameDealReply</a:t>
            </a:r>
            <a:endParaRPr lang="en-US" altLang="zh-TW" sz="2800" smtClean="0"/>
          </a:p>
          <a:p>
            <a:r>
              <a:rPr lang="en-US" altLang="zh-TW" sz="2800"/>
              <a:t>Congratulation</a:t>
            </a:r>
            <a:endParaRPr lang="en-US" altLang="zh-TW" sz="2800" smtClean="0"/>
          </a:p>
          <a:p>
            <a:r>
              <a:rPr lang="en-US" altLang="zh-TW" sz="2800" err="1" smtClean="0"/>
              <a:t>AskForTeach</a:t>
            </a:r>
            <a:endParaRPr lang="en-US" altLang="zh-TW" sz="2800"/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IsGameHasNews</a:t>
            </a:r>
            <a:endParaRPr lang="en-US" altLang="zh-TW" sz="2800" smtClean="0">
              <a:solidFill>
                <a:srgbClr val="89E0FF"/>
              </a:solidFill>
            </a:endParaRPr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IsGameHasDeal</a:t>
            </a:r>
            <a:endParaRPr lang="en-US" altLang="zh-TW" sz="2800" smtClean="0">
              <a:solidFill>
                <a:srgbClr val="89E0FF"/>
              </a:solidFill>
            </a:endParaRPr>
          </a:p>
          <a:p>
            <a:r>
              <a:rPr lang="en-US" altLang="zh-TW" sz="2800" err="1" smtClean="0">
                <a:solidFill>
                  <a:srgbClr val="89E0FF"/>
                </a:solidFill>
              </a:rPr>
              <a:t>YouKnowWhoReply</a:t>
            </a:r>
            <a:endParaRPr lang="en-US" altLang="zh-TW" sz="2800" smtClean="0">
              <a:solidFill>
                <a:srgbClr val="89E0FF"/>
              </a:solidFill>
            </a:endParaRPr>
          </a:p>
        </p:txBody>
      </p:sp>
      <p:cxnSp>
        <p:nvCxnSpPr>
          <p:cNvPr id="41" name="直線單箭頭接點 40"/>
          <p:cNvCxnSpPr>
            <a:stCxn id="36" idx="3"/>
            <a:endCxn id="42" idx="1"/>
          </p:cNvCxnSpPr>
          <p:nvPr/>
        </p:nvCxnSpPr>
        <p:spPr>
          <a:xfrm>
            <a:off x="4536793" y="13780562"/>
            <a:ext cx="16220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4861579" y="11683248"/>
            <a:ext cx="972457" cy="4194628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smtClean="0"/>
              <a:t>對話處理程序</a:t>
            </a:r>
            <a:endParaRPr lang="zh-TW" altLang="en-US" sz="2800"/>
          </a:p>
        </p:txBody>
      </p:sp>
      <p:sp>
        <p:nvSpPr>
          <p:cNvPr id="47" name="圓角矩形 46"/>
          <p:cNvSpPr/>
          <p:nvPr/>
        </p:nvSpPr>
        <p:spPr>
          <a:xfrm>
            <a:off x="6158824" y="9611415"/>
            <a:ext cx="3369843" cy="72000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smtClean="0"/>
              <a:t>文句產</a:t>
            </a:r>
            <a:r>
              <a:rPr lang="zh-TW" altLang="en-US" sz="2800"/>
              <a:t>生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541831" y="24900125"/>
            <a:ext cx="7614065" cy="2151437"/>
            <a:chOff x="10875291" y="24629638"/>
            <a:chExt cx="7614065" cy="2151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291" y="24629638"/>
              <a:ext cx="2151437" cy="2151437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13364763" y="24666015"/>
              <a:ext cx="5124593" cy="2078681"/>
            </a:xfrm>
            <a:prstGeom prst="round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smtClean="0"/>
                <a:t>Discord</a:t>
              </a:r>
              <a:r>
                <a:rPr lang="zh-TW" altLang="en-US" sz="2800" smtClean="0"/>
                <a:t>聊天室連結</a:t>
              </a:r>
              <a:endParaRPr lang="en-US" altLang="zh-TW" sz="2800" smtClean="0"/>
            </a:p>
            <a:p>
              <a:pPr algn="ctr"/>
              <a:r>
                <a:rPr lang="en-US" altLang="zh-TW" sz="2800"/>
                <a:t>https://discord.gg/BzNGgZg</a:t>
              </a:r>
              <a:endParaRPr lang="zh-TW" altLang="en-US" sz="2800" smtClean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139463" y="19068075"/>
            <a:ext cx="8604786" cy="7985799"/>
            <a:chOff x="1116793" y="18069577"/>
            <a:chExt cx="8604786" cy="7985799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 rotWithShape="1">
            <a:blip r:embed="rId3"/>
            <a:srcRect l="32393" t="11445" r="2702" b="14764"/>
            <a:stretch/>
          </p:blipFill>
          <p:spPr>
            <a:xfrm>
              <a:off x="1116793" y="19293077"/>
              <a:ext cx="8382766" cy="6762299"/>
            </a:xfrm>
            <a:prstGeom prst="rect">
              <a:avLst/>
            </a:prstGeom>
          </p:spPr>
        </p:pic>
        <p:sp>
          <p:nvSpPr>
            <p:cNvPr id="50" name="圓角矩形 49"/>
            <p:cNvSpPr/>
            <p:nvPr/>
          </p:nvSpPr>
          <p:spPr>
            <a:xfrm>
              <a:off x="4861579" y="19560316"/>
              <a:ext cx="4383135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2800" smtClean="0"/>
                <a:t>偵測意圖：</a:t>
              </a:r>
              <a:r>
                <a:rPr lang="en-US" altLang="zh-TW" sz="2800" smtClean="0"/>
                <a:t>Greeting</a:t>
              </a:r>
              <a:endParaRPr lang="zh-TW" altLang="en-US" sz="2800" smtClean="0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4861580" y="20625702"/>
              <a:ext cx="4383134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2800" smtClean="0"/>
                <a:t>文句產</a:t>
              </a:r>
              <a:r>
                <a:rPr lang="zh-TW" altLang="en-US" sz="2800"/>
                <a:t>生</a:t>
              </a:r>
              <a:r>
                <a:rPr lang="zh-TW" altLang="en-US" sz="2800" smtClean="0"/>
                <a:t>：</a:t>
              </a:r>
              <a:r>
                <a:rPr lang="en-US" altLang="zh-TW" sz="2800" err="1" smtClean="0"/>
                <a:t>GreetingReply</a:t>
              </a:r>
              <a:endParaRPr lang="zh-TW" altLang="en-US" sz="2800" smtClean="0"/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5365579" y="21708501"/>
              <a:ext cx="4356000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800" smtClean="0"/>
                <a:t>偵測意圖：</a:t>
              </a:r>
              <a:r>
                <a:rPr lang="en-US" altLang="zh-TW" sz="2800" err="1" smtClean="0"/>
                <a:t>AskGameNews</a:t>
              </a:r>
              <a:endParaRPr lang="zh-TW" altLang="en-US" sz="2800" smtClean="0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5041579" y="22653333"/>
              <a:ext cx="4680000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2800" smtClean="0"/>
                <a:t>文句產</a:t>
              </a:r>
              <a:r>
                <a:rPr lang="zh-TW" altLang="en-US" sz="2800"/>
                <a:t>生</a:t>
              </a:r>
              <a:r>
                <a:rPr lang="zh-TW" altLang="en-US" sz="2800" smtClean="0"/>
                <a:t>：</a:t>
              </a:r>
              <a:r>
                <a:rPr lang="en-US" altLang="zh-TW" sz="2800" err="1" smtClean="0"/>
                <a:t>IsGameHasNews</a:t>
              </a:r>
              <a:endParaRPr lang="zh-TW" altLang="en-US" sz="2800" smtClean="0"/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4861578" y="24294837"/>
              <a:ext cx="4383135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2800" smtClean="0"/>
                <a:t>偵測意圖：</a:t>
              </a:r>
              <a:r>
                <a:rPr lang="en-US" altLang="zh-TW" sz="2800" smtClean="0"/>
                <a:t>Ending</a:t>
              </a:r>
              <a:endParaRPr lang="zh-TW" altLang="en-US" sz="2800" smtClean="0"/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4861578" y="25357387"/>
              <a:ext cx="4383134" cy="540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2800" smtClean="0"/>
                <a:t>文句產</a:t>
              </a:r>
              <a:r>
                <a:rPr lang="zh-TW" altLang="en-US" sz="2800"/>
                <a:t>生</a:t>
              </a:r>
              <a:r>
                <a:rPr lang="zh-TW" altLang="en-US" sz="2800" smtClean="0"/>
                <a:t>：</a:t>
              </a:r>
              <a:r>
                <a:rPr lang="en-US" altLang="zh-TW" sz="2800" err="1" smtClean="0"/>
                <a:t>EndingReply</a:t>
              </a:r>
              <a:endParaRPr lang="zh-TW" altLang="en-US" sz="2800" smtClean="0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1116793" y="18069577"/>
              <a:ext cx="8460000" cy="720000"/>
            </a:xfrm>
            <a:prstGeom prst="roundRect">
              <a:avLst/>
            </a:prstGeom>
            <a:ln w="762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smtClean="0"/>
                <a:t>聊天範例</a:t>
              </a:r>
              <a:endParaRPr lang="zh-TW" altLang="en-US" sz="360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353175" y="17039581"/>
            <a:ext cx="314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/>
              <a:t>[</a:t>
            </a:r>
            <a:r>
              <a:rPr lang="zh-TW" altLang="en-US" sz="1600" smtClean="0"/>
              <a:t>註</a:t>
            </a:r>
            <a:r>
              <a:rPr lang="en-US" altLang="zh-TW" sz="1600" smtClean="0"/>
              <a:t>]</a:t>
            </a:r>
            <a:r>
              <a:rPr lang="zh-TW" altLang="en-US" sz="1600" smtClean="0"/>
              <a:t> </a:t>
            </a:r>
            <a:r>
              <a:rPr lang="zh-TW" altLang="en-US" sz="1600" smtClean="0">
                <a:solidFill>
                  <a:srgbClr val="89E0FF"/>
                </a:solidFill>
              </a:rPr>
              <a:t>亮藍色</a:t>
            </a:r>
            <a:r>
              <a:rPr lang="zh-TW" altLang="en-US" sz="1600" smtClean="0"/>
              <a:t>代表會呼叫額外處理程序的回應</a:t>
            </a:r>
            <a:endParaRPr lang="zh-TW" altLang="en-US" sz="1600"/>
          </a:p>
        </p:txBody>
      </p:sp>
      <p:sp>
        <p:nvSpPr>
          <p:cNvPr id="25" name="圓角矩形 24"/>
          <p:cNvSpPr/>
          <p:nvPr/>
        </p:nvSpPr>
        <p:spPr>
          <a:xfrm>
            <a:off x="1116793" y="17743167"/>
            <a:ext cx="8460000" cy="720000"/>
          </a:xfrm>
          <a:prstGeom prst="roundRect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/>
              <a:t>句</a:t>
            </a:r>
            <a:r>
              <a:rPr lang="zh-TW" altLang="en-US" sz="3600" smtClean="0"/>
              <a:t>型</a:t>
            </a:r>
            <a:r>
              <a:rPr lang="zh-TW" altLang="en-US" sz="3600"/>
              <a:t>範例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116793" y="18737506"/>
            <a:ext cx="8464140" cy="1234084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/>
              <a:t>-</a:t>
            </a:r>
            <a:r>
              <a:rPr lang="en-US" altLang="zh-TW" sz="2800" smtClean="0"/>
              <a:t>AskGameNews</a:t>
            </a:r>
          </a:p>
          <a:p>
            <a:r>
              <a:rPr lang="en-US" altLang="zh-TW" sz="2800"/>
              <a:t>&amp;</a:t>
            </a:r>
            <a:r>
              <a:rPr lang="zh-TW" altLang="en-US" sz="2800"/>
              <a:t>時間副詞 </a:t>
            </a:r>
            <a:r>
              <a:rPr lang="en-US" altLang="zh-TW" sz="2800" smtClean="0"/>
              <a:t>#</a:t>
            </a:r>
            <a:r>
              <a:rPr lang="zh-TW" altLang="en-US" sz="2800" smtClean="0"/>
              <a:t>有沒有 </a:t>
            </a:r>
            <a:r>
              <a:rPr lang="en-US" altLang="zh-TW" sz="2800"/>
              <a:t>@game #</a:t>
            </a:r>
            <a:r>
              <a:rPr lang="zh-TW" altLang="en-US" sz="2800"/>
              <a:t>的 </a:t>
            </a:r>
            <a:r>
              <a:rPr lang="en-US" altLang="zh-TW" sz="2800"/>
              <a:t>&amp;</a:t>
            </a:r>
            <a:r>
              <a:rPr lang="en-US" altLang="zh-TW" sz="2800" smtClean="0"/>
              <a:t>News</a:t>
            </a:r>
            <a:r>
              <a:rPr lang="zh-TW" altLang="en-US" sz="2800" smtClean="0"/>
              <a:t> </a:t>
            </a:r>
            <a:r>
              <a:rPr lang="en-US" altLang="zh-TW" sz="2800" smtClean="0"/>
              <a:t>|?,</a:t>
            </a:r>
            <a:r>
              <a:rPr lang="zh-TW" altLang="en-US" sz="2800" smtClean="0"/>
              <a:t>？</a:t>
            </a:r>
            <a:endParaRPr lang="en-US" altLang="zh-TW" sz="280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771" y="6670961"/>
            <a:ext cx="8766124" cy="120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yDefault">
      <a:majorFont>
        <a:latin typeface="Arial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 w="76200">
          <a:solidFill>
            <a:schemeClr val="tx1"/>
          </a:solidFill>
        </a:ln>
      </a:spPr>
      <a:bodyPr rtlCol="0" anchor="ctr"/>
      <a:lstStyle>
        <a:defPPr algn="ctr">
          <a:defRPr sz="2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560</TotalTime>
  <Words>281</Words>
  <Application>Microsoft Office PowerPoint</Application>
  <PresentationFormat>自訂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文泉驛微米黑</vt:lpstr>
      <vt:lpstr>微軟正黑體</vt:lpstr>
      <vt:lpstr>Arial</vt:lpstr>
      <vt:lpstr>Consolas</vt:lpstr>
      <vt:lpstr>Tahoma</vt:lpstr>
      <vt:lpstr>Times New Roman</vt:lpstr>
      <vt:lpstr>Wingdings 2</vt:lpstr>
      <vt:lpstr>View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Waiting Chen</dc:creator>
  <cp:lastModifiedBy>Waiting Chen</cp:lastModifiedBy>
  <cp:revision>54</cp:revision>
  <dcterms:created xsi:type="dcterms:W3CDTF">2017-12-16T18:34:17Z</dcterms:created>
  <dcterms:modified xsi:type="dcterms:W3CDTF">2017-12-17T17:36:04Z</dcterms:modified>
</cp:coreProperties>
</file>