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zh-TW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851" userDrawn="1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E62"/>
    <a:srgbClr val="F89F56"/>
    <a:srgbClr val="FFD653"/>
    <a:srgbClr val="9966FF"/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429" autoAdjust="0"/>
  </p:normalViewPr>
  <p:slideViewPr>
    <p:cSldViewPr>
      <p:cViewPr>
        <p:scale>
          <a:sx n="33" d="100"/>
          <a:sy n="33" d="100"/>
        </p:scale>
        <p:origin x="-1332" y="4704"/>
      </p:cViewPr>
      <p:guideLst>
        <p:guide orient="horz" pos="11851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41997" y="24258166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0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7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1952982" y="1714332"/>
            <a:ext cx="6812994" cy="365259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3999" y="1714332"/>
            <a:ext cx="19934317" cy="365259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65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1909" y="27508445"/>
            <a:ext cx="25737979" cy="850224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91909" y="18144084"/>
            <a:ext cx="25737979" cy="936436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6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3998" y="9988661"/>
            <a:ext cx="13373656" cy="2825164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92321" y="9988661"/>
            <a:ext cx="13373656" cy="28251648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4000" y="9582376"/>
            <a:ext cx="13378913" cy="399347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4000" y="13575852"/>
            <a:ext cx="13378913" cy="24664451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81810" y="9582376"/>
            <a:ext cx="13384170" cy="399347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81810" y="13575852"/>
            <a:ext cx="13384170" cy="24664451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5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95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001" y="1704416"/>
            <a:ext cx="9961903" cy="72536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38631" y="1704416"/>
            <a:ext cx="16927347" cy="3653589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4001" y="8958085"/>
            <a:ext cx="9961903" cy="29282224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35088" y="3825021"/>
            <a:ext cx="18167985" cy="25685115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35088" y="33503619"/>
            <a:ext cx="18167985" cy="5024052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38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4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3999" y="9988661"/>
            <a:ext cx="27251978" cy="28251648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3999" y="39677165"/>
            <a:ext cx="7065328" cy="2279158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7702-BE5A-46A9-A1C3-D4681C958217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45658" y="39677165"/>
            <a:ext cx="9588660" cy="2279158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700649" y="39677165"/>
            <a:ext cx="7065328" cy="2279158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D1C8-9C8F-4975-9BD6-6842944CFC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4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5">
                <a:lumMod val="60000"/>
                <a:lumOff val="4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chemeClr val="accent5">
                <a:lumMod val="60000"/>
                <a:lumOff val="4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1394"/>
            <a:ext cx="30279975" cy="5006084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8900" b="1" smtClean="0">
                <a:latin typeface="Berlin Sans FB Demi" panose="020E0802020502020306" pitchFamily="34" charset="0"/>
                <a:ea typeface="標楷體" panose="03000509000000000000" pitchFamily="65" charset="-120"/>
              </a:rPr>
              <a:t>INDELICATE TEXT REPHRASING SYSTEM</a:t>
            </a:r>
            <a:r>
              <a:rPr lang="en-US" altLang="zh-TW" sz="9800" b="1" smtClean="0">
                <a:latin typeface="Berlin Sans FB Demi" panose="020E0802020502020306" pitchFamily="34" charset="0"/>
                <a:ea typeface="標楷體" panose="03000509000000000000" pitchFamily="65" charset="-120"/>
              </a:rPr>
              <a:t/>
            </a:r>
            <a:br>
              <a:rPr lang="en-US" altLang="zh-TW" sz="9800" b="1" smtClean="0">
                <a:latin typeface="Berlin Sans FB Demi" panose="020E0802020502020306" pitchFamily="34" charset="0"/>
                <a:ea typeface="標楷體" panose="03000509000000000000" pitchFamily="65" charset="-120"/>
              </a:rPr>
            </a:br>
            <a:r>
              <a:rPr lang="zh-TW" altLang="zh-TW" sz="89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zh-TW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蘇</a:t>
            </a:r>
            <a:r>
              <a:rPr lang="zh-TW" altLang="en-US" sz="89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暉</a:t>
            </a:r>
            <a:r>
              <a:rPr lang="zh-TW" altLang="en-US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博 </a:t>
            </a:r>
            <a:r>
              <a:rPr lang="en-US" altLang="zh-TW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00157035</a:t>
            </a:r>
            <a:r>
              <a:rPr lang="zh-TW" altLang="en-US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、黃振傑</a:t>
            </a:r>
            <a:r>
              <a:rPr lang="en-US" altLang="zh-TW" sz="67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89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00157139  </a:t>
            </a:r>
            <a:r>
              <a:rPr lang="zh-TW" altLang="zh-TW" sz="8900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sz="89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zh-TW" sz="89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89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林川傑</a:t>
            </a:r>
            <a:r>
              <a:rPr lang="en-US" altLang="zh-TW" sz="9800" b="1" smtClean="0">
                <a:latin typeface="Berlin Sans FB Demi" panose="020E0802020502020306" pitchFamily="34" charset="0"/>
                <a:ea typeface="標楷體" panose="03000509000000000000" pitchFamily="65" charset="-120"/>
              </a:rPr>
              <a:t/>
            </a:r>
            <a:br>
              <a:rPr lang="en-US" altLang="zh-TW" sz="9800" b="1" smtClean="0">
                <a:latin typeface="Berlin Sans FB Demi" panose="020E0802020502020306" pitchFamily="34" charset="0"/>
                <a:ea typeface="標楷體" panose="03000509000000000000" pitchFamily="65" charset="-120"/>
              </a:rPr>
            </a:br>
            <a:r>
              <a:rPr lang="zh-TW" altLang="en-US" sz="88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不雅文字自動改寫系統</a:t>
            </a:r>
            <a:r>
              <a:rPr lang="en-US" altLang="zh-TW" sz="88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8800" b="1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8000" b="1" smtClean="0">
                <a:solidFill>
                  <a:schemeClr val="tx2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國立臺灣海洋大學資訊工程學系</a:t>
            </a:r>
            <a:r>
              <a:rPr lang="en-US" altLang="zh-TW" sz="8000" b="1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8000" b="1" smtClean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9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1906" y="6418914"/>
            <a:ext cx="13180794" cy="3135272"/>
          </a:xfrm>
        </p:spPr>
        <p:txBody>
          <a:bodyPr>
            <a:noAutofit/>
          </a:bodyPr>
          <a:lstStyle/>
          <a:p>
            <a:pPr algn="l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本專題對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我們所定義的不雅文字，以</a:t>
            </a:r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自動化及程式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化的方式</a:t>
            </a:r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有效的改寫，以不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影響</a:t>
            </a:r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文意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語氣且能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通順地</a:t>
            </a:r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表達原內容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為最終目的。</a:t>
            </a: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49571" y="5106526"/>
            <a:ext cx="13161103" cy="99879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3075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zh-TW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215756" y="-276951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215756" y="-276951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5760403" y="5106526"/>
            <a:ext cx="13276577" cy="4673684"/>
            <a:chOff x="1181394" y="8988469"/>
            <a:chExt cx="13276577" cy="4673684"/>
          </a:xfrm>
        </p:grpSpPr>
        <p:sp>
          <p:nvSpPr>
            <p:cNvPr id="59" name="Rectangle 35"/>
            <p:cNvSpPr>
              <a:spLocks noChangeArrowheads="1"/>
            </p:cNvSpPr>
            <p:nvPr/>
          </p:nvSpPr>
          <p:spPr bwMode="auto">
            <a:xfrm>
              <a:off x="1181394" y="8988469"/>
              <a:ext cx="13161103" cy="998793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4283075"/>
              <a:r>
                <a:rPr lang="zh-TW" altLang="en-US" sz="4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不雅詞彙的定義</a:t>
              </a:r>
              <a:endPara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181394" y="10492054"/>
              <a:ext cx="13276577" cy="3170099"/>
            </a:xfrm>
            <a:custGeom>
              <a:avLst/>
              <a:gdLst>
                <a:gd name="connsiteX0" fmla="*/ 0 w 13276577"/>
                <a:gd name="connsiteY0" fmla="*/ 0 h 5909310"/>
                <a:gd name="connsiteX1" fmla="*/ 13276577 w 13276577"/>
                <a:gd name="connsiteY1" fmla="*/ 0 h 5909310"/>
                <a:gd name="connsiteX2" fmla="*/ 13276577 w 13276577"/>
                <a:gd name="connsiteY2" fmla="*/ 5909310 h 5909310"/>
                <a:gd name="connsiteX3" fmla="*/ 0 w 13276577"/>
                <a:gd name="connsiteY3" fmla="*/ 5909310 h 5909310"/>
                <a:gd name="connsiteX4" fmla="*/ 0 w 13276577"/>
                <a:gd name="connsiteY4" fmla="*/ 0 h 5909310"/>
                <a:gd name="connsiteX0" fmla="*/ 0 w 13276577"/>
                <a:gd name="connsiteY0" fmla="*/ 0 h 5909310"/>
                <a:gd name="connsiteX1" fmla="*/ 13276577 w 13276577"/>
                <a:gd name="connsiteY1" fmla="*/ 0 h 5909310"/>
                <a:gd name="connsiteX2" fmla="*/ 13276577 w 13276577"/>
                <a:gd name="connsiteY2" fmla="*/ 5909310 h 5909310"/>
                <a:gd name="connsiteX3" fmla="*/ 0 w 13276577"/>
                <a:gd name="connsiteY3" fmla="*/ 4553475 h 5909310"/>
                <a:gd name="connsiteX4" fmla="*/ 0 w 13276577"/>
                <a:gd name="connsiteY4" fmla="*/ 0 h 5909310"/>
                <a:gd name="connsiteX0" fmla="*/ 0 w 13276577"/>
                <a:gd name="connsiteY0" fmla="*/ 0 h 4553475"/>
                <a:gd name="connsiteX1" fmla="*/ 13276577 w 13276577"/>
                <a:gd name="connsiteY1" fmla="*/ 0 h 4553475"/>
                <a:gd name="connsiteX2" fmla="*/ 13276577 w 13276577"/>
                <a:gd name="connsiteY2" fmla="*/ 4553475 h 4553475"/>
                <a:gd name="connsiteX3" fmla="*/ 0 w 13276577"/>
                <a:gd name="connsiteY3" fmla="*/ 4553475 h 4553475"/>
                <a:gd name="connsiteX4" fmla="*/ 0 w 13276577"/>
                <a:gd name="connsiteY4" fmla="*/ 0 h 455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76577" h="4553475">
                  <a:moveTo>
                    <a:pt x="0" y="0"/>
                  </a:moveTo>
                  <a:lnTo>
                    <a:pt x="13276577" y="0"/>
                  </a:lnTo>
                  <a:lnTo>
                    <a:pt x="13276577" y="4553475"/>
                  </a:lnTo>
                  <a:lnTo>
                    <a:pt x="0" y="4553475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帶有「</a:t>
              </a:r>
              <a:r>
                <a:rPr lang="zh-TW" altLang="en-US" sz="4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侮辱性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」</a:t>
              </a:r>
              <a:r>
                <a:rPr lang="en-US" altLang="zh-TW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sz="4000" dirty="0">
                  <a:latin typeface="Century Schoolbook" panose="02040604050505020304" pitchFamily="18" charset="0"/>
                  <a:ea typeface="標楷體" panose="03000509000000000000" pitchFamily="65" charset="-120"/>
                </a:rPr>
                <a:t>insult</a:t>
              </a:r>
              <a:r>
                <a:rPr lang="en-US" altLang="zh-TW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的詞彙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047570" lvl="1" indent="-571500">
                <a:buFont typeface="Arial" panose="020B0604020202020204" pitchFamily="34" charset="0"/>
                <a:buChar char="•"/>
              </a:pP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吃屎、去死、你他媽的</a:t>
              </a:r>
              <a:r>
                <a:rPr lang="en-US" altLang="zh-TW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...</a:t>
              </a:r>
            </a:p>
            <a:p>
              <a:pPr marL="2047570" lvl="1" indent="-571500">
                <a:buFont typeface="Wingdings" panose="05000000000000000000" pitchFamily="2" charset="2"/>
                <a:buChar char="Ø"/>
              </a:pPr>
              <a:endPara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其他與</a:t>
              </a:r>
              <a:r>
                <a:rPr lang="zh-TW" altLang="en-US" sz="4000" baseline="30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「</a:t>
              </a:r>
              <a:r>
                <a:rPr lang="zh-TW" altLang="en-US" sz="4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性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」</a:t>
              </a:r>
              <a:r>
                <a:rPr lang="en-US" altLang="zh-TW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sz="4000" dirty="0" smtClean="0">
                  <a:latin typeface="Century Schoolbook" panose="02040604050505020304" pitchFamily="18" charset="0"/>
                  <a:ea typeface="標楷體" panose="03000509000000000000" pitchFamily="65" charset="-120"/>
                </a:rPr>
                <a:t>sex</a:t>
              </a:r>
              <a:r>
                <a:rPr lang="en-US" altLang="zh-TW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有關而會騷擾他人的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詞彙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047570" lvl="1" indent="-571500">
                <a:buFont typeface="Arial" panose="020B0604020202020204" pitchFamily="34" charset="0"/>
                <a:buChar char="•"/>
              </a:pP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幹、懶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覺、洨、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掰</a:t>
              </a:r>
              <a:r>
                <a:rPr lang="en-US" altLang="zh-TW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...</a:t>
              </a: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15870495" y="34714325"/>
            <a:ext cx="1340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表一：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取代規則正確率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15736590" y="23597975"/>
            <a:ext cx="13161103" cy="2088338"/>
            <a:chOff x="15934396" y="5128935"/>
            <a:chExt cx="13161103" cy="2088338"/>
          </a:xfrm>
        </p:grpSpPr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15934396" y="5128935"/>
              <a:ext cx="13161103" cy="953974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lvl="0" algn="ctr" defTabSz="4283075"/>
              <a:r>
                <a:rPr lang="zh-TW" altLang="en-US" sz="4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進展與結果</a:t>
              </a:r>
              <a:endPara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5952016" y="6509387"/>
              <a:ext cx="13125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2400"/>
                </a:spcAft>
                <a:buFont typeface="Wingdings" panose="05000000000000000000" pitchFamily="2" charset="2"/>
                <a:buChar char="u"/>
              </a:pP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91315"/>
              </p:ext>
            </p:extLst>
          </p:nvPr>
        </p:nvGraphicFramePr>
        <p:xfrm>
          <a:off x="16183493" y="25332370"/>
          <a:ext cx="12430396" cy="9058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295400"/>
                <a:gridCol w="1323156"/>
                <a:gridCol w="2029644"/>
                <a:gridCol w="1600200"/>
                <a:gridCol w="1447800"/>
                <a:gridCol w="1448262"/>
                <a:gridCol w="1761934"/>
              </a:tblGrid>
              <a:tr h="62024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0" dirty="0">
                          <a:effectLst/>
                        </a:rPr>
                        <a:t>case</a:t>
                      </a:r>
                      <a:endParaRPr lang="zh-TW" sz="3600" b="1" kern="100" dirty="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0">
                          <a:effectLst/>
                        </a:rPr>
                        <a:t>Y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0" dirty="0">
                          <a:effectLst/>
                        </a:rPr>
                        <a:t>N</a:t>
                      </a:r>
                      <a:endParaRPr lang="zh-TW" sz="3600" b="1" kern="100" dirty="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0" dirty="0">
                          <a:effectLst/>
                        </a:rPr>
                        <a:t>accurate</a:t>
                      </a:r>
                      <a:endParaRPr lang="zh-TW" sz="3600" b="1" kern="100" dirty="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case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Y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N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accurate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75739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85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 dirty="0">
                          <a:effectLst/>
                        </a:rPr>
                        <a:t>15</a:t>
                      </a:r>
                      <a:endParaRPr lang="zh-TW" sz="3600" kern="100" dirty="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 dirty="0">
                          <a:effectLst/>
                        </a:rPr>
                        <a:t>0.85</a:t>
                      </a:r>
                      <a:endParaRPr lang="zh-TW" sz="3600" kern="100" dirty="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39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5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0.89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78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22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0.78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76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24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0.76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56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44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0.56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5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99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0.99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zh-TW" sz="3600" b="1" u="none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30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0.73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70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30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47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53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0.47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5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0.95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0.98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81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0.81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93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0.99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88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0.88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30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0.68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68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32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0.68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93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7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0.93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13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42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0.91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zh-TW" sz="3600" b="1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86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14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100">
                          <a:effectLst/>
                        </a:rPr>
                        <a:t>0.86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  <a:tr h="52457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15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90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 dirty="0">
                          <a:effectLst/>
                        </a:rPr>
                        <a:t>10</a:t>
                      </a:r>
                      <a:endParaRPr lang="zh-TW" sz="3600" kern="100" dirty="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kern="0">
                          <a:effectLst/>
                        </a:rPr>
                        <a:t>0.9</a:t>
                      </a:r>
                      <a:endParaRPr lang="zh-TW" sz="3600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u="none" kern="100">
                          <a:solidFill>
                            <a:schemeClr val="bg1"/>
                          </a:solidFill>
                          <a:effectLst/>
                        </a:rPr>
                        <a:t>tota</a:t>
                      </a:r>
                      <a:r>
                        <a:rPr lang="en-US" sz="3600" u="none" kern="10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endParaRPr lang="zh-TW" sz="3600" u="none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2044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345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0.86</a:t>
                      </a:r>
                      <a:endParaRPr lang="zh-TW" sz="3600" b="1" kern="100">
                        <a:effectLst/>
                        <a:latin typeface="Times New Roman"/>
                        <a:ea typeface="標楷體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15760403" y="11097900"/>
            <a:ext cx="13317472" cy="11513780"/>
            <a:chOff x="1072007" y="31155431"/>
            <a:chExt cx="13317472" cy="11513780"/>
          </a:xfrm>
        </p:grpSpPr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1072007" y="31155431"/>
              <a:ext cx="13161103" cy="90214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4283075"/>
              <a:r>
                <a:rPr lang="zh-TW" altLang="en-US" sz="4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不</a:t>
              </a:r>
              <a:r>
                <a:rPr lang="zh-TW" altLang="en-US" sz="4800">
                  <a:latin typeface="標楷體" panose="03000509000000000000" pitchFamily="65" charset="-120"/>
                  <a:ea typeface="標楷體" panose="03000509000000000000" pitchFamily="65" charset="-120"/>
                </a:rPr>
                <a:t>雅</a:t>
              </a:r>
              <a:r>
                <a:rPr lang="zh-TW" altLang="en-US" sz="48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詞彙</a:t>
              </a:r>
              <a:r>
                <a:rPr lang="zh-TW" altLang="en-US" sz="4800">
                  <a:latin typeface="標楷體" panose="03000509000000000000" pitchFamily="65" charset="-120"/>
                  <a:ea typeface="標楷體" panose="03000509000000000000" pitchFamily="65" charset="-120"/>
                </a:rPr>
                <a:t>改寫規則</a:t>
              </a:r>
              <a:endPara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072007" y="32681862"/>
              <a:ext cx="13317472" cy="99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indent="-742950">
                <a:buFont typeface="Wingdings" panose="05000000000000000000" pitchFamily="2" charset="2"/>
                <a:buChar char="Ø"/>
              </a:pP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由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所蒐集來的資料，透過人工觀察、歸納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後所討論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出來的取代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方式。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規則如下所列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792000" lvl="1">
                <a:spcBef>
                  <a:spcPts val="1800"/>
                </a:spcBef>
              </a:pPr>
              <a:r>
                <a:rPr lang="en-US" altLang="zh-TW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「幹」</a:t>
              </a:r>
              <a:r>
                <a:rPr lang="en-US" altLang="zh-TW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+ {</a:t>
              </a:r>
              <a:r>
                <a:rPr lang="zh-TW" altLang="en-US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代名詞</a:t>
              </a:r>
              <a:r>
                <a:rPr lang="en-US" altLang="zh-TW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} + {</a:t>
              </a:r>
              <a:r>
                <a:rPr lang="zh-TW" altLang="en-US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名詞</a:t>
              </a:r>
              <a:r>
                <a:rPr lang="en-US" altLang="zh-TW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} →</a:t>
              </a:r>
              <a:r>
                <a:rPr lang="zh-TW" altLang="en-US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「真是可惡」</a:t>
              </a:r>
              <a:endPara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marL="1105650" lvl="1">
                <a:spcAft>
                  <a:spcPts val="2400"/>
                </a:spcAft>
              </a:pPr>
              <a:r>
                <a:rPr lang="zh-TW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例如：</a:t>
              </a:r>
              <a:r>
                <a:rPr lang="zh-TW" altLang="zh-TW" sz="3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幹你娘</a:t>
              </a:r>
              <a:r>
                <a:rPr lang="zh-TW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看轉播也看到快吐血</a:t>
              </a:r>
              <a:r>
                <a: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/>
              </a:r>
              <a:br>
                <a: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→ </a:t>
              </a:r>
              <a:r>
                <a:rPr lang="zh-TW" altLang="zh-TW" sz="3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真是可惡 </a:t>
              </a:r>
              <a:r>
                <a:rPr lang="zh-TW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看轉播也看到快</a:t>
              </a:r>
              <a:r>
                <a:rPr lang="zh-TW" altLang="zh-TW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吐血</a:t>
              </a:r>
              <a:endPara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792000" lvl="1"/>
              <a:r>
                <a:rPr lang="en-US" altLang="zh-TW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「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幹</a:t>
              </a:r>
              <a:r>
                <a:rPr lang="zh-TW" altLang="en-US" sz="3600">
                  <a:latin typeface="SimHei" panose="02010609060101010101" pitchFamily="49" charset="-122"/>
                  <a:ea typeface="SimHei" panose="02010609060101010101" pitchFamily="49" charset="-122"/>
                </a:rPr>
                <a:t>」</a:t>
              </a:r>
              <a:r>
                <a:rPr lang="zh-TW" altLang="en-US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前後 </a:t>
              </a:r>
              <a:r>
                <a:rPr lang="en-US" altLang="zh-TW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+</a:t>
              </a:r>
              <a:r>
                <a:rPr lang="zh-TW" altLang="en-US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 </a:t>
              </a:r>
              <a:r>
                <a:rPr lang="en-US" altLang="zh-TW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{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標點符號</a:t>
              </a:r>
              <a:r>
                <a:rPr lang="en-US" altLang="zh-TW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} →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「可惡</a:t>
              </a:r>
              <a:r>
                <a:rPr lang="zh-TW" altLang="en-US" sz="3600">
                  <a:latin typeface="SimHei" panose="02010609060101010101" pitchFamily="49" charset="-122"/>
                  <a:ea typeface="SimHei" panose="02010609060101010101" pitchFamily="49" charset="-122"/>
                </a:rPr>
                <a:t>」</a:t>
              </a:r>
              <a:r>
                <a:rPr lang="zh-TW" altLang="en-US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前後 </a:t>
              </a:r>
              <a:r>
                <a:rPr lang="en-US" altLang="zh-TW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+</a:t>
              </a:r>
              <a:r>
                <a:rPr lang="zh-TW" altLang="en-US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 </a:t>
              </a:r>
              <a:r>
                <a:rPr lang="en-US" altLang="zh-TW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{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標點符號</a:t>
              </a:r>
              <a:r>
                <a:rPr lang="en-US" altLang="zh-TW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}</a:t>
              </a:r>
            </a:p>
            <a:p>
              <a:pPr marL="1105650" lvl="1"/>
              <a:r>
                <a:rPr lang="zh-TW" altLang="en-US" sz="36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例如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sz="3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幹！</a:t>
              </a:r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被老師罵了之後還跟我講一堆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屁話</a:t>
              </a:r>
              <a:endPara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105650" lvl="1">
                <a:spcAft>
                  <a:spcPts val="2400"/>
                </a:spcAft>
              </a:pPr>
              <a:r>
                <a:rPr lang="zh-TW" altLang="en-US" sz="36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→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3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可惡！</a:t>
              </a:r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被老師罵了之後還跟我講一堆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屁話</a:t>
              </a:r>
              <a:endPara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792000" lvl="1"/>
              <a:r>
                <a:rPr lang="en-US" altLang="zh-TW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{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形容副詞</a:t>
              </a:r>
              <a:r>
                <a:rPr lang="en-US" altLang="zh-TW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} +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「屌」→</a:t>
              </a:r>
              <a:r>
                <a:rPr lang="en-US" altLang="zh-TW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{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形容副詞</a:t>
              </a:r>
              <a:r>
                <a:rPr lang="en-US" altLang="zh-TW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} +</a:t>
              </a:r>
              <a:r>
                <a:rPr lang="zh-TW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「厲害</a:t>
              </a:r>
              <a:r>
                <a:rPr lang="zh-TW" altLang="en-US" sz="3600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」</a:t>
              </a:r>
              <a:endPara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marL="1105650" lvl="1"/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例如</a:t>
              </a:r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我也是</a:t>
              </a:r>
              <a:r>
                <a:rPr lang="zh-TW" altLang="en-US" sz="3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蠻屌</a:t>
              </a:r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</a:p>
            <a:p>
              <a:pPr marL="1105650" lvl="1">
                <a:spcAft>
                  <a:spcPts val="2400"/>
                </a:spcAft>
              </a:pPr>
              <a:r>
                <a:rPr lang="zh-TW" altLang="en-US" sz="3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→</a:t>
              </a:r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我也是</a:t>
              </a:r>
              <a:r>
                <a:rPr lang="zh-TW" altLang="en-US" sz="36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蠻厲害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792000" lvl="1"/>
              <a:r>
                <a:rPr lang="en-US" altLang="zh-TW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4</a:t>
              </a:r>
              <a:r>
                <a:rPr lang="en-US" altLang="zh-TW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.</a:t>
              </a:r>
              <a:r>
                <a:rPr lang="zh-TW" altLang="en-US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3600" smtClean="0">
                  <a:latin typeface="SimHei" panose="02010609060101010101" pitchFamily="49" charset="-122"/>
                  <a:ea typeface="SimHei" panose="02010609060101010101" pitchFamily="49" charset="-122"/>
                </a:rPr>
                <a:t>「傻屄」→「傻子」</a:t>
              </a:r>
            </a:p>
            <a:p>
              <a:pPr marL="1105650" lvl="1"/>
              <a:r>
                <a:rPr lang="zh-TW" altLang="en-US" sz="3600" b="1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例如</a:t>
              </a:r>
              <a:r>
                <a:rPr lang="zh-TW" altLang="en-US" sz="360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買不起房子還</a:t>
              </a:r>
              <a:r>
                <a:rPr lang="zh-TW" altLang="en-US" sz="3600">
                  <a:latin typeface="標楷體" panose="03000509000000000000" pitchFamily="65" charset="-120"/>
                  <a:ea typeface="標楷體" panose="03000509000000000000" pitchFamily="65" charset="-120"/>
                </a:rPr>
                <a:t>非要建，你不是</a:t>
              </a:r>
              <a:r>
                <a:rPr lang="zh-TW" altLang="en-US" sz="360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傻屄</a:t>
              </a:r>
              <a:r>
                <a:rPr lang="zh-TW" altLang="en-US" sz="3600">
                  <a:latin typeface="標楷體" panose="03000509000000000000" pitchFamily="65" charset="-120"/>
                  <a:ea typeface="標楷體" panose="03000509000000000000" pitchFamily="65" charset="-120"/>
                </a:rPr>
                <a:t>還有誰是</a:t>
              </a:r>
              <a:r>
                <a:rPr lang="zh-TW" altLang="en-US" sz="360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傻</a:t>
              </a:r>
              <a:r>
                <a:rPr lang="zh-TW" altLang="en-US" sz="360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屄</a:t>
              </a:r>
              <a:r>
                <a:rPr lang="zh-TW" altLang="en-US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？</a:t>
              </a:r>
              <a:endPara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105650" lvl="1">
                <a:spcAft>
                  <a:spcPts val="1800"/>
                </a:spcAft>
              </a:pPr>
              <a:r>
                <a:rPr lang="zh-TW" altLang="en-US" sz="3600" b="1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→ </a:t>
              </a:r>
              <a:r>
                <a:rPr lang="zh-TW" altLang="en-US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買不起房子還</a:t>
              </a:r>
              <a:r>
                <a:rPr lang="zh-TW" altLang="en-US" sz="3600">
                  <a:latin typeface="標楷體" panose="03000509000000000000" pitchFamily="65" charset="-120"/>
                  <a:ea typeface="標楷體" panose="03000509000000000000" pitchFamily="65" charset="-120"/>
                </a:rPr>
                <a:t>非要建，你不是</a:t>
              </a:r>
              <a:r>
                <a:rPr lang="zh-TW" altLang="en-US" sz="360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傻子</a:t>
              </a:r>
              <a:r>
                <a:rPr lang="zh-TW" altLang="en-US" sz="3600">
                  <a:latin typeface="標楷體" panose="03000509000000000000" pitchFamily="65" charset="-120"/>
                  <a:ea typeface="標楷體" panose="03000509000000000000" pitchFamily="65" charset="-120"/>
                </a:rPr>
                <a:t>還有誰是</a:t>
              </a:r>
              <a:r>
                <a:rPr lang="zh-TW" altLang="en-US" sz="360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傻子</a:t>
              </a:r>
              <a:r>
                <a:rPr lang="zh-TW" altLang="en-US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？</a:t>
              </a:r>
              <a:endParaRPr lang="en-US" altLang="zh-TW" sz="360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1105650" lvl="1"/>
              <a:r>
                <a:rPr lang="en-US" altLang="zh-TW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  <a:r>
                <a:rPr lang="zh-TW" altLang="en-US" sz="360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共</a:t>
              </a:r>
              <a:r>
                <a:rPr lang="en-US" altLang="zh-TW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29</a:t>
              </a:r>
              <a:r>
                <a:rPr lang="zh-TW" altLang="en-US" sz="3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種規則</a:t>
              </a:r>
              <a:endPara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16012283" y="35768543"/>
            <a:ext cx="13125861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實驗方法係亂數抓取出每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一種規則分類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底下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的句子，最多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取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組句子，若不足</a:t>
            </a:r>
            <a:r>
              <a:rPr lang="en-US" altLang="zh-TW" sz="400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句子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取其規則下的所有句子。再透過人工觀察的方式，評估每一組句子經過取代後，是否能</a:t>
            </a:r>
            <a:r>
              <a:rPr lang="zh-TW" altLang="en-US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正確表達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出未取代前句子的原意，若能成功取代則標示</a:t>
            </a:r>
            <a:r>
              <a:rPr lang="en-US" altLang="zh-TW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；否則標示為</a:t>
            </a:r>
            <a:r>
              <a:rPr lang="en-US" altLang="zh-TW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。最後統計標示結果，產生實驗的正確率如表一所示。</a:t>
            </a:r>
            <a:endParaRPr lang="en-US" altLang="zh-TW" sz="40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實驗的結果雖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規則之正確率呈現較低的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情形仍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有待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改進。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但整體而言，大部分取代規則的正確率是較高的，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總正確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率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也仍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高於</a:t>
            </a:r>
            <a:r>
              <a:rPr lang="en-US" altLang="zh-TW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  <a:r>
              <a:rPr lang="en-US" altLang="zh-TW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%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意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即本專題的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系統針對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一般的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文句做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取代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後並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大的問題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149570" y="9680293"/>
            <a:ext cx="13161103" cy="16321298"/>
            <a:chOff x="1162408" y="14028178"/>
            <a:chExt cx="13161103" cy="16321298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1162408" y="14028178"/>
              <a:ext cx="13161103" cy="90214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4283075"/>
              <a:r>
                <a:rPr lang="zh-TW" altLang="en-US" sz="4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資料蒐集及整理</a:t>
              </a:r>
              <a:endPara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181394" y="15306424"/>
              <a:ext cx="12942331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定義一些不雅詞彙並以之為「種子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」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zh-TW" altLang="en-US" sz="4000" dirty="0">
                  <a:latin typeface="Calibri" pitchFamily="34" charset="0"/>
                  <a:ea typeface="標楷體" pitchFamily="65" charset="-120"/>
                </a:rPr>
                <a:t>擷取所需之研究</a:t>
              </a:r>
              <a:r>
                <a:rPr lang="zh-TW" altLang="en-US" sz="4000" dirty="0" smtClean="0">
                  <a:latin typeface="Calibri" pitchFamily="34" charset="0"/>
                  <a:ea typeface="標楷體" pitchFamily="65" charset="-120"/>
                </a:rPr>
                <a:t>資料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219020" lvl="1" indent="-742950">
                <a:buFont typeface="+mj-lt"/>
                <a:buAutoNum type="arabicPeriod"/>
              </a:pP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程式擷取</a:t>
              </a:r>
              <a:r>
                <a:rPr lang="zh-TW" altLang="en-US" sz="4000" dirty="0">
                  <a:latin typeface="SimSun-ExtB" panose="02010609060101010101" pitchFamily="49" charset="-122"/>
                  <a:ea typeface="SimSun-ExtB" panose="02010609060101010101" pitchFamily="49" charset="-122"/>
                </a:rPr>
                <a:t>－</a:t>
              </a:r>
              <a:r>
                <a:rPr lang="en-US" altLang="zh-TW" sz="4000" dirty="0" smtClean="0">
                  <a:latin typeface="Century Schoolbook" panose="02040604050505020304" pitchFamily="18" charset="0"/>
                  <a:ea typeface="SimSun-ExtB" panose="02010609060101010101" pitchFamily="49" charset="-122"/>
                </a:rPr>
                <a:t>Google</a:t>
              </a:r>
            </a:p>
            <a:p>
              <a:pPr marL="2219020" lvl="1" indent="-742950">
                <a:buFont typeface="+mj-lt"/>
                <a:buAutoNum type="arabicPeriod"/>
              </a:pP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人工蒐集</a:t>
              </a:r>
              <a:r>
                <a:rPr lang="zh-TW" altLang="en-US" sz="4000" dirty="0" smtClean="0">
                  <a:latin typeface="SimSun-ExtB" panose="02010609060101010101" pitchFamily="49" charset="-122"/>
                  <a:ea typeface="SimSun-ExtB" panose="02010609060101010101" pitchFamily="49" charset="-122"/>
                </a:rPr>
                <a:t>－</a:t>
              </a:r>
              <a:r>
                <a:rPr lang="en-US" altLang="zh-TW" sz="4000" dirty="0" smtClean="0">
                  <a:latin typeface="Century Schoolbook" panose="02040604050505020304" pitchFamily="18" charset="0"/>
                  <a:ea typeface="SimSun-ExtB" panose="02010609060101010101" pitchFamily="49" charset="-122"/>
                </a:rPr>
                <a:t>Twitter</a:t>
              </a:r>
              <a:endParaRPr lang="en-US" altLang="zh-TW" sz="4000" dirty="0" smtClean="0">
                <a:latin typeface="Century Schoolbook" panose="020406040505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2338387" y="19092076"/>
              <a:ext cx="9722070" cy="10123503"/>
              <a:chOff x="2338387" y="22036668"/>
              <a:chExt cx="9722070" cy="10123503"/>
            </a:xfrm>
          </p:grpSpPr>
          <p:sp>
            <p:nvSpPr>
              <p:cNvPr id="13" name="AutoShape 29"/>
              <p:cNvSpPr>
                <a:spLocks noChangeArrowheads="1"/>
              </p:cNvSpPr>
              <p:nvPr/>
            </p:nvSpPr>
            <p:spPr bwMode="auto">
              <a:xfrm>
                <a:off x="3085282" y="22036668"/>
                <a:ext cx="2600704" cy="901885"/>
              </a:xfrm>
              <a:prstGeom prst="roundRect">
                <a:avLst>
                  <a:gd name="adj" fmla="val 16667"/>
                </a:avLst>
              </a:prstGeom>
              <a:solidFill>
                <a:srgbClr val="FFD653"/>
              </a:solidFill>
              <a:ln>
                <a:noFill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Google</a:t>
                </a:r>
                <a:endParaRPr kumimoji="1" 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</p:txBody>
          </p:sp>
          <p:sp>
            <p:nvSpPr>
              <p:cNvPr id="14" name="Rectangle 28"/>
              <p:cNvSpPr>
                <a:spLocks noChangeArrowheads="1"/>
              </p:cNvSpPr>
              <p:nvPr/>
            </p:nvSpPr>
            <p:spPr bwMode="auto">
              <a:xfrm>
                <a:off x="2338387" y="23745439"/>
                <a:ext cx="4128429" cy="1299027"/>
              </a:xfrm>
              <a:prstGeom prst="rect">
                <a:avLst/>
              </a:prstGeom>
              <a:solidFill>
                <a:srgbClr val="FFD653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dirty="0">
                    <a:latin typeface="Century Schoolbook" panose="020406040505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關鍵字</a:t>
                </a:r>
                <a:r>
                  <a:rPr kumimoji="1" lang="zh-TW" altLang="en-US" sz="3200" dirty="0" smtClean="0">
                    <a:latin typeface="Century Schoolbook" panose="020406040505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搜尋</a:t>
                </a:r>
                <a:r>
                  <a:rPr kumimoji="1" lang="en-US" altLang="zh-TW" sz="3200" dirty="0" smtClean="0">
                    <a:latin typeface="Century Schoolbook" panose="020406040505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(Google Snippet: ptt.cc)</a:t>
                </a:r>
                <a:endParaRPr kumimoji="1" lang="zh-TW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2636228" y="25728785"/>
                <a:ext cx="3532748" cy="1062307"/>
              </a:xfrm>
              <a:prstGeom prst="rect">
                <a:avLst/>
              </a:prstGeom>
              <a:solidFill>
                <a:srgbClr val="FFD653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分析網頁原始碼</a:t>
                </a:r>
                <a:endPara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並取得網址</a:t>
                </a: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2636228" y="27609090"/>
                <a:ext cx="3532748" cy="997746"/>
              </a:xfrm>
              <a:prstGeom prst="rect">
                <a:avLst/>
              </a:prstGeom>
              <a:solidFill>
                <a:srgbClr val="FFD653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擷取出文章內容</a:t>
                </a: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8367984" y="24497385"/>
                <a:ext cx="3600396" cy="723855"/>
              </a:xfrm>
              <a:prstGeom prst="rect">
                <a:avLst/>
              </a:prstGeom>
              <a:solidFill>
                <a:srgbClr val="FFD653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TW" altLang="en-US" sz="3200" dirty="0">
                    <a:latin typeface="Century Schoolbook" panose="020406040505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關鍵字搜尋</a:t>
                </a:r>
                <a:endParaRPr kumimoji="1" 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</p:txBody>
          </p:sp>
          <p:sp>
            <p:nvSpPr>
              <p:cNvPr id="18" name="AutoShape 24"/>
              <p:cNvSpPr>
                <a:spLocks noChangeArrowheads="1"/>
              </p:cNvSpPr>
              <p:nvPr/>
            </p:nvSpPr>
            <p:spPr bwMode="auto">
              <a:xfrm>
                <a:off x="8826915" y="22059711"/>
                <a:ext cx="3078001" cy="896015"/>
              </a:xfrm>
              <a:prstGeom prst="roundRect">
                <a:avLst>
                  <a:gd name="adj" fmla="val 16667"/>
                </a:avLst>
              </a:prstGeom>
              <a:solidFill>
                <a:srgbClr val="FFD653"/>
              </a:solidFill>
              <a:ln w="9525">
                <a:noFill/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Twitter</a:t>
                </a:r>
                <a:endParaRPr kumimoji="1" 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</p:txBody>
          </p:sp>
          <p:sp>
            <p:nvSpPr>
              <p:cNvPr id="19" name="AutoShape 23"/>
              <p:cNvSpPr>
                <a:spLocks noChangeArrowheads="1"/>
              </p:cNvSpPr>
              <p:nvPr/>
            </p:nvSpPr>
            <p:spPr bwMode="auto">
              <a:xfrm>
                <a:off x="5014269" y="30982439"/>
                <a:ext cx="4868803" cy="1177732"/>
              </a:xfrm>
              <a:prstGeom prst="roundRect">
                <a:avLst>
                  <a:gd name="adj" fmla="val 16667"/>
                </a:avLst>
              </a:prstGeom>
              <a:solidFill>
                <a:srgbClr val="FFD653"/>
              </a:solidFill>
              <a:ln w="9525">
                <a:noFill/>
                <a:round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產生不雅文字取代規則</a:t>
                </a: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8367984" y="26570184"/>
                <a:ext cx="3692473" cy="796241"/>
              </a:xfrm>
              <a:prstGeom prst="rect">
                <a:avLst/>
              </a:prstGeom>
              <a:solidFill>
                <a:srgbClr val="FFD653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dirty="0">
                    <a:latin typeface="Century Schoolbook" panose="020406040505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人工</a:t>
                </a:r>
                <a:r>
                  <a:rPr kumimoji="1" lang="zh-TW" altLang="en-US" sz="3200" dirty="0" smtClean="0">
                    <a:latin typeface="Century Schoolbook" panose="02040604050505020304" pitchFamily="18" charset="0"/>
                    <a:ea typeface="標楷體" panose="03000509000000000000" pitchFamily="65" charset="-120"/>
                    <a:cs typeface="Times New Roman" pitchFamily="18" charset="0"/>
                  </a:rPr>
                  <a:t>擷取及分檔</a:t>
                </a:r>
                <a:endPara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5505660" y="29205963"/>
                <a:ext cx="3886023" cy="991877"/>
              </a:xfrm>
              <a:prstGeom prst="rect">
                <a:avLst/>
              </a:prstGeom>
              <a:solidFill>
                <a:srgbClr val="FFD653"/>
              </a:solidFill>
              <a:ln w="9525">
                <a:noFill/>
                <a:miter lim="800000"/>
                <a:headEnd/>
                <a:tailEnd/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dirty="0" smtClean="0"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經過</a:t>
                </a:r>
                <a:r>
                  <a:rPr kumimoji="1" lang="zh-TW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程式整理後</a:t>
                </a:r>
                <a:endParaRPr kumimoji="1" lang="en-US" alt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TW" altLang="en-US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Schoolbook" panose="02040604050505020304" pitchFamily="18" charset="0"/>
                    <a:ea typeface="標楷體" panose="03000509000000000000" pitchFamily="65" charset="-120"/>
                    <a:cs typeface="新細明體" pitchFamily="18" charset="-120"/>
                  </a:rPr>
                  <a:t>以人工觀察</a:t>
                </a:r>
                <a:endParaRPr kumimoji="1" lang="zh-TW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Schoolbook" panose="02040604050505020304" pitchFamily="18" charset="0"/>
                  <a:ea typeface="標楷體" panose="03000509000000000000" pitchFamily="65" charset="-120"/>
                  <a:cs typeface="新細明體" pitchFamily="18" charset="-120"/>
                </a:endParaRPr>
              </a:p>
            </p:txBody>
          </p:sp>
          <p:sp>
            <p:nvSpPr>
              <p:cNvPr id="27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4397468" y="23007284"/>
                <a:ext cx="16995" cy="74220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8087 w 18087"/>
                  <a:gd name="connsiteY0" fmla="*/ 717 h 10717"/>
                  <a:gd name="connsiteX1" fmla="*/ 18087 w 18087"/>
                  <a:gd name="connsiteY1" fmla="*/ 10717 h 1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87" h="10717" fill="none">
                    <a:moveTo>
                      <a:pt x="8087" y="717"/>
                    </a:moveTo>
                    <a:cubicBezTo>
                      <a:pt x="-13572" y="-2767"/>
                      <a:pt x="14754" y="7384"/>
                      <a:pt x="18087" y="1071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4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4419384" y="25038759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4397902" y="26933844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8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32756" y="22982584"/>
                <a:ext cx="23359" cy="1492521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24861"/>
                  <a:gd name="connsiteY0" fmla="*/ 0 h 21551"/>
                  <a:gd name="connsiteX1" fmla="*/ 24861 w 24861"/>
                  <a:gd name="connsiteY1" fmla="*/ 21551 h 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861" h="21551" fill="none">
                    <a:moveTo>
                      <a:pt x="0" y="0"/>
                    </a:moveTo>
                    <a:cubicBezTo>
                      <a:pt x="3333" y="3333"/>
                      <a:pt x="21528" y="18218"/>
                      <a:pt x="24861" y="2155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9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61218" y="25852023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0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7454713" y="30289858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1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61218" y="25259247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4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4397903" y="26800808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5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7454713" y="30197869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7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4397903" y="28599907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58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4397902" y="29078557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2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82699" y="28031810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3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82698" y="27403201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82700" y="28715398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5" name="AutoShape 15"/>
              <p:cNvSpPr>
                <a:spLocks noChangeShapeType="1"/>
              </p:cNvSpPr>
              <p:nvPr/>
            </p:nvSpPr>
            <p:spPr bwMode="auto">
              <a:xfrm rot="21540000" flipH="1">
                <a:off x="10382699" y="29078558"/>
                <a:ext cx="9396" cy="69255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6" name="AutoShape 15"/>
              <p:cNvSpPr>
                <a:spLocks noChangeShapeType="1"/>
              </p:cNvSpPr>
              <p:nvPr/>
            </p:nvSpPr>
            <p:spPr bwMode="auto">
              <a:xfrm rot="21540000" flipH="1" flipV="1">
                <a:off x="9425094" y="29761422"/>
                <a:ext cx="974811" cy="25771"/>
              </a:xfrm>
              <a:custGeom>
                <a:avLst/>
                <a:gdLst>
                  <a:gd name="connsiteX0" fmla="*/ 0 w 2117638"/>
                  <a:gd name="connsiteY0" fmla="*/ 0 h 45719"/>
                  <a:gd name="connsiteX1" fmla="*/ 2117638 w 2117638"/>
                  <a:gd name="connsiteY1" fmla="*/ 45719 h 45719"/>
                  <a:gd name="connsiteX0" fmla="*/ 0 w 993693"/>
                  <a:gd name="connsiteY0" fmla="*/ 0 h 35627"/>
                  <a:gd name="connsiteX1" fmla="*/ 993693 w 993693"/>
                  <a:gd name="connsiteY1" fmla="*/ 35627 h 35627"/>
                  <a:gd name="connsiteX0" fmla="*/ 0 w 993859"/>
                  <a:gd name="connsiteY0" fmla="*/ 0 h 26103"/>
                  <a:gd name="connsiteX1" fmla="*/ 993859 w 993859"/>
                  <a:gd name="connsiteY1" fmla="*/ 26103 h 26103"/>
                  <a:gd name="connsiteX0" fmla="*/ 0 w 965288"/>
                  <a:gd name="connsiteY0" fmla="*/ 0 h 25605"/>
                  <a:gd name="connsiteX1" fmla="*/ 965288 w 965288"/>
                  <a:gd name="connsiteY1" fmla="*/ 25605 h 25605"/>
                  <a:gd name="connsiteX0" fmla="*/ 0 w 974811"/>
                  <a:gd name="connsiteY0" fmla="*/ 0 h 25771"/>
                  <a:gd name="connsiteX1" fmla="*/ 974811 w 974811"/>
                  <a:gd name="connsiteY1" fmla="*/ 25771 h 2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4811" h="25771" fill="none">
                    <a:moveTo>
                      <a:pt x="0" y="0"/>
                    </a:moveTo>
                    <a:cubicBezTo>
                      <a:pt x="705879" y="15240"/>
                      <a:pt x="268932" y="10531"/>
                      <a:pt x="974811" y="2577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7" name="AutoShape 15"/>
              <p:cNvSpPr>
                <a:spLocks noChangeShapeType="1"/>
              </p:cNvSpPr>
              <p:nvPr/>
            </p:nvSpPr>
            <p:spPr bwMode="auto">
              <a:xfrm rot="21540000" flipH="1" flipV="1">
                <a:off x="4385785" y="29761422"/>
                <a:ext cx="974811" cy="25771"/>
              </a:xfrm>
              <a:custGeom>
                <a:avLst/>
                <a:gdLst>
                  <a:gd name="connsiteX0" fmla="*/ 0 w 2117638"/>
                  <a:gd name="connsiteY0" fmla="*/ 0 h 45719"/>
                  <a:gd name="connsiteX1" fmla="*/ 2117638 w 2117638"/>
                  <a:gd name="connsiteY1" fmla="*/ 45719 h 45719"/>
                  <a:gd name="connsiteX0" fmla="*/ 0 w 993693"/>
                  <a:gd name="connsiteY0" fmla="*/ 0 h 35627"/>
                  <a:gd name="connsiteX1" fmla="*/ 993693 w 993693"/>
                  <a:gd name="connsiteY1" fmla="*/ 35627 h 35627"/>
                  <a:gd name="connsiteX0" fmla="*/ 0 w 993859"/>
                  <a:gd name="connsiteY0" fmla="*/ 0 h 26103"/>
                  <a:gd name="connsiteX1" fmla="*/ 993859 w 993859"/>
                  <a:gd name="connsiteY1" fmla="*/ 26103 h 26103"/>
                  <a:gd name="connsiteX0" fmla="*/ 0 w 965288"/>
                  <a:gd name="connsiteY0" fmla="*/ 0 h 25605"/>
                  <a:gd name="connsiteX1" fmla="*/ 965288 w 965288"/>
                  <a:gd name="connsiteY1" fmla="*/ 25605 h 25605"/>
                  <a:gd name="connsiteX0" fmla="*/ 0 w 974811"/>
                  <a:gd name="connsiteY0" fmla="*/ 0 h 25771"/>
                  <a:gd name="connsiteX1" fmla="*/ 974811 w 974811"/>
                  <a:gd name="connsiteY1" fmla="*/ 25771 h 2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4811" h="25771" fill="none">
                    <a:moveTo>
                      <a:pt x="0" y="0"/>
                    </a:moveTo>
                    <a:cubicBezTo>
                      <a:pt x="705879" y="15240"/>
                      <a:pt x="268932" y="10531"/>
                      <a:pt x="974811" y="2577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bevel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69" name="AutoShape 15"/>
              <p:cNvSpPr>
                <a:spLocks noChangeShapeType="1"/>
              </p:cNvSpPr>
              <p:nvPr/>
            </p:nvSpPr>
            <p:spPr bwMode="auto">
              <a:xfrm rot="21540000" flipH="1" flipV="1">
                <a:off x="4514069" y="29763634"/>
                <a:ext cx="974811" cy="25771"/>
              </a:xfrm>
              <a:custGeom>
                <a:avLst/>
                <a:gdLst>
                  <a:gd name="connsiteX0" fmla="*/ 0 w 2117638"/>
                  <a:gd name="connsiteY0" fmla="*/ 0 h 45719"/>
                  <a:gd name="connsiteX1" fmla="*/ 2117638 w 2117638"/>
                  <a:gd name="connsiteY1" fmla="*/ 45719 h 45719"/>
                  <a:gd name="connsiteX0" fmla="*/ 0 w 993693"/>
                  <a:gd name="connsiteY0" fmla="*/ 0 h 35627"/>
                  <a:gd name="connsiteX1" fmla="*/ 993693 w 993693"/>
                  <a:gd name="connsiteY1" fmla="*/ 35627 h 35627"/>
                  <a:gd name="connsiteX0" fmla="*/ 0 w 993859"/>
                  <a:gd name="connsiteY0" fmla="*/ 0 h 26103"/>
                  <a:gd name="connsiteX1" fmla="*/ 993859 w 993859"/>
                  <a:gd name="connsiteY1" fmla="*/ 26103 h 26103"/>
                  <a:gd name="connsiteX0" fmla="*/ 0 w 965288"/>
                  <a:gd name="connsiteY0" fmla="*/ 0 h 25605"/>
                  <a:gd name="connsiteX1" fmla="*/ 965288 w 965288"/>
                  <a:gd name="connsiteY1" fmla="*/ 25605 h 25605"/>
                  <a:gd name="connsiteX0" fmla="*/ 0 w 974811"/>
                  <a:gd name="connsiteY0" fmla="*/ 0 h 25771"/>
                  <a:gd name="connsiteX1" fmla="*/ 974811 w 974811"/>
                  <a:gd name="connsiteY1" fmla="*/ 25771 h 2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4811" h="25771" fill="none">
                    <a:moveTo>
                      <a:pt x="0" y="0"/>
                    </a:moveTo>
                    <a:cubicBezTo>
                      <a:pt x="705879" y="15240"/>
                      <a:pt x="268932" y="10531"/>
                      <a:pt x="974811" y="2577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bevel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3200">
                  <a:latin typeface="Century Schoolbook" panose="02040604050505020304" pitchFamily="18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355515" y="29703145"/>
              <a:ext cx="61863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zh-TW" sz="3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r>
                <a:rPr lang="zh-TW" altLang="en-US" sz="3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一</a:t>
              </a:r>
              <a:r>
                <a:rPr lang="zh-TW" altLang="zh-TW" sz="3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sz="3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資料蒐集及整理</a:t>
              </a:r>
              <a:r>
                <a:rPr lang="zh-TW" altLang="zh-TW" sz="3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程序圖</a:t>
              </a:r>
              <a:endParaRPr lang="en-US" altLang="zh-TW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1059169" y="27320229"/>
            <a:ext cx="13161103" cy="902141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3075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線上系統</a:t>
            </a:r>
            <a:endParaRPr lang="zh-TW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44753" y="37974120"/>
            <a:ext cx="1340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400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圖左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FaceBook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應用程式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版、圖右為網頁版介面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44753" y="39994928"/>
            <a:ext cx="13409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網址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400" dirty="0" smtClean="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http</a:t>
            </a:r>
            <a:r>
              <a:rPr lang="en-US" altLang="zh-TW" sz="440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://</a:t>
            </a:r>
            <a:r>
              <a:rPr lang="en-US" altLang="zh-TW" sz="4400" smtClean="0">
                <a:solidFill>
                  <a:srgbClr val="0070C0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csproject.netne.net/FBApp/</a:t>
            </a:r>
            <a:endParaRPr lang="en-US" altLang="zh-TW" sz="4000" dirty="0" smtClean="0">
              <a:solidFill>
                <a:srgbClr val="0070C0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9" y="28947177"/>
            <a:ext cx="9070856" cy="868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73" y="28947177"/>
            <a:ext cx="8360639" cy="868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551</Words>
  <Application>Microsoft Office PowerPoint</Application>
  <PresentationFormat>自訂</PresentationFormat>
  <Paragraphs>176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INDELICATE TEXT REPHRASING SYSTEM 學生：蘇暉博 00157035、黃振傑  00157139  指導老師：林川傑 不雅文字自動改寫系統 國立臺灣海洋大學資訊工程學系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Zuhuei</cp:lastModifiedBy>
  <cp:revision>72</cp:revision>
  <dcterms:created xsi:type="dcterms:W3CDTF">2014-12-06T12:42:05Z</dcterms:created>
  <dcterms:modified xsi:type="dcterms:W3CDTF">2015-12-12T03:04:42Z</dcterms:modified>
</cp:coreProperties>
</file>