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74" r:id="rId5"/>
    <p:sldId id="275" r:id="rId6"/>
    <p:sldId id="279" r:id="rId7"/>
    <p:sldId id="280" r:id="rId8"/>
    <p:sldId id="281" r:id="rId9"/>
    <p:sldId id="282" r:id="rId10"/>
    <p:sldId id="283" r:id="rId11"/>
    <p:sldId id="284" r:id="rId12"/>
    <p:sldId id="285" r:id="rId13"/>
    <p:sldId id="286" r:id="rId14"/>
    <p:sldId id="276" r:id="rId15"/>
    <p:sldId id="277" r:id="rId16"/>
    <p:sldId id="278" r:id="rId17"/>
    <p:sldId id="260" r:id="rId18"/>
    <p:sldId id="261" r:id="rId19"/>
    <p:sldId id="262" r:id="rId20"/>
    <p:sldId id="263" r:id="rId21"/>
    <p:sldId id="264" r:id="rId22"/>
    <p:sldId id="257" r:id="rId23"/>
    <p:sldId id="273" r:id="rId24"/>
    <p:sldId id="269" r:id="rId25"/>
    <p:sldId id="270" r:id="rId26"/>
    <p:sldId id="271" r:id="rId27"/>
    <p:sldId id="265" r:id="rId28"/>
    <p:sldId id="287" r:id="rId29"/>
    <p:sldId id="288" r:id="rId30"/>
    <p:sldId id="289" r:id="rId31"/>
    <p:sldId id="266" r:id="rId32"/>
    <p:sldId id="267"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39342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3383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20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15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75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417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3310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357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7233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423500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22309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48745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80975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80505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278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7564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336684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raphiq.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evelopers/documentation/v3/business_search_phone" TargetMode="External"/><Relationship Id="rId7" Type="http://schemas.openxmlformats.org/officeDocument/2006/relationships/hyperlink" Target="https://www.yelp.com/developers/documentation/v3/autocomplete" TargetMode="External"/><Relationship Id="rId2" Type="http://schemas.openxmlformats.org/officeDocument/2006/relationships/hyperlink" Target="https://www.yelp.com/developers/documentation/v3/business_search" TargetMode="External"/><Relationship Id="rId1" Type="http://schemas.openxmlformats.org/officeDocument/2006/relationships/slideLayout" Target="../slideLayouts/slideLayout2.xml"/><Relationship Id="rId6" Type="http://schemas.openxmlformats.org/officeDocument/2006/relationships/hyperlink" Target="https://www.yelp.com/developers/documentation/v3/business_reviews" TargetMode="External"/><Relationship Id="rId5" Type="http://schemas.openxmlformats.org/officeDocument/2006/relationships/hyperlink" Target="https://www.yelp.com/developers/documentation/v3/business" TargetMode="External"/><Relationship Id="rId4" Type="http://schemas.openxmlformats.org/officeDocument/2006/relationships/hyperlink" Target="https://www.yelp.com/developers/documentation/v3/transactions_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elp.com/developers/documentation/v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06585" y="2514600"/>
            <a:ext cx="8098027" cy="2262781"/>
          </a:xfrm>
        </p:spPr>
        <p:txBody>
          <a:bodyPr/>
          <a:lstStyle/>
          <a:p>
            <a:r>
              <a:rPr lang="en-US" altLang="zh-TW" dirty="0" err="1" smtClean="0">
                <a:latin typeface="+mn-ea"/>
                <a:ea typeface="+mn-ea"/>
              </a:rPr>
              <a:t>YelpBlaBla</a:t>
            </a:r>
            <a:endParaRPr lang="zh-TW" altLang="en-US" dirty="0">
              <a:latin typeface="+mn-ea"/>
              <a:ea typeface="+mn-ea"/>
            </a:endParaRPr>
          </a:p>
        </p:txBody>
      </p:sp>
      <p:sp>
        <p:nvSpPr>
          <p:cNvPr id="3" name="副標題 2"/>
          <p:cNvSpPr>
            <a:spLocks noGrp="1"/>
          </p:cNvSpPr>
          <p:nvPr>
            <p:ph type="subTitle" idx="1"/>
          </p:nvPr>
        </p:nvSpPr>
        <p:spPr/>
        <p:txBody>
          <a:bodyPr/>
          <a:lstStyle/>
          <a:p>
            <a:r>
              <a:rPr lang="zh-TW" altLang="en-US" dirty="0" smtClean="0">
                <a:latin typeface="+mn-ea"/>
              </a:rPr>
              <a:t>黃佳惠、吉天仲、彭冠傑、陳威廷、田慶秋</a:t>
            </a:r>
            <a:endParaRPr lang="zh-TW" altLang="en-US" dirty="0">
              <a:latin typeface="+mn-ea"/>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3" y="3801511"/>
            <a:ext cx="817372" cy="817372"/>
          </a:xfrm>
          <a:prstGeom prst="rect">
            <a:avLst/>
          </a:prstGeom>
        </p:spPr>
      </p:pic>
    </p:spTree>
    <p:extLst>
      <p:ext uri="{BB962C8B-B14F-4D97-AF65-F5344CB8AC3E}">
        <p14:creationId xmlns:p14="http://schemas.microsoft.com/office/powerpoint/2010/main" val="62723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典籍搜尋列表鍾任一商家，即可查看該商家詳細資料</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589212" y="2548419"/>
            <a:ext cx="7197135" cy="4046413"/>
          </a:xfrm>
          <a:prstGeom prst="rect">
            <a:avLst/>
          </a:prstGeom>
        </p:spPr>
      </p:pic>
      <p:sp>
        <p:nvSpPr>
          <p:cNvPr id="5" name="橢圓 4"/>
          <p:cNvSpPr/>
          <p:nvPr/>
        </p:nvSpPr>
        <p:spPr>
          <a:xfrm>
            <a:off x="4282068" y="3490332"/>
            <a:ext cx="3557239"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6341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594625" y="1160104"/>
            <a:ext cx="9795370" cy="5507206"/>
          </a:xfrm>
          <a:prstGeom prst="rect">
            <a:avLst/>
          </a:prstGeom>
        </p:spPr>
      </p:pic>
    </p:spTree>
    <p:extLst>
      <p:ext uri="{BB962C8B-B14F-4D97-AF65-F5344CB8AC3E}">
        <p14:creationId xmlns:p14="http://schemas.microsoft.com/office/powerpoint/2010/main" val="2870438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點擊地圖上方的路線規劃按鈕，可規劃出到達該地的最佳路徑</a:t>
            </a:r>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2589212" y="2544127"/>
            <a:ext cx="7306417" cy="4107853"/>
          </a:xfrm>
          <a:prstGeom prst="rect">
            <a:avLst/>
          </a:prstGeom>
        </p:spPr>
      </p:pic>
      <p:sp>
        <p:nvSpPr>
          <p:cNvPr id="5" name="橢圓 4"/>
          <p:cNvSpPr/>
          <p:nvPr/>
        </p:nvSpPr>
        <p:spPr>
          <a:xfrm>
            <a:off x="7527073" y="3579541"/>
            <a:ext cx="1773044"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77444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900337" y="1137424"/>
            <a:ext cx="9116092" cy="5125300"/>
          </a:xfrm>
          <a:prstGeom prst="rect">
            <a:avLst/>
          </a:prstGeom>
        </p:spPr>
      </p:pic>
    </p:spTree>
    <p:extLst>
      <p:ext uri="{BB962C8B-B14F-4D97-AF65-F5344CB8AC3E}">
        <p14:creationId xmlns:p14="http://schemas.microsoft.com/office/powerpoint/2010/main" val="392005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點擊收藏即可瀏覽目前收藏的店家</a:t>
            </a:r>
            <a:r>
              <a:rPr lang="en-US" altLang="zh-TW" dirty="0" smtClean="0"/>
              <a:t>(</a:t>
            </a:r>
            <a:r>
              <a:rPr lang="zh-TW" altLang="en-US" dirty="0" smtClean="0"/>
              <a:t>需登入</a:t>
            </a:r>
            <a:r>
              <a:rPr lang="en-US" altLang="zh-TW" dirty="0" smtClean="0"/>
              <a:t>)</a:t>
            </a:r>
          </a:p>
          <a:p>
            <a:endParaRPr lang="zh-TW" altLang="en-US" dirty="0"/>
          </a:p>
        </p:txBody>
      </p:sp>
      <p:pic>
        <p:nvPicPr>
          <p:cNvPr id="4" name="圖片 3"/>
          <p:cNvPicPr>
            <a:picLocks noChangeAspect="1"/>
          </p:cNvPicPr>
          <p:nvPr/>
        </p:nvPicPr>
        <p:blipFill>
          <a:blip r:embed="rId2"/>
          <a:stretch>
            <a:fillRect/>
          </a:stretch>
        </p:blipFill>
        <p:spPr>
          <a:xfrm>
            <a:off x="2230243" y="2538171"/>
            <a:ext cx="7442462" cy="4184342"/>
          </a:xfrm>
          <a:prstGeom prst="rect">
            <a:avLst/>
          </a:prstGeom>
        </p:spPr>
      </p:pic>
      <p:sp>
        <p:nvSpPr>
          <p:cNvPr id="5" name="橢圓 4"/>
          <p:cNvSpPr/>
          <p:nvPr/>
        </p:nvSpPr>
        <p:spPr>
          <a:xfrm>
            <a:off x="8173844" y="3021981"/>
            <a:ext cx="814039"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189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778399" y="960120"/>
            <a:ext cx="9131536" cy="5133982"/>
          </a:xfrm>
          <a:prstGeom prst="rect">
            <a:avLst/>
          </a:prstGeom>
        </p:spPr>
      </p:pic>
    </p:spTree>
    <p:extLst>
      <p:ext uri="{BB962C8B-B14F-4D97-AF65-F5344CB8AC3E}">
        <p14:creationId xmlns:p14="http://schemas.microsoft.com/office/powerpoint/2010/main" val="4107937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a:t>
            </a:r>
            <a:endParaRPr lang="zh-TW" altLang="en-US" dirty="0"/>
          </a:p>
        </p:txBody>
      </p:sp>
      <p:sp>
        <p:nvSpPr>
          <p:cNvPr id="3" name="內容版面配置區 2"/>
          <p:cNvSpPr>
            <a:spLocks noGrp="1"/>
          </p:cNvSpPr>
          <p:nvPr>
            <p:ph idx="1"/>
          </p:nvPr>
        </p:nvSpPr>
        <p:spPr/>
        <p:txBody>
          <a:bodyPr/>
          <a:lstStyle/>
          <a:p>
            <a:r>
              <a:rPr lang="zh-TW" altLang="en-US" dirty="0" smtClean="0"/>
              <a:t>收藏列表亦可點擊商家觀看詳細資料。</a:t>
            </a:r>
            <a:endParaRPr lang="en-US" altLang="zh-TW" dirty="0" smtClean="0"/>
          </a:p>
          <a:p>
            <a:r>
              <a:rPr lang="zh-TW" altLang="en-US" dirty="0" smtClean="0"/>
              <a:t>詳細資料中，店家名稱旁的愛心，若為紅色代表此店家已被加入收藏，白色則無。</a:t>
            </a:r>
            <a:endParaRPr lang="en-US" altLang="zh-TW" dirty="0" smtClean="0"/>
          </a:p>
          <a:p>
            <a:r>
              <a:rPr lang="zh-TW" altLang="en-US" dirty="0" smtClean="0"/>
              <a:t>路線規劃可選擇由搜尋時輸入的地名為起點或是由裝置現在位置為起點。</a:t>
            </a:r>
            <a:endParaRPr lang="en-US" altLang="zh-TW" dirty="0" smtClean="0"/>
          </a:p>
          <a:p>
            <a:r>
              <a:rPr lang="zh-TW" altLang="en-US" dirty="0" smtClean="0"/>
              <a:t>路線規劃可選擇四種不同的交通方式。</a:t>
            </a:r>
            <a:endParaRPr lang="en-US" altLang="zh-TW" dirty="0" smtClean="0"/>
          </a:p>
          <a:p>
            <a:endParaRPr lang="zh-TW" altLang="en-US" dirty="0"/>
          </a:p>
        </p:txBody>
      </p:sp>
    </p:spTree>
    <p:extLst>
      <p:ext uri="{BB962C8B-B14F-4D97-AF65-F5344CB8AC3E}">
        <p14:creationId xmlns:p14="http://schemas.microsoft.com/office/powerpoint/2010/main" val="3547676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Search</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smtClean="0"/>
              <a:t>https</a:t>
            </a:r>
            <a:r>
              <a:rPr lang="en-US" altLang="zh-TW" dirty="0"/>
              <a:t>://</a:t>
            </a:r>
            <a:r>
              <a:rPr lang="en-US" altLang="zh-TW" dirty="0" smtClean="0"/>
              <a:t>api.yelp.com/v3/businesses/search</a:t>
            </a:r>
          </a:p>
          <a:p>
            <a:r>
              <a:rPr lang="en-US" altLang="zh-TW" dirty="0" smtClean="0"/>
              <a:t>Example: https</a:t>
            </a:r>
            <a:r>
              <a:rPr lang="en-US" altLang="zh-TW" dirty="0"/>
              <a:t>://</a:t>
            </a:r>
            <a:r>
              <a:rPr lang="en-US" altLang="zh-TW" dirty="0" smtClean="0"/>
              <a:t>api.yelp.com/v3/businesses/search?term=starbucks&amp;location=taitpei</a:t>
            </a:r>
          </a:p>
          <a:p>
            <a:r>
              <a:rPr lang="en-US" altLang="zh-TW" dirty="0" smtClean="0"/>
              <a:t>Return Value: </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“businesses”: [</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“id”: “</a:t>
            </a:r>
            <a:r>
              <a:rPr lang="zh-TW" altLang="en-US" dirty="0">
                <a:latin typeface="Consolas" panose="020B0609020204030204" pitchFamily="49" charset="0"/>
              </a:rPr>
              <a:t>星巴克</a:t>
            </a:r>
            <a:r>
              <a:rPr lang="en-US" altLang="zh-TW" dirty="0">
                <a:latin typeface="Consolas" panose="020B0609020204030204" pitchFamily="49" charset="0"/>
              </a:rPr>
              <a:t>-</a:t>
            </a:r>
            <a:r>
              <a:rPr lang="zh-TW" altLang="en-US" dirty="0">
                <a:latin typeface="Consolas" panose="020B0609020204030204" pitchFamily="49" charset="0"/>
              </a:rPr>
              <a:t>信義區</a:t>
            </a:r>
            <a:r>
              <a:rPr lang="en-US" altLang="zh-TW" dirty="0">
                <a:latin typeface="Consolas" panose="020B0609020204030204" pitchFamily="49" charset="0"/>
              </a:rPr>
              <a:t>-4”,</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“name</a:t>
            </a:r>
            <a:r>
              <a:rPr lang="en-US" altLang="zh-TW" dirty="0">
                <a:latin typeface="Consolas" panose="020B0609020204030204" pitchFamily="49" charset="0"/>
              </a:rPr>
              <a:t>”: “Starbucks”,</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image_url</a:t>
            </a:r>
            <a:r>
              <a:rPr lang="en-US" altLang="zh-TW" dirty="0">
                <a:latin typeface="Consolas" panose="020B0609020204030204" pitchFamily="49" charset="0"/>
              </a:rPr>
              <a:t>”: “https://s3-media1.fl.yelpcdn.com/</a:t>
            </a:r>
            <a:r>
              <a:rPr lang="en-US" altLang="zh-TW" dirty="0" err="1">
                <a:latin typeface="Consolas" panose="020B0609020204030204" pitchFamily="49" charset="0"/>
              </a:rPr>
              <a:t>bphoto</a:t>
            </a:r>
            <a:r>
              <a:rPr lang="en-US" altLang="zh-TW" dirty="0">
                <a:latin typeface="Consolas" panose="020B0609020204030204" pitchFamily="49" charset="0"/>
              </a:rPr>
              <a:t>/kMe6RIVCIEsNOC0zocO7ag/o.jpg”,</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is_closed</a:t>
            </a:r>
            <a:r>
              <a:rPr lang="en-US" altLang="zh-TW" dirty="0" smtClean="0">
                <a:latin typeface="Consolas" panose="020B0609020204030204" pitchFamily="49" charset="0"/>
              </a:rPr>
              <a:t>”: </a:t>
            </a:r>
            <a:r>
              <a:rPr lang="en-US" altLang="zh-TW" dirty="0">
                <a:latin typeface="Consolas" panose="020B0609020204030204" pitchFamily="49" charset="0"/>
              </a:rPr>
              <a:t>false</a:t>
            </a:r>
            <a:r>
              <a:rPr lang="en-US" altLang="zh-TW" dirty="0" smtClean="0">
                <a:latin typeface="Consolas" panose="020B0609020204030204" pitchFamily="49" charset="0"/>
              </a:rPr>
              <a:t>,</a:t>
            </a:r>
            <a:r>
              <a:rPr lang="zh-TW" altLang="en-US" dirty="0" smtClean="0">
                <a:latin typeface="Consolas" panose="020B0609020204030204" pitchFamily="49" charset="0"/>
              </a:rPr>
              <a:t> </a:t>
            </a:r>
            <a:r>
              <a:rPr lang="en-US" altLang="zh-TW" dirty="0" smtClean="0"/>
              <a:t/>
            </a:r>
            <a:br>
              <a:rPr lang="en-US" altLang="zh-TW" dirty="0" smtClean="0"/>
            </a:br>
            <a:r>
              <a:rPr lang="en-US" altLang="zh-TW" dirty="0" smtClean="0"/>
              <a:t>	…</a:t>
            </a:r>
            <a:r>
              <a:rPr lang="zh-TW" altLang="en-US" dirty="0" smtClean="0"/>
              <a:t>等</a:t>
            </a:r>
            <a:r>
              <a:rPr lang="en-US" altLang="zh-TW" dirty="0" smtClean="0"/>
              <a:t>JSON</a:t>
            </a:r>
            <a:r>
              <a:rPr lang="zh-TW" altLang="en-US" dirty="0" smtClean="0"/>
              <a:t>格式的</a:t>
            </a:r>
            <a:r>
              <a:rPr lang="en-US" altLang="zh-TW" dirty="0" smtClean="0"/>
              <a:t>20</a:t>
            </a:r>
            <a:r>
              <a:rPr lang="zh-TW" altLang="en-US" dirty="0" smtClean="0"/>
              <a:t>個店家資訊</a:t>
            </a:r>
            <a:endParaRPr lang="en-US" altLang="zh-TW" dirty="0" smtClean="0"/>
          </a:p>
        </p:txBody>
      </p:sp>
    </p:spTree>
    <p:extLst>
      <p:ext uri="{BB962C8B-B14F-4D97-AF65-F5344CB8AC3E}">
        <p14:creationId xmlns:p14="http://schemas.microsoft.com/office/powerpoint/2010/main" val="3996755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Review</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a:t>https://api.yelp.com/v3/businesses</a:t>
            </a:r>
            <a:r>
              <a:rPr lang="en-US" altLang="zh-TW" dirty="0" smtClean="0"/>
              <a:t>/{id}/reviews</a:t>
            </a:r>
          </a:p>
          <a:p>
            <a:r>
              <a:rPr lang="en-US" altLang="zh-TW" dirty="0" smtClean="0"/>
              <a:t>Example: </a:t>
            </a:r>
            <a:r>
              <a:rPr lang="en-US" altLang="zh-TW" dirty="0"/>
              <a:t>https://</a:t>
            </a:r>
            <a:r>
              <a:rPr lang="en-US" altLang="zh-TW" dirty="0" smtClean="0"/>
              <a:t>api.yelp.com/v3/businesses/</a:t>
            </a:r>
            <a:r>
              <a:rPr lang="en-US" altLang="zh-TW" dirty="0"/>
              <a:t>starbucks-new-york-487</a:t>
            </a:r>
            <a:r>
              <a:rPr lang="en-US" altLang="zh-TW" dirty="0" smtClean="0"/>
              <a:t>/reviews</a:t>
            </a:r>
          </a:p>
          <a:p>
            <a:r>
              <a:rPr lang="en-US" altLang="zh-TW" dirty="0" smtClean="0"/>
              <a:t>Return Value:</a:t>
            </a:r>
            <a:br>
              <a:rPr lang="en-US" altLang="zh-TW" dirty="0" smtClean="0"/>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"reviews":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"text": "I normally don't find Starbucks all that remarkable but this is the nicest one I've ever been to!! The staff is SO nice and takes the time to explain this</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"rating": 5</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"user":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image_url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"name": "Emily C</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time_created</a:t>
            </a:r>
            <a:r>
              <a:rPr lang="en-US" altLang="zh-TW" dirty="0">
                <a:latin typeface="Consolas" panose="020B0609020204030204" pitchFamily="49" charset="0"/>
              </a:rPr>
              <a:t>": "2017-06-10 04:09:58"</a:t>
            </a:r>
          </a:p>
        </p:txBody>
      </p:sp>
    </p:spTree>
    <p:extLst>
      <p:ext uri="{BB962C8B-B14F-4D97-AF65-F5344CB8AC3E}">
        <p14:creationId xmlns:p14="http://schemas.microsoft.com/office/powerpoint/2010/main" val="1376789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目前存在之</a:t>
            </a:r>
            <a:r>
              <a:rPr lang="zh-TW" altLang="en-US" dirty="0"/>
              <a:t>應用</a:t>
            </a:r>
          </a:p>
        </p:txBody>
      </p:sp>
      <p:sp>
        <p:nvSpPr>
          <p:cNvPr id="3" name="內容版面配置區 2"/>
          <p:cNvSpPr>
            <a:spLocks noGrp="1"/>
          </p:cNvSpPr>
          <p:nvPr>
            <p:ph idx="1"/>
          </p:nvPr>
        </p:nvSpPr>
        <p:spPr/>
        <p:txBody>
          <a:bodyPr/>
          <a:lstStyle/>
          <a:p>
            <a:r>
              <a:rPr lang="en-US" altLang="zh-TW" dirty="0" smtClean="0"/>
              <a:t>GRAPHIQ:</a:t>
            </a:r>
            <a:r>
              <a:rPr lang="zh-TW" altLang="en-US" dirty="0" smtClean="0"/>
              <a:t> </a:t>
            </a:r>
            <a:r>
              <a:rPr lang="en-US" altLang="zh-TW" dirty="0" smtClean="0">
                <a:hlinkClick r:id="rId2"/>
              </a:rPr>
              <a:t>https</a:t>
            </a:r>
            <a:r>
              <a:rPr lang="en-US" altLang="zh-TW" dirty="0">
                <a:hlinkClick r:id="rId2"/>
              </a:rPr>
              <a:t>://www.graphiq.com</a:t>
            </a:r>
            <a:r>
              <a:rPr lang="en-US" altLang="zh-TW" dirty="0" smtClean="0">
                <a:hlinkClick r:id="rId2"/>
              </a:rPr>
              <a:t>/</a:t>
            </a:r>
            <a:endParaRPr lang="en-US" altLang="zh-TW" dirty="0" smtClean="0"/>
          </a:p>
          <a:p>
            <a:pPr lvl="1"/>
            <a:r>
              <a:rPr lang="zh-TW" altLang="en-US" dirty="0" smtClean="0"/>
              <a:t>可以搜尋關於該地區的圖形資訊，例如：天氣、地形等</a:t>
            </a:r>
            <a:endParaRPr lang="en-US" altLang="zh-TW" dirty="0" smtClean="0"/>
          </a:p>
          <a:p>
            <a:endParaRPr lang="en-US" altLang="zh-TW" dirty="0" smtClean="0"/>
          </a:p>
          <a:p>
            <a:r>
              <a:rPr lang="en-US" altLang="zh-TW" dirty="0" smtClean="0"/>
              <a:t>Yelp</a:t>
            </a:r>
          </a:p>
          <a:p>
            <a:pPr lvl="1"/>
            <a:r>
              <a:rPr lang="zh-TW" altLang="en-US" dirty="0"/>
              <a:t>手機</a:t>
            </a:r>
            <a:r>
              <a:rPr lang="en-US" altLang="zh-TW" dirty="0"/>
              <a:t>APP</a:t>
            </a:r>
            <a:r>
              <a:rPr lang="zh-TW" altLang="en-US" dirty="0"/>
              <a:t>，可搜尋自己附近或是指定位置附近的店家或景點資訊</a:t>
            </a:r>
            <a:r>
              <a:rPr lang="zh-TW" altLang="en-US" dirty="0" smtClean="0"/>
              <a:t>。</a:t>
            </a:r>
            <a:endParaRPr lang="en-US" altLang="zh-TW" dirty="0" smtClean="0"/>
          </a:p>
          <a:p>
            <a:endParaRPr lang="en-US" altLang="zh-TW" dirty="0" smtClean="0"/>
          </a:p>
          <a:p>
            <a:r>
              <a:rPr lang="en-US" altLang="zh-TW" dirty="0"/>
              <a:t>Yelp Fusion</a:t>
            </a:r>
          </a:p>
          <a:p>
            <a:pPr lvl="1"/>
            <a:r>
              <a:rPr lang="en-US" altLang="zh-TW" dirty="0"/>
              <a:t>Yelp</a:t>
            </a:r>
            <a:r>
              <a:rPr lang="zh-TW" altLang="en-US" dirty="0"/>
              <a:t>宣布結合</a:t>
            </a:r>
            <a:r>
              <a:rPr lang="en-US" altLang="zh-TW" dirty="0"/>
              <a:t>Fusion</a:t>
            </a:r>
            <a:r>
              <a:rPr lang="zh-TW" altLang="en-US" dirty="0"/>
              <a:t> </a:t>
            </a:r>
            <a:r>
              <a:rPr lang="en-US" altLang="zh-TW" dirty="0" err="1"/>
              <a:t>api</a:t>
            </a:r>
            <a:r>
              <a:rPr lang="zh-TW" altLang="en-US" dirty="0"/>
              <a:t>，可將搜尋結果最佳化及細分化，以及全天候的緩存，在搜尋某些資料時可以更加快速。</a:t>
            </a:r>
            <a:endParaRPr lang="en-US" altLang="zh-TW" dirty="0"/>
          </a:p>
          <a:p>
            <a:pPr lvl="1"/>
            <a:endParaRPr lang="en-US" altLang="zh-TW" dirty="0" smtClean="0"/>
          </a:p>
        </p:txBody>
      </p:sp>
    </p:spTree>
    <p:extLst>
      <p:ext uri="{BB962C8B-B14F-4D97-AF65-F5344CB8AC3E}">
        <p14:creationId xmlns:p14="http://schemas.microsoft.com/office/powerpoint/2010/main" val="366612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ea"/>
                <a:ea typeface="+mn-ea"/>
              </a:rPr>
              <a:t>Yelp API</a:t>
            </a:r>
            <a:r>
              <a:rPr lang="zh-TW" altLang="en-US" dirty="0" smtClean="0">
                <a:latin typeface="+mn-ea"/>
                <a:ea typeface="+mn-ea"/>
              </a:rPr>
              <a:t>簡介</a:t>
            </a:r>
            <a:endParaRPr lang="zh-TW" altLang="en-US" dirty="0">
              <a:latin typeface="+mn-ea"/>
              <a:ea typeface="+mn-ea"/>
            </a:endParaRPr>
          </a:p>
        </p:txBody>
      </p:sp>
      <p:sp>
        <p:nvSpPr>
          <p:cNvPr id="3" name="內容版面配置區 2"/>
          <p:cNvSpPr>
            <a:spLocks noGrp="1"/>
          </p:cNvSpPr>
          <p:nvPr>
            <p:ph idx="1"/>
          </p:nvPr>
        </p:nvSpPr>
        <p:spPr/>
        <p:txBody>
          <a:bodyPr>
            <a:normAutofit/>
          </a:bodyPr>
          <a:lstStyle/>
          <a:p>
            <a:r>
              <a:rPr lang="en-US" altLang="zh-TW" dirty="0">
                <a:latin typeface="+mn-ea"/>
              </a:rPr>
              <a:t>Yelp</a:t>
            </a:r>
            <a:r>
              <a:rPr lang="zh-TW" altLang="en-US" dirty="0">
                <a:latin typeface="+mn-ea"/>
              </a:rPr>
              <a:t>是美國最大的點評網站，被稱作「美國版的大眾點評」， </a:t>
            </a:r>
            <a:r>
              <a:rPr lang="en-US" altLang="zh-TW" dirty="0">
                <a:latin typeface="+mn-ea"/>
              </a:rPr>
              <a:t>2004</a:t>
            </a:r>
            <a:r>
              <a:rPr lang="zh-TW" altLang="en-US" dirty="0">
                <a:latin typeface="+mn-ea"/>
              </a:rPr>
              <a:t>年創立於加州舊金山。在</a:t>
            </a:r>
            <a:r>
              <a:rPr lang="en-US" altLang="zh-TW" dirty="0">
                <a:latin typeface="+mn-ea"/>
              </a:rPr>
              <a:t>O2O</a:t>
            </a:r>
            <a:r>
              <a:rPr lang="zh-TW" altLang="en-US" dirty="0">
                <a:latin typeface="+mn-ea"/>
              </a:rPr>
              <a:t>的平台上，</a:t>
            </a:r>
            <a:r>
              <a:rPr lang="en-US" altLang="zh-TW" dirty="0">
                <a:latin typeface="+mn-ea"/>
              </a:rPr>
              <a:t>Yelp</a:t>
            </a:r>
            <a:r>
              <a:rPr lang="zh-TW" altLang="en-US" dirty="0">
                <a:latin typeface="+mn-ea"/>
              </a:rPr>
              <a:t>的移動端平台觸及的用戶算是名列前茅</a:t>
            </a:r>
            <a:br>
              <a:rPr lang="zh-TW" altLang="en-US" dirty="0">
                <a:latin typeface="+mn-ea"/>
              </a:rPr>
            </a:br>
            <a:endParaRPr lang="en-US" altLang="zh-TW" dirty="0">
              <a:latin typeface="+mn-ea"/>
            </a:endParaRPr>
          </a:p>
          <a:p>
            <a:pPr fontAlgn="base"/>
            <a:r>
              <a:rPr lang="zh-TW" altLang="en-US" dirty="0" smtClean="0">
                <a:latin typeface="+mn-ea"/>
              </a:rPr>
              <a:t>透過</a:t>
            </a:r>
            <a:r>
              <a:rPr lang="en-US" altLang="zh-TW" dirty="0" smtClean="0">
                <a:latin typeface="+mn-ea"/>
              </a:rPr>
              <a:t>Yelp API</a:t>
            </a:r>
            <a:r>
              <a:rPr lang="zh-TW" altLang="en-US" dirty="0" smtClean="0">
                <a:latin typeface="+mn-ea"/>
              </a:rPr>
              <a:t>便可取得</a:t>
            </a:r>
            <a:r>
              <a:rPr lang="en-US" altLang="zh-TW" dirty="0" smtClean="0">
                <a:latin typeface="+mn-ea"/>
              </a:rPr>
              <a:t>Yelp</a:t>
            </a:r>
            <a:r>
              <a:rPr lang="zh-TW" altLang="en-US" dirty="0" smtClean="0">
                <a:latin typeface="+mn-ea"/>
              </a:rPr>
              <a:t>以下的資料</a:t>
            </a:r>
            <a:endParaRPr lang="en-US" altLang="zh-TW" dirty="0" smtClean="0">
              <a:latin typeface="+mn-ea"/>
            </a:endParaRPr>
          </a:p>
          <a:p>
            <a:pPr marL="457200" lvl="1" indent="0" fontAlgn="base">
              <a:buNone/>
            </a:pPr>
            <a:r>
              <a:rPr lang="en-US" altLang="zh-TW" sz="1800" b="1" dirty="0" smtClean="0">
                <a:latin typeface="+mn-ea"/>
                <a:hlinkClick r:id="rId2"/>
              </a:rPr>
              <a:t>Search</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通過關鍵字，位置，類別查找企業，甚至價格水平！</a:t>
            </a:r>
            <a:endParaRPr lang="en-US" altLang="zh-TW" sz="1800" dirty="0" smtClean="0">
              <a:latin typeface="+mn-ea"/>
            </a:endParaRPr>
          </a:p>
          <a:p>
            <a:pPr marL="457200" lvl="1" indent="0" fontAlgn="base">
              <a:buNone/>
            </a:pPr>
            <a:r>
              <a:rPr lang="en-US" altLang="zh-TW" sz="1800" b="1" u="sng" dirty="0">
                <a:latin typeface="+mn-ea"/>
                <a:hlinkClick r:id="rId3"/>
              </a:rPr>
              <a:t>Phone </a:t>
            </a:r>
            <a:r>
              <a:rPr lang="en-US" altLang="zh-TW" sz="1800" b="1" u="sng" dirty="0" smtClean="0">
                <a:latin typeface="+mn-ea"/>
                <a:hlinkClick r:id="rId3"/>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使用</a:t>
            </a:r>
            <a:r>
              <a:rPr lang="zh-TW" altLang="en-US" sz="1800" dirty="0">
                <a:latin typeface="+mn-ea"/>
              </a:rPr>
              <a:t>電話號碼搜索商家</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a:latin typeface="+mn-ea"/>
                <a:hlinkClick r:id="rId4"/>
              </a:rPr>
              <a:t>Transaction </a:t>
            </a:r>
            <a:r>
              <a:rPr lang="en-US" altLang="zh-TW" sz="1800" b="1" u="sng" dirty="0" smtClean="0">
                <a:latin typeface="+mn-ea"/>
                <a:hlinkClick r:id="rId4"/>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搜索</a:t>
            </a:r>
            <a:r>
              <a:rPr lang="zh-TW" altLang="en-US" sz="1800" dirty="0">
                <a:latin typeface="+mn-ea"/>
              </a:rPr>
              <a:t>支持某些交易的企業，如食品交付和提貨</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dirty="0" smtClean="0">
                <a:latin typeface="+mn-ea"/>
                <a:hlinkClick r:id="rId5"/>
              </a:rPr>
              <a:t>Business</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豐富的業務數據，如照片，</a:t>
            </a:r>
            <a:r>
              <a:rPr lang="en-US" altLang="zh-TW" sz="1800" dirty="0">
                <a:latin typeface="+mn-ea"/>
              </a:rPr>
              <a:t>Yelp</a:t>
            </a:r>
            <a:r>
              <a:rPr lang="zh-TW" altLang="en-US" sz="1800" dirty="0">
                <a:latin typeface="+mn-ea"/>
              </a:rPr>
              <a:t>評級，價格水平和營業時間</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6"/>
              </a:rPr>
              <a:t>Reviews</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最多</a:t>
            </a:r>
            <a:r>
              <a:rPr lang="en-US" altLang="zh-TW" sz="1800" dirty="0">
                <a:latin typeface="+mn-ea"/>
              </a:rPr>
              <a:t>3</a:t>
            </a:r>
            <a:r>
              <a:rPr lang="zh-TW" altLang="en-US" sz="1800" dirty="0">
                <a:latin typeface="+mn-ea"/>
              </a:rPr>
              <a:t>個審查摘錄的業務</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7"/>
              </a:rPr>
              <a:t>Autocomplete</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為</a:t>
            </a:r>
            <a:r>
              <a:rPr lang="zh-TW" altLang="en-US" sz="1800" dirty="0">
                <a:latin typeface="+mn-ea"/>
              </a:rPr>
              <a:t>企業，搜索關鍵字和類別提供自動填充建議。</a:t>
            </a:r>
          </a:p>
          <a:p>
            <a:endParaRPr lang="zh-TW" altLang="en-US" dirty="0">
              <a:latin typeface="+mn-ea"/>
            </a:endParaRPr>
          </a:p>
        </p:txBody>
      </p:sp>
    </p:spTree>
    <p:extLst>
      <p:ext uri="{BB962C8B-B14F-4D97-AF65-F5344CB8AC3E}">
        <p14:creationId xmlns:p14="http://schemas.microsoft.com/office/powerpoint/2010/main" val="131943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潛在之應用</a:t>
            </a:r>
          </a:p>
        </p:txBody>
      </p:sp>
      <p:sp>
        <p:nvSpPr>
          <p:cNvPr id="3" name="內容版面配置區 2"/>
          <p:cNvSpPr>
            <a:spLocks noGrp="1"/>
          </p:cNvSpPr>
          <p:nvPr>
            <p:ph idx="1"/>
          </p:nvPr>
        </p:nvSpPr>
        <p:spPr/>
        <p:txBody>
          <a:bodyPr/>
          <a:lstStyle/>
          <a:p>
            <a:r>
              <a:rPr lang="zh-TW" altLang="en-US" dirty="0"/>
              <a:t>結合分享及貼文，成為類社群網站</a:t>
            </a:r>
            <a:r>
              <a:rPr lang="en-US" altLang="zh-TW" dirty="0" smtClean="0"/>
              <a:t>APP</a:t>
            </a:r>
          </a:p>
          <a:p>
            <a:pPr lvl="1"/>
            <a:r>
              <a:rPr lang="zh-TW" altLang="en-US" dirty="0" smtClean="0"/>
              <a:t>可</a:t>
            </a:r>
            <a:r>
              <a:rPr lang="zh-TW" altLang="en-US" dirty="0"/>
              <a:t>讓用戶貼文打卡或是推薦餐廳，其他用戶並可在下面留言，製作出類似社群網站的多人互動</a:t>
            </a:r>
            <a:r>
              <a:rPr lang="en-US" altLang="zh-TW" dirty="0"/>
              <a:t>APP</a:t>
            </a:r>
            <a:r>
              <a:rPr lang="zh-TW" altLang="en-US" dirty="0" smtClean="0"/>
              <a:t>。</a:t>
            </a:r>
            <a:endParaRPr lang="en-US" altLang="zh-TW" dirty="0" smtClean="0"/>
          </a:p>
          <a:p>
            <a:endParaRPr lang="en-US" altLang="zh-TW" dirty="0" smtClean="0"/>
          </a:p>
          <a:p>
            <a:r>
              <a:rPr lang="zh-TW" altLang="en-US" dirty="0"/>
              <a:t>開發商家端</a:t>
            </a:r>
            <a:r>
              <a:rPr lang="en-US" altLang="zh-TW" dirty="0"/>
              <a:t>APP</a:t>
            </a:r>
            <a:r>
              <a:rPr lang="zh-TW" altLang="en-US" dirty="0"/>
              <a:t>，藉由</a:t>
            </a:r>
            <a:r>
              <a:rPr lang="en-US" altLang="zh-TW" dirty="0"/>
              <a:t>SERVER</a:t>
            </a:r>
            <a:r>
              <a:rPr lang="zh-TW" altLang="en-US" dirty="0"/>
              <a:t>間的互動增進效益</a:t>
            </a:r>
            <a:endParaRPr lang="en-US" altLang="zh-TW" dirty="0"/>
          </a:p>
          <a:p>
            <a:pPr lvl="1"/>
            <a:r>
              <a:rPr lang="zh-TW" altLang="en-US" dirty="0"/>
              <a:t>可開發商家端</a:t>
            </a:r>
            <a:r>
              <a:rPr lang="en-US" altLang="zh-TW" dirty="0"/>
              <a:t>APP</a:t>
            </a:r>
            <a:r>
              <a:rPr lang="zh-TW" altLang="en-US" dirty="0"/>
              <a:t>，藉此可增加許多新功能，例如</a:t>
            </a:r>
            <a:r>
              <a:rPr lang="en-US" altLang="zh-TW" dirty="0"/>
              <a:t>:</a:t>
            </a:r>
            <a:r>
              <a:rPr lang="zh-TW" altLang="en-US" dirty="0"/>
              <a:t>線上訂位，店家即時更新菜單</a:t>
            </a:r>
            <a:r>
              <a:rPr lang="en-US" altLang="zh-TW" dirty="0"/>
              <a:t>….</a:t>
            </a:r>
            <a:r>
              <a:rPr lang="zh-TW" altLang="en-US" dirty="0"/>
              <a:t>等等。</a:t>
            </a:r>
            <a:endParaRPr lang="en-US" altLang="zh-TW" dirty="0"/>
          </a:p>
          <a:p>
            <a:pPr lvl="1"/>
            <a:endParaRPr lang="en-US" altLang="zh-TW" dirty="0"/>
          </a:p>
          <a:p>
            <a:pPr marL="0" indent="0">
              <a:buNone/>
            </a:pPr>
            <a:endParaRPr lang="en-US" altLang="zh-TW" dirty="0" smtClean="0"/>
          </a:p>
          <a:p>
            <a:endParaRPr lang="en-US" altLang="zh-TW" dirty="0"/>
          </a:p>
          <a:p>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65116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YelpBlaBla</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000" b="1" dirty="0" smtClean="0"/>
              <a:t>會員系統</a:t>
            </a:r>
            <a:endParaRPr lang="en-US" altLang="zh-TW" sz="2000" b="1" dirty="0"/>
          </a:p>
          <a:p>
            <a:pPr marL="0" indent="0">
              <a:buNone/>
            </a:pPr>
            <a:r>
              <a:rPr lang="en-US" altLang="zh-TW" sz="2000" b="1" dirty="0" smtClean="0"/>
              <a:t>	</a:t>
            </a:r>
            <a:r>
              <a:rPr lang="zh-TW" altLang="en-US" dirty="0" smtClean="0"/>
              <a:t>註冊 </a:t>
            </a:r>
            <a:r>
              <a:rPr lang="en-US" altLang="zh-TW" dirty="0" smtClean="0"/>
              <a:t>:</a:t>
            </a:r>
            <a:r>
              <a:rPr lang="zh-TW" altLang="en-US" dirty="0" smtClean="0"/>
              <a:t> 使用者輸入「</a:t>
            </a:r>
            <a:r>
              <a:rPr lang="zh-TW" altLang="en-US" dirty="0"/>
              <a:t>帳號」 「密碼」 「生日」 「姓名」 「使用者名稱</a:t>
            </a:r>
            <a:r>
              <a:rPr lang="zh-TW" altLang="en-US" dirty="0" smtClean="0"/>
              <a:t>」後。</a:t>
            </a:r>
            <a:r>
              <a:rPr lang="en-US" altLang="zh-TW" dirty="0" smtClean="0"/>
              <a:t/>
            </a:r>
            <a:br>
              <a:rPr lang="en-US" altLang="zh-TW" dirty="0" smtClean="0"/>
            </a:br>
            <a:r>
              <a:rPr lang="en-US" altLang="zh-TW" dirty="0" smtClean="0"/>
              <a:t>	</a:t>
            </a:r>
            <a:r>
              <a:rPr lang="zh-TW" altLang="en-US" dirty="0" smtClean="0"/>
              <a:t>登入 </a:t>
            </a:r>
            <a:r>
              <a:rPr lang="en-US" altLang="zh-TW" dirty="0" smtClean="0"/>
              <a:t>:</a:t>
            </a:r>
            <a:r>
              <a:rPr lang="zh-TW" altLang="en-US" dirty="0" smtClean="0"/>
              <a:t> 使用者</a:t>
            </a:r>
            <a:r>
              <a:rPr lang="zh-TW" altLang="en-US" dirty="0"/>
              <a:t>輸入帳號密碼後登入。</a:t>
            </a:r>
            <a:endParaRPr lang="en-US" altLang="zh-TW" dirty="0"/>
          </a:p>
          <a:p>
            <a:r>
              <a:rPr lang="zh-TW" altLang="en-US" sz="2000" b="1" dirty="0"/>
              <a:t>查詢店家</a:t>
            </a:r>
            <a:r>
              <a:rPr lang="zh-TW" altLang="en-US" sz="2000" b="1" dirty="0" smtClean="0"/>
              <a:t>資料</a:t>
            </a:r>
            <a:r>
              <a:rPr lang="en-US" altLang="zh-TW" sz="2000" b="1" dirty="0" smtClean="0"/>
              <a:t>(</a:t>
            </a:r>
            <a:r>
              <a:rPr lang="zh-TW" altLang="en-US" sz="2000" b="1" dirty="0" smtClean="0"/>
              <a:t>無須會員</a:t>
            </a:r>
            <a:r>
              <a:rPr lang="en-US" altLang="zh-TW" sz="2000" b="1" dirty="0" smtClean="0"/>
              <a:t>)</a:t>
            </a:r>
          </a:p>
          <a:p>
            <a:pPr marL="0" indent="0">
              <a:buNone/>
            </a:pPr>
            <a:r>
              <a:rPr lang="en-US" altLang="zh-TW" sz="2000" b="1" dirty="0"/>
              <a:t>	</a:t>
            </a:r>
            <a:r>
              <a:rPr lang="zh-TW" altLang="en-US" dirty="0" smtClean="0"/>
              <a:t>於搜尋</a:t>
            </a:r>
            <a:r>
              <a:rPr lang="zh-TW" altLang="en-US" dirty="0"/>
              <a:t>頁面鍵入欲查詢店家名，可獲得店家名稱、評分、評論、</a:t>
            </a:r>
            <a:r>
              <a:rPr lang="zh-TW" altLang="en-US" dirty="0" smtClean="0"/>
              <a:t>電話</a:t>
            </a:r>
            <a:r>
              <a:rPr lang="zh-TW" altLang="en-US" dirty="0"/>
              <a:t>、地址</a:t>
            </a:r>
            <a:r>
              <a:rPr lang="zh-TW" altLang="en-US" dirty="0" smtClean="0"/>
              <a:t>以及</a:t>
            </a:r>
            <a:r>
              <a:rPr lang="en-US" altLang="zh-TW" dirty="0" smtClean="0"/>
              <a:t>	GOOGLE </a:t>
            </a:r>
            <a:r>
              <a:rPr lang="en-US" altLang="zh-TW" dirty="0"/>
              <a:t>MAP</a:t>
            </a:r>
            <a:r>
              <a:rPr lang="zh-TW" altLang="en-US" dirty="0"/>
              <a:t>顯示地圖等等資料。</a:t>
            </a:r>
            <a:endParaRPr lang="en-US" altLang="zh-TW" dirty="0"/>
          </a:p>
          <a:p>
            <a:r>
              <a:rPr lang="zh-TW" altLang="en-US" sz="2000" b="1" dirty="0"/>
              <a:t>收藏喜愛</a:t>
            </a:r>
            <a:r>
              <a:rPr lang="zh-TW" altLang="en-US" sz="2000" b="1" dirty="0" smtClean="0"/>
              <a:t>店家</a:t>
            </a:r>
            <a:r>
              <a:rPr lang="en-US" altLang="zh-TW" sz="2000" b="1" dirty="0" smtClean="0"/>
              <a:t>(</a:t>
            </a:r>
            <a:r>
              <a:rPr lang="zh-TW" altLang="en-US" sz="2000" b="1" dirty="0" smtClean="0"/>
              <a:t>需會員</a:t>
            </a:r>
            <a:r>
              <a:rPr lang="en-US" altLang="zh-TW" sz="2000" b="1" dirty="0" smtClean="0"/>
              <a:t>)</a:t>
            </a:r>
            <a:endParaRPr lang="en-US" altLang="zh-TW" sz="2000" b="1" dirty="0"/>
          </a:p>
          <a:p>
            <a:pPr marL="45720" indent="0">
              <a:buNone/>
            </a:pPr>
            <a:r>
              <a:rPr lang="zh-TW" altLang="en-US" dirty="0"/>
              <a:t>   </a:t>
            </a:r>
            <a:r>
              <a:rPr lang="en-US" altLang="zh-TW" dirty="0" smtClean="0"/>
              <a:t>	</a:t>
            </a:r>
            <a:r>
              <a:rPr lang="zh-TW" altLang="en-US" dirty="0" smtClean="0"/>
              <a:t>可</a:t>
            </a:r>
            <a:r>
              <a:rPr lang="zh-TW" altLang="en-US" dirty="0"/>
              <a:t>於搜尋結果頁面將喜愛的店家加入</a:t>
            </a:r>
            <a:r>
              <a:rPr lang="zh-TW" altLang="en-US" dirty="0" smtClean="0"/>
              <a:t>收藏，事後可在收藏列表中快速找該店家。</a:t>
            </a:r>
            <a:endParaRPr lang="en-US" altLang="zh-TW" dirty="0"/>
          </a:p>
          <a:p>
            <a:endParaRPr lang="zh-TW" altLang="en-US" dirty="0"/>
          </a:p>
        </p:txBody>
      </p:sp>
    </p:spTree>
    <p:extLst>
      <p:ext uri="{BB962C8B-B14F-4D97-AF65-F5344CB8AC3E}">
        <p14:creationId xmlns:p14="http://schemas.microsoft.com/office/powerpoint/2010/main" val="3146759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a:t>
            </a:r>
            <a:r>
              <a:rPr lang="zh-TW" altLang="en-US" dirty="0"/>
              <a:t>用</a:t>
            </a:r>
            <a:r>
              <a:rPr lang="zh-TW" altLang="en-US" dirty="0" smtClean="0"/>
              <a:t>技術</a:t>
            </a:r>
            <a:endParaRPr lang="zh-TW" altLang="en-US" dirty="0"/>
          </a:p>
        </p:txBody>
      </p:sp>
      <p:sp>
        <p:nvSpPr>
          <p:cNvPr id="3" name="內容版面配置區 2"/>
          <p:cNvSpPr>
            <a:spLocks noGrp="1"/>
          </p:cNvSpPr>
          <p:nvPr>
            <p:ph idx="1"/>
          </p:nvPr>
        </p:nvSpPr>
        <p:spPr/>
        <p:txBody>
          <a:bodyPr/>
          <a:lstStyle/>
          <a:p>
            <a:r>
              <a:rPr lang="en-US" altLang="zh-TW" dirty="0" smtClean="0"/>
              <a:t>Html</a:t>
            </a:r>
          </a:p>
          <a:p>
            <a:r>
              <a:rPr lang="en-US" altLang="zh-TW" dirty="0" smtClean="0"/>
              <a:t>Bootstrap</a:t>
            </a:r>
          </a:p>
          <a:p>
            <a:r>
              <a:rPr lang="en-US" altLang="zh-TW" dirty="0" smtClean="0"/>
              <a:t>JavaScript</a:t>
            </a:r>
          </a:p>
          <a:p>
            <a:r>
              <a:rPr lang="en-US" altLang="zh-TW" dirty="0" smtClean="0"/>
              <a:t>My SQL</a:t>
            </a:r>
          </a:p>
          <a:p>
            <a:r>
              <a:rPr lang="en-US" altLang="zh-TW" dirty="0" smtClean="0"/>
              <a:t>Java Servlet</a:t>
            </a:r>
          </a:p>
          <a:p>
            <a:r>
              <a:rPr lang="en-US" altLang="zh-TW" dirty="0" smtClean="0"/>
              <a:t>Yelp API</a:t>
            </a:r>
          </a:p>
          <a:p>
            <a:r>
              <a:rPr lang="en-US" altLang="zh-TW" dirty="0" smtClean="0"/>
              <a:t>Rating </a:t>
            </a:r>
            <a:r>
              <a:rPr lang="en-US" altLang="zh-TW" dirty="0" err="1" smtClean="0"/>
              <a:t>Yo</a:t>
            </a:r>
            <a:r>
              <a:rPr lang="en-US" altLang="zh-TW" dirty="0" smtClean="0"/>
              <a:t> API</a:t>
            </a:r>
          </a:p>
          <a:p>
            <a:r>
              <a:rPr lang="en-US" altLang="zh-TW" dirty="0" smtClean="0"/>
              <a:t>Google Map API</a:t>
            </a:r>
            <a:endParaRPr lang="zh-TW" altLang="en-US" dirty="0"/>
          </a:p>
        </p:txBody>
      </p:sp>
    </p:spTree>
    <p:extLst>
      <p:ext uri="{BB962C8B-B14F-4D97-AF65-F5344CB8AC3E}">
        <p14:creationId xmlns:p14="http://schemas.microsoft.com/office/powerpoint/2010/main" val="411435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Functional Map</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圓角矩形 3"/>
          <p:cNvSpPr/>
          <p:nvPr/>
        </p:nvSpPr>
        <p:spPr>
          <a:xfrm>
            <a:off x="493626" y="3348785"/>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err="1" smtClean="0"/>
              <a:t>Homgpage</a:t>
            </a:r>
            <a:endParaRPr lang="zh-TW" altLang="en-US" sz="3200" dirty="0"/>
          </a:p>
        </p:txBody>
      </p:sp>
      <p:sp>
        <p:nvSpPr>
          <p:cNvPr id="5" name="圓角矩形 4"/>
          <p:cNvSpPr/>
          <p:nvPr/>
        </p:nvSpPr>
        <p:spPr>
          <a:xfrm>
            <a:off x="3591874" y="1507843"/>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Log in</a:t>
            </a:r>
            <a:endParaRPr lang="zh-TW" altLang="en-US" sz="3200" dirty="0"/>
          </a:p>
        </p:txBody>
      </p:sp>
      <p:sp>
        <p:nvSpPr>
          <p:cNvPr id="6" name="圓角矩形 5"/>
          <p:cNvSpPr/>
          <p:nvPr/>
        </p:nvSpPr>
        <p:spPr>
          <a:xfrm>
            <a:off x="3591874" y="2862955"/>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Sign up</a:t>
            </a:r>
            <a:endParaRPr lang="zh-TW" altLang="en-US" sz="3200" dirty="0"/>
          </a:p>
        </p:txBody>
      </p:sp>
      <p:sp>
        <p:nvSpPr>
          <p:cNvPr id="7" name="圓角矩形 6"/>
          <p:cNvSpPr/>
          <p:nvPr/>
        </p:nvSpPr>
        <p:spPr>
          <a:xfrm>
            <a:off x="3591875" y="4237895"/>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Search</a:t>
            </a:r>
            <a:endParaRPr lang="zh-TW" altLang="en-US" sz="3200" dirty="0"/>
          </a:p>
        </p:txBody>
      </p:sp>
      <p:sp>
        <p:nvSpPr>
          <p:cNvPr id="8" name="圓角矩形 7"/>
          <p:cNvSpPr/>
          <p:nvPr/>
        </p:nvSpPr>
        <p:spPr>
          <a:xfrm>
            <a:off x="3591874" y="5581619"/>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Collect</a:t>
            </a:r>
            <a:endParaRPr lang="zh-TW" altLang="en-US" sz="3200" dirty="0"/>
          </a:p>
        </p:txBody>
      </p:sp>
      <p:sp>
        <p:nvSpPr>
          <p:cNvPr id="9" name="圓角矩形 8"/>
          <p:cNvSpPr/>
          <p:nvPr/>
        </p:nvSpPr>
        <p:spPr>
          <a:xfrm>
            <a:off x="6446533" y="1507843"/>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Log out</a:t>
            </a:r>
            <a:endParaRPr lang="zh-TW" altLang="en-US" sz="3200" dirty="0"/>
          </a:p>
        </p:txBody>
      </p:sp>
      <p:sp>
        <p:nvSpPr>
          <p:cNvPr id="10" name="圓角矩形 9"/>
          <p:cNvSpPr/>
          <p:nvPr/>
        </p:nvSpPr>
        <p:spPr>
          <a:xfrm>
            <a:off x="6446533" y="4237895"/>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Search Detai</a:t>
            </a:r>
            <a:r>
              <a:rPr lang="en-US" altLang="zh-TW" sz="3200" dirty="0"/>
              <a:t>l</a:t>
            </a:r>
            <a:endParaRPr lang="zh-TW" altLang="en-US" sz="3200" dirty="0"/>
          </a:p>
        </p:txBody>
      </p:sp>
      <p:sp>
        <p:nvSpPr>
          <p:cNvPr id="11" name="圓角矩形 10"/>
          <p:cNvSpPr/>
          <p:nvPr/>
        </p:nvSpPr>
        <p:spPr>
          <a:xfrm>
            <a:off x="6446533" y="5581619"/>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Collect Detail</a:t>
            </a:r>
            <a:endParaRPr lang="zh-TW" altLang="en-US" sz="3200" dirty="0"/>
          </a:p>
        </p:txBody>
      </p:sp>
      <p:cxnSp>
        <p:nvCxnSpPr>
          <p:cNvPr id="12" name="直線單箭頭接點 11"/>
          <p:cNvCxnSpPr>
            <a:stCxn id="4" idx="3"/>
            <a:endCxn id="6" idx="1"/>
          </p:cNvCxnSpPr>
          <p:nvPr/>
        </p:nvCxnSpPr>
        <p:spPr>
          <a:xfrm flipV="1">
            <a:off x="2704563" y="3477104"/>
            <a:ext cx="887311" cy="485830"/>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4" idx="3"/>
            <a:endCxn id="5" idx="1"/>
          </p:cNvCxnSpPr>
          <p:nvPr/>
        </p:nvCxnSpPr>
        <p:spPr>
          <a:xfrm flipV="1">
            <a:off x="2704563" y="2121992"/>
            <a:ext cx="887311" cy="1840942"/>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7" idx="1"/>
          </p:cNvCxnSpPr>
          <p:nvPr/>
        </p:nvCxnSpPr>
        <p:spPr>
          <a:xfrm>
            <a:off x="2702497" y="3945603"/>
            <a:ext cx="889378" cy="90644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1"/>
          </p:cNvCxnSpPr>
          <p:nvPr/>
        </p:nvCxnSpPr>
        <p:spPr>
          <a:xfrm>
            <a:off x="2731336" y="3962934"/>
            <a:ext cx="860538" cy="223283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9" idx="1"/>
          </p:cNvCxnSpPr>
          <p:nvPr/>
        </p:nvCxnSpPr>
        <p:spPr>
          <a:xfrm flipV="1">
            <a:off x="5802811" y="2121992"/>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5802811" y="4875327"/>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5802811" y="6224099"/>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979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主要架構 </a:t>
            </a:r>
            <a:r>
              <a:rPr lang="en-US" altLang="zh-TW" dirty="0" smtClean="0"/>
              <a:t>Main Structure</a:t>
            </a:r>
            <a:endParaRPr lang="zh-TW" altLang="en-US" dirty="0"/>
          </a:p>
        </p:txBody>
      </p:sp>
      <p:sp>
        <p:nvSpPr>
          <p:cNvPr id="4" name="矩形 3"/>
          <p:cNvSpPr/>
          <p:nvPr/>
        </p:nvSpPr>
        <p:spPr>
          <a:xfrm>
            <a:off x="5018244" y="204061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sp>
        <p:nvSpPr>
          <p:cNvPr id="5" name="矩形 4"/>
          <p:cNvSpPr/>
          <p:nvPr/>
        </p:nvSpPr>
        <p:spPr>
          <a:xfrm>
            <a:off x="1560578" y="3576606"/>
            <a:ext cx="264418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6" name="矩形 5"/>
          <p:cNvSpPr/>
          <p:nvPr/>
        </p:nvSpPr>
        <p:spPr>
          <a:xfrm>
            <a:off x="7751146" y="3576606"/>
            <a:ext cx="293159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detailCollectUI.jsp</a:t>
            </a:r>
            <a:endParaRPr lang="en-US" altLang="zh-TW" dirty="0" smtClean="0"/>
          </a:p>
        </p:txBody>
      </p:sp>
      <p:sp>
        <p:nvSpPr>
          <p:cNvPr id="7" name="矩形 6"/>
          <p:cNvSpPr/>
          <p:nvPr/>
        </p:nvSpPr>
        <p:spPr>
          <a:xfrm>
            <a:off x="5018243" y="3576605"/>
            <a:ext cx="2263347"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detailSearchUI.jsp</a:t>
            </a:r>
            <a:endParaRPr lang="en-US" altLang="zh-TW" dirty="0" smtClean="0"/>
          </a:p>
        </p:txBody>
      </p:sp>
      <p:cxnSp>
        <p:nvCxnSpPr>
          <p:cNvPr id="8" name="肘形接點 7"/>
          <p:cNvCxnSpPr>
            <a:stCxn id="4" idx="2"/>
            <a:endCxn id="5" idx="0"/>
          </p:cNvCxnSpPr>
          <p:nvPr/>
        </p:nvCxnSpPr>
        <p:spPr>
          <a:xfrm rot="5400000">
            <a:off x="4045373" y="1644027"/>
            <a:ext cx="769874" cy="30952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肘形接點 8"/>
          <p:cNvCxnSpPr>
            <a:stCxn id="4" idx="2"/>
            <a:endCxn id="6" idx="0"/>
          </p:cNvCxnSpPr>
          <p:nvPr/>
        </p:nvCxnSpPr>
        <p:spPr>
          <a:xfrm rot="16200000" flipH="1">
            <a:off x="7212511" y="1572173"/>
            <a:ext cx="769874" cy="32389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60577" y="5109316"/>
            <a:ext cx="2644181"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SearchHandleServlet.java</a:t>
            </a:r>
          </a:p>
        </p:txBody>
      </p:sp>
      <p:sp>
        <p:nvSpPr>
          <p:cNvPr id="11" name="矩形 10"/>
          <p:cNvSpPr/>
          <p:nvPr/>
        </p:nvSpPr>
        <p:spPr>
          <a:xfrm>
            <a:off x="7407216" y="2044368"/>
            <a:ext cx="260727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YelpCollectServlet.java</a:t>
            </a:r>
          </a:p>
        </p:txBody>
      </p:sp>
      <p:sp>
        <p:nvSpPr>
          <p:cNvPr id="12" name="矩形 11"/>
          <p:cNvSpPr/>
          <p:nvPr/>
        </p:nvSpPr>
        <p:spPr>
          <a:xfrm>
            <a:off x="7751143" y="5109315"/>
            <a:ext cx="2931599"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p>
        </p:txBody>
      </p:sp>
      <p:cxnSp>
        <p:nvCxnSpPr>
          <p:cNvPr id="13" name="直線單箭頭接點 12"/>
          <p:cNvCxnSpPr>
            <a:stCxn id="11" idx="1"/>
            <a:endCxn id="4" idx="3"/>
          </p:cNvCxnSpPr>
          <p:nvPr/>
        </p:nvCxnSpPr>
        <p:spPr>
          <a:xfrm flipH="1" flipV="1">
            <a:off x="6937660" y="2423673"/>
            <a:ext cx="469556" cy="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0"/>
            <a:endCxn id="5" idx="2"/>
          </p:cNvCxnSpPr>
          <p:nvPr/>
        </p:nvCxnSpPr>
        <p:spPr>
          <a:xfrm flipV="1">
            <a:off x="2882668" y="4342725"/>
            <a:ext cx="0"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2" idx="0"/>
            <a:endCxn id="6" idx="2"/>
          </p:cNvCxnSpPr>
          <p:nvPr/>
        </p:nvCxnSpPr>
        <p:spPr>
          <a:xfrm flipV="1">
            <a:off x="9216943" y="4342725"/>
            <a:ext cx="1" cy="76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41410" y="2040612"/>
            <a:ext cx="2607275"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Member System</a:t>
            </a:r>
            <a:endParaRPr lang="zh-TW" altLang="en-US" dirty="0" smtClean="0"/>
          </a:p>
        </p:txBody>
      </p:sp>
      <p:cxnSp>
        <p:nvCxnSpPr>
          <p:cNvPr id="19" name="直線單箭頭接點 18"/>
          <p:cNvCxnSpPr>
            <a:stCxn id="18" idx="3"/>
            <a:endCxn id="4" idx="1"/>
          </p:cNvCxnSpPr>
          <p:nvPr/>
        </p:nvCxnSpPr>
        <p:spPr>
          <a:xfrm>
            <a:off x="4548685" y="2423672"/>
            <a:ext cx="46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3"/>
            <a:endCxn id="7" idx="1"/>
          </p:cNvCxnSpPr>
          <p:nvPr/>
        </p:nvCxnSpPr>
        <p:spPr>
          <a:xfrm flipV="1">
            <a:off x="4204758" y="3959665"/>
            <a:ext cx="8134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018241" y="5109315"/>
            <a:ext cx="2263347"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YelpAPI</a:t>
            </a:r>
            <a:endParaRPr lang="en-US" altLang="zh-TW" dirty="0" smtClean="0"/>
          </a:p>
        </p:txBody>
      </p:sp>
      <p:cxnSp>
        <p:nvCxnSpPr>
          <p:cNvPr id="24" name="直線單箭頭接點 23"/>
          <p:cNvCxnSpPr>
            <a:stCxn id="22" idx="1"/>
            <a:endCxn id="10" idx="3"/>
          </p:cNvCxnSpPr>
          <p:nvPr/>
        </p:nvCxnSpPr>
        <p:spPr>
          <a:xfrm flipH="1">
            <a:off x="4204758" y="5492375"/>
            <a:ext cx="8134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2" idx="0"/>
            <a:endCxn id="7" idx="2"/>
          </p:cNvCxnSpPr>
          <p:nvPr/>
        </p:nvCxnSpPr>
        <p:spPr>
          <a:xfrm flipV="1">
            <a:off x="6149915" y="4342724"/>
            <a:ext cx="2"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2" idx="3"/>
            <a:endCxn id="12" idx="1"/>
          </p:cNvCxnSpPr>
          <p:nvPr/>
        </p:nvCxnSpPr>
        <p:spPr>
          <a:xfrm>
            <a:off x="7281588" y="5492375"/>
            <a:ext cx="46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24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a:t>
            </a:r>
            <a:r>
              <a:rPr lang="en-US" altLang="zh-TW" dirty="0" smtClean="0"/>
              <a:t>Yelp API</a:t>
            </a:r>
            <a:endParaRPr lang="zh-TW" altLang="en-US" dirty="0"/>
          </a:p>
        </p:txBody>
      </p:sp>
      <p:sp>
        <p:nvSpPr>
          <p:cNvPr id="4" name="矩形 3"/>
          <p:cNvSpPr/>
          <p:nvPr/>
        </p:nvSpPr>
        <p:spPr>
          <a:xfrm>
            <a:off x="838200" y="2507835"/>
            <a:ext cx="2786448"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5" name="矩形 4"/>
          <p:cNvSpPr/>
          <p:nvPr/>
        </p:nvSpPr>
        <p:spPr>
          <a:xfrm>
            <a:off x="838199" y="3273954"/>
            <a:ext cx="2786449" cy="7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a:t>
            </a:r>
            <a:r>
              <a:rPr lang="en-US" altLang="zh-TW" dirty="0" smtClean="0"/>
              <a:t>(</a:t>
            </a:r>
            <a:r>
              <a:rPr lang="en-US" altLang="zh-TW" dirty="0" err="1" smtClean="0"/>
              <a:t>YelpParameter</a:t>
            </a:r>
            <a:r>
              <a:rPr lang="en-US" altLang="zh-TW" dirty="0" smtClean="0"/>
              <a:t>)</a:t>
            </a:r>
          </a:p>
        </p:txBody>
      </p:sp>
      <p:sp>
        <p:nvSpPr>
          <p:cNvPr id="6" name="矩形 5"/>
          <p:cNvSpPr/>
          <p:nvPr/>
        </p:nvSpPr>
        <p:spPr>
          <a:xfrm>
            <a:off x="4962497"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7" name="矩形 6"/>
          <p:cNvSpPr/>
          <p:nvPr/>
        </p:nvSpPr>
        <p:spPr>
          <a:xfrm>
            <a:off x="4962497" y="3273954"/>
            <a:ext cx="2613683" cy="1451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mBusinessID</a:t>
            </a:r>
            <a:endParaRPr lang="en-US" altLang="zh-TW" dirty="0" smtClean="0"/>
          </a:p>
          <a:p>
            <a:r>
              <a:rPr lang="en-US" altLang="zh-TW" dirty="0" err="1" smtClean="0"/>
              <a:t>mURL</a:t>
            </a:r>
            <a:endParaRPr lang="en-US" altLang="zh-TW" dirty="0" smtClean="0"/>
          </a:p>
          <a:p>
            <a:r>
              <a:rPr lang="en-US" altLang="zh-TW" dirty="0" err="1" smtClean="0"/>
              <a:t>mPrice</a:t>
            </a:r>
            <a:endParaRPr lang="en-US" altLang="zh-TW" dirty="0" smtClean="0"/>
          </a:p>
          <a:p>
            <a:r>
              <a:rPr lang="en-US" altLang="zh-TW" dirty="0" err="1" smtClean="0"/>
              <a:t>mRating</a:t>
            </a:r>
            <a:endParaRPr lang="en-US" altLang="zh-TW" dirty="0" smtClean="0"/>
          </a:p>
          <a:p>
            <a:r>
              <a:rPr lang="en-US" altLang="zh-TW" dirty="0" err="1" smtClean="0"/>
              <a:t>mReview</a:t>
            </a:r>
            <a:endParaRPr lang="en-US" altLang="zh-TW" dirty="0" smtClean="0"/>
          </a:p>
        </p:txBody>
      </p:sp>
      <p:sp>
        <p:nvSpPr>
          <p:cNvPr id="8" name="矩形 7"/>
          <p:cNvSpPr/>
          <p:nvPr/>
        </p:nvSpPr>
        <p:spPr>
          <a:xfrm>
            <a:off x="8914029"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YelpReview.java</a:t>
            </a:r>
          </a:p>
        </p:txBody>
      </p:sp>
      <p:sp>
        <p:nvSpPr>
          <p:cNvPr id="9" name="矩形 8"/>
          <p:cNvSpPr/>
          <p:nvPr/>
        </p:nvSpPr>
        <p:spPr>
          <a:xfrm>
            <a:off x="8914029" y="3273955"/>
            <a:ext cx="2613683" cy="111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mReviewText</a:t>
            </a:r>
            <a:endParaRPr lang="en-US" altLang="zh-TW" dirty="0" smtClean="0"/>
          </a:p>
          <a:p>
            <a:r>
              <a:rPr lang="en-US" altLang="zh-TW" dirty="0" err="1" smtClean="0"/>
              <a:t>mUserName</a:t>
            </a:r>
            <a:endParaRPr lang="en-US" altLang="zh-TW" dirty="0" smtClean="0"/>
          </a:p>
          <a:p>
            <a:r>
              <a:rPr lang="en-US" altLang="zh-TW" dirty="0" err="1" smtClean="0"/>
              <a:t>mTime</a:t>
            </a:r>
            <a:endParaRPr lang="en-US" altLang="zh-TW" dirty="0" smtClean="0"/>
          </a:p>
          <a:p>
            <a:r>
              <a:rPr lang="en-US" altLang="zh-TW" dirty="0" err="1" smtClean="0"/>
              <a:t>mRating</a:t>
            </a:r>
            <a:endParaRPr lang="en-US" altLang="zh-TW" dirty="0" smtClean="0"/>
          </a:p>
        </p:txBody>
      </p:sp>
      <p:sp>
        <p:nvSpPr>
          <p:cNvPr id="10" name="矩形 9"/>
          <p:cNvSpPr/>
          <p:nvPr/>
        </p:nvSpPr>
        <p:spPr>
          <a:xfrm>
            <a:off x="838199" y="4806873"/>
            <a:ext cx="2786448" cy="64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YelpParameter.java</a:t>
            </a:r>
          </a:p>
        </p:txBody>
      </p:sp>
      <p:cxnSp>
        <p:nvCxnSpPr>
          <p:cNvPr id="11" name="肘形接點 10"/>
          <p:cNvCxnSpPr>
            <a:stCxn id="10" idx="0"/>
            <a:endCxn id="5" idx="2"/>
          </p:cNvCxnSpPr>
          <p:nvPr/>
        </p:nvCxnSpPr>
        <p:spPr>
          <a:xfrm rot="5400000" flipH="1" flipV="1">
            <a:off x="1848364" y="4423814"/>
            <a:ext cx="76611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5" idx="3"/>
            <a:endCxn id="6" idx="1"/>
          </p:cNvCxnSpPr>
          <p:nvPr/>
        </p:nvCxnSpPr>
        <p:spPr>
          <a:xfrm flipV="1">
            <a:off x="3624648" y="2890895"/>
            <a:ext cx="1337849" cy="766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接點 12"/>
          <p:cNvCxnSpPr>
            <a:stCxn id="8" idx="1"/>
            <a:endCxn id="7" idx="3"/>
          </p:cNvCxnSpPr>
          <p:nvPr/>
        </p:nvCxnSpPr>
        <p:spPr>
          <a:xfrm rot="10800000" flipV="1">
            <a:off x="7576181" y="2890895"/>
            <a:ext cx="1337849" cy="1108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5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會員功能 </a:t>
            </a:r>
            <a:r>
              <a:rPr lang="en-US" altLang="zh-TW" dirty="0" smtClean="0"/>
              <a:t>Member System</a:t>
            </a:r>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LoginVerificationServlet.java</a:t>
            </a:r>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LogoutServlet.java</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RegisterServlet.java</a:t>
            </a:r>
          </a:p>
        </p:txBody>
      </p:sp>
      <p:sp>
        <p:nvSpPr>
          <p:cNvPr id="7" name="矩形 6"/>
          <p:cNvSpPr/>
          <p:nvPr/>
        </p:nvSpPr>
        <p:spPr>
          <a:xfrm>
            <a:off x="4748679" y="4600065"/>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LoginVerification.java</a:t>
            </a:r>
            <a:endParaRPr lang="en-US" altLang="zh-TW" dirty="0" smtClean="0"/>
          </a:p>
        </p:txBody>
      </p:sp>
      <p:sp>
        <p:nvSpPr>
          <p:cNvPr id="8" name="矩形 7"/>
          <p:cNvSpPr/>
          <p:nvPr/>
        </p:nvSpPr>
        <p:spPr>
          <a:xfrm>
            <a:off x="8372792" y="4580553"/>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LogoutServer.java</a:t>
            </a:r>
            <a:endParaRPr lang="en-US" altLang="zh-TW" dirty="0" smtClean="0"/>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RegisterServer.java</a:t>
            </a:r>
            <a:endParaRPr lang="en-US" altLang="zh-TW" dirty="0" smtClean="0"/>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isInvalidAccount</a:t>
            </a:r>
            <a:r>
              <a:rPr lang="en-US" altLang="zh-TW" dirty="0" smtClean="0"/>
              <a:t>()</a:t>
            </a:r>
          </a:p>
          <a:p>
            <a:r>
              <a:rPr lang="en-US" altLang="zh-TW" dirty="0" err="1" smtClean="0"/>
              <a:t>isInvalidPassword</a:t>
            </a:r>
            <a:r>
              <a:rPr lang="en-US" altLang="zh-TW" dirty="0" smtClean="0"/>
              <a:t>()</a:t>
            </a:r>
          </a:p>
          <a:p>
            <a:r>
              <a:rPr lang="en-US" altLang="zh-TW" dirty="0" err="1" smtClean="0"/>
              <a:t>isInvalidUsername</a:t>
            </a:r>
            <a:r>
              <a:rPr lang="en-US" altLang="zh-TW" dirty="0" smtClean="0"/>
              <a:t>()</a:t>
            </a:r>
          </a:p>
          <a:p>
            <a:r>
              <a:rPr lang="en-US" altLang="zh-TW" dirty="0" err="1" smtClean="0"/>
              <a:t>registerAdd</a:t>
            </a:r>
            <a:r>
              <a:rPr lang="en-US" altLang="zh-TW" dirty="0" smtClean="0"/>
              <a:t>()</a:t>
            </a:r>
          </a:p>
        </p:txBody>
      </p:sp>
      <p:sp>
        <p:nvSpPr>
          <p:cNvPr id="11" name="矩形 10"/>
          <p:cNvSpPr/>
          <p:nvPr/>
        </p:nvSpPr>
        <p:spPr>
          <a:xfrm>
            <a:off x="4748679" y="5366183"/>
            <a:ext cx="3131820" cy="672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verification()</a:t>
            </a:r>
          </a:p>
        </p:txBody>
      </p:sp>
      <p:cxnSp>
        <p:nvCxnSpPr>
          <p:cNvPr id="12" name="直線單箭頭接點 11"/>
          <p:cNvCxnSpPr>
            <a:stCxn id="7" idx="0"/>
            <a:endCxn id="4" idx="2"/>
          </p:cNvCxnSpPr>
          <p:nvPr/>
        </p:nvCxnSpPr>
        <p:spPr>
          <a:xfrm flipV="1">
            <a:off x="6314589" y="3817365"/>
            <a:ext cx="0" cy="7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0"/>
            <a:endCxn id="5" idx="2"/>
          </p:cNvCxnSpPr>
          <p:nvPr/>
        </p:nvCxnSpPr>
        <p:spPr>
          <a:xfrm flipV="1">
            <a:off x="9938702" y="3817365"/>
            <a:ext cx="0" cy="76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55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效能測試</a:t>
            </a: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86705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1</a:t>
            </a:r>
            <a:endParaRPr lang="zh-TW" altLang="en-US" baseline="-25000" dirty="0"/>
          </a:p>
        </p:txBody>
      </p:sp>
      <p:sp>
        <p:nvSpPr>
          <p:cNvPr id="3" name="內容版面配置區 2"/>
          <p:cNvSpPr>
            <a:spLocks noGrp="1"/>
          </p:cNvSpPr>
          <p:nvPr>
            <p:ph idx="1"/>
          </p:nvPr>
        </p:nvSpPr>
        <p:spPr/>
        <p:txBody>
          <a:bodyPr/>
          <a:lstStyle/>
          <a:p>
            <a:r>
              <a:rPr lang="en-US" altLang="zh-TW" dirty="0" smtClean="0"/>
              <a:t>Yelp API</a:t>
            </a:r>
            <a:r>
              <a:rPr lang="zh-TW" altLang="en-US" dirty="0" smtClean="0"/>
              <a:t>對一開始的我們過於陌生，沒有任何一個組員有聽過。</a:t>
            </a:r>
            <a:endParaRPr lang="en-US" altLang="zh-TW" dirty="0"/>
          </a:p>
          <a:p>
            <a:endParaRPr lang="en-US" altLang="zh-TW" dirty="0" smtClean="0"/>
          </a:p>
          <a:p>
            <a:r>
              <a:rPr lang="zh-TW" altLang="en-US" dirty="0" smtClean="0"/>
              <a:t>解決辦法</a:t>
            </a:r>
            <a:r>
              <a:rPr lang="en-US" altLang="zh-TW" dirty="0" smtClean="0"/>
              <a:t>:</a:t>
            </a:r>
          </a:p>
          <a:p>
            <a:pPr lvl="1"/>
            <a:r>
              <a:rPr lang="zh-TW" altLang="en-US" dirty="0" smtClean="0"/>
              <a:t>前</a:t>
            </a:r>
            <a:r>
              <a:rPr lang="zh-TW" altLang="en-US" dirty="0"/>
              <a:t>一個</a:t>
            </a:r>
            <a:r>
              <a:rPr lang="zh-TW" altLang="en-US" dirty="0" smtClean="0"/>
              <a:t>禮拜分頭搜尋並試圖了解</a:t>
            </a:r>
            <a:r>
              <a:rPr lang="en-US" altLang="zh-TW" dirty="0" smtClean="0"/>
              <a:t>Yelp</a:t>
            </a:r>
            <a:r>
              <a:rPr lang="zh-TW" altLang="en-US" dirty="0"/>
              <a:t> </a:t>
            </a:r>
            <a:r>
              <a:rPr lang="en-US" altLang="zh-TW" dirty="0" smtClean="0"/>
              <a:t>API</a:t>
            </a:r>
            <a:r>
              <a:rPr lang="zh-TW" altLang="en-US" dirty="0" smtClean="0"/>
              <a:t>的功能以及發展性。</a:t>
            </a:r>
            <a:endParaRPr lang="en-US" altLang="zh-TW" dirty="0" smtClean="0"/>
          </a:p>
        </p:txBody>
      </p:sp>
    </p:spTree>
    <p:extLst>
      <p:ext uri="{BB962C8B-B14F-4D97-AF65-F5344CB8AC3E}">
        <p14:creationId xmlns:p14="http://schemas.microsoft.com/office/powerpoint/2010/main" val="1711582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2</a:t>
            </a:r>
            <a:endParaRPr lang="zh-TW" altLang="en-US" baseline="-25000" dirty="0"/>
          </a:p>
        </p:txBody>
      </p:sp>
      <p:sp>
        <p:nvSpPr>
          <p:cNvPr id="3" name="內容版面配置區 2"/>
          <p:cNvSpPr>
            <a:spLocks noGrp="1"/>
          </p:cNvSpPr>
          <p:nvPr>
            <p:ph idx="1"/>
          </p:nvPr>
        </p:nvSpPr>
        <p:spPr/>
        <p:txBody>
          <a:bodyPr/>
          <a:lstStyle/>
          <a:p>
            <a:r>
              <a:rPr lang="en-US" altLang="zh-TW" dirty="0" smtClean="0"/>
              <a:t>Yelp API</a:t>
            </a:r>
            <a:r>
              <a:rPr lang="zh-TW" altLang="en-US" dirty="0" smtClean="0"/>
              <a:t>的回應速度非常緩慢，我們時常會以為是程式有誤，但其實只是</a:t>
            </a:r>
            <a:r>
              <a:rPr lang="en-US" altLang="zh-TW" dirty="0" smtClean="0"/>
              <a:t>Yelp API</a:t>
            </a:r>
            <a:r>
              <a:rPr lang="zh-TW" altLang="en-US" dirty="0" smtClean="0"/>
              <a:t>尚未處理完資訊，導致浪費許多時間。</a:t>
            </a:r>
            <a:endParaRPr lang="en-US" altLang="zh-TW" dirty="0" smtClean="0"/>
          </a:p>
          <a:p>
            <a:endParaRPr lang="en-US" altLang="zh-TW" dirty="0"/>
          </a:p>
          <a:p>
            <a:r>
              <a:rPr lang="zh-TW" altLang="en-US" dirty="0" smtClean="0"/>
              <a:t>解決辦法</a:t>
            </a:r>
            <a:endParaRPr lang="en-US" altLang="zh-TW" dirty="0" smtClean="0"/>
          </a:p>
          <a:p>
            <a:pPr lvl="1"/>
            <a:r>
              <a:rPr lang="zh-TW" altLang="en-US" dirty="0" smtClean="0"/>
              <a:t>在其他地方盡量加快程式的運作速度，補足</a:t>
            </a:r>
            <a:r>
              <a:rPr lang="en-US" altLang="zh-TW" dirty="0" smtClean="0"/>
              <a:t>Yelp</a:t>
            </a:r>
            <a:r>
              <a:rPr lang="zh-TW" altLang="en-US" dirty="0" smtClean="0"/>
              <a:t>速度緩慢地問題，以及有耐心。</a:t>
            </a:r>
            <a:endParaRPr lang="zh-TW" altLang="en-US" dirty="0"/>
          </a:p>
        </p:txBody>
      </p:sp>
    </p:spTree>
    <p:extLst>
      <p:ext uri="{BB962C8B-B14F-4D97-AF65-F5344CB8AC3E}">
        <p14:creationId xmlns:p14="http://schemas.microsoft.com/office/powerpoint/2010/main" val="71576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技術概念和特色</a:t>
            </a:r>
            <a:endParaRPr lang="zh-TW" altLang="en-US" dirty="0"/>
          </a:p>
        </p:txBody>
      </p:sp>
      <p:sp>
        <p:nvSpPr>
          <p:cNvPr id="3" name="內容版面配置區 2"/>
          <p:cNvSpPr>
            <a:spLocks noGrp="1"/>
          </p:cNvSpPr>
          <p:nvPr>
            <p:ph idx="1"/>
          </p:nvPr>
        </p:nvSpPr>
        <p:spPr/>
        <p:txBody>
          <a:bodyPr/>
          <a:lstStyle/>
          <a:p>
            <a:r>
              <a:rPr lang="zh-TW" altLang="en-US" dirty="0" smtClean="0"/>
              <a:t>透過簡易的</a:t>
            </a:r>
            <a:r>
              <a:rPr lang="en-US" altLang="zh-TW" dirty="0" smtClean="0"/>
              <a:t>Http Get</a:t>
            </a:r>
            <a:r>
              <a:rPr lang="zh-TW" altLang="en-US" dirty="0" smtClean="0"/>
              <a:t>即可獲得許</a:t>
            </a:r>
            <a:r>
              <a:rPr lang="zh-TW" altLang="en-US" dirty="0"/>
              <a:t>多</a:t>
            </a:r>
            <a:r>
              <a:rPr lang="zh-TW" altLang="en-US" dirty="0" smtClean="0"/>
              <a:t>店家的資訊，包含</a:t>
            </a:r>
            <a:endParaRPr lang="en-US" altLang="zh-TW" dirty="0" smtClean="0"/>
          </a:p>
          <a:p>
            <a:pPr lvl="1"/>
            <a:r>
              <a:rPr lang="zh-TW" altLang="en-US" dirty="0" smtClean="0"/>
              <a:t>餐廳</a:t>
            </a:r>
            <a:endParaRPr lang="en-US" altLang="zh-TW" dirty="0" smtClean="0"/>
          </a:p>
          <a:p>
            <a:pPr lvl="1"/>
            <a:r>
              <a:rPr lang="zh-TW" altLang="en-US" dirty="0" smtClean="0"/>
              <a:t>快遞</a:t>
            </a:r>
            <a:endParaRPr lang="en-US" altLang="zh-TW" dirty="0" smtClean="0"/>
          </a:p>
          <a:p>
            <a:pPr lvl="1"/>
            <a:r>
              <a:rPr lang="zh-TW" altLang="en-US" dirty="0" smtClean="0"/>
              <a:t>景點</a:t>
            </a:r>
            <a:endParaRPr lang="en-US" altLang="zh-TW" dirty="0" smtClean="0"/>
          </a:p>
          <a:p>
            <a:pPr lvl="1"/>
            <a:endParaRPr lang="en-US" altLang="zh-TW" dirty="0" smtClean="0"/>
          </a:p>
          <a:p>
            <a:r>
              <a:rPr lang="zh-TW" altLang="en-US" dirty="0" smtClean="0"/>
              <a:t>可</a:t>
            </a:r>
            <a:r>
              <a:rPr lang="zh-TW" altLang="en-US" dirty="0"/>
              <a:t>設定的參數多樣</a:t>
            </a:r>
            <a:endParaRPr lang="en-US" altLang="zh-TW" dirty="0"/>
          </a:p>
          <a:p>
            <a:pPr lvl="1"/>
            <a:r>
              <a:rPr lang="zh-TW" altLang="en-US" dirty="0"/>
              <a:t>店家名稱</a:t>
            </a:r>
            <a:endParaRPr lang="en-US" altLang="zh-TW" dirty="0"/>
          </a:p>
          <a:p>
            <a:pPr lvl="1"/>
            <a:r>
              <a:rPr lang="zh-TW" altLang="en-US" dirty="0"/>
              <a:t>距離</a:t>
            </a:r>
            <a:endParaRPr lang="en-US" altLang="zh-TW" dirty="0"/>
          </a:p>
          <a:p>
            <a:pPr lvl="1"/>
            <a:r>
              <a:rPr lang="zh-TW" altLang="en-US" dirty="0"/>
              <a:t>區域</a:t>
            </a:r>
            <a:endParaRPr lang="en-US" altLang="zh-TW" dirty="0"/>
          </a:p>
          <a:p>
            <a:pPr lvl="1"/>
            <a:r>
              <a:rPr lang="zh-TW" altLang="en-US" dirty="0"/>
              <a:t>營業時間</a:t>
            </a:r>
          </a:p>
          <a:p>
            <a:pPr lvl="1"/>
            <a:endParaRPr lang="en-US" altLang="zh-TW" dirty="0" smtClean="0"/>
          </a:p>
        </p:txBody>
      </p:sp>
    </p:spTree>
    <p:extLst>
      <p:ext uri="{BB962C8B-B14F-4D97-AF65-F5344CB8AC3E}">
        <p14:creationId xmlns:p14="http://schemas.microsoft.com/office/powerpoint/2010/main" val="2539187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3</a:t>
            </a:r>
            <a:endParaRPr lang="zh-TW" altLang="en-US" baseline="-25000" dirty="0"/>
          </a:p>
        </p:txBody>
      </p:sp>
      <p:sp>
        <p:nvSpPr>
          <p:cNvPr id="3" name="內容版面配置區 2"/>
          <p:cNvSpPr>
            <a:spLocks noGrp="1"/>
          </p:cNvSpPr>
          <p:nvPr>
            <p:ph idx="1"/>
          </p:nvPr>
        </p:nvSpPr>
        <p:spPr/>
        <p:txBody>
          <a:bodyPr/>
          <a:lstStyle/>
          <a:p>
            <a:r>
              <a:rPr lang="zh-TW" altLang="en-US" dirty="0" smtClean="0"/>
              <a:t>找了一整天的</a:t>
            </a:r>
            <a:r>
              <a:rPr lang="en-US" altLang="zh-TW" dirty="0" smtClean="0"/>
              <a:t>BUG</a:t>
            </a:r>
            <a:r>
              <a:rPr lang="zh-TW" altLang="en-US" dirty="0" smtClean="0"/>
              <a:t>，最後發現是某位組員的編碼設定有誤導致。</a:t>
            </a:r>
            <a:endParaRPr lang="en-US" altLang="zh-TW" dirty="0" smtClean="0"/>
          </a:p>
          <a:p>
            <a:endParaRPr lang="en-US" altLang="zh-TW" dirty="0"/>
          </a:p>
          <a:p>
            <a:r>
              <a:rPr lang="zh-TW" altLang="en-US" dirty="0" smtClean="0"/>
              <a:t>解決辦法</a:t>
            </a:r>
            <a:endParaRPr lang="en-US" altLang="zh-TW" dirty="0"/>
          </a:p>
          <a:p>
            <a:pPr lvl="1"/>
            <a:r>
              <a:rPr lang="zh-TW" altLang="en-US" dirty="0" smtClean="0"/>
              <a:t>統一使用固定的標頭檔以及</a:t>
            </a:r>
            <a:r>
              <a:rPr lang="en-US" altLang="zh-TW" dirty="0" smtClean="0"/>
              <a:t>JS</a:t>
            </a:r>
            <a:r>
              <a:rPr lang="zh-TW" altLang="en-US" smtClean="0"/>
              <a:t>，不讓這種事情再次發生。</a:t>
            </a:r>
            <a:endParaRPr lang="zh-TW" altLang="en-US" dirty="0"/>
          </a:p>
        </p:txBody>
      </p:sp>
    </p:spTree>
    <p:extLst>
      <p:ext uri="{BB962C8B-B14F-4D97-AF65-F5344CB8AC3E}">
        <p14:creationId xmlns:p14="http://schemas.microsoft.com/office/powerpoint/2010/main" val="101103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a:t>
            </a:r>
            <a:endParaRPr lang="zh-TW" altLang="en-US" dirty="0"/>
          </a:p>
        </p:txBody>
      </p:sp>
      <p:sp>
        <p:nvSpPr>
          <p:cNvPr id="3" name="內容版面配置區 2"/>
          <p:cNvSpPr>
            <a:spLocks noGrp="1"/>
          </p:cNvSpPr>
          <p:nvPr>
            <p:ph idx="1"/>
          </p:nvPr>
        </p:nvSpPr>
        <p:spPr/>
        <p:txBody>
          <a:bodyPr/>
          <a:lstStyle/>
          <a:p>
            <a:r>
              <a:rPr lang="en-US" altLang="zh-TW" dirty="0" smtClean="0"/>
              <a:t>Yelp </a:t>
            </a:r>
            <a:r>
              <a:rPr lang="en-US" altLang="zh-TW" dirty="0"/>
              <a:t>API Document: </a:t>
            </a:r>
            <a:r>
              <a:rPr lang="en-US" altLang="zh-TW" dirty="0">
                <a:hlinkClick r:id="rId2"/>
              </a:rPr>
              <a:t>https://</a:t>
            </a:r>
            <a:r>
              <a:rPr lang="en-US" altLang="zh-TW" dirty="0" smtClean="0">
                <a:hlinkClick r:id="rId2"/>
              </a:rPr>
              <a:t>www.yelp.com/developers/documentation/v3</a:t>
            </a:r>
            <a:endParaRPr lang="en-US" altLang="zh-TW" dirty="0" smtClean="0"/>
          </a:p>
          <a:p>
            <a:endParaRPr lang="zh-TW" altLang="en-US" dirty="0"/>
          </a:p>
        </p:txBody>
      </p:sp>
    </p:spTree>
    <p:extLst>
      <p:ext uri="{BB962C8B-B14F-4D97-AF65-F5344CB8AC3E}">
        <p14:creationId xmlns:p14="http://schemas.microsoft.com/office/powerpoint/2010/main" val="430039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組員分工情況</a:t>
            </a:r>
          </a:p>
        </p:txBody>
      </p:sp>
      <p:sp>
        <p:nvSpPr>
          <p:cNvPr id="3" name="內容版面配置區 2"/>
          <p:cNvSpPr>
            <a:spLocks noGrp="1"/>
          </p:cNvSpPr>
          <p:nvPr>
            <p:ph idx="1"/>
          </p:nvPr>
        </p:nvSpPr>
        <p:spPr/>
        <p:txBody>
          <a:bodyPr/>
          <a:lstStyle/>
          <a:p>
            <a:r>
              <a:rPr lang="zh-TW" altLang="en-US" dirty="0" smtClean="0"/>
              <a:t>黃佳惠：會員系統，資料庫管理，網站</a:t>
            </a:r>
            <a:r>
              <a:rPr lang="en-US" altLang="zh-TW" dirty="0" smtClean="0"/>
              <a:t>UI</a:t>
            </a:r>
            <a:r>
              <a:rPr lang="zh-TW" altLang="en-US" dirty="0" smtClean="0"/>
              <a:t>設計</a:t>
            </a:r>
            <a:endParaRPr lang="en-US" altLang="zh-TW" dirty="0" smtClean="0"/>
          </a:p>
          <a:p>
            <a:r>
              <a:rPr lang="zh-TW" altLang="en-US" dirty="0" smtClean="0"/>
              <a:t>吉天仲：</a:t>
            </a:r>
            <a:r>
              <a:rPr lang="en-US" altLang="zh-TW" dirty="0" smtClean="0"/>
              <a:t>Google Map</a:t>
            </a:r>
            <a:r>
              <a:rPr lang="zh-TW" altLang="en-US" dirty="0" smtClean="0"/>
              <a:t>，搜尋結果</a:t>
            </a:r>
            <a:endParaRPr lang="en-US" altLang="zh-TW" dirty="0" smtClean="0"/>
          </a:p>
          <a:p>
            <a:r>
              <a:rPr lang="zh-TW" altLang="en-US" dirty="0" smtClean="0"/>
              <a:t>彭冠傑：收藏，收藏列表</a:t>
            </a:r>
            <a:endParaRPr lang="en-US" altLang="zh-TW" dirty="0" smtClean="0"/>
          </a:p>
          <a:p>
            <a:r>
              <a:rPr lang="zh-TW" altLang="en-US" dirty="0" smtClean="0"/>
              <a:t>陳威廷：</a:t>
            </a:r>
            <a:r>
              <a:rPr lang="en-US" altLang="zh-TW" dirty="0" smtClean="0"/>
              <a:t>Yelp API</a:t>
            </a:r>
            <a:r>
              <a:rPr lang="zh-TW" altLang="en-US" dirty="0" smtClean="0"/>
              <a:t>封裝</a:t>
            </a:r>
            <a:endParaRPr lang="en-US" altLang="zh-TW" dirty="0" smtClean="0"/>
          </a:p>
          <a:p>
            <a:r>
              <a:rPr lang="zh-TW" altLang="en-US" dirty="0" smtClean="0"/>
              <a:t>田慶秋</a:t>
            </a:r>
            <a:r>
              <a:rPr lang="zh-TW" altLang="en-US" dirty="0"/>
              <a:t>：</a:t>
            </a:r>
          </a:p>
        </p:txBody>
      </p:sp>
    </p:spTree>
    <p:extLst>
      <p:ext uri="{BB962C8B-B14F-4D97-AF65-F5344CB8AC3E}">
        <p14:creationId xmlns:p14="http://schemas.microsoft.com/office/powerpoint/2010/main" val="35353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點擊標頭列中註冊的即可註冊成為會員</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853225" y="2582684"/>
            <a:ext cx="7346428" cy="4130349"/>
          </a:xfrm>
          <a:prstGeom prst="rect">
            <a:avLst/>
          </a:prstGeom>
        </p:spPr>
      </p:pic>
      <p:sp>
        <p:nvSpPr>
          <p:cNvPr id="5" name="橢圓 4"/>
          <p:cNvSpPr/>
          <p:nvPr/>
        </p:nvSpPr>
        <p:spPr>
          <a:xfrm>
            <a:off x="9564167" y="2988527"/>
            <a:ext cx="1022163" cy="44824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486146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34489" y="1127336"/>
            <a:ext cx="9298305" cy="5227744"/>
          </a:xfrm>
          <a:prstGeom prst="rect">
            <a:avLst/>
          </a:prstGeom>
        </p:spPr>
      </p:pic>
    </p:spTree>
    <p:extLst>
      <p:ext uri="{BB962C8B-B14F-4D97-AF65-F5344CB8AC3E}">
        <p14:creationId xmlns:p14="http://schemas.microsoft.com/office/powerpoint/2010/main" val="173065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點擊標頭列上登入即可輸入帳號密碼登入</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265827" y="2487597"/>
            <a:ext cx="7618194" cy="4283143"/>
          </a:xfrm>
          <a:prstGeom prst="rect">
            <a:avLst/>
          </a:prstGeom>
        </p:spPr>
      </p:pic>
      <p:sp>
        <p:nvSpPr>
          <p:cNvPr id="5" name="橢圓 4"/>
          <p:cNvSpPr/>
          <p:nvPr/>
        </p:nvSpPr>
        <p:spPr>
          <a:xfrm>
            <a:off x="8876371" y="2977376"/>
            <a:ext cx="669073"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715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0576" y="1115122"/>
            <a:ext cx="9623984" cy="5410849"/>
          </a:xfrm>
          <a:prstGeom prst="rect">
            <a:avLst/>
          </a:prstGeom>
        </p:spPr>
      </p:pic>
    </p:spTree>
    <p:extLst>
      <p:ext uri="{BB962C8B-B14F-4D97-AF65-F5344CB8AC3E}">
        <p14:creationId xmlns:p14="http://schemas.microsoft.com/office/powerpoint/2010/main" val="3012362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en-US" altLang="zh-TW" dirty="0" smtClean="0"/>
              <a:t>Search</a:t>
            </a:r>
            <a:r>
              <a:rPr lang="zh-TW" altLang="en-US" dirty="0" smtClean="0"/>
              <a:t>欄中鍵入想搜尋的店家名稱，</a:t>
            </a:r>
            <a:r>
              <a:rPr lang="en-US" altLang="zh-TW" dirty="0" smtClean="0"/>
              <a:t>Near</a:t>
            </a:r>
            <a:r>
              <a:rPr lang="zh-TW" altLang="en-US" dirty="0" smtClean="0"/>
              <a:t>欄中鍵入地名或地址，可搜尋符合條件的商家。</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3311912" y="2714283"/>
            <a:ext cx="7100957" cy="3992339"/>
          </a:xfrm>
          <a:prstGeom prst="rect">
            <a:avLst/>
          </a:prstGeom>
        </p:spPr>
      </p:pic>
      <p:sp>
        <p:nvSpPr>
          <p:cNvPr id="5" name="橢圓 4"/>
          <p:cNvSpPr/>
          <p:nvPr/>
        </p:nvSpPr>
        <p:spPr>
          <a:xfrm>
            <a:off x="5564458" y="4276491"/>
            <a:ext cx="1215483" cy="5575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7099880" y="4298795"/>
            <a:ext cx="1022796" cy="535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549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58421" y="1165860"/>
            <a:ext cx="9514403" cy="5349240"/>
          </a:xfrm>
          <a:prstGeom prst="rect">
            <a:avLst/>
          </a:prstGeom>
        </p:spPr>
      </p:pic>
    </p:spTree>
    <p:extLst>
      <p:ext uri="{BB962C8B-B14F-4D97-AF65-F5344CB8AC3E}">
        <p14:creationId xmlns:p14="http://schemas.microsoft.com/office/powerpoint/2010/main" val="1438976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264</TotalTime>
  <Words>753</Words>
  <Application>Microsoft Office PowerPoint</Application>
  <PresentationFormat>寬螢幕</PresentationFormat>
  <Paragraphs>157</Paragraphs>
  <Slides>32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32</vt:i4>
      </vt:variant>
    </vt:vector>
  </HeadingPairs>
  <TitlesOfParts>
    <vt:vector size="37" baseType="lpstr">
      <vt:lpstr>微軟正黑體</vt:lpstr>
      <vt:lpstr>Arial</vt:lpstr>
      <vt:lpstr>Consolas</vt:lpstr>
      <vt:lpstr>Wingdings 3</vt:lpstr>
      <vt:lpstr>絲縷</vt:lpstr>
      <vt:lpstr>YelpBlaBla</vt:lpstr>
      <vt:lpstr>Yelp API簡介</vt:lpstr>
      <vt:lpstr>技術概念和特色</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技術概念</vt:lpstr>
      <vt:lpstr>API操作範例 - Search</vt:lpstr>
      <vt:lpstr>API操作範例 - Review</vt:lpstr>
      <vt:lpstr>目前存在之應用</vt:lpstr>
      <vt:lpstr>潛在之應用</vt:lpstr>
      <vt:lpstr>YelpBlaBla簡介</vt:lpstr>
      <vt:lpstr>使用技術</vt:lpstr>
      <vt:lpstr>Functional Map</vt:lpstr>
      <vt:lpstr>類別圖 - 主要架構 Main Structure</vt:lpstr>
      <vt:lpstr>類別圖 - Yelp API</vt:lpstr>
      <vt:lpstr>類別圖 - 會員功能 Member System</vt:lpstr>
      <vt:lpstr>效能測試</vt:lpstr>
      <vt:lpstr>遭遇的困難1</vt:lpstr>
      <vt:lpstr>遭遇的困難2</vt:lpstr>
      <vt:lpstr>遭遇的困難3</vt:lpstr>
      <vt:lpstr>參考</vt:lpstr>
      <vt:lpstr>組員分工情況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YelpFoodSearch</dc:title>
  <dc:creator>Waiting Chen</dc:creator>
  <cp:lastModifiedBy>chi</cp:lastModifiedBy>
  <cp:revision>33</cp:revision>
  <dcterms:created xsi:type="dcterms:W3CDTF">2017-06-20T09:36:29Z</dcterms:created>
  <dcterms:modified xsi:type="dcterms:W3CDTF">2017-06-20T14:33:29Z</dcterms:modified>
</cp:coreProperties>
</file>