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297" r:id="rId11"/>
    <p:sldId id="298" r:id="rId12"/>
    <p:sldId id="310" r:id="rId13"/>
    <p:sldId id="299" r:id="rId14"/>
    <p:sldId id="311" r:id="rId15"/>
    <p:sldId id="300" r:id="rId16"/>
    <p:sldId id="312" r:id="rId17"/>
    <p:sldId id="301" r:id="rId18"/>
    <p:sldId id="313" r:id="rId19"/>
    <p:sldId id="278" r:id="rId20"/>
    <p:sldId id="303" r:id="rId21"/>
    <p:sldId id="304" r:id="rId22"/>
    <p:sldId id="305" r:id="rId23"/>
    <p:sldId id="306" r:id="rId24"/>
    <p:sldId id="307" r:id="rId25"/>
    <p:sldId id="308" r:id="rId26"/>
    <p:sldId id="273" r:id="rId27"/>
    <p:sldId id="292" r:id="rId28"/>
    <p:sldId id="293" r:id="rId29"/>
    <p:sldId id="269" r:id="rId30"/>
    <p:sldId id="270" r:id="rId31"/>
    <p:sldId id="271" r:id="rId32"/>
    <p:sldId id="314" r:id="rId33"/>
    <p:sldId id="315" r:id="rId34"/>
    <p:sldId id="265" r:id="rId35"/>
    <p:sldId id="287" r:id="rId36"/>
    <p:sldId id="288" r:id="rId37"/>
    <p:sldId id="289" r:id="rId38"/>
    <p:sldId id="290" r:id="rId39"/>
    <p:sldId id="291" r:id="rId40"/>
    <p:sldId id="266" r:id="rId41"/>
    <p:sldId id="267" r:id="rId42"/>
    <p:sldId id="294" r:id="rId43"/>
    <p:sldId id="295" r:id="rId44"/>
    <p:sldId id="296" r:id="rId45"/>
    <p:sldId id="302" r:id="rId46"/>
    <p:sldId id="309"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6" d="100"/>
          <a:sy n="86" d="100"/>
        </p:scale>
        <p:origin x="1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penut85420/WBSE_Proje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使用者：毛毛</a:t>
            </a:r>
            <a:endParaRPr lang="en-US" altLang="zh-TW" b="1" dirty="0"/>
          </a:p>
          <a:p>
            <a:r>
              <a:rPr lang="zh-TW" altLang="en-US" b="1" dirty="0"/>
              <a:t>職業：海洋大學資工系學生</a:t>
            </a:r>
            <a:endParaRPr lang="en-US" altLang="zh-TW" b="1" dirty="0"/>
          </a:p>
          <a:p>
            <a:r>
              <a:rPr lang="zh-TW" altLang="en-US" b="1" dirty="0"/>
              <a:t>生日：</a:t>
            </a:r>
            <a:r>
              <a:rPr lang="en-US" altLang="zh-TW" b="1" dirty="0"/>
              <a:t>1996/02/02</a:t>
            </a:r>
          </a:p>
          <a:p>
            <a:endParaRPr lang="zh-TW" altLang="en-US" dirty="0"/>
          </a:p>
        </p:txBody>
      </p:sp>
    </p:spTree>
    <p:extLst>
      <p:ext uri="{BB962C8B-B14F-4D97-AF65-F5344CB8AC3E}">
        <p14:creationId xmlns:p14="http://schemas.microsoft.com/office/powerpoint/2010/main" val="228705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毛毛和朋友相約今晚</a:t>
            </a:r>
            <a:r>
              <a:rPr lang="zh-TW" altLang="en-US" b="1" dirty="0" smtClean="0"/>
              <a:t>一起出</a:t>
            </a:r>
            <a:r>
              <a:rPr lang="zh-TW" altLang="en-US" b="1" dirty="0"/>
              <a:t>來</a:t>
            </a:r>
            <a:r>
              <a:rPr lang="zh-TW" altLang="en-US" b="1" dirty="0" smtClean="0"/>
              <a:t>做</a:t>
            </a:r>
            <a:r>
              <a:rPr lang="zh-TW" altLang="en-US" b="1" dirty="0"/>
              <a:t>小組報告，但大家不知道哪裡有合適的店家。</a:t>
            </a:r>
            <a:endParaRPr lang="en-US" altLang="zh-TW" b="1" dirty="0"/>
          </a:p>
          <a:p>
            <a:endParaRPr lang="en-US" altLang="zh-TW" b="1" dirty="0"/>
          </a:p>
          <a:p>
            <a:r>
              <a:rPr lang="zh-TW" altLang="en-US" b="1" dirty="0"/>
              <a:t>毛毛在網路上發現了便利的</a:t>
            </a:r>
            <a:r>
              <a:rPr lang="en-US" altLang="zh-TW" b="1" dirty="0" err="1"/>
              <a:t>YelpBlaBla</a:t>
            </a:r>
            <a:r>
              <a:rPr lang="zh-TW" altLang="en-US" b="1" dirty="0"/>
              <a:t>能夠查詢店家，於是想要在上面註冊屬於自己的帳戶</a:t>
            </a:r>
            <a:r>
              <a:rPr lang="zh-TW" altLang="en-US" b="1" dirty="0" smtClean="0"/>
              <a:t>。</a:t>
            </a:r>
            <a:endParaRPr lang="en-US" altLang="zh-TW" b="1" dirty="0" smtClean="0"/>
          </a:p>
          <a:p>
            <a:pPr marL="0" indent="0">
              <a:buNone/>
            </a:pPr>
            <a:endParaRPr lang="en-US" altLang="zh-TW" b="1" dirty="0"/>
          </a:p>
          <a:p>
            <a:endParaRPr lang="zh-TW" altLang="en-US" dirty="0"/>
          </a:p>
        </p:txBody>
      </p:sp>
    </p:spTree>
    <p:extLst>
      <p:ext uri="{BB962C8B-B14F-4D97-AF65-F5344CB8AC3E}">
        <p14:creationId xmlns:p14="http://schemas.microsoft.com/office/powerpoint/2010/main" val="39016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毛毛來到了註冊頁面，輸入了自己的「帳號」 「密碼」 「生日」 「姓名」 「使用者名稱」，成功創辦個人帳戶。</a:t>
            </a:r>
            <a:endParaRPr lang="en-US" altLang="zh-TW" b="1" dirty="0"/>
          </a:p>
          <a:p>
            <a:endParaRPr lang="zh-TW" altLang="en-US" dirty="0"/>
          </a:p>
        </p:txBody>
      </p:sp>
      <p:pic>
        <p:nvPicPr>
          <p:cNvPr id="4" name="圖片 3"/>
          <p:cNvPicPr>
            <a:picLocks noChangeAspect="1"/>
          </p:cNvPicPr>
          <p:nvPr/>
        </p:nvPicPr>
        <p:blipFill>
          <a:blip r:embed="rId2"/>
          <a:stretch>
            <a:fillRect/>
          </a:stretch>
        </p:blipFill>
        <p:spPr>
          <a:xfrm>
            <a:off x="4638907" y="2816496"/>
            <a:ext cx="6293887" cy="3538584"/>
          </a:xfrm>
          <a:prstGeom prst="rect">
            <a:avLst/>
          </a:prstGeom>
        </p:spPr>
      </p:pic>
    </p:spTree>
    <p:extLst>
      <p:ext uri="{BB962C8B-B14F-4D97-AF65-F5344CB8AC3E}">
        <p14:creationId xmlns:p14="http://schemas.microsoft.com/office/powerpoint/2010/main" val="276497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毛毛註冊完帳戶後，便來到登入頁面輸入剛剛設定的帳號密碼，成功登入了自己的帳戶</a:t>
            </a:r>
            <a:r>
              <a:rPr lang="zh-TW" altLang="en-US" b="1" dirty="0" smtClean="0"/>
              <a:t>。</a:t>
            </a:r>
          </a:p>
          <a:p>
            <a:endParaRPr lang="en-US" altLang="zh-TW" dirty="0" smtClean="0"/>
          </a:p>
          <a:p>
            <a:pPr marL="0" indent="0">
              <a:buNone/>
            </a:pPr>
            <a:endParaRPr lang="en-US" altLang="zh-TW" b="1" dirty="0" smtClean="0"/>
          </a:p>
          <a:p>
            <a:endParaRPr lang="zh-TW" altLang="en-US" dirty="0"/>
          </a:p>
        </p:txBody>
      </p:sp>
      <p:pic>
        <p:nvPicPr>
          <p:cNvPr id="5" name="圖片 4"/>
          <p:cNvPicPr>
            <a:picLocks noChangeAspect="1"/>
          </p:cNvPicPr>
          <p:nvPr/>
        </p:nvPicPr>
        <p:blipFill>
          <a:blip r:embed="rId2"/>
          <a:stretch>
            <a:fillRect/>
          </a:stretch>
        </p:blipFill>
        <p:spPr>
          <a:xfrm>
            <a:off x="4581033" y="2535471"/>
            <a:ext cx="6410864" cy="3604351"/>
          </a:xfrm>
          <a:prstGeom prst="rect">
            <a:avLst/>
          </a:prstGeom>
        </p:spPr>
      </p:pic>
    </p:spTree>
    <p:extLst>
      <p:ext uri="{BB962C8B-B14F-4D97-AF65-F5344CB8AC3E}">
        <p14:creationId xmlns:p14="http://schemas.microsoft.com/office/powerpoint/2010/main" val="285747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b="1" dirty="0"/>
              <a:t>她在</a:t>
            </a:r>
            <a:r>
              <a:rPr lang="en-US" altLang="zh-TW" b="1" dirty="0" err="1"/>
              <a:t>YelpBlaBla</a:t>
            </a:r>
            <a:r>
              <a:rPr lang="zh-TW" altLang="en-US" b="1" dirty="0"/>
              <a:t>首頁的搜尋欄輸入</a:t>
            </a:r>
            <a:r>
              <a:rPr lang="zh-TW" altLang="en-US" b="1" dirty="0" smtClean="0"/>
              <a:t>：好吃</a:t>
            </a:r>
            <a:r>
              <a:rPr lang="en-US" altLang="zh-TW" b="1" dirty="0" smtClean="0"/>
              <a:t>DER</a:t>
            </a:r>
            <a:r>
              <a:rPr lang="zh-TW" altLang="en-US" b="1" dirty="0" smtClean="0"/>
              <a:t>，</a:t>
            </a:r>
            <a:r>
              <a:rPr lang="zh-TW" altLang="en-US" b="1" dirty="0"/>
              <a:t>並按下</a:t>
            </a:r>
            <a:r>
              <a:rPr lang="en-US" altLang="zh-TW" b="1" dirty="0"/>
              <a:t>SEARCH</a:t>
            </a:r>
            <a:r>
              <a:rPr lang="zh-TW" altLang="en-US" b="1" dirty="0"/>
              <a:t>按鈕</a:t>
            </a:r>
            <a:r>
              <a:rPr lang="zh-TW" altLang="en-US" b="1" dirty="0" smtClean="0"/>
              <a:t>。</a:t>
            </a:r>
            <a:endParaRPr lang="en-US" altLang="zh-TW" b="1" dirty="0" smtClean="0"/>
          </a:p>
          <a:p>
            <a:endParaRPr lang="en-US" altLang="zh-TW" b="1" dirty="0"/>
          </a:p>
          <a:p>
            <a:endParaRPr lang="en-US" altLang="zh-TW" b="1" dirty="0"/>
          </a:p>
        </p:txBody>
      </p:sp>
      <p:pic>
        <p:nvPicPr>
          <p:cNvPr id="5" name="圖片 4"/>
          <p:cNvPicPr>
            <a:picLocks noChangeAspect="1"/>
          </p:cNvPicPr>
          <p:nvPr/>
        </p:nvPicPr>
        <p:blipFill>
          <a:blip r:embed="rId2"/>
          <a:stretch>
            <a:fillRect/>
          </a:stretch>
        </p:blipFill>
        <p:spPr>
          <a:xfrm>
            <a:off x="4248615" y="2691982"/>
            <a:ext cx="6434254" cy="3617502"/>
          </a:xfrm>
          <a:prstGeom prst="rect">
            <a:avLst/>
          </a:prstGeom>
        </p:spPr>
      </p:pic>
    </p:spTree>
    <p:extLst>
      <p:ext uri="{BB962C8B-B14F-4D97-AF65-F5344CB8AC3E}">
        <p14:creationId xmlns:p14="http://schemas.microsoft.com/office/powerpoint/2010/main" val="218608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normAutofit/>
          </a:bodyPr>
          <a:lstStyle/>
          <a:p>
            <a:r>
              <a:rPr lang="zh-TW" altLang="en-US" b="1" dirty="0"/>
              <a:t>搜尋結果頁面顯示出附近幾</a:t>
            </a:r>
            <a:r>
              <a:rPr lang="zh-TW" altLang="en-US" b="1" dirty="0" smtClean="0"/>
              <a:t>間店家的名稱</a:t>
            </a:r>
            <a:r>
              <a:rPr lang="zh-TW" altLang="en-US" b="1" dirty="0"/>
              <a:t>、評分、評論、電話、地址以及</a:t>
            </a:r>
            <a:r>
              <a:rPr lang="en-US" altLang="zh-TW" b="1" dirty="0"/>
              <a:t>GOOGLE MAP</a:t>
            </a:r>
            <a:r>
              <a:rPr lang="zh-TW" altLang="en-US" b="1" dirty="0"/>
              <a:t>地圖位置。</a:t>
            </a:r>
            <a:endParaRPr lang="en-US" altLang="zh-TW" b="1" dirty="0"/>
          </a:p>
          <a:p>
            <a:endParaRPr lang="en-US" altLang="zh-TW" b="1" dirty="0" smtClean="0"/>
          </a:p>
          <a:p>
            <a:endParaRPr lang="en-US" altLang="zh-TW" b="1" dirty="0"/>
          </a:p>
          <a:p>
            <a:endParaRPr lang="en-US" altLang="zh-TW" b="1" dirty="0" smtClean="0"/>
          </a:p>
          <a:p>
            <a:endParaRPr lang="en-US" altLang="zh-TW" b="1"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4661210" y="2636680"/>
            <a:ext cx="6600824" cy="3711152"/>
          </a:xfrm>
          <a:prstGeom prst="rect">
            <a:avLst/>
          </a:prstGeom>
        </p:spPr>
      </p:pic>
    </p:spTree>
    <p:extLst>
      <p:ext uri="{BB962C8B-B14F-4D97-AF65-F5344CB8AC3E}">
        <p14:creationId xmlns:p14="http://schemas.microsoft.com/office/powerpoint/2010/main" val="121689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毛毛怕等一下</a:t>
            </a:r>
            <a:r>
              <a:rPr lang="zh-TW" altLang="en-US" b="1" dirty="0" smtClean="0"/>
              <a:t>忘記店</a:t>
            </a:r>
            <a:r>
              <a:rPr lang="zh-TW" altLang="en-US" b="1" dirty="0"/>
              <a:t>家</a:t>
            </a:r>
            <a:r>
              <a:rPr lang="zh-TW" altLang="en-US" b="1" dirty="0" smtClean="0"/>
              <a:t>的</a:t>
            </a:r>
            <a:r>
              <a:rPr lang="zh-TW" altLang="en-US" b="1" dirty="0"/>
              <a:t>資訊要重新查詢，於是</a:t>
            </a:r>
            <a:r>
              <a:rPr lang="zh-TW" altLang="en-US" b="1" dirty="0" smtClean="0"/>
              <a:t>將店家加入</a:t>
            </a:r>
            <a:r>
              <a:rPr lang="zh-TW" altLang="en-US" b="1" dirty="0"/>
              <a:t>收藏，她按下了收藏的按鈕</a:t>
            </a:r>
            <a:r>
              <a:rPr lang="zh-TW" altLang="en-US" b="1" dirty="0" smtClean="0"/>
              <a:t>。</a:t>
            </a:r>
            <a:endParaRPr lang="en-US" altLang="zh-TW" b="1" dirty="0" smtClean="0"/>
          </a:p>
          <a:p>
            <a:endParaRPr lang="en-US" altLang="zh-TW" dirty="0"/>
          </a:p>
          <a:p>
            <a:endParaRPr lang="en-US" altLang="zh-TW"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4293219" y="2677322"/>
            <a:ext cx="7096775" cy="3989987"/>
          </a:xfrm>
          <a:prstGeom prst="rect">
            <a:avLst/>
          </a:prstGeom>
        </p:spPr>
      </p:pic>
    </p:spTree>
    <p:extLst>
      <p:ext uri="{BB962C8B-B14F-4D97-AF65-F5344CB8AC3E}">
        <p14:creationId xmlns:p14="http://schemas.microsoft.com/office/powerpoint/2010/main" val="6297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赴約時，朋友突然傳訊息詢問要去</a:t>
            </a:r>
            <a:r>
              <a:rPr lang="zh-TW" altLang="en-US" b="1" dirty="0" smtClean="0"/>
              <a:t>的店家地址</a:t>
            </a:r>
            <a:r>
              <a:rPr lang="zh-TW" altLang="en-US" b="1" dirty="0"/>
              <a:t>，毛毛一時想不起來，於是打開</a:t>
            </a:r>
            <a:r>
              <a:rPr lang="en-US" altLang="zh-TW" b="1" dirty="0" err="1"/>
              <a:t>YelpBlaBla</a:t>
            </a:r>
            <a:r>
              <a:rPr lang="zh-TW" altLang="en-US" b="1" dirty="0"/>
              <a:t>登入帳號後，來到了個人的收藏列表，順利地找到早上查詢的資訊</a:t>
            </a:r>
            <a:r>
              <a:rPr lang="zh-TW" altLang="en-US" b="1" dirty="0" smtClean="0"/>
              <a:t>。</a:t>
            </a:r>
            <a:endParaRPr lang="zh-TW" altLang="en-US" b="1" dirty="0"/>
          </a:p>
          <a:p>
            <a:endParaRPr lang="zh-TW" altLang="en-US" dirty="0"/>
          </a:p>
        </p:txBody>
      </p:sp>
      <p:pic>
        <p:nvPicPr>
          <p:cNvPr id="4" name="圖片 3"/>
          <p:cNvPicPr>
            <a:picLocks noChangeAspect="1"/>
          </p:cNvPicPr>
          <p:nvPr/>
        </p:nvPicPr>
        <p:blipFill>
          <a:blip r:embed="rId2"/>
          <a:stretch>
            <a:fillRect/>
          </a:stretch>
        </p:blipFill>
        <p:spPr>
          <a:xfrm>
            <a:off x="5029203" y="2787804"/>
            <a:ext cx="5880732" cy="3306297"/>
          </a:xfrm>
          <a:prstGeom prst="rect">
            <a:avLst/>
          </a:prstGeom>
        </p:spPr>
      </p:pic>
    </p:spTree>
    <p:extLst>
      <p:ext uri="{BB962C8B-B14F-4D97-AF65-F5344CB8AC3E}">
        <p14:creationId xmlns:p14="http://schemas.microsoft.com/office/powerpoint/2010/main" val="82418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朋友們根據上面的資訊</a:t>
            </a:r>
            <a:r>
              <a:rPr lang="zh-TW" altLang="en-US" b="1" dirty="0" smtClean="0"/>
              <a:t>到達了該店，</a:t>
            </a:r>
            <a:r>
              <a:rPr lang="zh-TW" altLang="en-US" b="1" dirty="0"/>
              <a:t>順利的完成小組報告</a:t>
            </a:r>
            <a:r>
              <a:rPr lang="zh-TW" altLang="en-US" b="1" dirty="0" smtClean="0"/>
              <a:t>！</a:t>
            </a:r>
            <a:endParaRPr lang="en-US" altLang="zh-TW" b="1" dirty="0" smtClean="0"/>
          </a:p>
          <a:p>
            <a:endParaRPr lang="en-US" altLang="zh-TW" b="1" dirty="0"/>
          </a:p>
          <a:p>
            <a:pPr marL="0" indent="0">
              <a:buNone/>
            </a:pPr>
            <a:endParaRPr lang="en-US" altLang="zh-TW" b="1" dirty="0"/>
          </a:p>
          <a:p>
            <a:pPr marL="0" indent="0">
              <a:buNone/>
            </a:pPr>
            <a:endParaRPr lang="en-US" altLang="zh-TW" b="1" dirty="0"/>
          </a:p>
        </p:txBody>
      </p:sp>
      <p:pic>
        <p:nvPicPr>
          <p:cNvPr id="4" name="圖片 3"/>
          <p:cNvPicPr>
            <a:picLocks noChangeAspect="1"/>
          </p:cNvPicPr>
          <p:nvPr/>
        </p:nvPicPr>
        <p:blipFill>
          <a:blip r:embed="rId2"/>
          <a:stretch>
            <a:fillRect/>
          </a:stretch>
        </p:blipFill>
        <p:spPr>
          <a:xfrm>
            <a:off x="4439097" y="2564780"/>
            <a:ext cx="6577332" cy="3697944"/>
          </a:xfrm>
          <a:prstGeom prst="rect">
            <a:avLst/>
          </a:prstGeom>
        </p:spPr>
      </p:pic>
    </p:spTree>
    <p:extLst>
      <p:ext uri="{BB962C8B-B14F-4D97-AF65-F5344CB8AC3E}">
        <p14:creationId xmlns:p14="http://schemas.microsoft.com/office/powerpoint/2010/main" val="110986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Wire Frame</a:t>
            </a:r>
            <a:r>
              <a:rPr lang="zh-TW" altLang="en-US" baseline="-25000" dirty="0" smtClean="0"/>
              <a:t>登入</a:t>
            </a:r>
            <a:endParaRPr lang="zh-TW" altLang="en-US" baseline="-25000"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491261" y="2381947"/>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195"/>
          <p:cNvSpPr txBox="1"/>
          <p:nvPr/>
        </p:nvSpPr>
        <p:spPr>
          <a:xfrm>
            <a:off x="3538251" y="2496247"/>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196"/>
          <p:cNvSpPr txBox="1"/>
          <p:nvPr/>
        </p:nvSpPr>
        <p:spPr>
          <a:xfrm>
            <a:off x="5996336" y="2476562"/>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720111" y="3715447"/>
            <a:ext cx="2085340" cy="35242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8" name="文字方塊 2"/>
          <p:cNvSpPr txBox="1">
            <a:spLocks noChangeArrowheads="1"/>
          </p:cNvSpPr>
          <p:nvPr/>
        </p:nvSpPr>
        <p:spPr bwMode="auto">
          <a:xfrm>
            <a:off x="5720111" y="4325047"/>
            <a:ext cx="2085340" cy="35242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9" name="文字方塊 199"/>
          <p:cNvSpPr txBox="1"/>
          <p:nvPr/>
        </p:nvSpPr>
        <p:spPr>
          <a:xfrm>
            <a:off x="5634386" y="5077522"/>
            <a:ext cx="542925" cy="34290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dirty="0">
                <a:effectLst/>
                <a:ea typeface="新細明體" panose="02020500000000000000" pitchFamily="18" charset="-120"/>
                <a:cs typeface="Times New Roman" panose="02020603050405020304" pitchFamily="18" charset="0"/>
              </a:rPr>
              <a:t>登入</a:t>
            </a:r>
          </a:p>
        </p:txBody>
      </p:sp>
      <p:sp>
        <p:nvSpPr>
          <p:cNvPr id="10" name="文字方塊 200"/>
          <p:cNvSpPr txBox="1"/>
          <p:nvPr/>
        </p:nvSpPr>
        <p:spPr>
          <a:xfrm>
            <a:off x="4605686" y="3648772"/>
            <a:ext cx="942975" cy="5619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2400" kern="100">
                <a:solidFill>
                  <a:srgbClr val="FFFFFF"/>
                </a:solidFill>
                <a:effectLst/>
                <a:ea typeface="新細明體" panose="02020500000000000000" pitchFamily="18" charset="-120"/>
                <a:cs typeface="Times New Roman" panose="02020603050405020304" pitchFamily="18" charset="0"/>
              </a:rPr>
              <a:t>帳號</a:t>
            </a:r>
            <a:endParaRPr lang="zh-TW" sz="1200" kern="100">
              <a:effectLst/>
              <a:ea typeface="新細明體" panose="02020500000000000000" pitchFamily="18" charset="-120"/>
              <a:cs typeface="Times New Roman" panose="02020603050405020304" pitchFamily="18" charset="0"/>
            </a:endParaRPr>
          </a:p>
        </p:txBody>
      </p:sp>
      <p:sp>
        <p:nvSpPr>
          <p:cNvPr id="11" name="文字方塊 201"/>
          <p:cNvSpPr txBox="1"/>
          <p:nvPr/>
        </p:nvSpPr>
        <p:spPr>
          <a:xfrm>
            <a:off x="4615211" y="4229797"/>
            <a:ext cx="942975" cy="5619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2400" kern="100">
                <a:solidFill>
                  <a:srgbClr val="FFFFFF"/>
                </a:solidFill>
                <a:effectLst/>
                <a:ea typeface="新細明體" panose="02020500000000000000" pitchFamily="18" charset="-120"/>
                <a:cs typeface="Times New Roman" panose="02020603050405020304" pitchFamily="18" charset="0"/>
              </a:rPr>
              <a:t>密碼</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6693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搜</a:t>
            </a:r>
            <a:r>
              <a:rPr lang="zh-TW" altLang="en-US" baseline="-25000" dirty="0"/>
              <a:t>尋</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580471" y="2381947"/>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2"/>
          <p:cNvSpPr txBox="1"/>
          <p:nvPr/>
        </p:nvSpPr>
        <p:spPr>
          <a:xfrm>
            <a:off x="5599771" y="3867847"/>
            <a:ext cx="3057525" cy="4381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台北好不</a:t>
            </a:r>
            <a:r>
              <a:rPr lang="en-US" sz="1200" kern="100">
                <a:effectLst/>
                <a:ea typeface="新細明體" panose="02020500000000000000" pitchFamily="18" charset="-120"/>
                <a:cs typeface="Times New Roman" panose="02020603050405020304" pitchFamily="18" charset="0"/>
              </a:rPr>
              <a:t>?</a:t>
            </a:r>
            <a:endParaRPr lang="zh-TW" sz="1200" kern="100">
              <a:effectLst/>
              <a:ea typeface="新細明體" panose="02020500000000000000" pitchFamily="18" charset="-120"/>
              <a:cs typeface="Times New Roman" panose="02020603050405020304" pitchFamily="18" charset="0"/>
            </a:endParaRPr>
          </a:p>
        </p:txBody>
      </p:sp>
      <p:sp>
        <p:nvSpPr>
          <p:cNvPr id="6" name="文字方塊 2"/>
          <p:cNvSpPr txBox="1">
            <a:spLocks noChangeArrowheads="1"/>
          </p:cNvSpPr>
          <p:nvPr/>
        </p:nvSpPr>
        <p:spPr bwMode="auto">
          <a:xfrm>
            <a:off x="4647271" y="3791647"/>
            <a:ext cx="895350" cy="590550"/>
          </a:xfrm>
          <a:prstGeom prst="rect">
            <a:avLst/>
          </a:prstGeom>
          <a:solidFill>
            <a:srgbClr val="3366FF"/>
          </a:solidFill>
          <a:ln w="9525">
            <a:noFill/>
            <a:miter lim="800000"/>
            <a:headEnd/>
            <a:tailEnd/>
          </a:ln>
        </p:spPr>
        <p:txBody>
          <a:bodyPr rot="0" vert="horz" wrap="square" lIns="91440" tIns="45720" rIns="91440" bIns="45720" anchor="t" anchorCtr="0">
            <a:noAutofit/>
          </a:bodyPr>
          <a:lstStyle/>
          <a:p>
            <a:pPr>
              <a:spcAft>
                <a:spcPts val="0"/>
              </a:spcAft>
            </a:pPr>
            <a:r>
              <a:rPr lang="zh-TW" sz="2400" kern="100">
                <a:ln>
                  <a:noFill/>
                </a:ln>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搜尋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7" name="文字方塊 4"/>
          <p:cNvSpPr txBox="1"/>
          <p:nvPr/>
        </p:nvSpPr>
        <p:spPr>
          <a:xfrm>
            <a:off x="3627461" y="2448622"/>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8" name="文字方塊 5"/>
          <p:cNvSpPr txBox="1"/>
          <p:nvPr/>
        </p:nvSpPr>
        <p:spPr>
          <a:xfrm>
            <a:off x="6085546" y="2428937"/>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2928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註冊</a:t>
            </a:r>
            <a:endParaRPr lang="zh-TW" altLang="en-US" baseline="-25000"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747739" y="2315039"/>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25"/>
          <p:cNvSpPr txBox="1"/>
          <p:nvPr/>
        </p:nvSpPr>
        <p:spPr>
          <a:xfrm>
            <a:off x="3747739" y="2334089"/>
            <a:ext cx="2314575" cy="8096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26"/>
          <p:cNvSpPr txBox="1"/>
          <p:nvPr/>
        </p:nvSpPr>
        <p:spPr>
          <a:xfrm>
            <a:off x="6202649" y="2391239"/>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652739" y="3105614"/>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8" name="文字方塊 28"/>
          <p:cNvSpPr txBox="1"/>
          <p:nvPr/>
        </p:nvSpPr>
        <p:spPr>
          <a:xfrm>
            <a:off x="4833589" y="3105614"/>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帳號</a:t>
            </a:r>
            <a:endParaRPr lang="zh-TW" sz="1200" kern="100">
              <a:effectLst/>
              <a:ea typeface="新細明體" panose="02020500000000000000" pitchFamily="18" charset="-120"/>
              <a:cs typeface="Times New Roman" panose="02020603050405020304" pitchFamily="18" charset="0"/>
            </a:endParaRPr>
          </a:p>
        </p:txBody>
      </p:sp>
      <p:sp>
        <p:nvSpPr>
          <p:cNvPr id="9" name="文字方塊 2"/>
          <p:cNvSpPr txBox="1">
            <a:spLocks noChangeArrowheads="1"/>
          </p:cNvSpPr>
          <p:nvPr/>
        </p:nvSpPr>
        <p:spPr bwMode="auto">
          <a:xfrm>
            <a:off x="5671789" y="3610439"/>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0" name="文字方塊 2"/>
          <p:cNvSpPr txBox="1">
            <a:spLocks noChangeArrowheads="1"/>
          </p:cNvSpPr>
          <p:nvPr/>
        </p:nvSpPr>
        <p:spPr bwMode="auto">
          <a:xfrm>
            <a:off x="5662264" y="4124789"/>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1" name="文字方塊 2"/>
          <p:cNvSpPr txBox="1">
            <a:spLocks noChangeArrowheads="1"/>
          </p:cNvSpPr>
          <p:nvPr/>
        </p:nvSpPr>
        <p:spPr bwMode="auto">
          <a:xfrm>
            <a:off x="5662264" y="4648664"/>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2" name="文字方塊 32"/>
          <p:cNvSpPr txBox="1"/>
          <p:nvPr/>
        </p:nvSpPr>
        <p:spPr>
          <a:xfrm>
            <a:off x="4843114" y="3629489"/>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密碼</a:t>
            </a:r>
            <a:endParaRPr lang="zh-TW" sz="1200" kern="100">
              <a:effectLst/>
              <a:ea typeface="新細明體" panose="02020500000000000000" pitchFamily="18" charset="-120"/>
              <a:cs typeface="Times New Roman" panose="02020603050405020304" pitchFamily="18" charset="0"/>
            </a:endParaRPr>
          </a:p>
        </p:txBody>
      </p:sp>
      <p:sp>
        <p:nvSpPr>
          <p:cNvPr id="13" name="文字方塊 33"/>
          <p:cNvSpPr txBox="1"/>
          <p:nvPr/>
        </p:nvSpPr>
        <p:spPr>
          <a:xfrm>
            <a:off x="4776439" y="4162889"/>
            <a:ext cx="81915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確認密碼</a:t>
            </a:r>
            <a:endParaRPr lang="zh-TW" sz="1200" kern="100">
              <a:effectLst/>
              <a:ea typeface="新細明體" panose="02020500000000000000" pitchFamily="18" charset="-120"/>
              <a:cs typeface="Times New Roman" panose="02020603050405020304" pitchFamily="18" charset="0"/>
            </a:endParaRPr>
          </a:p>
        </p:txBody>
      </p:sp>
      <p:sp>
        <p:nvSpPr>
          <p:cNvPr id="14" name="文字方塊 34"/>
          <p:cNvSpPr txBox="1"/>
          <p:nvPr/>
        </p:nvSpPr>
        <p:spPr>
          <a:xfrm>
            <a:off x="4871689" y="4658189"/>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信箱</a:t>
            </a:r>
            <a:endParaRPr lang="zh-TW" sz="1200" kern="100">
              <a:effectLst/>
              <a:ea typeface="新細明體" panose="02020500000000000000" pitchFamily="18" charset="-120"/>
              <a:cs typeface="Times New Roman" panose="02020603050405020304" pitchFamily="18" charset="0"/>
            </a:endParaRPr>
          </a:p>
        </p:txBody>
      </p:sp>
      <p:sp>
        <p:nvSpPr>
          <p:cNvPr id="15" name="文字方塊 35"/>
          <p:cNvSpPr txBox="1"/>
          <p:nvPr/>
        </p:nvSpPr>
        <p:spPr>
          <a:xfrm>
            <a:off x="5728939" y="5315414"/>
            <a:ext cx="600075" cy="3238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送出</a:t>
            </a:r>
          </a:p>
        </p:txBody>
      </p:sp>
      <p:sp>
        <p:nvSpPr>
          <p:cNvPr id="16" name="文字方塊 36"/>
          <p:cNvSpPr txBox="1"/>
          <p:nvPr/>
        </p:nvSpPr>
        <p:spPr>
          <a:xfrm>
            <a:off x="6452839" y="5315414"/>
            <a:ext cx="590550" cy="2857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清除</a:t>
            </a:r>
          </a:p>
        </p:txBody>
      </p:sp>
    </p:spTree>
    <p:extLst>
      <p:ext uri="{BB962C8B-B14F-4D97-AF65-F5344CB8AC3E}">
        <p14:creationId xmlns:p14="http://schemas.microsoft.com/office/powerpoint/2010/main" val="20931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搜尋列</a:t>
            </a:r>
            <a:r>
              <a:rPr lang="zh-TW" altLang="en-US" baseline="-25000" dirty="0"/>
              <a:t>表</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725437" y="2348493"/>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7"/>
          <p:cNvSpPr txBox="1"/>
          <p:nvPr/>
        </p:nvSpPr>
        <p:spPr>
          <a:xfrm>
            <a:off x="3725437" y="2348493"/>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9"/>
          <p:cNvSpPr txBox="1"/>
          <p:nvPr/>
        </p:nvSpPr>
        <p:spPr>
          <a:xfrm>
            <a:off x="6180347" y="2424693"/>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973337" y="3262893"/>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8" name="文字方塊 11"/>
          <p:cNvSpPr txBox="1"/>
          <p:nvPr/>
        </p:nvSpPr>
        <p:spPr>
          <a:xfrm>
            <a:off x="4782712" y="3262893"/>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9" name="文字方塊 13"/>
          <p:cNvSpPr txBox="1"/>
          <p:nvPr/>
        </p:nvSpPr>
        <p:spPr>
          <a:xfrm>
            <a:off x="4782712" y="4167768"/>
            <a:ext cx="1200150" cy="8858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10" name="文字方塊 2"/>
          <p:cNvSpPr txBox="1">
            <a:spLocks noChangeArrowheads="1"/>
          </p:cNvSpPr>
          <p:nvPr/>
        </p:nvSpPr>
        <p:spPr bwMode="auto">
          <a:xfrm>
            <a:off x="5982862" y="4148718"/>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Tree>
    <p:extLst>
      <p:ext uri="{BB962C8B-B14F-4D97-AF65-F5344CB8AC3E}">
        <p14:creationId xmlns:p14="http://schemas.microsoft.com/office/powerpoint/2010/main" val="534271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Frame</a:t>
            </a:r>
            <a:r>
              <a:rPr lang="zh-TW" altLang="en-US" baseline="-25000" dirty="0" smtClean="0"/>
              <a:t>搜尋詳細</a:t>
            </a:r>
            <a:r>
              <a:rPr lang="zh-TW" altLang="en-US" baseline="-25000" dirty="0"/>
              <a:t>資訊</a:t>
            </a:r>
            <a:endParaRPr lang="zh-TW" altLang="en-US" dirty="0"/>
          </a:p>
        </p:txBody>
      </p:sp>
      <p:sp>
        <p:nvSpPr>
          <p:cNvPr id="3" name="內容版面配置區 2"/>
          <p:cNvSpPr>
            <a:spLocks noGrp="1"/>
          </p:cNvSpPr>
          <p:nvPr>
            <p:ph idx="1"/>
          </p:nvPr>
        </p:nvSpPr>
        <p:spPr/>
        <p:txBody>
          <a:bodyPr/>
          <a:lstStyle/>
          <a:p>
            <a:r>
              <a:rPr lang="en-US" altLang="zh-TW" smtClean="0"/>
              <a:t> </a:t>
            </a:r>
            <a:endParaRPr lang="zh-TW" altLang="zh-TW" dirty="0"/>
          </a:p>
        </p:txBody>
      </p:sp>
      <p:sp>
        <p:nvSpPr>
          <p:cNvPr id="11" name="矩形 10"/>
          <p:cNvSpPr/>
          <p:nvPr/>
        </p:nvSpPr>
        <p:spPr>
          <a:xfrm>
            <a:off x="3491261" y="2317436"/>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2" name="文字方塊 2"/>
          <p:cNvSpPr txBox="1">
            <a:spLocks noChangeArrowheads="1"/>
          </p:cNvSpPr>
          <p:nvPr/>
        </p:nvSpPr>
        <p:spPr bwMode="auto">
          <a:xfrm>
            <a:off x="3651559" y="2997123"/>
            <a:ext cx="1533525" cy="1238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圖片</a:t>
            </a:r>
          </a:p>
        </p:txBody>
      </p:sp>
      <p:sp>
        <p:nvSpPr>
          <p:cNvPr id="13" name="文字方塊 19"/>
          <p:cNvSpPr txBox="1"/>
          <p:nvPr/>
        </p:nvSpPr>
        <p:spPr>
          <a:xfrm>
            <a:off x="5966134" y="3063798"/>
            <a:ext cx="154305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店名</a:t>
            </a:r>
          </a:p>
        </p:txBody>
      </p:sp>
      <p:sp>
        <p:nvSpPr>
          <p:cNvPr id="14" name="文字方塊 20"/>
          <p:cNvSpPr txBox="1"/>
          <p:nvPr/>
        </p:nvSpPr>
        <p:spPr>
          <a:xfrm>
            <a:off x="5994709" y="3501948"/>
            <a:ext cx="152400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電話</a:t>
            </a:r>
          </a:p>
        </p:txBody>
      </p:sp>
      <p:sp>
        <p:nvSpPr>
          <p:cNvPr id="15" name="文字方塊 21"/>
          <p:cNvSpPr txBox="1"/>
          <p:nvPr/>
        </p:nvSpPr>
        <p:spPr>
          <a:xfrm>
            <a:off x="5994709" y="3930573"/>
            <a:ext cx="1514475" cy="390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評分</a:t>
            </a:r>
          </a:p>
        </p:txBody>
      </p:sp>
      <p:sp>
        <p:nvSpPr>
          <p:cNvPr id="16" name="文字方塊 22"/>
          <p:cNvSpPr txBox="1"/>
          <p:nvPr/>
        </p:nvSpPr>
        <p:spPr>
          <a:xfrm>
            <a:off x="3622984" y="4511598"/>
            <a:ext cx="5124450" cy="771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地圖</a:t>
            </a:r>
          </a:p>
        </p:txBody>
      </p:sp>
      <p:sp>
        <p:nvSpPr>
          <p:cNvPr id="17" name="文字方塊 23"/>
          <p:cNvSpPr txBox="1"/>
          <p:nvPr/>
        </p:nvSpPr>
        <p:spPr>
          <a:xfrm>
            <a:off x="3706169" y="5340273"/>
            <a:ext cx="497205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評論</a:t>
            </a:r>
          </a:p>
        </p:txBody>
      </p:sp>
      <p:sp>
        <p:nvSpPr>
          <p:cNvPr id="24" name="文字方塊 25"/>
          <p:cNvSpPr txBox="1"/>
          <p:nvPr/>
        </p:nvSpPr>
        <p:spPr>
          <a:xfrm>
            <a:off x="3491261" y="2338387"/>
            <a:ext cx="2314575" cy="5429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dirty="0">
                <a:solidFill>
                  <a:srgbClr val="FFFFFF"/>
                </a:solidFill>
                <a:effectLst/>
                <a:ea typeface="新細明體" panose="02020500000000000000" pitchFamily="18" charset="-120"/>
                <a:cs typeface="Times New Roman" panose="02020603050405020304" pitchFamily="18" charset="0"/>
              </a:rPr>
              <a:t>Yelp </a:t>
            </a:r>
            <a:r>
              <a:rPr lang="en-US" sz="2400" kern="100" dirty="0" err="1">
                <a:solidFill>
                  <a:srgbClr val="FFFFFF"/>
                </a:solidFill>
                <a:effectLst/>
                <a:ea typeface="新細明體" panose="02020500000000000000" pitchFamily="18" charset="-120"/>
                <a:cs typeface="Times New Roman" panose="02020603050405020304" pitchFamily="18" charset="0"/>
              </a:rPr>
              <a:t>Bla</a:t>
            </a:r>
            <a:r>
              <a:rPr lang="en-US" sz="2400" kern="100" dirty="0">
                <a:solidFill>
                  <a:srgbClr val="FFFFFF"/>
                </a:solidFill>
                <a:effectLst/>
                <a:ea typeface="新細明體" panose="02020500000000000000" pitchFamily="18" charset="-120"/>
                <a:cs typeface="Times New Roman" panose="02020603050405020304" pitchFamily="18" charset="0"/>
              </a:rPr>
              <a:t> </a:t>
            </a:r>
            <a:r>
              <a:rPr lang="en-US" sz="2400" kern="100" dirty="0" err="1">
                <a:solidFill>
                  <a:srgbClr val="FFFFFF"/>
                </a:solidFill>
                <a:effectLst/>
                <a:ea typeface="新細明體" panose="02020500000000000000" pitchFamily="18" charset="-120"/>
                <a:cs typeface="Times New Roman" panose="02020603050405020304" pitchFamily="18" charset="0"/>
              </a:rPr>
              <a:t>Bla</a:t>
            </a:r>
            <a:endParaRPr lang="zh-TW" sz="1200" kern="100" dirty="0">
              <a:effectLst/>
              <a:ea typeface="新細明體" panose="02020500000000000000" pitchFamily="18" charset="-120"/>
              <a:cs typeface="Times New Roman" panose="02020603050405020304" pitchFamily="18" charset="0"/>
            </a:endParaRPr>
          </a:p>
        </p:txBody>
      </p:sp>
      <p:sp>
        <p:nvSpPr>
          <p:cNvPr id="25" name="文字方塊 26"/>
          <p:cNvSpPr txBox="1"/>
          <p:nvPr/>
        </p:nvSpPr>
        <p:spPr>
          <a:xfrm>
            <a:off x="5943948" y="2424272"/>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054461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收藏列</a:t>
            </a:r>
            <a:r>
              <a:rPr lang="zh-TW" altLang="en-US" baseline="-25000" dirty="0"/>
              <a:t>表</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647378" y="2326191"/>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45"/>
          <p:cNvSpPr txBox="1"/>
          <p:nvPr/>
        </p:nvSpPr>
        <p:spPr>
          <a:xfrm>
            <a:off x="3647378" y="2326191"/>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46"/>
          <p:cNvSpPr txBox="1"/>
          <p:nvPr/>
        </p:nvSpPr>
        <p:spPr>
          <a:xfrm>
            <a:off x="6102288" y="2402391"/>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885753" y="3248211"/>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8" name="文字方塊 48"/>
          <p:cNvSpPr txBox="1"/>
          <p:nvPr/>
        </p:nvSpPr>
        <p:spPr>
          <a:xfrm>
            <a:off x="4704653" y="3240591"/>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9" name="文字方塊 49"/>
          <p:cNvSpPr txBox="1"/>
          <p:nvPr/>
        </p:nvSpPr>
        <p:spPr>
          <a:xfrm>
            <a:off x="4704653" y="4145466"/>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10" name="文字方塊 2"/>
          <p:cNvSpPr txBox="1">
            <a:spLocks noChangeArrowheads="1"/>
          </p:cNvSpPr>
          <p:nvPr/>
        </p:nvSpPr>
        <p:spPr bwMode="auto">
          <a:xfrm>
            <a:off x="5904803" y="4153086"/>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11" name="心形 10"/>
          <p:cNvSpPr/>
          <p:nvPr/>
        </p:nvSpPr>
        <p:spPr>
          <a:xfrm>
            <a:off x="3847403" y="3459666"/>
            <a:ext cx="619125" cy="485775"/>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2" name="心形 11"/>
          <p:cNvSpPr/>
          <p:nvPr/>
        </p:nvSpPr>
        <p:spPr>
          <a:xfrm>
            <a:off x="3856928" y="4393116"/>
            <a:ext cx="619125" cy="485775"/>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302609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51516285"/>
              </p:ext>
            </p:extLst>
          </p:nvPr>
        </p:nvGraphicFramePr>
        <p:xfrm>
          <a:off x="2592925" y="1905000"/>
          <a:ext cx="8911686" cy="4982731"/>
        </p:xfrm>
        <a:graphic>
          <a:graphicData uri="http://schemas.openxmlformats.org/drawingml/2006/table">
            <a:tbl>
              <a:tblPr/>
              <a:tblGrid>
                <a:gridCol w="1485281">
                  <a:extLst>
                    <a:ext uri="{9D8B030D-6E8A-4147-A177-3AD203B41FA5}">
                      <a16:colId xmlns:a16="http://schemas.microsoft.com/office/drawing/2014/main" xmlns="" val="1522341846"/>
                    </a:ext>
                  </a:extLst>
                </a:gridCol>
                <a:gridCol w="1485281">
                  <a:extLst>
                    <a:ext uri="{9D8B030D-6E8A-4147-A177-3AD203B41FA5}">
                      <a16:colId xmlns:a16="http://schemas.microsoft.com/office/drawing/2014/main" xmlns="" val="2946085095"/>
                    </a:ext>
                  </a:extLst>
                </a:gridCol>
                <a:gridCol w="1485281">
                  <a:extLst>
                    <a:ext uri="{9D8B030D-6E8A-4147-A177-3AD203B41FA5}">
                      <a16:colId xmlns:a16="http://schemas.microsoft.com/office/drawing/2014/main" xmlns="" val="1484590244"/>
                    </a:ext>
                  </a:extLst>
                </a:gridCol>
                <a:gridCol w="1485281">
                  <a:extLst>
                    <a:ext uri="{9D8B030D-6E8A-4147-A177-3AD203B41FA5}">
                      <a16:colId xmlns:a16="http://schemas.microsoft.com/office/drawing/2014/main" xmlns="" val="2065224063"/>
                    </a:ext>
                  </a:extLst>
                </a:gridCol>
                <a:gridCol w="1485281">
                  <a:extLst>
                    <a:ext uri="{9D8B030D-6E8A-4147-A177-3AD203B41FA5}">
                      <a16:colId xmlns:a16="http://schemas.microsoft.com/office/drawing/2014/main" xmlns="" val="2981450376"/>
                    </a:ext>
                  </a:extLst>
                </a:gridCol>
                <a:gridCol w="1485281">
                  <a:extLst>
                    <a:ext uri="{9D8B030D-6E8A-4147-A177-3AD203B41FA5}">
                      <a16:colId xmlns:a16="http://schemas.microsoft.com/office/drawing/2014/main" xmlns="" val="32214980"/>
                    </a:ext>
                  </a:extLst>
                </a:gridCol>
              </a:tblGrid>
              <a:tr h="315223">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User Story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dirty="0">
                          <a:solidFill>
                            <a:srgbClr val="000000"/>
                          </a:solidFill>
                          <a:effectLst/>
                          <a:latin typeface="Calibri" panose="020F0502020204030204" pitchFamily="34" charset="0"/>
                          <a:ea typeface="新細明體" panose="02020500000000000000" pitchFamily="18" charset="-120"/>
                        </a:rPr>
                        <a:t>Backlog Item</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 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Estimate</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Responsi-bility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xmlns="" val="1605823167"/>
                  </a:ext>
                </a:extLst>
              </a:tr>
              <a:tr h="169735">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(hr)</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extLst>
                  <a:ext uri="{0D108BD9-81ED-4DB2-BD59-A6C34878D82A}">
                    <a16:rowId xmlns:a16="http://schemas.microsoft.com/office/drawing/2014/main" xmlns="" val="3878030640"/>
                  </a:ext>
                </a:extLst>
              </a:tr>
              <a:tr h="660758">
                <a:tc rowSpan="4">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身為一個使用者，我可以用關鍵字查詢店家。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POST</a:t>
                      </a:r>
                      <a:r>
                        <a:rPr lang="zh-TW" altLang="en-US" sz="1400" b="0" i="0" u="none" strike="noStrike">
                          <a:solidFill>
                            <a:srgbClr val="000000"/>
                          </a:solidFill>
                          <a:effectLst/>
                          <a:latin typeface="Calibri" panose="020F0502020204030204" pitchFamily="34" charset="0"/>
                          <a:ea typeface="新細明體" panose="02020500000000000000" pitchFamily="18" charset="-120"/>
                        </a:rPr>
                        <a:t>使用者輸入的資料</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9160651"/>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SERVLET</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28225863"/>
                  </a:ext>
                </a:extLst>
              </a:tr>
              <a:tr h="49708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回傳資料給</a:t>
                      </a:r>
                      <a:r>
                        <a:rPr lang="en-US" sz="1400" b="0" i="0" u="none" strike="noStrike">
                          <a:solidFill>
                            <a:srgbClr val="000000"/>
                          </a:solidFill>
                          <a:effectLst/>
                          <a:latin typeface="新細明體" panose="02020500000000000000" pitchFamily="18" charset="-120"/>
                          <a:ea typeface="新細明體" panose="02020500000000000000" pitchFamily="18" charset="-120"/>
                        </a:rPr>
                        <a:t>JSP</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呈現</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43699192"/>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JSP</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r>
                        <a:rPr lang="en-US" sz="1400" b="0" i="0" u="none" strike="noStrike">
                          <a:solidFill>
                            <a:srgbClr val="000000"/>
                          </a:solidFill>
                          <a:effectLst/>
                          <a:latin typeface="Calibri" panose="020F0502020204030204" pitchFamily="34" charset="0"/>
                          <a:ea typeface="新細明體" panose="02020500000000000000" pitchFamily="18" charset="-120"/>
                        </a:rPr>
                        <a:t>JSON</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37852874"/>
                  </a:ext>
                </a:extLst>
              </a:tr>
              <a:tr h="824431">
                <a:tc rowSpan="3">
                  <a:txBody>
                    <a:bodyPr/>
                    <a:lstStyle/>
                    <a:p>
                      <a:pPr algn="r"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身為一個使用者，我可以尋找我附近的店家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自動定位現在位置並在地圖上顯示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56819481"/>
                  </a:ext>
                </a:extLst>
              </a:tr>
              <a:tr h="1151779">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輸入地址或經緯度定位位置並在地圖上顯示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86849533"/>
                  </a:ext>
                </a:extLst>
              </a:tr>
              <a:tr h="66075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尋找到達目的地的最佳路線</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572000"/>
                  </a:ext>
                </a:extLst>
              </a:tr>
            </a:tbl>
          </a:graphicData>
        </a:graphic>
      </p:graphicFrame>
    </p:spTree>
    <p:extLst>
      <p:ext uri="{BB962C8B-B14F-4D97-AF65-F5344CB8AC3E}">
        <p14:creationId xmlns:p14="http://schemas.microsoft.com/office/powerpoint/2010/main" val="104292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530727430"/>
              </p:ext>
            </p:extLst>
          </p:nvPr>
        </p:nvGraphicFramePr>
        <p:xfrm>
          <a:off x="2592924" y="1904998"/>
          <a:ext cx="8911686" cy="4235303"/>
        </p:xfrm>
        <a:graphic>
          <a:graphicData uri="http://schemas.openxmlformats.org/drawingml/2006/table">
            <a:tbl>
              <a:tblPr/>
              <a:tblGrid>
                <a:gridCol w="1485281">
                  <a:extLst>
                    <a:ext uri="{9D8B030D-6E8A-4147-A177-3AD203B41FA5}">
                      <a16:colId xmlns:a16="http://schemas.microsoft.com/office/drawing/2014/main" xmlns="" val="181454588"/>
                    </a:ext>
                  </a:extLst>
                </a:gridCol>
                <a:gridCol w="1485281">
                  <a:extLst>
                    <a:ext uri="{9D8B030D-6E8A-4147-A177-3AD203B41FA5}">
                      <a16:colId xmlns:a16="http://schemas.microsoft.com/office/drawing/2014/main" xmlns="" val="1299287274"/>
                    </a:ext>
                  </a:extLst>
                </a:gridCol>
                <a:gridCol w="1485281">
                  <a:extLst>
                    <a:ext uri="{9D8B030D-6E8A-4147-A177-3AD203B41FA5}">
                      <a16:colId xmlns:a16="http://schemas.microsoft.com/office/drawing/2014/main" xmlns="" val="2196774209"/>
                    </a:ext>
                  </a:extLst>
                </a:gridCol>
                <a:gridCol w="1485281">
                  <a:extLst>
                    <a:ext uri="{9D8B030D-6E8A-4147-A177-3AD203B41FA5}">
                      <a16:colId xmlns:a16="http://schemas.microsoft.com/office/drawing/2014/main" xmlns="" val="2497886750"/>
                    </a:ext>
                  </a:extLst>
                </a:gridCol>
                <a:gridCol w="1485281">
                  <a:extLst>
                    <a:ext uri="{9D8B030D-6E8A-4147-A177-3AD203B41FA5}">
                      <a16:colId xmlns:a16="http://schemas.microsoft.com/office/drawing/2014/main" xmlns="" val="883960185"/>
                    </a:ext>
                  </a:extLst>
                </a:gridCol>
                <a:gridCol w="1485281">
                  <a:extLst>
                    <a:ext uri="{9D8B030D-6E8A-4147-A177-3AD203B41FA5}">
                      <a16:colId xmlns:a16="http://schemas.microsoft.com/office/drawing/2014/main" xmlns="" val="3966886544"/>
                    </a:ext>
                  </a:extLst>
                </a:gridCol>
              </a:tblGrid>
              <a:tr h="323528">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身為一個使用者，我可以註冊並使用其他功能</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註冊</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94241300"/>
                  </a:ext>
                </a:extLst>
              </a:tr>
              <a:tr h="338935">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登入登出</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29911925"/>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設計並架設資料庫</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87817131"/>
                  </a:ext>
                </a:extLst>
              </a:tr>
              <a:tr h="505321">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身為一個使用者，我可以看到漂亮的</a:t>
                      </a:r>
                      <a:r>
                        <a:rPr lang="en-US" sz="1400" b="0" i="0" u="none" strike="noStrike" dirty="0">
                          <a:solidFill>
                            <a:srgbClr val="000000"/>
                          </a:solidFill>
                          <a:effectLst/>
                          <a:latin typeface="新細明體" panose="02020500000000000000" pitchFamily="18" charset="-120"/>
                          <a:ea typeface="新細明體" panose="02020500000000000000" pitchFamily="18" charset="-120"/>
                        </a:rPr>
                        <a:t>UI</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介面呈現與美化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75984586"/>
                  </a:ext>
                </a:extLst>
              </a:tr>
              <a:tr h="66554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用</a:t>
                      </a:r>
                      <a:r>
                        <a:rPr lang="en-US" sz="1400" b="0" i="0" u="none" strike="noStrike">
                          <a:solidFill>
                            <a:srgbClr val="000000"/>
                          </a:solidFill>
                          <a:effectLst/>
                          <a:latin typeface="新細明體" panose="02020500000000000000" pitchFamily="18" charset="-120"/>
                          <a:ea typeface="新細明體" panose="02020500000000000000" pitchFamily="18" charset="-120"/>
                        </a:rPr>
                        <a:t>JQUERY</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做更好的呈現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5725816"/>
                  </a:ext>
                </a:extLst>
              </a:tr>
              <a:tr h="671707">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自訂使用者喜愛的背景顏色</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6426692"/>
                  </a:ext>
                </a:extLst>
              </a:tr>
              <a:tr h="500700">
                <a:tc rowSpan="2">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使用者，可以方便的使用</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將搜尋方法抽象化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1192251"/>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將搜尋結果抽象化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16201242"/>
                  </a:ext>
                </a:extLst>
              </a:tr>
              <a:tr h="166386">
                <a:tc gridSpan="2">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Total:66 hrs</a:t>
                      </a:r>
                    </a:p>
                  </a:txBody>
                  <a:tcPr marL="5566" marR="5566" marT="556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006280963"/>
                  </a:ext>
                </a:extLst>
              </a:tr>
            </a:tbl>
          </a:graphicData>
        </a:graphic>
      </p:graphicFrame>
    </p:spTree>
    <p:extLst>
      <p:ext uri="{BB962C8B-B14F-4D97-AF65-F5344CB8AC3E}">
        <p14:creationId xmlns:p14="http://schemas.microsoft.com/office/powerpoint/2010/main" val="359616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類別圖 </a:t>
            </a:r>
            <a:r>
              <a:rPr lang="en-US" altLang="zh-TW" dirty="0" smtClean="0"/>
              <a:t>–</a:t>
            </a:r>
            <a:r>
              <a:rPr lang="zh-TW" altLang="en-US" dirty="0" smtClean="0"/>
              <a:t>搜尋</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RateYo.js</a:t>
            </a:r>
            <a:endParaRPr lang="en-US" altLang="zh-TW" dirty="0" smtClean="0"/>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a:t>
            </a:r>
            <a:r>
              <a:rPr lang="en-US" altLang="zh-TW" dirty="0" smtClean="0"/>
              <a:t>.java</a:t>
            </a:r>
            <a:endParaRPr lang="en-US" altLang="zh-TW" dirty="0" smtClean="0"/>
          </a:p>
        </p:txBody>
      </p:sp>
      <p:sp>
        <p:nvSpPr>
          <p:cNvPr id="7" name="矩形 6"/>
          <p:cNvSpPr/>
          <p:nvPr/>
        </p:nvSpPr>
        <p:spPr>
          <a:xfrm>
            <a:off x="4748679" y="4577621"/>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SearchHandlerServlet.java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getBusinessID</a:t>
            </a:r>
            <a:r>
              <a:rPr lang="en-US" altLang="zh-TW" dirty="0" smtClean="0"/>
              <a:t>()</a:t>
            </a:r>
          </a:p>
          <a:p>
            <a:r>
              <a:rPr lang="en-US" altLang="zh-TW" dirty="0" err="1" smtClean="0"/>
              <a:t>getName</a:t>
            </a:r>
            <a:r>
              <a:rPr lang="en-US" altLang="zh-TW" dirty="0" smtClean="0"/>
              <a:t> ()</a:t>
            </a:r>
            <a:endParaRPr lang="en-US" altLang="zh-TW" dirty="0" smtClean="0"/>
          </a:p>
          <a:p>
            <a:r>
              <a:rPr lang="en-US" altLang="zh-TW" dirty="0" err="1" smtClean="0"/>
              <a:t>getRating</a:t>
            </a:r>
            <a:r>
              <a:rPr lang="en-US" altLang="zh-TW" dirty="0" smtClean="0"/>
              <a:t>()</a:t>
            </a:r>
            <a:endParaRPr lang="en-US" altLang="zh-TW" dirty="0" smtClean="0"/>
          </a:p>
          <a:p>
            <a:r>
              <a:rPr lang="en-US" altLang="zh-TW" dirty="0" err="1" smtClean="0"/>
              <a:t>getDistance</a:t>
            </a:r>
            <a:r>
              <a:rPr lang="en-US" altLang="zh-TW" dirty="0" smtClean="0"/>
              <a:t>()     ……..</a:t>
            </a:r>
            <a:endParaRPr lang="en-US" altLang="zh-TW" dirty="0" smtClean="0"/>
          </a:p>
        </p:txBody>
      </p:sp>
      <p:cxnSp>
        <p:nvCxnSpPr>
          <p:cNvPr id="12" name="直線單箭頭接點 11"/>
          <p:cNvCxnSpPr>
            <a:stCxn id="7" idx="0"/>
            <a:endCxn id="4" idx="2"/>
          </p:cNvCxnSpPr>
          <p:nvPr/>
        </p:nvCxnSpPr>
        <p:spPr>
          <a:xfrm flipV="1">
            <a:off x="6314589" y="3817365"/>
            <a:ext cx="0" cy="76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16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類別圖 </a:t>
            </a:r>
            <a:r>
              <a:rPr lang="en-US" altLang="zh-TW" dirty="0" smtClean="0"/>
              <a:t>–</a:t>
            </a:r>
            <a:r>
              <a:rPr lang="zh-TW" altLang="en-US" dirty="0" smtClean="0"/>
              <a:t>收藏</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endParaRPr lang="en-US" altLang="zh-TW" dirty="0" smtClean="0"/>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RateYo.js</a:t>
            </a:r>
            <a:endParaRPr lang="en-US" altLang="zh-TW" dirty="0" smtClean="0"/>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a:t>
            </a:r>
            <a:r>
              <a:rPr lang="en-US" altLang="zh-TW" dirty="0" smtClean="0"/>
              <a:t>.java</a:t>
            </a:r>
            <a:endParaRPr lang="en-US" altLang="zh-TW" dirty="0" smtClean="0"/>
          </a:p>
        </p:txBody>
      </p:sp>
      <p:sp>
        <p:nvSpPr>
          <p:cNvPr id="8" name="矩形 7"/>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endParaRPr lang="en-US" altLang="zh-TW" dirty="0" smtClean="0"/>
          </a:p>
        </p:txBody>
      </p:sp>
      <p:sp>
        <p:nvSpPr>
          <p:cNvPr id="9" name="矩形 8"/>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getBusinessID</a:t>
            </a:r>
            <a:r>
              <a:rPr lang="en-US" altLang="zh-TW" dirty="0" smtClean="0"/>
              <a:t>()</a:t>
            </a:r>
          </a:p>
          <a:p>
            <a:r>
              <a:rPr lang="en-US" altLang="zh-TW" dirty="0" err="1" smtClean="0"/>
              <a:t>getName</a:t>
            </a:r>
            <a:r>
              <a:rPr lang="en-US" altLang="zh-TW" dirty="0" smtClean="0"/>
              <a:t> ()</a:t>
            </a:r>
            <a:endParaRPr lang="en-US" altLang="zh-TW" dirty="0" smtClean="0"/>
          </a:p>
          <a:p>
            <a:r>
              <a:rPr lang="en-US" altLang="zh-TW" dirty="0" err="1" smtClean="0"/>
              <a:t>getRating</a:t>
            </a:r>
            <a:r>
              <a:rPr lang="en-US" altLang="zh-TW" dirty="0" smtClean="0"/>
              <a:t>()</a:t>
            </a:r>
            <a:endParaRPr lang="en-US" altLang="zh-TW" dirty="0" smtClean="0"/>
          </a:p>
          <a:p>
            <a:r>
              <a:rPr lang="en-US" altLang="zh-TW" dirty="0" err="1" smtClean="0"/>
              <a:t>getDistance</a:t>
            </a:r>
            <a:r>
              <a:rPr lang="en-US" altLang="zh-TW" dirty="0" smtClean="0"/>
              <a:t>()     ……..</a:t>
            </a:r>
            <a:endParaRPr lang="en-US" altLang="zh-TW" dirty="0" smtClean="0"/>
          </a:p>
        </p:txBody>
      </p:sp>
      <p:cxnSp>
        <p:nvCxnSpPr>
          <p:cNvPr id="11" name="直線單箭頭接點 10"/>
          <p:cNvCxnSpPr>
            <a:stCxn id="8"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3" name="肘形接點 12"/>
          <p:cNvCxnSpPr>
            <a:stCxn id="5" idx="0"/>
            <a:endCxn id="12"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接點 13"/>
          <p:cNvCxnSpPr>
            <a:stCxn id="6" idx="0"/>
            <a:endCxn id="12"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0"/>
            <a:endCxn id="12"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6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5"/>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700"/>
            <a:ext cx="6472203" cy="4143316"/>
          </a:xfrm>
          <a:prstGeom prst="rect">
            <a:avLst/>
          </a:prstGeo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699"/>
            <a:ext cx="6347737" cy="4226183"/>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2"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672972"/>
            <a:ext cx="6347737" cy="4063636"/>
          </a:xfrm>
          <a:prstGeom prst="rect">
            <a:avLst/>
          </a:prstGeo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操作說明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因為我們的專案如果包成</a:t>
            </a:r>
            <a:r>
              <a:rPr lang="en-US" altLang="zh-TW" dirty="0" smtClean="0"/>
              <a:t>war</a:t>
            </a:r>
            <a:r>
              <a:rPr lang="zh-TW" altLang="en-US" dirty="0" smtClean="0"/>
              <a:t>檔會有一點問題，所以最好能使用</a:t>
            </a:r>
            <a:r>
              <a:rPr lang="en-US" altLang="zh-TW" dirty="0" smtClean="0"/>
              <a:t>eclipse</a:t>
            </a:r>
            <a:r>
              <a:rPr lang="zh-TW" altLang="en-US" dirty="0" smtClean="0"/>
              <a:t>開啟</a:t>
            </a:r>
            <a:endParaRPr lang="en-US" altLang="zh-TW" dirty="0" smtClean="0"/>
          </a:p>
          <a:p>
            <a:pPr marL="0" indent="0">
              <a:buNone/>
            </a:pPr>
            <a:r>
              <a:rPr lang="en-US" altLang="zh-TW" dirty="0" smtClean="0"/>
              <a:t>Github</a:t>
            </a:r>
            <a:r>
              <a:rPr lang="zh-TW" altLang="en-US" dirty="0" smtClean="0"/>
              <a:t>網址</a:t>
            </a:r>
            <a:r>
              <a:rPr lang="en-US" altLang="zh-TW" dirty="0" smtClean="0"/>
              <a:t>:</a:t>
            </a:r>
            <a:r>
              <a:rPr lang="zh-TW" altLang="en-US" dirty="0" smtClean="0"/>
              <a:t> </a:t>
            </a:r>
            <a:r>
              <a:rPr lang="en-US" altLang="zh-TW" dirty="0" smtClean="0">
                <a:hlinkClick r:id="rId2"/>
              </a:rPr>
              <a:t>https</a:t>
            </a:r>
            <a:r>
              <a:rPr lang="en-US" altLang="zh-TW" dirty="0">
                <a:hlinkClick r:id="rId2"/>
              </a:rPr>
              <a:t>://</a:t>
            </a:r>
            <a:r>
              <a:rPr lang="en-US" altLang="zh-TW" dirty="0" smtClean="0">
                <a:hlinkClick r:id="rId2"/>
              </a:rPr>
              <a:t>github.com/penut85420/WBSE_Project</a:t>
            </a:r>
            <a:endParaRPr lang="en-US" altLang="zh-TW" dirty="0" smtClean="0"/>
          </a:p>
          <a:p>
            <a:pPr marL="0" indent="0">
              <a:buNone/>
            </a:pPr>
            <a:r>
              <a:rPr lang="zh-TW" altLang="en-US" dirty="0" smtClean="0"/>
              <a:t>需要注意的地方</a:t>
            </a:r>
            <a:r>
              <a:rPr lang="en-US" altLang="zh-TW" dirty="0" smtClean="0"/>
              <a:t>:</a:t>
            </a:r>
          </a:p>
          <a:p>
            <a:r>
              <a:rPr lang="en-US" altLang="zh-TW" dirty="0" smtClean="0"/>
              <a:t>1.lib</a:t>
            </a:r>
            <a:r>
              <a:rPr lang="zh-TW" altLang="en-US" dirty="0" smtClean="0"/>
              <a:t>資料夾裡面有檔案</a:t>
            </a:r>
            <a:endParaRPr lang="en-US" altLang="zh-TW" dirty="0" smtClean="0"/>
          </a:p>
          <a:p>
            <a:r>
              <a:rPr lang="en-US" altLang="zh-TW" dirty="0" smtClean="0"/>
              <a:t>2.</a:t>
            </a:r>
            <a:r>
              <a:rPr lang="zh-TW" altLang="en-US" dirty="0" smtClean="0"/>
              <a:t>因為需要</a:t>
            </a:r>
            <a:r>
              <a:rPr lang="en-US" altLang="zh-TW" dirty="0" smtClean="0"/>
              <a:t>mysql</a:t>
            </a:r>
            <a:r>
              <a:rPr lang="zh-TW" altLang="en-US" dirty="0" smtClean="0"/>
              <a:t>，請</a:t>
            </a:r>
            <a:r>
              <a:rPr lang="en-US" altLang="zh-TW" dirty="0" smtClean="0"/>
              <a:t>import yelp.sql</a:t>
            </a:r>
            <a:r>
              <a:rPr lang="zh-TW" altLang="en-US" dirty="0" smtClean="0"/>
              <a:t>後再在登入輸入帳號</a:t>
            </a:r>
            <a:r>
              <a:rPr lang="en-US" altLang="zh-TW" dirty="0" smtClean="0"/>
              <a:t>123</a:t>
            </a:r>
            <a:r>
              <a:rPr lang="zh-TW" altLang="en-US" dirty="0" smtClean="0"/>
              <a:t>密碼</a:t>
            </a:r>
            <a:r>
              <a:rPr lang="en-US" altLang="zh-TW" dirty="0" smtClean="0"/>
              <a:t>123456</a:t>
            </a:r>
          </a:p>
          <a:p>
            <a:pPr marL="0" indent="0">
              <a:buNone/>
            </a:pPr>
            <a:r>
              <a:rPr lang="zh-TW" altLang="en-US" dirty="0" smtClean="0"/>
              <a:t>專題操作影片網址</a:t>
            </a:r>
            <a:r>
              <a:rPr lang="en-US" altLang="zh-TW" dirty="0" smtClean="0"/>
              <a:t>:</a:t>
            </a:r>
            <a:r>
              <a:rPr lang="zh-TW" altLang="en-US" dirty="0" smtClean="0"/>
              <a:t> </a:t>
            </a:r>
            <a:r>
              <a:rPr lang="en-US" altLang="zh-TW" dirty="0" smtClean="0"/>
              <a:t>https</a:t>
            </a:r>
            <a:r>
              <a:rPr lang="en-US" altLang="zh-TW" dirty="0"/>
              <a:t>://www.youtube.com/watch?v=_i_w9LWfiMc</a:t>
            </a:r>
            <a:endParaRPr lang="en-US" altLang="zh-TW" dirty="0" smtClean="0"/>
          </a:p>
        </p:txBody>
      </p:sp>
    </p:spTree>
    <p:extLst>
      <p:ext uri="{BB962C8B-B14F-4D97-AF65-F5344CB8AC3E}">
        <p14:creationId xmlns:p14="http://schemas.microsoft.com/office/powerpoint/2010/main" val="4207689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陳威廷</a:t>
            </a:r>
            <a:endParaRPr lang="zh-TW" altLang="en-US" dirty="0"/>
          </a:p>
        </p:txBody>
      </p:sp>
      <p:sp>
        <p:nvSpPr>
          <p:cNvPr id="3" name="內容版面配置區 2"/>
          <p:cNvSpPr>
            <a:spLocks noGrp="1"/>
          </p:cNvSpPr>
          <p:nvPr>
            <p:ph idx="1"/>
          </p:nvPr>
        </p:nvSpPr>
        <p:spPr/>
        <p:txBody>
          <a:bodyPr/>
          <a:lstStyle/>
          <a:p>
            <a:r>
              <a:rPr lang="zh-TW" altLang="en-US" dirty="0" smtClean="0"/>
              <a:t>  </a:t>
            </a:r>
            <a:r>
              <a:rPr lang="zh-TW" altLang="en-US" dirty="0"/>
              <a:t>我這次負責</a:t>
            </a:r>
            <a:r>
              <a:rPr lang="en-US" altLang="zh-TW" dirty="0"/>
              <a:t>Yelp API</a:t>
            </a:r>
            <a:r>
              <a:rPr lang="zh-TW" altLang="en-US" dirty="0"/>
              <a:t>的封裝，因為重複的</a:t>
            </a:r>
            <a:r>
              <a:rPr lang="en-US" altLang="zh-TW" dirty="0"/>
              <a:t>GET</a:t>
            </a:r>
            <a:r>
              <a:rPr lang="zh-TW" altLang="en-US" dirty="0"/>
              <a:t>對效能造成不小的負擔，所以希望透過一點演算法的設計減少伺服器負擔。面臨到比較大的兩個問題是網址包含</a:t>
            </a:r>
            <a:r>
              <a:rPr lang="en-US" altLang="zh-TW" dirty="0"/>
              <a:t>Unicode</a:t>
            </a:r>
            <a:r>
              <a:rPr lang="zh-TW" altLang="en-US" dirty="0"/>
              <a:t>編碼字元的時候，需要先將該字元轉成網址形式（例如食物應該寫成</a:t>
            </a:r>
            <a:r>
              <a:rPr lang="en-US" altLang="zh-TW" dirty="0"/>
              <a:t>%E9%A3%9F%E7%89%A9</a:t>
            </a:r>
            <a:r>
              <a:rPr lang="zh-TW" altLang="en-US" dirty="0"/>
              <a:t>），最後透過</a:t>
            </a:r>
            <a:r>
              <a:rPr lang="en-US" altLang="zh-TW" dirty="0" err="1"/>
              <a:t>URLEncoder.encode</a:t>
            </a:r>
            <a:r>
              <a:rPr lang="zh-TW" altLang="en-US" dirty="0"/>
              <a:t>的</a:t>
            </a:r>
            <a:r>
              <a:rPr lang="en-US" altLang="zh-TW" dirty="0"/>
              <a:t>method</a:t>
            </a:r>
            <a:r>
              <a:rPr lang="zh-TW" altLang="en-US" dirty="0"/>
              <a:t>解決。第二大的問題是我設計的函式似乎不大友善，造成隊友們使用上的困擾，以後應該多加點註解跟多想想其他人使用時候的想法。</a:t>
            </a:r>
          </a:p>
        </p:txBody>
      </p:sp>
    </p:spTree>
    <p:extLst>
      <p:ext uri="{BB962C8B-B14F-4D97-AF65-F5344CB8AC3E}">
        <p14:creationId xmlns:p14="http://schemas.microsoft.com/office/powerpoint/2010/main" val="1326892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a:t> </a:t>
            </a:r>
            <a:r>
              <a:rPr lang="zh-TW" altLang="en-US" dirty="0" smtClean="0"/>
              <a:t>田慶秋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這次</a:t>
            </a:r>
            <a:r>
              <a:rPr lang="zh-TW" altLang="en-US" dirty="0"/>
              <a:t>分組一開始跟大家還不是很熟，幸好組員們人都很好，願意幫我解決遇到</a:t>
            </a:r>
            <a:r>
              <a:rPr lang="zh-TW" altLang="en-US" dirty="0" smtClean="0"/>
              <a:t>的困難 ，</a:t>
            </a:r>
            <a:r>
              <a:rPr lang="zh-TW" altLang="en-US" dirty="0"/>
              <a:t>我負責部分網頁</a:t>
            </a:r>
            <a:r>
              <a:rPr lang="en-US" altLang="zh-TW" dirty="0"/>
              <a:t>UI</a:t>
            </a:r>
            <a:r>
              <a:rPr lang="zh-TW" altLang="en-US" dirty="0"/>
              <a:t>的設計跟</a:t>
            </a:r>
            <a:r>
              <a:rPr lang="en-US" altLang="zh-TW" dirty="0" err="1"/>
              <a:t>Jmeter</a:t>
            </a:r>
            <a:r>
              <a:rPr lang="zh-TW" altLang="en-US" dirty="0"/>
              <a:t>的測試，這是我第一次刻</a:t>
            </a:r>
            <a:r>
              <a:rPr lang="en-US" altLang="zh-TW" dirty="0" err="1"/>
              <a:t>ui</a:t>
            </a:r>
            <a:r>
              <a:rPr lang="zh-TW" altLang="en-US" dirty="0"/>
              <a:t>，之前都沒有上過</a:t>
            </a:r>
            <a:r>
              <a:rPr lang="zh-TW" altLang="en-US" dirty="0" smtClean="0"/>
              <a:t>相關</a:t>
            </a:r>
            <a:r>
              <a:rPr lang="zh-TW" altLang="en-US" dirty="0"/>
              <a:t>的課，在</a:t>
            </a:r>
            <a:r>
              <a:rPr lang="en-US" altLang="zh-TW" dirty="0"/>
              <a:t>html</a:t>
            </a:r>
            <a:r>
              <a:rPr lang="zh-TW" altLang="en-US" dirty="0"/>
              <a:t>和</a:t>
            </a:r>
            <a:r>
              <a:rPr lang="en-US" altLang="zh-TW" dirty="0" err="1"/>
              <a:t>css</a:t>
            </a:r>
            <a:r>
              <a:rPr lang="zh-TW" altLang="en-US" dirty="0"/>
              <a:t>上研究了花了一小段時間，才比較熟悉相關的操作。</a:t>
            </a:r>
          </a:p>
          <a:p>
            <a:pPr marL="0" indent="0">
              <a:buNone/>
            </a:pPr>
            <a:r>
              <a:rPr lang="zh-TW" altLang="en-US" dirty="0" smtClean="0"/>
              <a:t>我</a:t>
            </a:r>
            <a:r>
              <a:rPr lang="zh-TW" altLang="en-US" dirty="0"/>
              <a:t>覺得我還有很大的空間可以學習，例如</a:t>
            </a:r>
            <a:r>
              <a:rPr lang="en-US" altLang="zh-TW" dirty="0"/>
              <a:t>jQuery</a:t>
            </a:r>
            <a:r>
              <a:rPr lang="zh-TW" altLang="en-US" dirty="0"/>
              <a:t>、</a:t>
            </a:r>
            <a:r>
              <a:rPr lang="en-US" altLang="zh-TW" dirty="0"/>
              <a:t>bootstrap</a:t>
            </a:r>
            <a:r>
              <a:rPr lang="zh-TW" altLang="en-US" dirty="0"/>
              <a:t>等等，另外我發現在</a:t>
            </a:r>
            <a:r>
              <a:rPr lang="zh-TW" altLang="en-US" dirty="0" smtClean="0"/>
              <a:t>排   版時</a:t>
            </a:r>
            <a:r>
              <a:rPr lang="zh-TW" altLang="en-US" dirty="0"/>
              <a:t>直接調參數會比用拉的更準確，位置也比較不會跑掉，總之在這方面還有太多的</a:t>
            </a:r>
            <a:r>
              <a:rPr lang="zh-TW" altLang="en-US" dirty="0" smtClean="0"/>
              <a:t>技巧需要</a:t>
            </a:r>
            <a:r>
              <a:rPr lang="zh-TW" altLang="en-US" dirty="0"/>
              <a:t>去學習精進。</a:t>
            </a:r>
          </a:p>
          <a:p>
            <a:pPr marL="0" indent="0">
              <a:buNone/>
            </a:pPr>
            <a:r>
              <a:rPr lang="en-US" altLang="zh-TW" dirty="0" smtClean="0"/>
              <a:t>Demo</a:t>
            </a:r>
            <a:r>
              <a:rPr lang="zh-TW" altLang="en-US" dirty="0"/>
              <a:t>時大家的作品也都讓我大開眼界，感覺很用心又充滿創意，後端的應用可以</a:t>
            </a:r>
            <a:r>
              <a:rPr lang="zh-TW" altLang="en-US" dirty="0" smtClean="0"/>
              <a:t>結     合很多</a:t>
            </a:r>
            <a:r>
              <a:rPr lang="zh-TW" altLang="en-US" dirty="0"/>
              <a:t>東西，也感謝組員非常熱心負責。</a:t>
            </a:r>
          </a:p>
        </p:txBody>
      </p:sp>
    </p:spTree>
    <p:extLst>
      <p:ext uri="{BB962C8B-B14F-4D97-AF65-F5344CB8AC3E}">
        <p14:creationId xmlns:p14="http://schemas.microsoft.com/office/powerpoint/2010/main" val="3893594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彭冠傑</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        一開始修這門課老師就直接說，網程和</a:t>
            </a:r>
            <a:r>
              <a:rPr lang="en-US" altLang="zh-TW" dirty="0" smtClean="0"/>
              <a:t>JAVA</a:t>
            </a:r>
            <a:r>
              <a:rPr lang="zh-TW" altLang="en-US" dirty="0" smtClean="0"/>
              <a:t>都沒修的同學，可以先不要選這門課時，我真的是皮皮挫，因為我沒修過</a:t>
            </a:r>
            <a:r>
              <a:rPr lang="en-US" altLang="zh-TW" dirty="0" smtClean="0"/>
              <a:t>JAVA</a:t>
            </a:r>
            <a:r>
              <a:rPr lang="zh-TW" altLang="en-US" dirty="0" smtClean="0"/>
              <a:t>，如果網程和</a:t>
            </a:r>
            <a:r>
              <a:rPr lang="en-US" altLang="zh-TW" dirty="0" smtClean="0"/>
              <a:t>JAVA</a:t>
            </a:r>
            <a:r>
              <a:rPr lang="zh-TW" altLang="en-US" dirty="0" smtClean="0"/>
              <a:t>都沒修的是無自理能力，沒修</a:t>
            </a:r>
            <a:r>
              <a:rPr lang="en-US" altLang="zh-TW" dirty="0" smtClean="0"/>
              <a:t>JAVA</a:t>
            </a:r>
            <a:r>
              <a:rPr lang="zh-TW" altLang="en-US" dirty="0" smtClean="0"/>
              <a:t>的應該不死也半殘了吧，還好我的朋友擁有寬宏大量不會因為一點小錯就說我的不是，人有失蹄嘛。</a:t>
            </a:r>
            <a:endParaRPr lang="en-US" altLang="zh-TW" dirty="0"/>
          </a:p>
          <a:p>
            <a:pPr marL="0" indent="0">
              <a:buNone/>
            </a:pPr>
            <a:r>
              <a:rPr lang="zh-TW" altLang="en-US" dirty="0" smtClean="0"/>
              <a:t>        說實話的我還是覺得</a:t>
            </a:r>
            <a:r>
              <a:rPr lang="en-US" altLang="zh-TW" dirty="0" smtClean="0"/>
              <a:t>eclipse</a:t>
            </a:r>
            <a:r>
              <a:rPr lang="zh-TW" altLang="en-US" dirty="0" smtClean="0"/>
              <a:t>這個開發軟體讓我有點困擾，要是我再厲害一點，我就直接在</a:t>
            </a:r>
            <a:r>
              <a:rPr lang="en-US" altLang="zh-TW" dirty="0" smtClean="0"/>
              <a:t>servlet</a:t>
            </a:r>
            <a:r>
              <a:rPr lang="zh-TW" altLang="en-US" dirty="0" smtClean="0"/>
              <a:t>那邊放一個</a:t>
            </a:r>
            <a:r>
              <a:rPr lang="en-US" altLang="zh-TW" dirty="0" smtClean="0"/>
              <a:t>checkbox</a:t>
            </a:r>
            <a:r>
              <a:rPr lang="zh-TW" altLang="en-US" dirty="0" smtClean="0"/>
              <a:t>，你要這個</a:t>
            </a:r>
            <a:r>
              <a:rPr lang="en-US" altLang="zh-TW" dirty="0" smtClean="0"/>
              <a:t>servlet</a:t>
            </a:r>
            <a:r>
              <a:rPr lang="zh-TW" altLang="en-US" dirty="0" smtClean="0"/>
              <a:t>運作就打勾，軟體直接幫你加在</a:t>
            </a:r>
            <a:r>
              <a:rPr lang="en-US" altLang="zh-TW" dirty="0" smtClean="0"/>
              <a:t>web.xml</a:t>
            </a:r>
            <a:r>
              <a:rPr lang="zh-TW" altLang="en-US" dirty="0" smtClean="0"/>
              <a:t>裡面，想換名字也直接給一個</a:t>
            </a:r>
            <a:r>
              <a:rPr lang="en-US" altLang="zh-TW" dirty="0" smtClean="0"/>
              <a:t>textbox</a:t>
            </a:r>
            <a:r>
              <a:rPr lang="zh-TW" altLang="en-US" dirty="0" smtClean="0"/>
              <a:t>之類的，應該不難實作吧</a:t>
            </a:r>
            <a:r>
              <a:rPr lang="en-US" altLang="zh-TW" dirty="0" smtClean="0"/>
              <a:t>@@</a:t>
            </a:r>
          </a:p>
          <a:p>
            <a:pPr marL="0" indent="0">
              <a:buNone/>
            </a:pPr>
            <a:r>
              <a:rPr lang="zh-TW" altLang="en-US" dirty="0"/>
              <a:t> </a:t>
            </a:r>
            <a:r>
              <a:rPr lang="zh-TW" altLang="en-US" dirty="0" smtClean="0"/>
              <a:t>        這學期學到最多的還是分工吧，要把好多人的程式合在一起真的夠折騰的，我覺得這是一個</a:t>
            </a:r>
            <a:r>
              <a:rPr lang="en-US" altLang="zh-TW" dirty="0" smtClean="0"/>
              <a:t>MVC</a:t>
            </a:r>
            <a:r>
              <a:rPr lang="zh-TW" altLang="en-US" dirty="0" smtClean="0"/>
              <a:t>的好處，就像我是做</a:t>
            </a:r>
            <a:r>
              <a:rPr lang="en-US" altLang="zh-TW" dirty="0" smtClean="0"/>
              <a:t>servlet</a:t>
            </a:r>
            <a:r>
              <a:rPr lang="zh-TW" altLang="en-US" dirty="0" smtClean="0"/>
              <a:t>和基礎</a:t>
            </a:r>
            <a:r>
              <a:rPr lang="en-US" altLang="zh-TW" dirty="0" smtClean="0"/>
              <a:t>JSP</a:t>
            </a:r>
            <a:r>
              <a:rPr lang="zh-TW" altLang="en-US" dirty="0" smtClean="0"/>
              <a:t>就是</a:t>
            </a:r>
            <a:r>
              <a:rPr lang="en-US" altLang="zh-TW" dirty="0" smtClean="0"/>
              <a:t>V</a:t>
            </a:r>
            <a:r>
              <a:rPr lang="zh-TW" altLang="en-US" dirty="0" smtClean="0"/>
              <a:t>和</a:t>
            </a:r>
            <a:r>
              <a:rPr lang="en-US" altLang="zh-TW" dirty="0" smtClean="0"/>
              <a:t>C</a:t>
            </a:r>
            <a:r>
              <a:rPr lang="zh-TW" altLang="en-US" dirty="0" smtClean="0"/>
              <a:t>的，但我隊友的好多個</a:t>
            </a:r>
            <a:r>
              <a:rPr lang="en-US" altLang="zh-TW" dirty="0" smtClean="0"/>
              <a:t>M</a:t>
            </a:r>
            <a:r>
              <a:rPr lang="zh-TW" altLang="en-US" dirty="0" smtClean="0"/>
              <a:t>我可以用一個</a:t>
            </a:r>
            <a:r>
              <a:rPr lang="en-US" altLang="zh-TW" dirty="0" smtClean="0"/>
              <a:t>servlet</a:t>
            </a:r>
            <a:r>
              <a:rPr lang="zh-TW" altLang="en-US" dirty="0" smtClean="0"/>
              <a:t>來銜接</a:t>
            </a:r>
            <a:r>
              <a:rPr lang="en-US" altLang="zh-TW" dirty="0" smtClean="0"/>
              <a:t>JSP</a:t>
            </a:r>
            <a:r>
              <a:rPr lang="zh-TW" altLang="en-US" dirty="0" smtClean="0"/>
              <a:t>和</a:t>
            </a:r>
            <a:r>
              <a:rPr lang="en-US" altLang="zh-TW" dirty="0" smtClean="0"/>
              <a:t>model</a:t>
            </a:r>
            <a:r>
              <a:rPr lang="zh-TW" altLang="en-US" dirty="0" smtClean="0"/>
              <a:t>，如果世界也像</a:t>
            </a:r>
            <a:r>
              <a:rPr lang="en-US" altLang="zh-TW" dirty="0" smtClean="0"/>
              <a:t>MVC</a:t>
            </a:r>
            <a:r>
              <a:rPr lang="zh-TW" altLang="en-US" dirty="0" smtClean="0"/>
              <a:t>一樣簡潔就好了</a:t>
            </a:r>
            <a:r>
              <a:rPr lang="en-US" altLang="zh-TW" dirty="0" smtClean="0"/>
              <a:t>(</a:t>
            </a:r>
            <a:r>
              <a:rPr lang="zh-TW" altLang="en-US" dirty="0" smtClean="0"/>
              <a:t>再說甚麼啦</a:t>
            </a:r>
            <a:endParaRPr lang="en-US" altLang="zh-TW" dirty="0" smtClean="0"/>
          </a:p>
        </p:txBody>
      </p:sp>
    </p:spTree>
    <p:extLst>
      <p:ext uri="{BB962C8B-B14F-4D97-AF65-F5344CB8AC3E}">
        <p14:creationId xmlns:p14="http://schemas.microsoft.com/office/powerpoint/2010/main" val="1393755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smtClean="0"/>
              <a:t> </a:t>
            </a:r>
            <a:r>
              <a:rPr lang="zh-TW" altLang="en-US" dirty="0"/>
              <a:t>吉天仲</a:t>
            </a:r>
          </a:p>
        </p:txBody>
      </p:sp>
      <p:sp>
        <p:nvSpPr>
          <p:cNvPr id="3" name="內容版面配置區 2"/>
          <p:cNvSpPr>
            <a:spLocks noGrp="1"/>
          </p:cNvSpPr>
          <p:nvPr>
            <p:ph idx="1"/>
          </p:nvPr>
        </p:nvSpPr>
        <p:spPr/>
        <p:txBody>
          <a:bodyPr/>
          <a:lstStyle/>
          <a:p>
            <a:r>
              <a:rPr lang="zh-TW" altLang="en-US" dirty="0" smtClean="0"/>
              <a:t>這真的算是我大學以來做的最大的一個專案了，雖然功能做出來並不亮眼，但背後的工程卻是非常浩大。</a:t>
            </a:r>
            <a:endParaRPr lang="en-US" altLang="zh-TW" dirty="0" smtClean="0"/>
          </a:p>
          <a:p>
            <a:r>
              <a:rPr lang="zh-TW" altLang="en-US" dirty="0" smtClean="0"/>
              <a:t>有這次的機會，我才了解到分工的重要以及</a:t>
            </a:r>
            <a:r>
              <a:rPr lang="en-US" altLang="zh-TW" dirty="0" smtClean="0"/>
              <a:t>YELP</a:t>
            </a:r>
            <a:r>
              <a:rPr lang="zh-TW" altLang="en-US" dirty="0" smtClean="0"/>
              <a:t> </a:t>
            </a:r>
            <a:r>
              <a:rPr lang="en-US" altLang="zh-TW" dirty="0" smtClean="0"/>
              <a:t>API</a:t>
            </a:r>
            <a:r>
              <a:rPr lang="zh-TW" altLang="en-US" dirty="0" smtClean="0"/>
              <a:t>這個東西，雖然路程非常顛簸和崎嶇，但最後還是靠著大家的同心協力完成了這次的作品。</a:t>
            </a:r>
            <a:endParaRPr lang="en-US" altLang="zh-TW" dirty="0" smtClean="0"/>
          </a:p>
          <a:p>
            <a:r>
              <a:rPr lang="zh-TW" altLang="en-US" dirty="0" smtClean="0"/>
              <a:t>另外我想說，</a:t>
            </a:r>
            <a:r>
              <a:rPr lang="en-US" altLang="zh-TW" dirty="0" smtClean="0"/>
              <a:t>GOOGLE</a:t>
            </a:r>
            <a:r>
              <a:rPr lang="zh-TW" altLang="en-US" dirty="0" smtClean="0"/>
              <a:t> </a:t>
            </a:r>
            <a:r>
              <a:rPr lang="en-US" altLang="zh-TW" dirty="0" smtClean="0"/>
              <a:t>API</a:t>
            </a:r>
            <a:r>
              <a:rPr lang="zh-TW" altLang="en-US" dirty="0" smtClean="0"/>
              <a:t>真的是個強大的東西，幾乎所有功能都寫好了，只要研究如何去取用他就好了，</a:t>
            </a:r>
            <a:r>
              <a:rPr lang="en-US" altLang="zh-TW" dirty="0" smtClean="0"/>
              <a:t>OP</a:t>
            </a:r>
            <a:r>
              <a:rPr lang="zh-TW" altLang="en-US" smtClean="0"/>
              <a:t>。</a:t>
            </a:r>
            <a:endParaRPr lang="en-US" altLang="zh-TW" smtClean="0"/>
          </a:p>
        </p:txBody>
      </p:sp>
    </p:spTree>
    <p:extLst>
      <p:ext uri="{BB962C8B-B14F-4D97-AF65-F5344CB8AC3E}">
        <p14:creationId xmlns:p14="http://schemas.microsoft.com/office/powerpoint/2010/main" val="37958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379</TotalTime>
  <Words>1957</Words>
  <Application>Microsoft Office PowerPoint</Application>
  <PresentationFormat>寬螢幕</PresentationFormat>
  <Paragraphs>352</Paragraphs>
  <Slides>46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46</vt:i4>
      </vt:variant>
    </vt:vector>
  </HeadingPairs>
  <TitlesOfParts>
    <vt:vector size="54" baseType="lpstr">
      <vt:lpstr>微軟正黑體</vt:lpstr>
      <vt:lpstr>新細明體</vt:lpstr>
      <vt:lpstr>Arial</vt:lpstr>
      <vt:lpstr>Calibri</vt:lpstr>
      <vt:lpstr>Consolas</vt:lpstr>
      <vt:lpstr>Times New Roman</vt:lpstr>
      <vt:lpstr>Wingdings 3</vt: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操作故事</vt:lpstr>
      <vt:lpstr>操作故事</vt:lpstr>
      <vt:lpstr>操作故事</vt:lpstr>
      <vt:lpstr>操作故事</vt:lpstr>
      <vt:lpstr>PowerPoint 簡報</vt:lpstr>
      <vt:lpstr>操作故事</vt:lpstr>
      <vt:lpstr>操作故事</vt:lpstr>
      <vt:lpstr>操作故事</vt:lpstr>
      <vt:lpstr>操作故事</vt:lpstr>
      <vt:lpstr>操作方式</vt:lpstr>
      <vt:lpstr>Wire Frame登入</vt:lpstr>
      <vt:lpstr>Wire Frame搜尋</vt:lpstr>
      <vt:lpstr>Wire Frame註冊</vt:lpstr>
      <vt:lpstr>Wire Frame搜尋列表</vt:lpstr>
      <vt:lpstr>Wire Frame搜尋詳細資訊</vt:lpstr>
      <vt:lpstr>Wire Frame收藏列表</vt:lpstr>
      <vt:lpstr>Functional Map</vt:lpstr>
      <vt:lpstr>backlog</vt:lpstr>
      <vt:lpstr>backlog</vt:lpstr>
      <vt:lpstr>類別圖 - 主要架構 Main Structure</vt:lpstr>
      <vt:lpstr>類別圖 - Yelp API</vt:lpstr>
      <vt:lpstr>類別圖 - 會員功能 Member System</vt:lpstr>
      <vt:lpstr>類別圖 –搜尋</vt:lpstr>
      <vt:lpstr>類別圖 –收藏</vt:lpstr>
      <vt:lpstr>效能測試(收藏)</vt:lpstr>
      <vt:lpstr>效能測試(登入註冊)</vt:lpstr>
      <vt:lpstr>效能測試(查詢)</vt:lpstr>
      <vt:lpstr>遭遇的困難1</vt:lpstr>
      <vt:lpstr>遭遇的困難2</vt:lpstr>
      <vt:lpstr>遭遇的困難3</vt:lpstr>
      <vt:lpstr>參考</vt:lpstr>
      <vt:lpstr>組員分工情況</vt:lpstr>
      <vt:lpstr>操作說明</vt:lpstr>
      <vt:lpstr>心得 – 陳威廷</vt:lpstr>
      <vt:lpstr>心得 – 田慶秋</vt:lpstr>
      <vt:lpstr>心得 – 彭冠傑</vt:lpstr>
      <vt:lpstr>心得 – 吉天仲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chi</cp:lastModifiedBy>
  <cp:revision>57</cp:revision>
  <dcterms:created xsi:type="dcterms:W3CDTF">2017-06-20T09:36:29Z</dcterms:created>
  <dcterms:modified xsi:type="dcterms:W3CDTF">2017-06-25T07:50:26Z</dcterms:modified>
</cp:coreProperties>
</file>