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2" r:id="rId3"/>
    <p:sldId id="258" r:id="rId4"/>
    <p:sldId id="262" r:id="rId5"/>
    <p:sldId id="263" r:id="rId6"/>
    <p:sldId id="260" r:id="rId7"/>
    <p:sldId id="261" r:id="rId8"/>
    <p:sldId id="264" r:id="rId9"/>
    <p:sldId id="257" r:id="rId10"/>
    <p:sldId id="303" r:id="rId11"/>
    <p:sldId id="304" r:id="rId12"/>
    <p:sldId id="305" r:id="rId13"/>
    <p:sldId id="306" r:id="rId14"/>
    <p:sldId id="307" r:id="rId15"/>
    <p:sldId id="308" r:id="rId16"/>
    <p:sldId id="297" r:id="rId17"/>
    <p:sldId id="298" r:id="rId18"/>
    <p:sldId id="310" r:id="rId19"/>
    <p:sldId id="299" r:id="rId20"/>
    <p:sldId id="311" r:id="rId21"/>
    <p:sldId id="300" r:id="rId22"/>
    <p:sldId id="312" r:id="rId23"/>
    <p:sldId id="301" r:id="rId24"/>
    <p:sldId id="313" r:id="rId25"/>
    <p:sldId id="278" r:id="rId26"/>
    <p:sldId id="273" r:id="rId27"/>
    <p:sldId id="292" r:id="rId28"/>
    <p:sldId id="293" r:id="rId29"/>
    <p:sldId id="269" r:id="rId30"/>
    <p:sldId id="270" r:id="rId31"/>
    <p:sldId id="271" r:id="rId32"/>
    <p:sldId id="314" r:id="rId33"/>
    <p:sldId id="315" r:id="rId34"/>
    <p:sldId id="265" r:id="rId35"/>
    <p:sldId id="316" r:id="rId36"/>
    <p:sldId id="317" r:id="rId37"/>
    <p:sldId id="287" r:id="rId38"/>
    <p:sldId id="288" r:id="rId39"/>
    <p:sldId id="318" r:id="rId40"/>
    <p:sldId id="289" r:id="rId41"/>
    <p:sldId id="290" r:id="rId42"/>
    <p:sldId id="291" r:id="rId43"/>
    <p:sldId id="319" r:id="rId44"/>
    <p:sldId id="266" r:id="rId45"/>
    <p:sldId id="267" r:id="rId46"/>
    <p:sldId id="294" r:id="rId47"/>
    <p:sldId id="295" r:id="rId48"/>
    <p:sldId id="296" r:id="rId49"/>
    <p:sldId id="302" r:id="rId50"/>
    <p:sldId id="309" r:id="rId51"/>
    <p:sldId id="320" r:id="rId5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snapToGrid="0">
      <p:cViewPr varScale="1">
        <p:scale>
          <a:sx n="87" d="100"/>
          <a:sy n="87" d="100"/>
        </p:scale>
        <p:origin x="518"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393429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533839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24D54A-B3BA-45F4-967D-FB318F14F56D}"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3204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0150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01756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941763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033104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35795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97233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4235004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223097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1FF29D48-3DE5-4256-A428-EC8246B949DF}" type="datetimeFigureOut">
              <a:rPr lang="zh-TW" altLang="en-US" smtClean="0"/>
              <a:t>2017/6/26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487459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1FF29D48-3DE5-4256-A428-EC8246B949DF}" type="datetimeFigureOut">
              <a:rPr lang="zh-TW" altLang="en-US" smtClean="0"/>
              <a:t>2017/6/26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809755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F29D48-3DE5-4256-A428-EC8246B949DF}" type="datetimeFigureOut">
              <a:rPr lang="zh-TW" altLang="en-US" smtClean="0"/>
              <a:t>2017/6/26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80505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527806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2756405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FF29D48-3DE5-4256-A428-EC8246B949DF}" type="datetimeFigureOut">
              <a:rPr lang="zh-TW" altLang="en-US" smtClean="0"/>
              <a:t>2017/6/26</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23366842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elp.com/developers/documentation/v3/business_search_phone" TargetMode="External"/><Relationship Id="rId7" Type="http://schemas.openxmlformats.org/officeDocument/2006/relationships/hyperlink" Target="https://www.yelp.com/developers/documentation/v3/autocomplete" TargetMode="External"/><Relationship Id="rId2" Type="http://schemas.openxmlformats.org/officeDocument/2006/relationships/hyperlink" Target="https://www.yelp.com/developers/documentation/v3/business_search" TargetMode="External"/><Relationship Id="rId1" Type="http://schemas.openxmlformats.org/officeDocument/2006/relationships/slideLayout" Target="../slideLayouts/slideLayout2.xml"/><Relationship Id="rId6" Type="http://schemas.openxmlformats.org/officeDocument/2006/relationships/hyperlink" Target="https://www.yelp.com/developers/documentation/v3/business_reviews" TargetMode="External"/><Relationship Id="rId5" Type="http://schemas.openxmlformats.org/officeDocument/2006/relationships/hyperlink" Target="https://www.yelp.com/developers/documentation/v3/business" TargetMode="External"/><Relationship Id="rId4" Type="http://schemas.openxmlformats.org/officeDocument/2006/relationships/hyperlink" Target="https://www.yelp.com/developers/documentation/v3/transactions_search"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raphiq.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yelp.com/developers/documentation/v3"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youtube.com/watch?v=_i_w9LWfiMc" TargetMode="External"/><Relationship Id="rId2" Type="http://schemas.openxmlformats.org/officeDocument/2006/relationships/hyperlink" Target="https://github.com/penut85420/WBSE_Project"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406585" y="2514600"/>
            <a:ext cx="8098027" cy="2262781"/>
          </a:xfrm>
        </p:spPr>
        <p:txBody>
          <a:bodyPr/>
          <a:lstStyle/>
          <a:p>
            <a:r>
              <a:rPr lang="en-US" altLang="zh-TW" dirty="0" err="1" smtClean="0">
                <a:latin typeface="+mn-ea"/>
                <a:ea typeface="+mn-ea"/>
              </a:rPr>
              <a:t>YelpBlaBla</a:t>
            </a:r>
            <a:endParaRPr lang="zh-TW" altLang="en-US" dirty="0">
              <a:latin typeface="+mn-ea"/>
              <a:ea typeface="+mn-ea"/>
            </a:endParaRPr>
          </a:p>
        </p:txBody>
      </p:sp>
      <p:sp>
        <p:nvSpPr>
          <p:cNvPr id="3" name="副標題 2"/>
          <p:cNvSpPr>
            <a:spLocks noGrp="1"/>
          </p:cNvSpPr>
          <p:nvPr>
            <p:ph type="subTitle" idx="1"/>
          </p:nvPr>
        </p:nvSpPr>
        <p:spPr/>
        <p:txBody>
          <a:bodyPr/>
          <a:lstStyle/>
          <a:p>
            <a:r>
              <a:rPr lang="zh-TW" altLang="en-US" dirty="0" smtClean="0">
                <a:latin typeface="+mn-ea"/>
              </a:rPr>
              <a:t>黃佳惠、吉天仲、彭冠傑、陳威廷、田慶秋</a:t>
            </a:r>
            <a:endParaRPr lang="zh-TW" altLang="en-US" dirty="0">
              <a:latin typeface="+mn-ea"/>
            </a:endParaRP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9213" y="3801511"/>
            <a:ext cx="817372" cy="817372"/>
          </a:xfrm>
          <a:prstGeom prst="rect">
            <a:avLst/>
          </a:prstGeom>
        </p:spPr>
      </p:pic>
    </p:spTree>
    <p:extLst>
      <p:ext uri="{BB962C8B-B14F-4D97-AF65-F5344CB8AC3E}">
        <p14:creationId xmlns:p14="http://schemas.microsoft.com/office/powerpoint/2010/main" val="627231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Wire Frame</a:t>
            </a:r>
            <a:r>
              <a:rPr lang="zh-TW" altLang="en-US" baseline="-25000" dirty="0" smtClean="0"/>
              <a:t>登入</a:t>
            </a:r>
            <a:endParaRPr lang="zh-TW" altLang="en-US" baseline="-25000"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3491261" y="2381947"/>
            <a:ext cx="5410200" cy="3409950"/>
          </a:xfrm>
          <a:prstGeom prst="rect">
            <a:avLst/>
          </a:prstGeom>
          <a:solidFill>
            <a:srgbClr val="3366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5" name="文字方塊 195"/>
          <p:cNvSpPr txBox="1"/>
          <p:nvPr/>
        </p:nvSpPr>
        <p:spPr>
          <a:xfrm>
            <a:off x="3538251" y="2496247"/>
            <a:ext cx="2314575" cy="714375"/>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2400" kern="100">
                <a:solidFill>
                  <a:srgbClr val="FFFFFF"/>
                </a:solidFill>
                <a:effectLst/>
                <a:ea typeface="新細明體" panose="02020500000000000000" pitchFamily="18" charset="-120"/>
                <a:cs typeface="Times New Roman" panose="02020603050405020304" pitchFamily="18" charset="0"/>
              </a:rPr>
              <a:t>Yelp Bla Bla</a:t>
            </a:r>
            <a:endParaRPr lang="zh-TW" sz="1200" kern="100">
              <a:effectLst/>
              <a:ea typeface="新細明體" panose="02020500000000000000" pitchFamily="18" charset="-120"/>
              <a:cs typeface="Times New Roman" panose="02020603050405020304" pitchFamily="18" charset="0"/>
            </a:endParaRPr>
          </a:p>
        </p:txBody>
      </p:sp>
      <p:sp>
        <p:nvSpPr>
          <p:cNvPr id="6" name="文字方塊 196"/>
          <p:cNvSpPr txBox="1"/>
          <p:nvPr/>
        </p:nvSpPr>
        <p:spPr>
          <a:xfrm>
            <a:off x="5996336" y="2476562"/>
            <a:ext cx="2819400" cy="390525"/>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indent="228600">
              <a:spcAft>
                <a:spcPts val="0"/>
              </a:spcAft>
            </a:pPr>
            <a:r>
              <a:rPr lang="zh-TW" sz="1200" kern="100">
                <a:solidFill>
                  <a:srgbClr val="FFFFFF"/>
                </a:solidFill>
                <a:effectLst/>
                <a:ea typeface="新細明體" panose="02020500000000000000" pitchFamily="18" charset="-120"/>
                <a:cs typeface="Times New Roman" panose="02020603050405020304" pitchFamily="18" charset="0"/>
              </a:rPr>
              <a:t>收藏</a:t>
            </a:r>
            <a:r>
              <a:rPr lang="en-US" sz="1200" kern="100">
                <a:solidFill>
                  <a:srgbClr val="FFFFFF"/>
                </a:solidFill>
                <a:effectLst/>
                <a:ea typeface="新細明體" panose="02020500000000000000" pitchFamily="18" charset="-120"/>
                <a:cs typeface="Times New Roman" panose="02020603050405020304" pitchFamily="18" charset="0"/>
              </a:rPr>
              <a:t>        </a:t>
            </a:r>
            <a:r>
              <a:rPr lang="zh-TW" sz="1200" kern="100">
                <a:solidFill>
                  <a:srgbClr val="FFFFFF"/>
                </a:solidFill>
                <a:effectLst/>
                <a:ea typeface="新細明體" panose="02020500000000000000" pitchFamily="18" charset="-120"/>
                <a:cs typeface="Times New Roman" panose="02020603050405020304" pitchFamily="18" charset="0"/>
              </a:rPr>
              <a:t>登入</a:t>
            </a:r>
            <a:r>
              <a:rPr lang="en-US" sz="1200" kern="100">
                <a:solidFill>
                  <a:srgbClr val="FFFFFF"/>
                </a:solidFill>
                <a:effectLst/>
                <a:ea typeface="新細明體" panose="02020500000000000000" pitchFamily="18" charset="-120"/>
                <a:cs typeface="Times New Roman" panose="02020603050405020304" pitchFamily="18" charset="0"/>
              </a:rPr>
              <a:t>         </a:t>
            </a:r>
            <a:r>
              <a:rPr lang="zh-TW" sz="1200" kern="100">
                <a:solidFill>
                  <a:srgbClr val="FFFFFF"/>
                </a:solidFill>
                <a:effectLst/>
                <a:ea typeface="新細明體" panose="02020500000000000000" pitchFamily="18" charset="-120"/>
                <a:cs typeface="Times New Roman" panose="02020603050405020304" pitchFamily="18" charset="0"/>
              </a:rPr>
              <a:t>註冊</a:t>
            </a:r>
            <a:endParaRPr lang="zh-TW" sz="1200" kern="100">
              <a:effectLst/>
              <a:ea typeface="新細明體" panose="02020500000000000000" pitchFamily="18" charset="-120"/>
              <a:cs typeface="Times New Roman" panose="02020603050405020304" pitchFamily="18" charset="0"/>
            </a:endParaRPr>
          </a:p>
        </p:txBody>
      </p:sp>
      <p:sp>
        <p:nvSpPr>
          <p:cNvPr id="7" name="文字方塊 2"/>
          <p:cNvSpPr txBox="1">
            <a:spLocks noChangeArrowheads="1"/>
          </p:cNvSpPr>
          <p:nvPr/>
        </p:nvSpPr>
        <p:spPr bwMode="auto">
          <a:xfrm>
            <a:off x="5720111" y="3715447"/>
            <a:ext cx="2085340" cy="352425"/>
          </a:xfrm>
          <a:prstGeom prst="rect">
            <a:avLst/>
          </a:prstGeom>
          <a:solidFill>
            <a:schemeClr val="bg1"/>
          </a:solidFill>
          <a:ln w="9525">
            <a:solidFill>
              <a:srgbClr val="000000"/>
            </a:solidFill>
            <a:miter lim="800000"/>
            <a:headEnd/>
            <a:tailEnd/>
          </a:ln>
        </p:spPr>
        <p:txBody>
          <a:bodyPr rot="0" vert="horz" wrap="square" lIns="91440" tIns="45720" rIns="91440" bIns="45720" anchor="t" anchorCtr="0">
            <a:noAutofit/>
          </a:bodyPr>
          <a:lstStyle/>
          <a:p>
            <a:pPr>
              <a:spcAft>
                <a:spcPts val="0"/>
              </a:spcAft>
            </a:pP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 </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8" name="文字方塊 2"/>
          <p:cNvSpPr txBox="1">
            <a:spLocks noChangeArrowheads="1"/>
          </p:cNvSpPr>
          <p:nvPr/>
        </p:nvSpPr>
        <p:spPr bwMode="auto">
          <a:xfrm>
            <a:off x="5720111" y="4325047"/>
            <a:ext cx="2085340" cy="352425"/>
          </a:xfrm>
          <a:prstGeom prst="rect">
            <a:avLst/>
          </a:prstGeom>
          <a:solidFill>
            <a:schemeClr val="bg1"/>
          </a:solidFill>
          <a:ln w="9525">
            <a:solidFill>
              <a:srgbClr val="000000"/>
            </a:solidFill>
            <a:miter lim="800000"/>
            <a:headEnd/>
            <a:tailEnd/>
          </a:ln>
        </p:spPr>
        <p:txBody>
          <a:bodyPr rot="0" vert="horz" wrap="square" lIns="91440" tIns="45720" rIns="91440" bIns="45720" anchor="t" anchorCtr="0">
            <a:noAutofit/>
          </a:bodyPr>
          <a:lstStyle/>
          <a:p>
            <a:pPr>
              <a:spcAft>
                <a:spcPts val="0"/>
              </a:spcAft>
            </a:pP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 </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9" name="文字方塊 199"/>
          <p:cNvSpPr txBox="1"/>
          <p:nvPr/>
        </p:nvSpPr>
        <p:spPr>
          <a:xfrm>
            <a:off x="5634386" y="5077522"/>
            <a:ext cx="542925" cy="342900"/>
          </a:xfrm>
          <a:prstGeom prst="rect">
            <a:avLst/>
          </a:prstGeom>
          <a:solidFill>
            <a:schemeClr val="bg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dirty="0">
                <a:effectLst/>
                <a:ea typeface="新細明體" panose="02020500000000000000" pitchFamily="18" charset="-120"/>
                <a:cs typeface="Times New Roman" panose="02020603050405020304" pitchFamily="18" charset="0"/>
              </a:rPr>
              <a:t>登入</a:t>
            </a:r>
          </a:p>
        </p:txBody>
      </p:sp>
      <p:sp>
        <p:nvSpPr>
          <p:cNvPr id="10" name="文字方塊 200"/>
          <p:cNvSpPr txBox="1"/>
          <p:nvPr/>
        </p:nvSpPr>
        <p:spPr>
          <a:xfrm>
            <a:off x="4605686" y="3648772"/>
            <a:ext cx="942975" cy="561975"/>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2400" kern="100">
                <a:solidFill>
                  <a:srgbClr val="FFFFFF"/>
                </a:solidFill>
                <a:effectLst/>
                <a:ea typeface="新細明體" panose="02020500000000000000" pitchFamily="18" charset="-120"/>
                <a:cs typeface="Times New Roman" panose="02020603050405020304" pitchFamily="18" charset="0"/>
              </a:rPr>
              <a:t>帳號</a:t>
            </a:r>
            <a:endParaRPr lang="zh-TW" sz="1200" kern="100">
              <a:effectLst/>
              <a:ea typeface="新細明體" panose="02020500000000000000" pitchFamily="18" charset="-120"/>
              <a:cs typeface="Times New Roman" panose="02020603050405020304" pitchFamily="18" charset="0"/>
            </a:endParaRPr>
          </a:p>
        </p:txBody>
      </p:sp>
      <p:sp>
        <p:nvSpPr>
          <p:cNvPr id="11" name="文字方塊 201"/>
          <p:cNvSpPr txBox="1"/>
          <p:nvPr/>
        </p:nvSpPr>
        <p:spPr>
          <a:xfrm>
            <a:off x="4615211" y="4229797"/>
            <a:ext cx="942975" cy="561975"/>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2400" kern="100">
                <a:solidFill>
                  <a:srgbClr val="FFFFFF"/>
                </a:solidFill>
                <a:effectLst/>
                <a:ea typeface="新細明體" panose="02020500000000000000" pitchFamily="18" charset="-120"/>
                <a:cs typeface="Times New Roman" panose="02020603050405020304" pitchFamily="18" charset="0"/>
              </a:rPr>
              <a:t>密碼</a:t>
            </a:r>
            <a:endParaRPr lang="zh-TW" sz="1200" kern="100">
              <a:effectLst/>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66939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Wire </a:t>
            </a:r>
            <a:r>
              <a:rPr lang="en-US" altLang="zh-TW" dirty="0" smtClean="0"/>
              <a:t>Frame</a:t>
            </a:r>
            <a:r>
              <a:rPr lang="zh-TW" altLang="en-US" baseline="-25000" dirty="0" smtClean="0"/>
              <a:t>搜</a:t>
            </a:r>
            <a:r>
              <a:rPr lang="zh-TW" altLang="en-US" baseline="-25000" dirty="0"/>
              <a:t>尋</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3580471" y="2381947"/>
            <a:ext cx="5410200" cy="3409950"/>
          </a:xfrm>
          <a:prstGeom prst="rect">
            <a:avLst/>
          </a:prstGeom>
          <a:solidFill>
            <a:srgbClr val="3366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5" name="文字方塊 2"/>
          <p:cNvSpPr txBox="1"/>
          <p:nvPr/>
        </p:nvSpPr>
        <p:spPr>
          <a:xfrm>
            <a:off x="5599771" y="3867847"/>
            <a:ext cx="3057525" cy="438150"/>
          </a:xfrm>
          <a:prstGeom prst="rect">
            <a:avLst/>
          </a:prstGeom>
          <a:solidFill>
            <a:schemeClr val="bg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a:effectLst/>
                <a:ea typeface="新細明體" panose="02020500000000000000" pitchFamily="18" charset="-120"/>
                <a:cs typeface="Times New Roman" panose="02020603050405020304" pitchFamily="18" charset="0"/>
              </a:rPr>
              <a:t>台北好不</a:t>
            </a:r>
            <a:r>
              <a:rPr lang="en-US" sz="1200" kern="100">
                <a:effectLst/>
                <a:ea typeface="新細明體" panose="02020500000000000000" pitchFamily="18" charset="-120"/>
                <a:cs typeface="Times New Roman" panose="02020603050405020304" pitchFamily="18" charset="0"/>
              </a:rPr>
              <a:t>?</a:t>
            </a:r>
            <a:endParaRPr lang="zh-TW" sz="1200" kern="100">
              <a:effectLst/>
              <a:ea typeface="新細明體" panose="02020500000000000000" pitchFamily="18" charset="-120"/>
              <a:cs typeface="Times New Roman" panose="02020603050405020304" pitchFamily="18" charset="0"/>
            </a:endParaRPr>
          </a:p>
        </p:txBody>
      </p:sp>
      <p:sp>
        <p:nvSpPr>
          <p:cNvPr id="6" name="文字方塊 2"/>
          <p:cNvSpPr txBox="1">
            <a:spLocks noChangeArrowheads="1"/>
          </p:cNvSpPr>
          <p:nvPr/>
        </p:nvSpPr>
        <p:spPr bwMode="auto">
          <a:xfrm>
            <a:off x="4647271" y="3791647"/>
            <a:ext cx="895350" cy="590550"/>
          </a:xfrm>
          <a:prstGeom prst="rect">
            <a:avLst/>
          </a:prstGeom>
          <a:solidFill>
            <a:srgbClr val="3366FF"/>
          </a:solidFill>
          <a:ln w="9525">
            <a:noFill/>
            <a:miter lim="800000"/>
            <a:headEnd/>
            <a:tailEnd/>
          </a:ln>
        </p:spPr>
        <p:txBody>
          <a:bodyPr rot="0" vert="horz" wrap="square" lIns="91440" tIns="45720" rIns="91440" bIns="45720" anchor="t" anchorCtr="0">
            <a:noAutofit/>
          </a:bodyPr>
          <a:lstStyle/>
          <a:p>
            <a:pPr>
              <a:spcAft>
                <a:spcPts val="0"/>
              </a:spcAft>
            </a:pPr>
            <a:r>
              <a:rPr lang="zh-TW" sz="2400" kern="100">
                <a:ln>
                  <a:noFill/>
                </a:ln>
                <a:solidFill>
                  <a:srgbClr val="FFFFFF"/>
                </a:solidFill>
                <a:effectLst/>
                <a:latin typeface="Calibri" panose="020F0502020204030204" pitchFamily="34" charset="0"/>
                <a:ea typeface="新細明體" panose="02020500000000000000" pitchFamily="18" charset="-120"/>
                <a:cs typeface="Times New Roman" panose="02020603050405020304" pitchFamily="18" charset="0"/>
              </a:rPr>
              <a:t>搜尋</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7" name="文字方塊 4"/>
          <p:cNvSpPr txBox="1"/>
          <p:nvPr/>
        </p:nvSpPr>
        <p:spPr>
          <a:xfrm>
            <a:off x="3627461" y="2448622"/>
            <a:ext cx="2314575" cy="714375"/>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2400" kern="100">
                <a:solidFill>
                  <a:srgbClr val="FFFFFF"/>
                </a:solidFill>
                <a:effectLst/>
                <a:ea typeface="新細明體" panose="02020500000000000000" pitchFamily="18" charset="-120"/>
                <a:cs typeface="Times New Roman" panose="02020603050405020304" pitchFamily="18" charset="0"/>
              </a:rPr>
              <a:t>Yelp Bla Bla</a:t>
            </a:r>
            <a:endParaRPr lang="zh-TW" sz="1200" kern="100">
              <a:effectLst/>
              <a:ea typeface="新細明體" panose="02020500000000000000" pitchFamily="18" charset="-120"/>
              <a:cs typeface="Times New Roman" panose="02020603050405020304" pitchFamily="18" charset="0"/>
            </a:endParaRPr>
          </a:p>
        </p:txBody>
      </p:sp>
      <p:sp>
        <p:nvSpPr>
          <p:cNvPr id="8" name="文字方塊 5"/>
          <p:cNvSpPr txBox="1"/>
          <p:nvPr/>
        </p:nvSpPr>
        <p:spPr>
          <a:xfrm>
            <a:off x="6085546" y="2428937"/>
            <a:ext cx="2819400" cy="390525"/>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indent="228600">
              <a:spcAft>
                <a:spcPts val="0"/>
              </a:spcAft>
            </a:pPr>
            <a:r>
              <a:rPr lang="zh-TW" sz="1200" kern="100">
                <a:solidFill>
                  <a:srgbClr val="FFFFFF"/>
                </a:solidFill>
                <a:effectLst/>
                <a:ea typeface="新細明體" panose="02020500000000000000" pitchFamily="18" charset="-120"/>
                <a:cs typeface="Times New Roman" panose="02020603050405020304" pitchFamily="18" charset="0"/>
              </a:rPr>
              <a:t>收藏</a:t>
            </a:r>
            <a:r>
              <a:rPr lang="en-US" sz="1200" kern="100">
                <a:solidFill>
                  <a:srgbClr val="FFFFFF"/>
                </a:solidFill>
                <a:effectLst/>
                <a:ea typeface="新細明體" panose="02020500000000000000" pitchFamily="18" charset="-120"/>
                <a:cs typeface="Times New Roman" panose="02020603050405020304" pitchFamily="18" charset="0"/>
              </a:rPr>
              <a:t>        </a:t>
            </a:r>
            <a:r>
              <a:rPr lang="zh-TW" sz="1200" kern="100">
                <a:solidFill>
                  <a:srgbClr val="FFFFFF"/>
                </a:solidFill>
                <a:effectLst/>
                <a:ea typeface="新細明體" panose="02020500000000000000" pitchFamily="18" charset="-120"/>
                <a:cs typeface="Times New Roman" panose="02020603050405020304" pitchFamily="18" charset="0"/>
              </a:rPr>
              <a:t>登出</a:t>
            </a:r>
            <a:r>
              <a:rPr lang="en-US" sz="1200" kern="100">
                <a:solidFill>
                  <a:srgbClr val="FFFFFF"/>
                </a:solidFill>
                <a:effectLst/>
                <a:ea typeface="新細明體" panose="02020500000000000000" pitchFamily="18" charset="-120"/>
                <a:cs typeface="Times New Roman" panose="02020603050405020304" pitchFamily="18" charset="0"/>
              </a:rPr>
              <a:t>         </a:t>
            </a:r>
            <a:r>
              <a:rPr lang="zh-TW" sz="1200" kern="100">
                <a:solidFill>
                  <a:srgbClr val="FFFFFF"/>
                </a:solidFill>
                <a:effectLst/>
                <a:ea typeface="新細明體" panose="02020500000000000000" pitchFamily="18" charset="-120"/>
                <a:cs typeface="Times New Roman" panose="02020603050405020304" pitchFamily="18" charset="0"/>
              </a:rPr>
              <a:t>註冊</a:t>
            </a:r>
            <a:endParaRPr lang="zh-TW" sz="1200" kern="100">
              <a:effectLst/>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829284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Wire </a:t>
            </a:r>
            <a:r>
              <a:rPr lang="en-US" altLang="zh-TW" dirty="0" smtClean="0"/>
              <a:t>Frame</a:t>
            </a:r>
            <a:r>
              <a:rPr lang="zh-TW" altLang="en-US" baseline="-25000" dirty="0" smtClean="0"/>
              <a:t>註冊</a:t>
            </a:r>
            <a:endParaRPr lang="zh-TW" altLang="en-US" baseline="-25000"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3747739" y="2315039"/>
            <a:ext cx="5410200" cy="3409950"/>
          </a:xfrm>
          <a:prstGeom prst="rect">
            <a:avLst/>
          </a:prstGeom>
          <a:solidFill>
            <a:srgbClr val="3366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5" name="文字方塊 25"/>
          <p:cNvSpPr txBox="1"/>
          <p:nvPr/>
        </p:nvSpPr>
        <p:spPr>
          <a:xfrm>
            <a:off x="3747739" y="2334089"/>
            <a:ext cx="2314575" cy="809625"/>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2400" kern="100">
                <a:solidFill>
                  <a:srgbClr val="FFFFFF"/>
                </a:solidFill>
                <a:effectLst/>
                <a:ea typeface="新細明體" panose="02020500000000000000" pitchFamily="18" charset="-120"/>
                <a:cs typeface="Times New Roman" panose="02020603050405020304" pitchFamily="18" charset="0"/>
              </a:rPr>
              <a:t>Yelp Bla Bla</a:t>
            </a:r>
            <a:endParaRPr lang="zh-TW" sz="1200" kern="100">
              <a:effectLst/>
              <a:ea typeface="新細明體" panose="02020500000000000000" pitchFamily="18" charset="-120"/>
              <a:cs typeface="Times New Roman" panose="02020603050405020304" pitchFamily="18" charset="0"/>
            </a:endParaRPr>
          </a:p>
        </p:txBody>
      </p:sp>
      <p:sp>
        <p:nvSpPr>
          <p:cNvPr id="6" name="文字方塊 26"/>
          <p:cNvSpPr txBox="1"/>
          <p:nvPr/>
        </p:nvSpPr>
        <p:spPr>
          <a:xfrm>
            <a:off x="6202649" y="2391239"/>
            <a:ext cx="2819400" cy="390525"/>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indent="228600">
              <a:spcAft>
                <a:spcPts val="0"/>
              </a:spcAft>
            </a:pPr>
            <a:r>
              <a:rPr lang="zh-TW" sz="1200" kern="100">
                <a:solidFill>
                  <a:srgbClr val="FFFFFF"/>
                </a:solidFill>
                <a:effectLst/>
                <a:ea typeface="新細明體" panose="02020500000000000000" pitchFamily="18" charset="-120"/>
                <a:cs typeface="Times New Roman" panose="02020603050405020304" pitchFamily="18" charset="0"/>
              </a:rPr>
              <a:t>收藏</a:t>
            </a:r>
            <a:r>
              <a:rPr lang="en-US" sz="1200" kern="100">
                <a:solidFill>
                  <a:srgbClr val="FFFFFF"/>
                </a:solidFill>
                <a:effectLst/>
                <a:ea typeface="新細明體" panose="02020500000000000000" pitchFamily="18" charset="-120"/>
                <a:cs typeface="Times New Roman" panose="02020603050405020304" pitchFamily="18" charset="0"/>
              </a:rPr>
              <a:t>        </a:t>
            </a:r>
            <a:r>
              <a:rPr lang="zh-TW" sz="1200" kern="100">
                <a:solidFill>
                  <a:srgbClr val="FFFFFF"/>
                </a:solidFill>
                <a:effectLst/>
                <a:ea typeface="新細明體" panose="02020500000000000000" pitchFamily="18" charset="-120"/>
                <a:cs typeface="Times New Roman" panose="02020603050405020304" pitchFamily="18" charset="0"/>
              </a:rPr>
              <a:t>登入</a:t>
            </a:r>
            <a:r>
              <a:rPr lang="en-US" sz="1200" kern="100">
                <a:solidFill>
                  <a:srgbClr val="FFFFFF"/>
                </a:solidFill>
                <a:effectLst/>
                <a:ea typeface="新細明體" panose="02020500000000000000" pitchFamily="18" charset="-120"/>
                <a:cs typeface="Times New Roman" panose="02020603050405020304" pitchFamily="18" charset="0"/>
              </a:rPr>
              <a:t>         </a:t>
            </a:r>
            <a:r>
              <a:rPr lang="zh-TW" sz="1200" kern="100">
                <a:solidFill>
                  <a:srgbClr val="FFFFFF"/>
                </a:solidFill>
                <a:effectLst/>
                <a:ea typeface="新細明體" panose="02020500000000000000" pitchFamily="18" charset="-120"/>
                <a:cs typeface="Times New Roman" panose="02020603050405020304" pitchFamily="18" charset="0"/>
              </a:rPr>
              <a:t>註冊</a:t>
            </a:r>
            <a:endParaRPr lang="zh-TW" sz="1200" kern="100">
              <a:effectLst/>
              <a:ea typeface="新細明體" panose="02020500000000000000" pitchFamily="18" charset="-120"/>
              <a:cs typeface="Times New Roman" panose="02020603050405020304" pitchFamily="18" charset="0"/>
            </a:endParaRPr>
          </a:p>
        </p:txBody>
      </p:sp>
      <p:sp>
        <p:nvSpPr>
          <p:cNvPr id="7" name="文字方塊 2"/>
          <p:cNvSpPr txBox="1">
            <a:spLocks noChangeArrowheads="1"/>
          </p:cNvSpPr>
          <p:nvPr/>
        </p:nvSpPr>
        <p:spPr bwMode="auto">
          <a:xfrm>
            <a:off x="5652739" y="3105614"/>
            <a:ext cx="2085340" cy="323850"/>
          </a:xfrm>
          <a:prstGeom prst="rect">
            <a:avLst/>
          </a:prstGeom>
          <a:solidFill>
            <a:schemeClr val="bg1"/>
          </a:solidFill>
          <a:ln w="9525">
            <a:solidFill>
              <a:srgbClr val="000000"/>
            </a:solidFill>
            <a:miter lim="800000"/>
            <a:headEnd/>
            <a:tailEnd/>
          </a:ln>
        </p:spPr>
        <p:txBody>
          <a:bodyPr rot="0" vert="horz" wrap="square" lIns="91440" tIns="45720" rIns="91440" bIns="45720" anchor="t" anchorCtr="0">
            <a:noAutofit/>
          </a:bodyPr>
          <a:lstStyle/>
          <a:p>
            <a:pPr>
              <a:spcAft>
                <a:spcPts val="0"/>
              </a:spcAft>
            </a:pP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 </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8" name="文字方塊 28"/>
          <p:cNvSpPr txBox="1"/>
          <p:nvPr/>
        </p:nvSpPr>
        <p:spPr>
          <a:xfrm>
            <a:off x="4833589" y="3105614"/>
            <a:ext cx="533400" cy="381000"/>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a:solidFill>
                  <a:srgbClr val="FFFFFF"/>
                </a:solidFill>
                <a:effectLst/>
                <a:ea typeface="新細明體" panose="02020500000000000000" pitchFamily="18" charset="-120"/>
                <a:cs typeface="Times New Roman" panose="02020603050405020304" pitchFamily="18" charset="0"/>
              </a:rPr>
              <a:t>帳號</a:t>
            </a:r>
            <a:endParaRPr lang="zh-TW" sz="1200" kern="100">
              <a:effectLst/>
              <a:ea typeface="新細明體" panose="02020500000000000000" pitchFamily="18" charset="-120"/>
              <a:cs typeface="Times New Roman" panose="02020603050405020304" pitchFamily="18" charset="0"/>
            </a:endParaRPr>
          </a:p>
        </p:txBody>
      </p:sp>
      <p:sp>
        <p:nvSpPr>
          <p:cNvPr id="9" name="文字方塊 2"/>
          <p:cNvSpPr txBox="1">
            <a:spLocks noChangeArrowheads="1"/>
          </p:cNvSpPr>
          <p:nvPr/>
        </p:nvSpPr>
        <p:spPr bwMode="auto">
          <a:xfrm>
            <a:off x="5671789" y="3610439"/>
            <a:ext cx="2085340" cy="323850"/>
          </a:xfrm>
          <a:prstGeom prst="rect">
            <a:avLst/>
          </a:prstGeom>
          <a:solidFill>
            <a:schemeClr val="bg1"/>
          </a:solidFill>
          <a:ln w="9525">
            <a:solidFill>
              <a:srgbClr val="000000"/>
            </a:solidFill>
            <a:miter lim="800000"/>
            <a:headEnd/>
            <a:tailEnd/>
          </a:ln>
        </p:spPr>
        <p:txBody>
          <a:bodyPr rot="0" vert="horz" wrap="square" lIns="91440" tIns="45720" rIns="91440" bIns="45720" anchor="t" anchorCtr="0">
            <a:noAutofit/>
          </a:bodyPr>
          <a:lstStyle/>
          <a:p>
            <a:pPr>
              <a:spcAft>
                <a:spcPts val="0"/>
              </a:spcAft>
            </a:pP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 </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10" name="文字方塊 2"/>
          <p:cNvSpPr txBox="1">
            <a:spLocks noChangeArrowheads="1"/>
          </p:cNvSpPr>
          <p:nvPr/>
        </p:nvSpPr>
        <p:spPr bwMode="auto">
          <a:xfrm>
            <a:off x="5662264" y="4124789"/>
            <a:ext cx="2085340" cy="323850"/>
          </a:xfrm>
          <a:prstGeom prst="rect">
            <a:avLst/>
          </a:prstGeom>
          <a:solidFill>
            <a:schemeClr val="bg1"/>
          </a:solidFill>
          <a:ln w="9525">
            <a:solidFill>
              <a:srgbClr val="000000"/>
            </a:solidFill>
            <a:miter lim="800000"/>
            <a:headEnd/>
            <a:tailEnd/>
          </a:ln>
        </p:spPr>
        <p:txBody>
          <a:bodyPr rot="0" vert="horz" wrap="square" lIns="91440" tIns="45720" rIns="91440" bIns="45720" anchor="t" anchorCtr="0">
            <a:noAutofit/>
          </a:bodyPr>
          <a:lstStyle/>
          <a:p>
            <a:pPr>
              <a:spcAft>
                <a:spcPts val="0"/>
              </a:spcAft>
            </a:pP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 </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11" name="文字方塊 2"/>
          <p:cNvSpPr txBox="1">
            <a:spLocks noChangeArrowheads="1"/>
          </p:cNvSpPr>
          <p:nvPr/>
        </p:nvSpPr>
        <p:spPr bwMode="auto">
          <a:xfrm>
            <a:off x="5662264" y="4648664"/>
            <a:ext cx="2085340" cy="323850"/>
          </a:xfrm>
          <a:prstGeom prst="rect">
            <a:avLst/>
          </a:prstGeom>
          <a:solidFill>
            <a:schemeClr val="bg1"/>
          </a:solidFill>
          <a:ln w="9525">
            <a:solidFill>
              <a:srgbClr val="000000"/>
            </a:solidFill>
            <a:miter lim="800000"/>
            <a:headEnd/>
            <a:tailEnd/>
          </a:ln>
        </p:spPr>
        <p:txBody>
          <a:bodyPr rot="0" vert="horz" wrap="square" lIns="91440" tIns="45720" rIns="91440" bIns="45720" anchor="t" anchorCtr="0">
            <a:noAutofit/>
          </a:bodyPr>
          <a:lstStyle/>
          <a:p>
            <a:pPr>
              <a:spcAft>
                <a:spcPts val="0"/>
              </a:spcAft>
            </a:pP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 </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12" name="文字方塊 32"/>
          <p:cNvSpPr txBox="1"/>
          <p:nvPr/>
        </p:nvSpPr>
        <p:spPr>
          <a:xfrm>
            <a:off x="4843114" y="3629489"/>
            <a:ext cx="533400" cy="381000"/>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a:solidFill>
                  <a:srgbClr val="FFFFFF"/>
                </a:solidFill>
                <a:effectLst/>
                <a:ea typeface="新細明體" panose="02020500000000000000" pitchFamily="18" charset="-120"/>
                <a:cs typeface="Times New Roman" panose="02020603050405020304" pitchFamily="18" charset="0"/>
              </a:rPr>
              <a:t>密碼</a:t>
            </a:r>
            <a:endParaRPr lang="zh-TW" sz="1200" kern="100">
              <a:effectLst/>
              <a:ea typeface="新細明體" panose="02020500000000000000" pitchFamily="18" charset="-120"/>
              <a:cs typeface="Times New Roman" panose="02020603050405020304" pitchFamily="18" charset="0"/>
            </a:endParaRPr>
          </a:p>
        </p:txBody>
      </p:sp>
      <p:sp>
        <p:nvSpPr>
          <p:cNvPr id="13" name="文字方塊 33"/>
          <p:cNvSpPr txBox="1"/>
          <p:nvPr/>
        </p:nvSpPr>
        <p:spPr>
          <a:xfrm>
            <a:off x="4776439" y="4162889"/>
            <a:ext cx="819150" cy="381000"/>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a:solidFill>
                  <a:srgbClr val="FFFFFF"/>
                </a:solidFill>
                <a:effectLst/>
                <a:ea typeface="新細明體" panose="02020500000000000000" pitchFamily="18" charset="-120"/>
                <a:cs typeface="Times New Roman" panose="02020603050405020304" pitchFamily="18" charset="0"/>
              </a:rPr>
              <a:t>確認密碼</a:t>
            </a:r>
            <a:endParaRPr lang="zh-TW" sz="1200" kern="100">
              <a:effectLst/>
              <a:ea typeface="新細明體" panose="02020500000000000000" pitchFamily="18" charset="-120"/>
              <a:cs typeface="Times New Roman" panose="02020603050405020304" pitchFamily="18" charset="0"/>
            </a:endParaRPr>
          </a:p>
        </p:txBody>
      </p:sp>
      <p:sp>
        <p:nvSpPr>
          <p:cNvPr id="14" name="文字方塊 34"/>
          <p:cNvSpPr txBox="1"/>
          <p:nvPr/>
        </p:nvSpPr>
        <p:spPr>
          <a:xfrm>
            <a:off x="4871689" y="4658189"/>
            <a:ext cx="533400" cy="381000"/>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a:solidFill>
                  <a:srgbClr val="FFFFFF"/>
                </a:solidFill>
                <a:effectLst/>
                <a:ea typeface="新細明體" panose="02020500000000000000" pitchFamily="18" charset="-120"/>
                <a:cs typeface="Times New Roman" panose="02020603050405020304" pitchFamily="18" charset="0"/>
              </a:rPr>
              <a:t>信箱</a:t>
            </a:r>
            <a:endParaRPr lang="zh-TW" sz="1200" kern="100">
              <a:effectLst/>
              <a:ea typeface="新細明體" panose="02020500000000000000" pitchFamily="18" charset="-120"/>
              <a:cs typeface="Times New Roman" panose="02020603050405020304" pitchFamily="18" charset="0"/>
            </a:endParaRPr>
          </a:p>
        </p:txBody>
      </p:sp>
      <p:sp>
        <p:nvSpPr>
          <p:cNvPr id="15" name="文字方塊 35"/>
          <p:cNvSpPr txBox="1"/>
          <p:nvPr/>
        </p:nvSpPr>
        <p:spPr>
          <a:xfrm>
            <a:off x="5728939" y="5315414"/>
            <a:ext cx="600075" cy="323850"/>
          </a:xfrm>
          <a:prstGeom prst="rect">
            <a:avLst/>
          </a:prstGeom>
          <a:solidFill>
            <a:schemeClr val="bg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a:effectLst/>
                <a:ea typeface="新細明體" panose="02020500000000000000" pitchFamily="18" charset="-120"/>
                <a:cs typeface="Times New Roman" panose="02020603050405020304" pitchFamily="18" charset="0"/>
              </a:rPr>
              <a:t>送出</a:t>
            </a:r>
          </a:p>
        </p:txBody>
      </p:sp>
      <p:sp>
        <p:nvSpPr>
          <p:cNvPr id="16" name="文字方塊 36"/>
          <p:cNvSpPr txBox="1"/>
          <p:nvPr/>
        </p:nvSpPr>
        <p:spPr>
          <a:xfrm>
            <a:off x="6452839" y="5315414"/>
            <a:ext cx="590550" cy="285750"/>
          </a:xfrm>
          <a:prstGeom prst="rect">
            <a:avLst/>
          </a:prstGeom>
          <a:solidFill>
            <a:schemeClr val="bg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a:effectLst/>
                <a:ea typeface="新細明體" panose="02020500000000000000" pitchFamily="18" charset="-120"/>
                <a:cs typeface="Times New Roman" panose="02020603050405020304" pitchFamily="18" charset="0"/>
              </a:rPr>
              <a:t>清除</a:t>
            </a:r>
          </a:p>
        </p:txBody>
      </p:sp>
    </p:spTree>
    <p:extLst>
      <p:ext uri="{BB962C8B-B14F-4D97-AF65-F5344CB8AC3E}">
        <p14:creationId xmlns:p14="http://schemas.microsoft.com/office/powerpoint/2010/main" val="209318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Wire </a:t>
            </a:r>
            <a:r>
              <a:rPr lang="en-US" altLang="zh-TW" dirty="0" smtClean="0"/>
              <a:t>Frame</a:t>
            </a:r>
            <a:r>
              <a:rPr lang="zh-TW" altLang="en-US" baseline="-25000" dirty="0" smtClean="0"/>
              <a:t>搜尋列</a:t>
            </a:r>
            <a:r>
              <a:rPr lang="zh-TW" altLang="en-US" baseline="-25000" dirty="0"/>
              <a:t>表</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3725437" y="2348493"/>
            <a:ext cx="5410200" cy="3409950"/>
          </a:xfrm>
          <a:prstGeom prst="rect">
            <a:avLst/>
          </a:prstGeom>
          <a:solidFill>
            <a:srgbClr val="3366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5" name="文字方塊 7"/>
          <p:cNvSpPr txBox="1"/>
          <p:nvPr/>
        </p:nvSpPr>
        <p:spPr>
          <a:xfrm>
            <a:off x="3725437" y="2348493"/>
            <a:ext cx="2314575" cy="714375"/>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2400" kern="100">
                <a:solidFill>
                  <a:srgbClr val="FFFFFF"/>
                </a:solidFill>
                <a:effectLst/>
                <a:ea typeface="新細明體" panose="02020500000000000000" pitchFamily="18" charset="-120"/>
                <a:cs typeface="Times New Roman" panose="02020603050405020304" pitchFamily="18" charset="0"/>
              </a:rPr>
              <a:t>Yelp Bla Bla</a:t>
            </a:r>
            <a:endParaRPr lang="zh-TW" sz="1200" kern="100">
              <a:effectLst/>
              <a:ea typeface="新細明體" panose="02020500000000000000" pitchFamily="18" charset="-120"/>
              <a:cs typeface="Times New Roman" panose="02020603050405020304" pitchFamily="18" charset="0"/>
            </a:endParaRPr>
          </a:p>
        </p:txBody>
      </p:sp>
      <p:sp>
        <p:nvSpPr>
          <p:cNvPr id="6" name="文字方塊 9"/>
          <p:cNvSpPr txBox="1"/>
          <p:nvPr/>
        </p:nvSpPr>
        <p:spPr>
          <a:xfrm>
            <a:off x="6180347" y="2424693"/>
            <a:ext cx="2819400" cy="390525"/>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indent="228600">
              <a:spcAft>
                <a:spcPts val="0"/>
              </a:spcAft>
            </a:pPr>
            <a:r>
              <a:rPr lang="zh-TW" sz="1200" kern="100">
                <a:solidFill>
                  <a:srgbClr val="FFFFFF"/>
                </a:solidFill>
                <a:effectLst/>
                <a:ea typeface="新細明體" panose="02020500000000000000" pitchFamily="18" charset="-120"/>
                <a:cs typeface="Times New Roman" panose="02020603050405020304" pitchFamily="18" charset="0"/>
              </a:rPr>
              <a:t>收藏</a:t>
            </a:r>
            <a:r>
              <a:rPr lang="en-US" sz="1200" kern="100">
                <a:solidFill>
                  <a:srgbClr val="FFFFFF"/>
                </a:solidFill>
                <a:effectLst/>
                <a:ea typeface="新細明體" panose="02020500000000000000" pitchFamily="18" charset="-120"/>
                <a:cs typeface="Times New Roman" panose="02020603050405020304" pitchFamily="18" charset="0"/>
              </a:rPr>
              <a:t>        </a:t>
            </a:r>
            <a:r>
              <a:rPr lang="zh-TW" sz="1200" kern="100">
                <a:solidFill>
                  <a:srgbClr val="FFFFFF"/>
                </a:solidFill>
                <a:effectLst/>
                <a:ea typeface="新細明體" panose="02020500000000000000" pitchFamily="18" charset="-120"/>
                <a:cs typeface="Times New Roman" panose="02020603050405020304" pitchFamily="18" charset="0"/>
              </a:rPr>
              <a:t>登出</a:t>
            </a:r>
            <a:r>
              <a:rPr lang="en-US" sz="1200" kern="100">
                <a:solidFill>
                  <a:srgbClr val="FFFFFF"/>
                </a:solidFill>
                <a:effectLst/>
                <a:ea typeface="新細明體" panose="02020500000000000000" pitchFamily="18" charset="-120"/>
                <a:cs typeface="Times New Roman" panose="02020603050405020304" pitchFamily="18" charset="0"/>
              </a:rPr>
              <a:t>         </a:t>
            </a:r>
            <a:r>
              <a:rPr lang="zh-TW" sz="1200" kern="100">
                <a:solidFill>
                  <a:srgbClr val="FFFFFF"/>
                </a:solidFill>
                <a:effectLst/>
                <a:ea typeface="新細明體" panose="02020500000000000000" pitchFamily="18" charset="-120"/>
                <a:cs typeface="Times New Roman" panose="02020603050405020304" pitchFamily="18" charset="0"/>
              </a:rPr>
              <a:t>註冊</a:t>
            </a:r>
            <a:endParaRPr lang="zh-TW" sz="1200" kern="100">
              <a:effectLst/>
              <a:ea typeface="新細明體" panose="02020500000000000000" pitchFamily="18" charset="-120"/>
              <a:cs typeface="Times New Roman" panose="02020603050405020304" pitchFamily="18" charset="0"/>
            </a:endParaRPr>
          </a:p>
        </p:txBody>
      </p:sp>
      <p:sp>
        <p:nvSpPr>
          <p:cNvPr id="7" name="文字方塊 2"/>
          <p:cNvSpPr txBox="1">
            <a:spLocks noChangeArrowheads="1"/>
          </p:cNvSpPr>
          <p:nvPr/>
        </p:nvSpPr>
        <p:spPr bwMode="auto">
          <a:xfrm>
            <a:off x="5973337" y="3262893"/>
            <a:ext cx="2324100" cy="9144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spcAft>
                <a:spcPts val="0"/>
              </a:spcAft>
            </a:pP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店名</a:t>
            </a:r>
          </a:p>
          <a:p>
            <a:pPr>
              <a:spcAft>
                <a:spcPts val="0"/>
              </a:spcAft>
            </a:pP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電話</a:t>
            </a:r>
          </a:p>
          <a:p>
            <a:pPr>
              <a:spcAft>
                <a:spcPts val="0"/>
              </a:spcAft>
            </a:pP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評分 </a:t>
            </a: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                 </a:t>
            </a: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收藏</a:t>
            </a:r>
          </a:p>
        </p:txBody>
      </p:sp>
      <p:sp>
        <p:nvSpPr>
          <p:cNvPr id="8" name="文字方塊 11"/>
          <p:cNvSpPr txBox="1"/>
          <p:nvPr/>
        </p:nvSpPr>
        <p:spPr>
          <a:xfrm>
            <a:off x="4782712" y="3262893"/>
            <a:ext cx="1200150" cy="9144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a:effectLst/>
                <a:ea typeface="新細明體" panose="02020500000000000000" pitchFamily="18" charset="-120"/>
                <a:cs typeface="Times New Roman" panose="02020603050405020304" pitchFamily="18" charset="0"/>
              </a:rPr>
              <a:t>圖片</a:t>
            </a:r>
          </a:p>
        </p:txBody>
      </p:sp>
      <p:sp>
        <p:nvSpPr>
          <p:cNvPr id="9" name="文字方塊 13"/>
          <p:cNvSpPr txBox="1"/>
          <p:nvPr/>
        </p:nvSpPr>
        <p:spPr>
          <a:xfrm>
            <a:off x="4782712" y="4167768"/>
            <a:ext cx="1200150" cy="88582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a:effectLst/>
                <a:ea typeface="新細明體" panose="02020500000000000000" pitchFamily="18" charset="-120"/>
                <a:cs typeface="Times New Roman" panose="02020603050405020304" pitchFamily="18" charset="0"/>
              </a:rPr>
              <a:t>圖片</a:t>
            </a:r>
          </a:p>
        </p:txBody>
      </p:sp>
      <p:sp>
        <p:nvSpPr>
          <p:cNvPr id="10" name="文字方塊 2"/>
          <p:cNvSpPr txBox="1">
            <a:spLocks noChangeArrowheads="1"/>
          </p:cNvSpPr>
          <p:nvPr/>
        </p:nvSpPr>
        <p:spPr bwMode="auto">
          <a:xfrm>
            <a:off x="5982862" y="4148718"/>
            <a:ext cx="2324100" cy="9144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spcAft>
                <a:spcPts val="0"/>
              </a:spcAft>
            </a:pP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店名</a:t>
            </a:r>
          </a:p>
          <a:p>
            <a:pPr>
              <a:spcAft>
                <a:spcPts val="0"/>
              </a:spcAft>
            </a:pP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電話</a:t>
            </a:r>
          </a:p>
          <a:p>
            <a:pPr>
              <a:spcAft>
                <a:spcPts val="0"/>
              </a:spcAft>
            </a:pP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評分 </a:t>
            </a: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                 </a:t>
            </a: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收藏</a:t>
            </a:r>
          </a:p>
        </p:txBody>
      </p:sp>
    </p:spTree>
    <p:extLst>
      <p:ext uri="{BB962C8B-B14F-4D97-AF65-F5344CB8AC3E}">
        <p14:creationId xmlns:p14="http://schemas.microsoft.com/office/powerpoint/2010/main" val="534271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Wire Frame</a:t>
            </a:r>
            <a:r>
              <a:rPr lang="zh-TW" altLang="en-US" baseline="-25000" dirty="0" smtClean="0"/>
              <a:t>搜尋詳細</a:t>
            </a:r>
            <a:r>
              <a:rPr lang="zh-TW" altLang="en-US" baseline="-25000" dirty="0"/>
              <a:t>資訊</a:t>
            </a:r>
            <a:endParaRPr lang="zh-TW" altLang="en-US" dirty="0"/>
          </a:p>
        </p:txBody>
      </p:sp>
      <p:sp>
        <p:nvSpPr>
          <p:cNvPr id="3" name="內容版面配置區 2"/>
          <p:cNvSpPr>
            <a:spLocks noGrp="1"/>
          </p:cNvSpPr>
          <p:nvPr>
            <p:ph idx="1"/>
          </p:nvPr>
        </p:nvSpPr>
        <p:spPr/>
        <p:txBody>
          <a:bodyPr/>
          <a:lstStyle/>
          <a:p>
            <a:r>
              <a:rPr lang="en-US" altLang="zh-TW" smtClean="0"/>
              <a:t> </a:t>
            </a:r>
            <a:endParaRPr lang="zh-TW" altLang="zh-TW" dirty="0"/>
          </a:p>
        </p:txBody>
      </p:sp>
      <p:sp>
        <p:nvSpPr>
          <p:cNvPr id="11" name="矩形 10"/>
          <p:cNvSpPr/>
          <p:nvPr/>
        </p:nvSpPr>
        <p:spPr>
          <a:xfrm>
            <a:off x="3491261" y="2317436"/>
            <a:ext cx="5410200" cy="3409950"/>
          </a:xfrm>
          <a:prstGeom prst="rect">
            <a:avLst/>
          </a:prstGeom>
          <a:solidFill>
            <a:srgbClr val="3366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12" name="文字方塊 2"/>
          <p:cNvSpPr txBox="1">
            <a:spLocks noChangeArrowheads="1"/>
          </p:cNvSpPr>
          <p:nvPr/>
        </p:nvSpPr>
        <p:spPr bwMode="auto">
          <a:xfrm>
            <a:off x="3651559" y="2997123"/>
            <a:ext cx="1533525" cy="123825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spcAft>
                <a:spcPts val="0"/>
              </a:spcAft>
            </a:pP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圖片</a:t>
            </a:r>
          </a:p>
        </p:txBody>
      </p:sp>
      <p:sp>
        <p:nvSpPr>
          <p:cNvPr id="13" name="文字方塊 19"/>
          <p:cNvSpPr txBox="1"/>
          <p:nvPr/>
        </p:nvSpPr>
        <p:spPr>
          <a:xfrm>
            <a:off x="5966134" y="3063798"/>
            <a:ext cx="1543050" cy="3048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a:effectLst/>
                <a:ea typeface="新細明體" panose="02020500000000000000" pitchFamily="18" charset="-120"/>
                <a:cs typeface="Times New Roman" panose="02020603050405020304" pitchFamily="18" charset="0"/>
              </a:rPr>
              <a:t>店名</a:t>
            </a:r>
          </a:p>
        </p:txBody>
      </p:sp>
      <p:sp>
        <p:nvSpPr>
          <p:cNvPr id="14" name="文字方塊 20"/>
          <p:cNvSpPr txBox="1"/>
          <p:nvPr/>
        </p:nvSpPr>
        <p:spPr>
          <a:xfrm>
            <a:off x="5994709" y="3501948"/>
            <a:ext cx="1524000" cy="3048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a:effectLst/>
                <a:ea typeface="新細明體" panose="02020500000000000000" pitchFamily="18" charset="-120"/>
                <a:cs typeface="Times New Roman" panose="02020603050405020304" pitchFamily="18" charset="0"/>
              </a:rPr>
              <a:t>電話</a:t>
            </a:r>
          </a:p>
        </p:txBody>
      </p:sp>
      <p:sp>
        <p:nvSpPr>
          <p:cNvPr id="15" name="文字方塊 21"/>
          <p:cNvSpPr txBox="1"/>
          <p:nvPr/>
        </p:nvSpPr>
        <p:spPr>
          <a:xfrm>
            <a:off x="5994709" y="3930573"/>
            <a:ext cx="1514475" cy="39052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a:effectLst/>
                <a:ea typeface="新細明體" panose="02020500000000000000" pitchFamily="18" charset="-120"/>
                <a:cs typeface="Times New Roman" panose="02020603050405020304" pitchFamily="18" charset="0"/>
              </a:rPr>
              <a:t>評分</a:t>
            </a:r>
          </a:p>
        </p:txBody>
      </p:sp>
      <p:sp>
        <p:nvSpPr>
          <p:cNvPr id="16" name="文字方塊 22"/>
          <p:cNvSpPr txBox="1"/>
          <p:nvPr/>
        </p:nvSpPr>
        <p:spPr>
          <a:xfrm>
            <a:off x="3622984" y="4511598"/>
            <a:ext cx="5124450" cy="77152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a:effectLst/>
                <a:ea typeface="新細明體" panose="02020500000000000000" pitchFamily="18" charset="-120"/>
                <a:cs typeface="Times New Roman" panose="02020603050405020304" pitchFamily="18" charset="0"/>
              </a:rPr>
              <a:t>地圖</a:t>
            </a:r>
          </a:p>
        </p:txBody>
      </p:sp>
      <p:sp>
        <p:nvSpPr>
          <p:cNvPr id="17" name="文字方塊 23"/>
          <p:cNvSpPr txBox="1"/>
          <p:nvPr/>
        </p:nvSpPr>
        <p:spPr>
          <a:xfrm>
            <a:off x="3706169" y="5340273"/>
            <a:ext cx="4972050" cy="3048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a:effectLst/>
                <a:ea typeface="新細明體" panose="02020500000000000000" pitchFamily="18" charset="-120"/>
                <a:cs typeface="Times New Roman" panose="02020603050405020304" pitchFamily="18" charset="0"/>
              </a:rPr>
              <a:t>評論</a:t>
            </a:r>
          </a:p>
        </p:txBody>
      </p:sp>
      <p:sp>
        <p:nvSpPr>
          <p:cNvPr id="24" name="文字方塊 25"/>
          <p:cNvSpPr txBox="1"/>
          <p:nvPr/>
        </p:nvSpPr>
        <p:spPr>
          <a:xfrm>
            <a:off x="3491261" y="2338387"/>
            <a:ext cx="2314575" cy="542925"/>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2400" kern="100" dirty="0">
                <a:solidFill>
                  <a:srgbClr val="FFFFFF"/>
                </a:solidFill>
                <a:effectLst/>
                <a:ea typeface="新細明體" panose="02020500000000000000" pitchFamily="18" charset="-120"/>
                <a:cs typeface="Times New Roman" panose="02020603050405020304" pitchFamily="18" charset="0"/>
              </a:rPr>
              <a:t>Yelp </a:t>
            </a:r>
            <a:r>
              <a:rPr lang="en-US" sz="2400" kern="100" dirty="0" err="1">
                <a:solidFill>
                  <a:srgbClr val="FFFFFF"/>
                </a:solidFill>
                <a:effectLst/>
                <a:ea typeface="新細明體" panose="02020500000000000000" pitchFamily="18" charset="-120"/>
                <a:cs typeface="Times New Roman" panose="02020603050405020304" pitchFamily="18" charset="0"/>
              </a:rPr>
              <a:t>Bla</a:t>
            </a:r>
            <a:r>
              <a:rPr lang="en-US" sz="2400" kern="100" dirty="0">
                <a:solidFill>
                  <a:srgbClr val="FFFFFF"/>
                </a:solidFill>
                <a:effectLst/>
                <a:ea typeface="新細明體" panose="02020500000000000000" pitchFamily="18" charset="-120"/>
                <a:cs typeface="Times New Roman" panose="02020603050405020304" pitchFamily="18" charset="0"/>
              </a:rPr>
              <a:t> </a:t>
            </a:r>
            <a:r>
              <a:rPr lang="en-US" sz="2400" kern="100" dirty="0" err="1">
                <a:solidFill>
                  <a:srgbClr val="FFFFFF"/>
                </a:solidFill>
                <a:effectLst/>
                <a:ea typeface="新細明體" panose="02020500000000000000" pitchFamily="18" charset="-120"/>
                <a:cs typeface="Times New Roman" panose="02020603050405020304" pitchFamily="18" charset="0"/>
              </a:rPr>
              <a:t>Bla</a:t>
            </a:r>
            <a:endParaRPr lang="zh-TW" sz="1200" kern="100" dirty="0">
              <a:effectLst/>
              <a:ea typeface="新細明體" panose="02020500000000000000" pitchFamily="18" charset="-120"/>
              <a:cs typeface="Times New Roman" panose="02020603050405020304" pitchFamily="18" charset="0"/>
            </a:endParaRPr>
          </a:p>
        </p:txBody>
      </p:sp>
      <p:sp>
        <p:nvSpPr>
          <p:cNvPr id="25" name="文字方塊 26"/>
          <p:cNvSpPr txBox="1"/>
          <p:nvPr/>
        </p:nvSpPr>
        <p:spPr>
          <a:xfrm>
            <a:off x="5943948" y="2424272"/>
            <a:ext cx="2819400" cy="390525"/>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indent="228600">
              <a:spcAft>
                <a:spcPts val="0"/>
              </a:spcAft>
            </a:pPr>
            <a:r>
              <a:rPr lang="zh-TW" sz="1200" kern="100">
                <a:solidFill>
                  <a:srgbClr val="FFFFFF"/>
                </a:solidFill>
                <a:effectLst/>
                <a:ea typeface="新細明體" panose="02020500000000000000" pitchFamily="18" charset="-120"/>
                <a:cs typeface="Times New Roman" panose="02020603050405020304" pitchFamily="18" charset="0"/>
              </a:rPr>
              <a:t>收藏</a:t>
            </a:r>
            <a:r>
              <a:rPr lang="en-US" sz="1200" kern="100">
                <a:solidFill>
                  <a:srgbClr val="FFFFFF"/>
                </a:solidFill>
                <a:effectLst/>
                <a:ea typeface="新細明體" panose="02020500000000000000" pitchFamily="18" charset="-120"/>
                <a:cs typeface="Times New Roman" panose="02020603050405020304" pitchFamily="18" charset="0"/>
              </a:rPr>
              <a:t>        </a:t>
            </a:r>
            <a:r>
              <a:rPr lang="zh-TW" sz="1200" kern="100">
                <a:solidFill>
                  <a:srgbClr val="FFFFFF"/>
                </a:solidFill>
                <a:effectLst/>
                <a:ea typeface="新細明體" panose="02020500000000000000" pitchFamily="18" charset="-120"/>
                <a:cs typeface="Times New Roman" panose="02020603050405020304" pitchFamily="18" charset="0"/>
              </a:rPr>
              <a:t>登入</a:t>
            </a:r>
            <a:r>
              <a:rPr lang="en-US" sz="1200" kern="100">
                <a:solidFill>
                  <a:srgbClr val="FFFFFF"/>
                </a:solidFill>
                <a:effectLst/>
                <a:ea typeface="新細明體" panose="02020500000000000000" pitchFamily="18" charset="-120"/>
                <a:cs typeface="Times New Roman" panose="02020603050405020304" pitchFamily="18" charset="0"/>
              </a:rPr>
              <a:t>         </a:t>
            </a:r>
            <a:r>
              <a:rPr lang="zh-TW" sz="1200" kern="100">
                <a:solidFill>
                  <a:srgbClr val="FFFFFF"/>
                </a:solidFill>
                <a:effectLst/>
                <a:ea typeface="新細明體" panose="02020500000000000000" pitchFamily="18" charset="-120"/>
                <a:cs typeface="Times New Roman" panose="02020603050405020304" pitchFamily="18" charset="0"/>
              </a:rPr>
              <a:t>註冊</a:t>
            </a:r>
            <a:endParaRPr lang="zh-TW" sz="1200" kern="100">
              <a:effectLst/>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4054461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Wire </a:t>
            </a:r>
            <a:r>
              <a:rPr lang="en-US" altLang="zh-TW" dirty="0" smtClean="0"/>
              <a:t>Frame</a:t>
            </a:r>
            <a:r>
              <a:rPr lang="zh-TW" altLang="en-US" baseline="-25000" dirty="0" smtClean="0"/>
              <a:t>收藏列</a:t>
            </a:r>
            <a:r>
              <a:rPr lang="zh-TW" altLang="en-US" baseline="-25000" dirty="0"/>
              <a:t>表</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3647378" y="2326191"/>
            <a:ext cx="5410200" cy="3409950"/>
          </a:xfrm>
          <a:prstGeom prst="rect">
            <a:avLst/>
          </a:prstGeom>
          <a:solidFill>
            <a:srgbClr val="3366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5" name="文字方塊 45"/>
          <p:cNvSpPr txBox="1"/>
          <p:nvPr/>
        </p:nvSpPr>
        <p:spPr>
          <a:xfrm>
            <a:off x="3647378" y="2326191"/>
            <a:ext cx="2314575" cy="714375"/>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2400" kern="100">
                <a:solidFill>
                  <a:srgbClr val="FFFFFF"/>
                </a:solidFill>
                <a:effectLst/>
                <a:ea typeface="新細明體" panose="02020500000000000000" pitchFamily="18" charset="-120"/>
                <a:cs typeface="Times New Roman" panose="02020603050405020304" pitchFamily="18" charset="0"/>
              </a:rPr>
              <a:t>Yelp Bla Bla</a:t>
            </a:r>
            <a:endParaRPr lang="zh-TW" sz="1200" kern="100">
              <a:effectLst/>
              <a:ea typeface="新細明體" panose="02020500000000000000" pitchFamily="18" charset="-120"/>
              <a:cs typeface="Times New Roman" panose="02020603050405020304" pitchFamily="18" charset="0"/>
            </a:endParaRPr>
          </a:p>
        </p:txBody>
      </p:sp>
      <p:sp>
        <p:nvSpPr>
          <p:cNvPr id="6" name="文字方塊 46"/>
          <p:cNvSpPr txBox="1"/>
          <p:nvPr/>
        </p:nvSpPr>
        <p:spPr>
          <a:xfrm>
            <a:off x="6102288" y="2402391"/>
            <a:ext cx="2819400" cy="390525"/>
          </a:xfrm>
          <a:prstGeom prst="rect">
            <a:avLst/>
          </a:prstGeom>
          <a:solidFill>
            <a:srgbClr val="3366FF"/>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indent="228600">
              <a:spcAft>
                <a:spcPts val="0"/>
              </a:spcAft>
            </a:pPr>
            <a:r>
              <a:rPr lang="zh-TW" sz="1200" kern="100">
                <a:solidFill>
                  <a:srgbClr val="FFFFFF"/>
                </a:solidFill>
                <a:effectLst/>
                <a:ea typeface="新細明體" panose="02020500000000000000" pitchFamily="18" charset="-120"/>
                <a:cs typeface="Times New Roman" panose="02020603050405020304" pitchFamily="18" charset="0"/>
              </a:rPr>
              <a:t>收藏</a:t>
            </a:r>
            <a:r>
              <a:rPr lang="en-US" sz="1200" kern="100">
                <a:solidFill>
                  <a:srgbClr val="FFFFFF"/>
                </a:solidFill>
                <a:effectLst/>
                <a:ea typeface="新細明體" panose="02020500000000000000" pitchFamily="18" charset="-120"/>
                <a:cs typeface="Times New Roman" panose="02020603050405020304" pitchFamily="18" charset="0"/>
              </a:rPr>
              <a:t>        </a:t>
            </a:r>
            <a:r>
              <a:rPr lang="zh-TW" sz="1200" kern="100">
                <a:solidFill>
                  <a:srgbClr val="FFFFFF"/>
                </a:solidFill>
                <a:effectLst/>
                <a:ea typeface="新細明體" panose="02020500000000000000" pitchFamily="18" charset="-120"/>
                <a:cs typeface="Times New Roman" panose="02020603050405020304" pitchFamily="18" charset="0"/>
              </a:rPr>
              <a:t>登出</a:t>
            </a:r>
            <a:r>
              <a:rPr lang="en-US" sz="1200" kern="100">
                <a:solidFill>
                  <a:srgbClr val="FFFFFF"/>
                </a:solidFill>
                <a:effectLst/>
                <a:ea typeface="新細明體" panose="02020500000000000000" pitchFamily="18" charset="-120"/>
                <a:cs typeface="Times New Roman" panose="02020603050405020304" pitchFamily="18" charset="0"/>
              </a:rPr>
              <a:t>         </a:t>
            </a:r>
            <a:r>
              <a:rPr lang="zh-TW" sz="1200" kern="100">
                <a:solidFill>
                  <a:srgbClr val="FFFFFF"/>
                </a:solidFill>
                <a:effectLst/>
                <a:ea typeface="新細明體" panose="02020500000000000000" pitchFamily="18" charset="-120"/>
                <a:cs typeface="Times New Roman" panose="02020603050405020304" pitchFamily="18" charset="0"/>
              </a:rPr>
              <a:t>註冊</a:t>
            </a:r>
            <a:endParaRPr lang="zh-TW" sz="1200" kern="100">
              <a:effectLst/>
              <a:ea typeface="新細明體" panose="02020500000000000000" pitchFamily="18" charset="-120"/>
              <a:cs typeface="Times New Roman" panose="02020603050405020304" pitchFamily="18" charset="0"/>
            </a:endParaRPr>
          </a:p>
        </p:txBody>
      </p:sp>
      <p:sp>
        <p:nvSpPr>
          <p:cNvPr id="7" name="文字方塊 2"/>
          <p:cNvSpPr txBox="1">
            <a:spLocks noChangeArrowheads="1"/>
          </p:cNvSpPr>
          <p:nvPr/>
        </p:nvSpPr>
        <p:spPr bwMode="auto">
          <a:xfrm>
            <a:off x="5885753" y="3248211"/>
            <a:ext cx="2324100" cy="9144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spcAft>
                <a:spcPts val="0"/>
              </a:spcAft>
            </a:pP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店名</a:t>
            </a:r>
          </a:p>
          <a:p>
            <a:pPr>
              <a:spcAft>
                <a:spcPts val="0"/>
              </a:spcAft>
            </a:pP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電話</a:t>
            </a:r>
          </a:p>
          <a:p>
            <a:pPr>
              <a:spcAft>
                <a:spcPts val="0"/>
              </a:spcAft>
            </a:pP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評分 </a:t>
            </a: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                 </a:t>
            </a: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收藏</a:t>
            </a:r>
          </a:p>
        </p:txBody>
      </p:sp>
      <p:sp>
        <p:nvSpPr>
          <p:cNvPr id="8" name="文字方塊 48"/>
          <p:cNvSpPr txBox="1"/>
          <p:nvPr/>
        </p:nvSpPr>
        <p:spPr>
          <a:xfrm>
            <a:off x="4704653" y="3240591"/>
            <a:ext cx="1200150" cy="9144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a:effectLst/>
                <a:ea typeface="新細明體" panose="02020500000000000000" pitchFamily="18" charset="-120"/>
                <a:cs typeface="Times New Roman" panose="02020603050405020304" pitchFamily="18" charset="0"/>
              </a:rPr>
              <a:t>圖片</a:t>
            </a:r>
          </a:p>
        </p:txBody>
      </p:sp>
      <p:sp>
        <p:nvSpPr>
          <p:cNvPr id="9" name="文字方塊 49"/>
          <p:cNvSpPr txBox="1"/>
          <p:nvPr/>
        </p:nvSpPr>
        <p:spPr>
          <a:xfrm>
            <a:off x="4704653" y="4145466"/>
            <a:ext cx="1200150" cy="9144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zh-TW" sz="1200" kern="100">
                <a:effectLst/>
                <a:ea typeface="新細明體" panose="02020500000000000000" pitchFamily="18" charset="-120"/>
                <a:cs typeface="Times New Roman" panose="02020603050405020304" pitchFamily="18" charset="0"/>
              </a:rPr>
              <a:t>圖片</a:t>
            </a:r>
          </a:p>
        </p:txBody>
      </p:sp>
      <p:sp>
        <p:nvSpPr>
          <p:cNvPr id="10" name="文字方塊 2"/>
          <p:cNvSpPr txBox="1">
            <a:spLocks noChangeArrowheads="1"/>
          </p:cNvSpPr>
          <p:nvPr/>
        </p:nvSpPr>
        <p:spPr bwMode="auto">
          <a:xfrm>
            <a:off x="5904803" y="4153086"/>
            <a:ext cx="2324100" cy="9144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spcAft>
                <a:spcPts val="0"/>
              </a:spcAft>
            </a:pP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店名</a:t>
            </a:r>
          </a:p>
          <a:p>
            <a:pPr>
              <a:spcAft>
                <a:spcPts val="0"/>
              </a:spcAft>
            </a:pP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電話</a:t>
            </a:r>
          </a:p>
          <a:p>
            <a:pPr>
              <a:spcAft>
                <a:spcPts val="0"/>
              </a:spcAft>
            </a:pP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評分 </a:t>
            </a:r>
            <a:r>
              <a:rPr lang="en-US" sz="1200" kern="100">
                <a:effectLst/>
                <a:latin typeface="Calibri" panose="020F0502020204030204" pitchFamily="34" charset="0"/>
                <a:ea typeface="新細明體" panose="02020500000000000000" pitchFamily="18" charset="-120"/>
                <a:cs typeface="Times New Roman" panose="02020603050405020304" pitchFamily="18" charset="0"/>
              </a:rPr>
              <a:t>                 </a:t>
            </a:r>
            <a:r>
              <a:rPr lang="zh-TW" sz="1200" kern="100">
                <a:effectLst/>
                <a:latin typeface="Calibri" panose="020F0502020204030204" pitchFamily="34" charset="0"/>
                <a:ea typeface="新細明體" panose="02020500000000000000" pitchFamily="18" charset="-120"/>
                <a:cs typeface="Times New Roman" panose="02020603050405020304" pitchFamily="18" charset="0"/>
              </a:rPr>
              <a:t>收藏</a:t>
            </a:r>
          </a:p>
        </p:txBody>
      </p:sp>
      <p:sp>
        <p:nvSpPr>
          <p:cNvPr id="11" name="心形 10"/>
          <p:cNvSpPr/>
          <p:nvPr/>
        </p:nvSpPr>
        <p:spPr>
          <a:xfrm>
            <a:off x="3847403" y="3459666"/>
            <a:ext cx="619125" cy="485775"/>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12" name="心形 11"/>
          <p:cNvSpPr/>
          <p:nvPr/>
        </p:nvSpPr>
        <p:spPr>
          <a:xfrm>
            <a:off x="3856928" y="4393116"/>
            <a:ext cx="619125" cy="485775"/>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Tree>
    <p:extLst>
      <p:ext uri="{BB962C8B-B14F-4D97-AF65-F5344CB8AC3E}">
        <p14:creationId xmlns:p14="http://schemas.microsoft.com/office/powerpoint/2010/main" val="3026096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操作故事</a:t>
            </a:r>
            <a:endParaRPr lang="zh-TW" altLang="en-US" dirty="0"/>
          </a:p>
        </p:txBody>
      </p:sp>
      <p:sp>
        <p:nvSpPr>
          <p:cNvPr id="3" name="內容版面配置區 2"/>
          <p:cNvSpPr>
            <a:spLocks noGrp="1"/>
          </p:cNvSpPr>
          <p:nvPr>
            <p:ph idx="1"/>
          </p:nvPr>
        </p:nvSpPr>
        <p:spPr/>
        <p:txBody>
          <a:bodyPr/>
          <a:lstStyle/>
          <a:p>
            <a:r>
              <a:rPr lang="zh-TW" altLang="en-US" b="1" dirty="0"/>
              <a:t>使用者：毛毛</a:t>
            </a:r>
            <a:endParaRPr lang="en-US" altLang="zh-TW" b="1" dirty="0"/>
          </a:p>
          <a:p>
            <a:r>
              <a:rPr lang="zh-TW" altLang="en-US" b="1" dirty="0"/>
              <a:t>職業：海洋大學資工系學生</a:t>
            </a:r>
            <a:endParaRPr lang="en-US" altLang="zh-TW" b="1" dirty="0"/>
          </a:p>
          <a:p>
            <a:r>
              <a:rPr lang="zh-TW" altLang="en-US" b="1" dirty="0"/>
              <a:t>生日：</a:t>
            </a:r>
            <a:r>
              <a:rPr lang="en-US" altLang="zh-TW" b="1" dirty="0"/>
              <a:t>1996/02/02</a:t>
            </a:r>
          </a:p>
          <a:p>
            <a:endParaRPr lang="zh-TW" altLang="en-US" dirty="0"/>
          </a:p>
        </p:txBody>
      </p:sp>
    </p:spTree>
    <p:extLst>
      <p:ext uri="{BB962C8B-B14F-4D97-AF65-F5344CB8AC3E}">
        <p14:creationId xmlns:p14="http://schemas.microsoft.com/office/powerpoint/2010/main" val="2287051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操作故事</a:t>
            </a:r>
          </a:p>
        </p:txBody>
      </p:sp>
      <p:sp>
        <p:nvSpPr>
          <p:cNvPr id="3" name="內容版面配置區 2"/>
          <p:cNvSpPr>
            <a:spLocks noGrp="1"/>
          </p:cNvSpPr>
          <p:nvPr>
            <p:ph idx="1"/>
          </p:nvPr>
        </p:nvSpPr>
        <p:spPr/>
        <p:txBody>
          <a:bodyPr/>
          <a:lstStyle/>
          <a:p>
            <a:r>
              <a:rPr lang="zh-TW" altLang="en-US" b="1" dirty="0"/>
              <a:t>毛毛和朋友相約今晚</a:t>
            </a:r>
            <a:r>
              <a:rPr lang="zh-TW" altLang="en-US" b="1" dirty="0" smtClean="0"/>
              <a:t>一起出</a:t>
            </a:r>
            <a:r>
              <a:rPr lang="zh-TW" altLang="en-US" b="1" dirty="0"/>
              <a:t>來</a:t>
            </a:r>
            <a:r>
              <a:rPr lang="zh-TW" altLang="en-US" b="1" dirty="0" smtClean="0"/>
              <a:t>做</a:t>
            </a:r>
            <a:r>
              <a:rPr lang="zh-TW" altLang="en-US" b="1" dirty="0"/>
              <a:t>小組報告，但大家不知道哪裡有合適的店家。</a:t>
            </a:r>
            <a:endParaRPr lang="en-US" altLang="zh-TW" b="1" dirty="0"/>
          </a:p>
          <a:p>
            <a:endParaRPr lang="en-US" altLang="zh-TW" b="1" dirty="0"/>
          </a:p>
          <a:p>
            <a:r>
              <a:rPr lang="zh-TW" altLang="en-US" b="1" dirty="0"/>
              <a:t>毛毛在網路上發現了便利的</a:t>
            </a:r>
            <a:r>
              <a:rPr lang="en-US" altLang="zh-TW" b="1" dirty="0" err="1"/>
              <a:t>YelpBlaBla</a:t>
            </a:r>
            <a:r>
              <a:rPr lang="zh-TW" altLang="en-US" b="1" dirty="0"/>
              <a:t>能夠查詢店家，於是想要在上面註冊屬於自己的帳戶</a:t>
            </a:r>
            <a:r>
              <a:rPr lang="zh-TW" altLang="en-US" b="1" dirty="0" smtClean="0"/>
              <a:t>。</a:t>
            </a:r>
            <a:endParaRPr lang="en-US" altLang="zh-TW" b="1" dirty="0" smtClean="0"/>
          </a:p>
          <a:p>
            <a:pPr marL="0" indent="0">
              <a:buNone/>
            </a:pPr>
            <a:endParaRPr lang="en-US" altLang="zh-TW" b="1" dirty="0"/>
          </a:p>
          <a:p>
            <a:endParaRPr lang="zh-TW" altLang="en-US" dirty="0"/>
          </a:p>
        </p:txBody>
      </p:sp>
    </p:spTree>
    <p:extLst>
      <p:ext uri="{BB962C8B-B14F-4D97-AF65-F5344CB8AC3E}">
        <p14:creationId xmlns:p14="http://schemas.microsoft.com/office/powerpoint/2010/main" val="390165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操作故事</a:t>
            </a:r>
            <a:endParaRPr lang="zh-TW" altLang="en-US" dirty="0"/>
          </a:p>
        </p:txBody>
      </p:sp>
      <p:sp>
        <p:nvSpPr>
          <p:cNvPr id="3" name="內容版面配置區 2"/>
          <p:cNvSpPr>
            <a:spLocks noGrp="1"/>
          </p:cNvSpPr>
          <p:nvPr>
            <p:ph idx="1"/>
          </p:nvPr>
        </p:nvSpPr>
        <p:spPr/>
        <p:txBody>
          <a:bodyPr/>
          <a:lstStyle/>
          <a:p>
            <a:r>
              <a:rPr lang="zh-TW" altLang="en-US" b="1" dirty="0"/>
              <a:t>毛毛來到了註冊頁面，輸入了自己的「帳號」 「密碼」 「生日」 「姓名」 「使用者名稱」，成功創辦個人帳戶。</a:t>
            </a:r>
            <a:endParaRPr lang="en-US" altLang="zh-TW" b="1" dirty="0"/>
          </a:p>
          <a:p>
            <a:endParaRPr lang="zh-TW" altLang="en-US" dirty="0"/>
          </a:p>
        </p:txBody>
      </p:sp>
      <p:pic>
        <p:nvPicPr>
          <p:cNvPr id="4" name="圖片 3"/>
          <p:cNvPicPr>
            <a:picLocks noChangeAspect="1"/>
          </p:cNvPicPr>
          <p:nvPr/>
        </p:nvPicPr>
        <p:blipFill>
          <a:blip r:embed="rId2"/>
          <a:stretch>
            <a:fillRect/>
          </a:stretch>
        </p:blipFill>
        <p:spPr>
          <a:xfrm>
            <a:off x="4638907" y="2816496"/>
            <a:ext cx="6293887" cy="3538584"/>
          </a:xfrm>
          <a:prstGeom prst="rect">
            <a:avLst/>
          </a:prstGeom>
        </p:spPr>
      </p:pic>
    </p:spTree>
    <p:extLst>
      <p:ext uri="{BB962C8B-B14F-4D97-AF65-F5344CB8AC3E}">
        <p14:creationId xmlns:p14="http://schemas.microsoft.com/office/powerpoint/2010/main" val="2764974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操作故事</a:t>
            </a:r>
          </a:p>
        </p:txBody>
      </p:sp>
      <p:sp>
        <p:nvSpPr>
          <p:cNvPr id="3" name="內容版面配置區 2"/>
          <p:cNvSpPr>
            <a:spLocks noGrp="1"/>
          </p:cNvSpPr>
          <p:nvPr>
            <p:ph idx="1"/>
          </p:nvPr>
        </p:nvSpPr>
        <p:spPr/>
        <p:txBody>
          <a:bodyPr/>
          <a:lstStyle/>
          <a:p>
            <a:r>
              <a:rPr lang="zh-TW" altLang="en-US" b="1" dirty="0"/>
              <a:t>毛毛註冊完帳戶後，便來到登入頁面輸入剛剛設定的帳號密碼，成功登入了自己的帳戶</a:t>
            </a:r>
            <a:r>
              <a:rPr lang="zh-TW" altLang="en-US" b="1" dirty="0" smtClean="0"/>
              <a:t>。</a:t>
            </a:r>
          </a:p>
          <a:p>
            <a:endParaRPr lang="en-US" altLang="zh-TW" dirty="0" smtClean="0"/>
          </a:p>
          <a:p>
            <a:pPr marL="0" indent="0">
              <a:buNone/>
            </a:pPr>
            <a:endParaRPr lang="en-US" altLang="zh-TW" b="1" dirty="0" smtClean="0"/>
          </a:p>
          <a:p>
            <a:endParaRPr lang="zh-TW" altLang="en-US" dirty="0"/>
          </a:p>
        </p:txBody>
      </p:sp>
      <p:pic>
        <p:nvPicPr>
          <p:cNvPr id="5" name="圖片 4"/>
          <p:cNvPicPr>
            <a:picLocks noChangeAspect="1"/>
          </p:cNvPicPr>
          <p:nvPr/>
        </p:nvPicPr>
        <p:blipFill>
          <a:blip r:embed="rId2"/>
          <a:stretch>
            <a:fillRect/>
          </a:stretch>
        </p:blipFill>
        <p:spPr>
          <a:xfrm>
            <a:off x="4581033" y="2535471"/>
            <a:ext cx="6410864" cy="3604351"/>
          </a:xfrm>
          <a:prstGeom prst="rect">
            <a:avLst/>
          </a:prstGeom>
        </p:spPr>
      </p:pic>
    </p:spTree>
    <p:extLst>
      <p:ext uri="{BB962C8B-B14F-4D97-AF65-F5344CB8AC3E}">
        <p14:creationId xmlns:p14="http://schemas.microsoft.com/office/powerpoint/2010/main" val="2857472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mn-ea"/>
                <a:ea typeface="+mn-ea"/>
              </a:rPr>
              <a:t>Yelp API</a:t>
            </a:r>
            <a:r>
              <a:rPr lang="zh-TW" altLang="en-US" dirty="0" smtClean="0">
                <a:latin typeface="+mn-ea"/>
                <a:ea typeface="+mn-ea"/>
              </a:rPr>
              <a:t>簡介</a:t>
            </a:r>
            <a:endParaRPr lang="zh-TW" altLang="en-US" dirty="0">
              <a:latin typeface="+mn-ea"/>
              <a:ea typeface="+mn-ea"/>
            </a:endParaRPr>
          </a:p>
        </p:txBody>
      </p:sp>
      <p:sp>
        <p:nvSpPr>
          <p:cNvPr id="3" name="內容版面配置區 2"/>
          <p:cNvSpPr>
            <a:spLocks noGrp="1"/>
          </p:cNvSpPr>
          <p:nvPr>
            <p:ph idx="1"/>
          </p:nvPr>
        </p:nvSpPr>
        <p:spPr/>
        <p:txBody>
          <a:bodyPr>
            <a:normAutofit/>
          </a:bodyPr>
          <a:lstStyle/>
          <a:p>
            <a:r>
              <a:rPr lang="en-US" altLang="zh-TW" dirty="0">
                <a:latin typeface="+mn-ea"/>
              </a:rPr>
              <a:t>Yelp</a:t>
            </a:r>
            <a:r>
              <a:rPr lang="zh-TW" altLang="en-US" dirty="0">
                <a:latin typeface="+mn-ea"/>
              </a:rPr>
              <a:t>是美國最大的點評網站，被稱作「美國版的大眾點評」， </a:t>
            </a:r>
            <a:r>
              <a:rPr lang="en-US" altLang="zh-TW" dirty="0">
                <a:latin typeface="+mn-ea"/>
              </a:rPr>
              <a:t>2004</a:t>
            </a:r>
            <a:r>
              <a:rPr lang="zh-TW" altLang="en-US" dirty="0">
                <a:latin typeface="+mn-ea"/>
              </a:rPr>
              <a:t>年創立於加州舊金山。在</a:t>
            </a:r>
            <a:r>
              <a:rPr lang="en-US" altLang="zh-TW" dirty="0">
                <a:latin typeface="+mn-ea"/>
              </a:rPr>
              <a:t>O2O</a:t>
            </a:r>
            <a:r>
              <a:rPr lang="zh-TW" altLang="en-US" dirty="0">
                <a:latin typeface="+mn-ea"/>
              </a:rPr>
              <a:t>的平台上，</a:t>
            </a:r>
            <a:r>
              <a:rPr lang="en-US" altLang="zh-TW" dirty="0">
                <a:latin typeface="+mn-ea"/>
              </a:rPr>
              <a:t>Yelp</a:t>
            </a:r>
            <a:r>
              <a:rPr lang="zh-TW" altLang="en-US" dirty="0">
                <a:latin typeface="+mn-ea"/>
              </a:rPr>
              <a:t>的移動端平台觸及的用戶算是名列前茅</a:t>
            </a:r>
            <a:br>
              <a:rPr lang="zh-TW" altLang="en-US" dirty="0">
                <a:latin typeface="+mn-ea"/>
              </a:rPr>
            </a:br>
            <a:endParaRPr lang="en-US" altLang="zh-TW" dirty="0">
              <a:latin typeface="+mn-ea"/>
            </a:endParaRPr>
          </a:p>
          <a:p>
            <a:pPr fontAlgn="base"/>
            <a:r>
              <a:rPr lang="zh-TW" altLang="en-US" dirty="0" smtClean="0">
                <a:latin typeface="+mn-ea"/>
              </a:rPr>
              <a:t>透過</a:t>
            </a:r>
            <a:r>
              <a:rPr lang="en-US" altLang="zh-TW" dirty="0" smtClean="0">
                <a:latin typeface="+mn-ea"/>
              </a:rPr>
              <a:t>Yelp API</a:t>
            </a:r>
            <a:r>
              <a:rPr lang="zh-TW" altLang="en-US" dirty="0" smtClean="0">
                <a:latin typeface="+mn-ea"/>
              </a:rPr>
              <a:t>便可取得</a:t>
            </a:r>
            <a:r>
              <a:rPr lang="en-US" altLang="zh-TW" dirty="0" smtClean="0">
                <a:latin typeface="+mn-ea"/>
              </a:rPr>
              <a:t>Yelp</a:t>
            </a:r>
            <a:r>
              <a:rPr lang="zh-TW" altLang="en-US" dirty="0" smtClean="0">
                <a:latin typeface="+mn-ea"/>
              </a:rPr>
              <a:t>以下的資料</a:t>
            </a:r>
            <a:endParaRPr lang="en-US" altLang="zh-TW" dirty="0" smtClean="0">
              <a:latin typeface="+mn-ea"/>
            </a:endParaRPr>
          </a:p>
          <a:p>
            <a:pPr marL="457200" lvl="1" indent="0" fontAlgn="base">
              <a:buNone/>
            </a:pPr>
            <a:r>
              <a:rPr lang="en-US" altLang="zh-TW" sz="1800" b="1" dirty="0" smtClean="0">
                <a:latin typeface="+mn-ea"/>
                <a:hlinkClick r:id="rId2"/>
              </a:rPr>
              <a:t>Search</a:t>
            </a:r>
            <a:r>
              <a:rPr lang="zh-TW" altLang="en-US" sz="1800" b="1" dirty="0" smtClean="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通過關鍵字，位置，類別查找企業，甚至價格水平！</a:t>
            </a:r>
            <a:endParaRPr lang="en-US" altLang="zh-TW" sz="1800" dirty="0" smtClean="0">
              <a:latin typeface="+mn-ea"/>
            </a:endParaRPr>
          </a:p>
          <a:p>
            <a:pPr marL="457200" lvl="1" indent="0" fontAlgn="base">
              <a:buNone/>
            </a:pPr>
            <a:r>
              <a:rPr lang="en-US" altLang="zh-TW" sz="1800" b="1" u="sng" dirty="0">
                <a:latin typeface="+mn-ea"/>
                <a:hlinkClick r:id="rId3"/>
              </a:rPr>
              <a:t>Phone </a:t>
            </a:r>
            <a:r>
              <a:rPr lang="en-US" altLang="zh-TW" sz="1800" b="1" u="sng" dirty="0" smtClean="0">
                <a:latin typeface="+mn-ea"/>
                <a:hlinkClick r:id="rId3"/>
              </a:rPr>
              <a:t>Search</a:t>
            </a:r>
            <a:r>
              <a:rPr lang="zh-TW" altLang="en-US" sz="1800" b="1" dirty="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使用</a:t>
            </a:r>
            <a:r>
              <a:rPr lang="zh-TW" altLang="en-US" sz="1800" dirty="0">
                <a:latin typeface="+mn-ea"/>
              </a:rPr>
              <a:t>電話號碼搜索商家</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u="sng" dirty="0">
                <a:latin typeface="+mn-ea"/>
                <a:hlinkClick r:id="rId4"/>
              </a:rPr>
              <a:t>Transaction </a:t>
            </a:r>
            <a:r>
              <a:rPr lang="en-US" altLang="zh-TW" sz="1800" b="1" u="sng" dirty="0" smtClean="0">
                <a:latin typeface="+mn-ea"/>
                <a:hlinkClick r:id="rId4"/>
              </a:rPr>
              <a:t>Search</a:t>
            </a:r>
            <a:r>
              <a:rPr lang="zh-TW" altLang="en-US" sz="1800" b="1" dirty="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搜索</a:t>
            </a:r>
            <a:r>
              <a:rPr lang="zh-TW" altLang="en-US" sz="1800" dirty="0">
                <a:latin typeface="+mn-ea"/>
              </a:rPr>
              <a:t>支持某些交易的企業，如食品交付和提貨</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dirty="0" smtClean="0">
                <a:latin typeface="+mn-ea"/>
                <a:hlinkClick r:id="rId5"/>
              </a:rPr>
              <a:t>Business</a:t>
            </a:r>
            <a:r>
              <a:rPr lang="zh-TW" altLang="en-US" sz="1800" b="1" dirty="0" smtClean="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返回</a:t>
            </a:r>
            <a:r>
              <a:rPr lang="zh-TW" altLang="en-US" sz="1800" dirty="0">
                <a:latin typeface="+mn-ea"/>
              </a:rPr>
              <a:t>豐富的業務數據，如照片，</a:t>
            </a:r>
            <a:r>
              <a:rPr lang="en-US" altLang="zh-TW" sz="1800" dirty="0">
                <a:latin typeface="+mn-ea"/>
              </a:rPr>
              <a:t>Yelp</a:t>
            </a:r>
            <a:r>
              <a:rPr lang="zh-TW" altLang="en-US" sz="1800" dirty="0">
                <a:latin typeface="+mn-ea"/>
              </a:rPr>
              <a:t>評級，價格水平和營業時間</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u="sng" dirty="0" smtClean="0">
                <a:latin typeface="+mn-ea"/>
                <a:hlinkClick r:id="rId6"/>
              </a:rPr>
              <a:t>Reviews</a:t>
            </a:r>
            <a:r>
              <a:rPr lang="zh-TW" altLang="en-US" sz="1800" b="1" dirty="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返回</a:t>
            </a:r>
            <a:r>
              <a:rPr lang="zh-TW" altLang="en-US" sz="1800" dirty="0">
                <a:latin typeface="+mn-ea"/>
              </a:rPr>
              <a:t>最多</a:t>
            </a:r>
            <a:r>
              <a:rPr lang="en-US" altLang="zh-TW" sz="1800" dirty="0">
                <a:latin typeface="+mn-ea"/>
              </a:rPr>
              <a:t>3</a:t>
            </a:r>
            <a:r>
              <a:rPr lang="zh-TW" altLang="en-US" sz="1800" dirty="0">
                <a:latin typeface="+mn-ea"/>
              </a:rPr>
              <a:t>個審查摘錄的業務</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u="sng" dirty="0" smtClean="0">
                <a:latin typeface="+mn-ea"/>
                <a:hlinkClick r:id="rId7"/>
              </a:rPr>
              <a:t>Autocomplete</a:t>
            </a:r>
            <a:r>
              <a:rPr lang="zh-TW" altLang="en-US" sz="1800" b="1" dirty="0" smtClean="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為</a:t>
            </a:r>
            <a:r>
              <a:rPr lang="zh-TW" altLang="en-US" sz="1800" dirty="0">
                <a:latin typeface="+mn-ea"/>
              </a:rPr>
              <a:t>企業，搜索關鍵字和類別提供自動填充建議。</a:t>
            </a:r>
          </a:p>
          <a:p>
            <a:endParaRPr lang="zh-TW" altLang="en-US" dirty="0">
              <a:latin typeface="+mn-ea"/>
            </a:endParaRPr>
          </a:p>
        </p:txBody>
      </p:sp>
    </p:spTree>
    <p:extLst>
      <p:ext uri="{BB962C8B-B14F-4D97-AF65-F5344CB8AC3E}">
        <p14:creationId xmlns:p14="http://schemas.microsoft.com/office/powerpoint/2010/main" val="1319438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操作故事</a:t>
            </a:r>
            <a:endParaRPr lang="zh-TW" altLang="en-US" dirty="0"/>
          </a:p>
        </p:txBody>
      </p:sp>
      <p:sp>
        <p:nvSpPr>
          <p:cNvPr id="3" name="內容版面配置區 2"/>
          <p:cNvSpPr>
            <a:spLocks noGrp="1"/>
          </p:cNvSpPr>
          <p:nvPr>
            <p:ph idx="1"/>
          </p:nvPr>
        </p:nvSpPr>
        <p:spPr/>
        <p:txBody>
          <a:bodyPr/>
          <a:lstStyle/>
          <a:p>
            <a:r>
              <a:rPr lang="zh-TW" altLang="en-US" b="1" dirty="0"/>
              <a:t>她在</a:t>
            </a:r>
            <a:r>
              <a:rPr lang="en-US" altLang="zh-TW" b="1" dirty="0" err="1"/>
              <a:t>YelpBlaBla</a:t>
            </a:r>
            <a:r>
              <a:rPr lang="zh-TW" altLang="en-US" b="1" dirty="0"/>
              <a:t>首頁的搜尋欄輸入</a:t>
            </a:r>
            <a:r>
              <a:rPr lang="zh-TW" altLang="en-US" b="1" dirty="0" smtClean="0"/>
              <a:t>：好吃</a:t>
            </a:r>
            <a:r>
              <a:rPr lang="en-US" altLang="zh-TW" b="1" dirty="0" smtClean="0"/>
              <a:t>DER</a:t>
            </a:r>
            <a:r>
              <a:rPr lang="zh-TW" altLang="en-US" b="1" dirty="0" smtClean="0"/>
              <a:t>，</a:t>
            </a:r>
            <a:r>
              <a:rPr lang="zh-TW" altLang="en-US" b="1" dirty="0"/>
              <a:t>並按下</a:t>
            </a:r>
            <a:r>
              <a:rPr lang="en-US" altLang="zh-TW" b="1" dirty="0"/>
              <a:t>SEARCH</a:t>
            </a:r>
            <a:r>
              <a:rPr lang="zh-TW" altLang="en-US" b="1" dirty="0"/>
              <a:t>按鈕</a:t>
            </a:r>
            <a:r>
              <a:rPr lang="zh-TW" altLang="en-US" b="1" dirty="0" smtClean="0"/>
              <a:t>。</a:t>
            </a:r>
            <a:endParaRPr lang="en-US" altLang="zh-TW" b="1" dirty="0" smtClean="0"/>
          </a:p>
          <a:p>
            <a:endParaRPr lang="en-US" altLang="zh-TW" b="1" dirty="0"/>
          </a:p>
          <a:p>
            <a:endParaRPr lang="en-US" altLang="zh-TW" b="1" dirty="0"/>
          </a:p>
        </p:txBody>
      </p:sp>
      <p:pic>
        <p:nvPicPr>
          <p:cNvPr id="5" name="圖片 4"/>
          <p:cNvPicPr>
            <a:picLocks noChangeAspect="1"/>
          </p:cNvPicPr>
          <p:nvPr/>
        </p:nvPicPr>
        <p:blipFill>
          <a:blip r:embed="rId2"/>
          <a:stretch>
            <a:fillRect/>
          </a:stretch>
        </p:blipFill>
        <p:spPr>
          <a:xfrm>
            <a:off x="4248615" y="2691982"/>
            <a:ext cx="6434254" cy="3617502"/>
          </a:xfrm>
          <a:prstGeom prst="rect">
            <a:avLst/>
          </a:prstGeom>
        </p:spPr>
      </p:pic>
    </p:spTree>
    <p:extLst>
      <p:ext uri="{BB962C8B-B14F-4D97-AF65-F5344CB8AC3E}">
        <p14:creationId xmlns:p14="http://schemas.microsoft.com/office/powerpoint/2010/main" val="2186089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操作故事</a:t>
            </a:r>
          </a:p>
        </p:txBody>
      </p:sp>
      <p:sp>
        <p:nvSpPr>
          <p:cNvPr id="3" name="內容版面配置區 2"/>
          <p:cNvSpPr>
            <a:spLocks noGrp="1"/>
          </p:cNvSpPr>
          <p:nvPr>
            <p:ph idx="1"/>
          </p:nvPr>
        </p:nvSpPr>
        <p:spPr/>
        <p:txBody>
          <a:bodyPr>
            <a:normAutofit/>
          </a:bodyPr>
          <a:lstStyle/>
          <a:p>
            <a:r>
              <a:rPr lang="zh-TW" altLang="en-US" b="1" dirty="0"/>
              <a:t>搜尋結果頁面顯示出附近幾</a:t>
            </a:r>
            <a:r>
              <a:rPr lang="zh-TW" altLang="en-US" b="1" dirty="0" smtClean="0"/>
              <a:t>間店家的名稱</a:t>
            </a:r>
            <a:r>
              <a:rPr lang="zh-TW" altLang="en-US" b="1" dirty="0"/>
              <a:t>、評分、評論、電話、地址以及</a:t>
            </a:r>
            <a:r>
              <a:rPr lang="en-US" altLang="zh-TW" b="1" dirty="0"/>
              <a:t>GOOGLE MAP</a:t>
            </a:r>
            <a:r>
              <a:rPr lang="zh-TW" altLang="en-US" b="1" dirty="0"/>
              <a:t>地圖位置。</a:t>
            </a:r>
            <a:endParaRPr lang="en-US" altLang="zh-TW" b="1" dirty="0"/>
          </a:p>
          <a:p>
            <a:endParaRPr lang="en-US" altLang="zh-TW" b="1" dirty="0" smtClean="0"/>
          </a:p>
          <a:p>
            <a:endParaRPr lang="en-US" altLang="zh-TW" b="1" dirty="0"/>
          </a:p>
          <a:p>
            <a:endParaRPr lang="en-US" altLang="zh-TW" b="1" dirty="0" smtClean="0"/>
          </a:p>
          <a:p>
            <a:endParaRPr lang="en-US" altLang="zh-TW" b="1" dirty="0"/>
          </a:p>
          <a:p>
            <a:pPr marL="0" indent="0">
              <a:buNone/>
            </a:pPr>
            <a:endParaRPr lang="zh-TW" altLang="en-US" dirty="0"/>
          </a:p>
        </p:txBody>
      </p:sp>
      <p:pic>
        <p:nvPicPr>
          <p:cNvPr id="4" name="圖片 3"/>
          <p:cNvPicPr>
            <a:picLocks noChangeAspect="1"/>
          </p:cNvPicPr>
          <p:nvPr/>
        </p:nvPicPr>
        <p:blipFill>
          <a:blip r:embed="rId2"/>
          <a:stretch>
            <a:fillRect/>
          </a:stretch>
        </p:blipFill>
        <p:spPr>
          <a:xfrm>
            <a:off x="4661210" y="2636680"/>
            <a:ext cx="6600824" cy="3711152"/>
          </a:xfrm>
          <a:prstGeom prst="rect">
            <a:avLst/>
          </a:prstGeom>
        </p:spPr>
      </p:pic>
    </p:spTree>
    <p:extLst>
      <p:ext uri="{BB962C8B-B14F-4D97-AF65-F5344CB8AC3E}">
        <p14:creationId xmlns:p14="http://schemas.microsoft.com/office/powerpoint/2010/main" val="1216896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操作故事</a:t>
            </a:r>
            <a:endParaRPr lang="zh-TW" altLang="en-US" dirty="0"/>
          </a:p>
        </p:txBody>
      </p:sp>
      <p:sp>
        <p:nvSpPr>
          <p:cNvPr id="3" name="內容版面配置區 2"/>
          <p:cNvSpPr>
            <a:spLocks noGrp="1"/>
          </p:cNvSpPr>
          <p:nvPr>
            <p:ph idx="1"/>
          </p:nvPr>
        </p:nvSpPr>
        <p:spPr/>
        <p:txBody>
          <a:bodyPr/>
          <a:lstStyle/>
          <a:p>
            <a:r>
              <a:rPr lang="zh-TW" altLang="en-US" b="1" dirty="0"/>
              <a:t>毛毛怕等一下</a:t>
            </a:r>
            <a:r>
              <a:rPr lang="zh-TW" altLang="en-US" b="1" dirty="0" smtClean="0"/>
              <a:t>忘記店</a:t>
            </a:r>
            <a:r>
              <a:rPr lang="zh-TW" altLang="en-US" b="1" dirty="0"/>
              <a:t>家</a:t>
            </a:r>
            <a:r>
              <a:rPr lang="zh-TW" altLang="en-US" b="1" dirty="0" smtClean="0"/>
              <a:t>的</a:t>
            </a:r>
            <a:r>
              <a:rPr lang="zh-TW" altLang="en-US" b="1" dirty="0"/>
              <a:t>資訊要重新查詢，於是</a:t>
            </a:r>
            <a:r>
              <a:rPr lang="zh-TW" altLang="en-US" b="1" dirty="0" smtClean="0"/>
              <a:t>將店家加入</a:t>
            </a:r>
            <a:r>
              <a:rPr lang="zh-TW" altLang="en-US" b="1" dirty="0"/>
              <a:t>收藏，她按下了收藏的按鈕</a:t>
            </a:r>
            <a:r>
              <a:rPr lang="zh-TW" altLang="en-US" b="1" dirty="0" smtClean="0"/>
              <a:t>。</a:t>
            </a:r>
            <a:endParaRPr lang="en-US" altLang="zh-TW" b="1" dirty="0" smtClean="0"/>
          </a:p>
          <a:p>
            <a:endParaRPr lang="en-US" altLang="zh-TW" dirty="0"/>
          </a:p>
          <a:p>
            <a:endParaRPr lang="en-US" altLang="zh-TW" dirty="0"/>
          </a:p>
          <a:p>
            <a:pPr marL="0" indent="0">
              <a:buNone/>
            </a:pPr>
            <a:endParaRPr lang="zh-TW" altLang="en-US" dirty="0"/>
          </a:p>
        </p:txBody>
      </p:sp>
      <p:pic>
        <p:nvPicPr>
          <p:cNvPr id="4" name="圖片 3"/>
          <p:cNvPicPr>
            <a:picLocks noChangeAspect="1"/>
          </p:cNvPicPr>
          <p:nvPr/>
        </p:nvPicPr>
        <p:blipFill>
          <a:blip r:embed="rId2"/>
          <a:stretch>
            <a:fillRect/>
          </a:stretch>
        </p:blipFill>
        <p:spPr>
          <a:xfrm>
            <a:off x="4293219" y="2677322"/>
            <a:ext cx="7096775" cy="3989987"/>
          </a:xfrm>
          <a:prstGeom prst="rect">
            <a:avLst/>
          </a:prstGeom>
        </p:spPr>
      </p:pic>
    </p:spTree>
    <p:extLst>
      <p:ext uri="{BB962C8B-B14F-4D97-AF65-F5344CB8AC3E}">
        <p14:creationId xmlns:p14="http://schemas.microsoft.com/office/powerpoint/2010/main" val="62979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操作故事</a:t>
            </a:r>
          </a:p>
        </p:txBody>
      </p:sp>
      <p:sp>
        <p:nvSpPr>
          <p:cNvPr id="3" name="內容版面配置區 2"/>
          <p:cNvSpPr>
            <a:spLocks noGrp="1"/>
          </p:cNvSpPr>
          <p:nvPr>
            <p:ph idx="1"/>
          </p:nvPr>
        </p:nvSpPr>
        <p:spPr/>
        <p:txBody>
          <a:bodyPr/>
          <a:lstStyle/>
          <a:p>
            <a:r>
              <a:rPr lang="zh-TW" altLang="en-US" b="1" dirty="0"/>
              <a:t>赴約時，朋友突然傳訊息詢問要去</a:t>
            </a:r>
            <a:r>
              <a:rPr lang="zh-TW" altLang="en-US" b="1" dirty="0" smtClean="0"/>
              <a:t>的店家地址</a:t>
            </a:r>
            <a:r>
              <a:rPr lang="zh-TW" altLang="en-US" b="1" dirty="0"/>
              <a:t>，毛毛一時想不起來，於是打開</a:t>
            </a:r>
            <a:r>
              <a:rPr lang="en-US" altLang="zh-TW" b="1" dirty="0" err="1"/>
              <a:t>YelpBlaBla</a:t>
            </a:r>
            <a:r>
              <a:rPr lang="zh-TW" altLang="en-US" b="1" dirty="0"/>
              <a:t>登入帳號後，來到了個人的收藏列表，順利地找到早上查詢的資訊</a:t>
            </a:r>
            <a:r>
              <a:rPr lang="zh-TW" altLang="en-US" b="1" dirty="0" smtClean="0"/>
              <a:t>。</a:t>
            </a:r>
            <a:endParaRPr lang="zh-TW" altLang="en-US" b="1" dirty="0"/>
          </a:p>
          <a:p>
            <a:endParaRPr lang="zh-TW" altLang="en-US" dirty="0"/>
          </a:p>
        </p:txBody>
      </p:sp>
      <p:pic>
        <p:nvPicPr>
          <p:cNvPr id="4" name="圖片 3"/>
          <p:cNvPicPr>
            <a:picLocks noChangeAspect="1"/>
          </p:cNvPicPr>
          <p:nvPr/>
        </p:nvPicPr>
        <p:blipFill>
          <a:blip r:embed="rId2"/>
          <a:stretch>
            <a:fillRect/>
          </a:stretch>
        </p:blipFill>
        <p:spPr>
          <a:xfrm>
            <a:off x="5029203" y="2787804"/>
            <a:ext cx="5880732" cy="3306297"/>
          </a:xfrm>
          <a:prstGeom prst="rect">
            <a:avLst/>
          </a:prstGeom>
        </p:spPr>
      </p:pic>
    </p:spTree>
    <p:extLst>
      <p:ext uri="{BB962C8B-B14F-4D97-AF65-F5344CB8AC3E}">
        <p14:creationId xmlns:p14="http://schemas.microsoft.com/office/powerpoint/2010/main" val="824180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操作故事</a:t>
            </a:r>
            <a:endParaRPr lang="zh-TW" altLang="en-US" dirty="0"/>
          </a:p>
        </p:txBody>
      </p:sp>
      <p:sp>
        <p:nvSpPr>
          <p:cNvPr id="3" name="內容版面配置區 2"/>
          <p:cNvSpPr>
            <a:spLocks noGrp="1"/>
          </p:cNvSpPr>
          <p:nvPr>
            <p:ph idx="1"/>
          </p:nvPr>
        </p:nvSpPr>
        <p:spPr/>
        <p:txBody>
          <a:bodyPr/>
          <a:lstStyle/>
          <a:p>
            <a:r>
              <a:rPr lang="zh-TW" altLang="en-US" b="1" dirty="0"/>
              <a:t>朋友們根據上面的資訊</a:t>
            </a:r>
            <a:r>
              <a:rPr lang="zh-TW" altLang="en-US" b="1" dirty="0" smtClean="0"/>
              <a:t>到達了該店，</a:t>
            </a:r>
            <a:r>
              <a:rPr lang="zh-TW" altLang="en-US" b="1" dirty="0"/>
              <a:t>順利的完成小組報告</a:t>
            </a:r>
            <a:r>
              <a:rPr lang="zh-TW" altLang="en-US" b="1" dirty="0" smtClean="0"/>
              <a:t>！</a:t>
            </a:r>
            <a:endParaRPr lang="en-US" altLang="zh-TW" b="1" dirty="0" smtClean="0"/>
          </a:p>
          <a:p>
            <a:endParaRPr lang="en-US" altLang="zh-TW" b="1" dirty="0"/>
          </a:p>
          <a:p>
            <a:pPr marL="0" indent="0">
              <a:buNone/>
            </a:pPr>
            <a:endParaRPr lang="en-US" altLang="zh-TW" b="1" dirty="0"/>
          </a:p>
          <a:p>
            <a:pPr marL="0" indent="0">
              <a:buNone/>
            </a:pPr>
            <a:endParaRPr lang="en-US" altLang="zh-TW" b="1" dirty="0"/>
          </a:p>
        </p:txBody>
      </p:sp>
      <p:pic>
        <p:nvPicPr>
          <p:cNvPr id="4" name="圖片 3"/>
          <p:cNvPicPr>
            <a:picLocks noChangeAspect="1"/>
          </p:cNvPicPr>
          <p:nvPr/>
        </p:nvPicPr>
        <p:blipFill>
          <a:blip r:embed="rId2"/>
          <a:stretch>
            <a:fillRect/>
          </a:stretch>
        </p:blipFill>
        <p:spPr>
          <a:xfrm>
            <a:off x="4439097" y="2564780"/>
            <a:ext cx="6577332" cy="3697944"/>
          </a:xfrm>
          <a:prstGeom prst="rect">
            <a:avLst/>
          </a:prstGeom>
        </p:spPr>
      </p:pic>
    </p:spTree>
    <p:extLst>
      <p:ext uri="{BB962C8B-B14F-4D97-AF65-F5344CB8AC3E}">
        <p14:creationId xmlns:p14="http://schemas.microsoft.com/office/powerpoint/2010/main" val="1109869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操作方式</a:t>
            </a:r>
          </a:p>
        </p:txBody>
      </p:sp>
      <p:sp>
        <p:nvSpPr>
          <p:cNvPr id="3" name="內容版面配置區 2"/>
          <p:cNvSpPr>
            <a:spLocks noGrp="1"/>
          </p:cNvSpPr>
          <p:nvPr>
            <p:ph idx="1"/>
          </p:nvPr>
        </p:nvSpPr>
        <p:spPr/>
        <p:txBody>
          <a:bodyPr/>
          <a:lstStyle/>
          <a:p>
            <a:r>
              <a:rPr lang="zh-TW" altLang="en-US" dirty="0" smtClean="0"/>
              <a:t>收藏列表亦可點擊商家觀看詳細資料。</a:t>
            </a:r>
            <a:endParaRPr lang="en-US" altLang="zh-TW" dirty="0" smtClean="0"/>
          </a:p>
          <a:p>
            <a:r>
              <a:rPr lang="zh-TW" altLang="en-US" dirty="0" smtClean="0"/>
              <a:t>詳細資料中，店家名稱旁的愛心，若為紅色代表此店家已被加入收藏，白色則無。</a:t>
            </a:r>
            <a:endParaRPr lang="en-US" altLang="zh-TW" dirty="0" smtClean="0"/>
          </a:p>
          <a:p>
            <a:r>
              <a:rPr lang="zh-TW" altLang="en-US" dirty="0" smtClean="0"/>
              <a:t>路線規劃可選擇由搜尋時輸入的地名為起點或是由裝置現在位置為起點。</a:t>
            </a:r>
            <a:endParaRPr lang="en-US" altLang="zh-TW" dirty="0" smtClean="0"/>
          </a:p>
          <a:p>
            <a:r>
              <a:rPr lang="zh-TW" altLang="en-US" dirty="0" smtClean="0"/>
              <a:t>路線規劃可選擇四種不同的交通方式。</a:t>
            </a:r>
            <a:endParaRPr lang="en-US" altLang="zh-TW" dirty="0" smtClean="0"/>
          </a:p>
          <a:p>
            <a:endParaRPr lang="zh-TW" altLang="en-US" dirty="0"/>
          </a:p>
        </p:txBody>
      </p:sp>
    </p:spTree>
    <p:extLst>
      <p:ext uri="{BB962C8B-B14F-4D97-AF65-F5344CB8AC3E}">
        <p14:creationId xmlns:p14="http://schemas.microsoft.com/office/powerpoint/2010/main" val="35476766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Functional Map</a:t>
            </a:r>
            <a:endParaRPr lang="zh-TW" altLang="en-US" dirty="0"/>
          </a:p>
        </p:txBody>
      </p:sp>
      <p:sp>
        <p:nvSpPr>
          <p:cNvPr id="3" name="內容版面配置區 2"/>
          <p:cNvSpPr>
            <a:spLocks noGrp="1"/>
          </p:cNvSpPr>
          <p:nvPr>
            <p:ph idx="1"/>
          </p:nvPr>
        </p:nvSpPr>
        <p:spPr>
          <a:xfrm>
            <a:off x="2879358" y="1975339"/>
            <a:ext cx="8915400" cy="3777622"/>
          </a:xfrm>
        </p:spPr>
        <p:txBody>
          <a:bodyPr/>
          <a:lstStyle/>
          <a:p>
            <a:endParaRPr lang="zh-TW" altLang="en-US" dirty="0"/>
          </a:p>
        </p:txBody>
      </p:sp>
      <p:cxnSp>
        <p:nvCxnSpPr>
          <p:cNvPr id="12" name="直線單箭頭接點 11"/>
          <p:cNvCxnSpPr/>
          <p:nvPr/>
        </p:nvCxnSpPr>
        <p:spPr>
          <a:xfrm flipV="1">
            <a:off x="4515779" y="3330451"/>
            <a:ext cx="887311" cy="636162"/>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4515779" y="1975339"/>
            <a:ext cx="887311" cy="1991274"/>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4513713" y="3798950"/>
            <a:ext cx="889378" cy="90644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4542552" y="3816281"/>
            <a:ext cx="860538" cy="2232834"/>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7282940" y="1977851"/>
            <a:ext cx="643722" cy="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V="1">
            <a:off x="7327710" y="4705391"/>
            <a:ext cx="643722" cy="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7376052" y="6049114"/>
            <a:ext cx="643722" cy="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653857" y="3522934"/>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Homepage</a:t>
            </a:r>
          </a:p>
        </p:txBody>
      </p:sp>
      <p:sp>
        <p:nvSpPr>
          <p:cNvPr id="20" name="矩形 19"/>
          <p:cNvSpPr/>
          <p:nvPr/>
        </p:nvSpPr>
        <p:spPr>
          <a:xfrm>
            <a:off x="5429863" y="5631722"/>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Collect</a:t>
            </a:r>
          </a:p>
        </p:txBody>
      </p:sp>
      <p:sp>
        <p:nvSpPr>
          <p:cNvPr id="21" name="矩形 20"/>
          <p:cNvSpPr/>
          <p:nvPr/>
        </p:nvSpPr>
        <p:spPr>
          <a:xfrm>
            <a:off x="5417642" y="4270463"/>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Search</a:t>
            </a:r>
          </a:p>
        </p:txBody>
      </p:sp>
      <p:sp>
        <p:nvSpPr>
          <p:cNvPr id="22" name="矩形 21"/>
          <p:cNvSpPr/>
          <p:nvPr/>
        </p:nvSpPr>
        <p:spPr>
          <a:xfrm>
            <a:off x="5417642" y="2859464"/>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Sign up</a:t>
            </a:r>
          </a:p>
        </p:txBody>
      </p:sp>
      <p:sp>
        <p:nvSpPr>
          <p:cNvPr id="23" name="矩形 22"/>
          <p:cNvSpPr/>
          <p:nvPr/>
        </p:nvSpPr>
        <p:spPr>
          <a:xfrm>
            <a:off x="5417642" y="1564221"/>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Log in</a:t>
            </a:r>
          </a:p>
        </p:txBody>
      </p:sp>
      <p:sp>
        <p:nvSpPr>
          <p:cNvPr id="24" name="矩形 23"/>
          <p:cNvSpPr/>
          <p:nvPr/>
        </p:nvSpPr>
        <p:spPr>
          <a:xfrm>
            <a:off x="7935888" y="1592279"/>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Log out</a:t>
            </a:r>
          </a:p>
        </p:txBody>
      </p:sp>
      <p:sp>
        <p:nvSpPr>
          <p:cNvPr id="27" name="矩形 26"/>
          <p:cNvSpPr/>
          <p:nvPr/>
        </p:nvSpPr>
        <p:spPr>
          <a:xfrm>
            <a:off x="8019774" y="5633604"/>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CollectDetail</a:t>
            </a:r>
            <a:endParaRPr lang="en-US" altLang="zh-TW" dirty="0" smtClean="0"/>
          </a:p>
        </p:txBody>
      </p:sp>
      <p:sp>
        <p:nvSpPr>
          <p:cNvPr id="28" name="矩形 27"/>
          <p:cNvSpPr/>
          <p:nvPr/>
        </p:nvSpPr>
        <p:spPr>
          <a:xfrm>
            <a:off x="7971432" y="4322331"/>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SearchDetail</a:t>
            </a:r>
            <a:endParaRPr lang="en-US" altLang="zh-TW" dirty="0" smtClean="0"/>
          </a:p>
        </p:txBody>
      </p:sp>
    </p:spTree>
    <p:extLst>
      <p:ext uri="{BB962C8B-B14F-4D97-AF65-F5344CB8AC3E}">
        <p14:creationId xmlns:p14="http://schemas.microsoft.com/office/powerpoint/2010/main" val="27479794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backlog</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1051516285"/>
              </p:ext>
            </p:extLst>
          </p:nvPr>
        </p:nvGraphicFramePr>
        <p:xfrm>
          <a:off x="2592925" y="1905000"/>
          <a:ext cx="8911686" cy="4982731"/>
        </p:xfrm>
        <a:graphic>
          <a:graphicData uri="http://schemas.openxmlformats.org/drawingml/2006/table">
            <a:tbl>
              <a:tblPr/>
              <a:tblGrid>
                <a:gridCol w="1485281">
                  <a:extLst>
                    <a:ext uri="{9D8B030D-6E8A-4147-A177-3AD203B41FA5}">
                      <a16:colId xmlns:a16="http://schemas.microsoft.com/office/drawing/2014/main" val="1522341846"/>
                    </a:ext>
                  </a:extLst>
                </a:gridCol>
                <a:gridCol w="1485281">
                  <a:extLst>
                    <a:ext uri="{9D8B030D-6E8A-4147-A177-3AD203B41FA5}">
                      <a16:colId xmlns:a16="http://schemas.microsoft.com/office/drawing/2014/main" val="2946085095"/>
                    </a:ext>
                  </a:extLst>
                </a:gridCol>
                <a:gridCol w="1485281">
                  <a:extLst>
                    <a:ext uri="{9D8B030D-6E8A-4147-A177-3AD203B41FA5}">
                      <a16:colId xmlns:a16="http://schemas.microsoft.com/office/drawing/2014/main" val="1484590244"/>
                    </a:ext>
                  </a:extLst>
                </a:gridCol>
                <a:gridCol w="1485281">
                  <a:extLst>
                    <a:ext uri="{9D8B030D-6E8A-4147-A177-3AD203B41FA5}">
                      <a16:colId xmlns:a16="http://schemas.microsoft.com/office/drawing/2014/main" val="2065224063"/>
                    </a:ext>
                  </a:extLst>
                </a:gridCol>
                <a:gridCol w="1485281">
                  <a:extLst>
                    <a:ext uri="{9D8B030D-6E8A-4147-A177-3AD203B41FA5}">
                      <a16:colId xmlns:a16="http://schemas.microsoft.com/office/drawing/2014/main" val="2981450376"/>
                    </a:ext>
                  </a:extLst>
                </a:gridCol>
                <a:gridCol w="1485281">
                  <a:extLst>
                    <a:ext uri="{9D8B030D-6E8A-4147-A177-3AD203B41FA5}">
                      <a16:colId xmlns:a16="http://schemas.microsoft.com/office/drawing/2014/main" val="32214980"/>
                    </a:ext>
                  </a:extLst>
                </a:gridCol>
              </a:tblGrid>
              <a:tr h="315223">
                <a:tc>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User Story</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0C0C0"/>
                    </a:solidFill>
                  </a:tcPr>
                </a:tc>
                <a:tc rowSpan="2">
                  <a:txBody>
                    <a:bodyPr/>
                    <a:lstStyle/>
                    <a:p>
                      <a:pPr algn="l" fontAlgn="ctr"/>
                      <a:r>
                        <a:rPr lang="en-US" sz="1400" b="1" i="0" u="none" strike="noStrike" dirty="0">
                          <a:solidFill>
                            <a:srgbClr val="000000"/>
                          </a:solidFill>
                          <a:effectLst/>
                          <a:latin typeface="Calibri" panose="020F0502020204030204" pitchFamily="34" charset="0"/>
                          <a:ea typeface="新細明體" panose="02020500000000000000" pitchFamily="18" charset="-120"/>
                        </a:rPr>
                        <a:t>Backlog Item</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Task ID</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Task</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Estimate</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0C0C0"/>
                    </a:solidFill>
                  </a:tcPr>
                </a:tc>
                <a:tc rowSpan="2">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Responsi-bility</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605823167"/>
                  </a:ext>
                </a:extLst>
              </a:tr>
              <a:tr h="169735">
                <a:tc>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ID</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0C0C0"/>
                    </a:solidFill>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(hr)</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0C0C0"/>
                    </a:solidFill>
                  </a:tcPr>
                </a:tc>
                <a:tc vMerge="1">
                  <a:txBody>
                    <a:bodyPr/>
                    <a:lstStyle/>
                    <a:p>
                      <a:endParaRPr lang="zh-TW" altLang="en-US"/>
                    </a:p>
                  </a:txBody>
                  <a:tcPr/>
                </a:tc>
                <a:extLst>
                  <a:ext uri="{0D108BD9-81ED-4DB2-BD59-A6C34878D82A}">
                    <a16:rowId xmlns:a16="http://schemas.microsoft.com/office/drawing/2014/main" val="3878030640"/>
                  </a:ext>
                </a:extLst>
              </a:tr>
              <a:tr h="660758">
                <a:tc rowSpan="4">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l" fontAlgn="ct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身為一個使用者，我可以用關鍵字查詢店家。</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ea typeface="新細明體" panose="02020500000000000000" pitchFamily="18" charset="-120"/>
                        </a:rPr>
                        <a:t>POST</a:t>
                      </a:r>
                      <a:r>
                        <a:rPr lang="zh-TW" altLang="en-US" sz="1400" b="0" i="0" u="none" strike="noStrike">
                          <a:solidFill>
                            <a:srgbClr val="000000"/>
                          </a:solidFill>
                          <a:effectLst/>
                          <a:latin typeface="Calibri" panose="020F0502020204030204" pitchFamily="34" charset="0"/>
                          <a:ea typeface="新細明體" panose="02020500000000000000" pitchFamily="18" charset="-120"/>
                        </a:rPr>
                        <a:t>使用者輸入的資料</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彭冠傑</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9160651"/>
                  </a:ext>
                </a:extLst>
              </a:tr>
              <a:tr h="327348">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ea typeface="新細明體" panose="02020500000000000000" pitchFamily="18" charset="-120"/>
                        </a:rPr>
                        <a:t>SERVLET</a:t>
                      </a:r>
                      <a:r>
                        <a:rPr lang="zh-TW" altLang="en-US" sz="1400" b="0" i="0" u="none" strike="noStrike">
                          <a:solidFill>
                            <a:srgbClr val="000000"/>
                          </a:solidFill>
                          <a:effectLst/>
                          <a:latin typeface="Calibri" panose="020F0502020204030204" pitchFamily="34" charset="0"/>
                          <a:ea typeface="新細明體" panose="02020500000000000000" pitchFamily="18" charset="-120"/>
                        </a:rPr>
                        <a:t>處理</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彭冠傑</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8225863"/>
                  </a:ext>
                </a:extLst>
              </a:tr>
              <a:tr h="497084">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回傳資料給</a:t>
                      </a:r>
                      <a:r>
                        <a:rPr lang="en-US" sz="1400" b="0" i="0" u="none" strike="noStrike">
                          <a:solidFill>
                            <a:srgbClr val="000000"/>
                          </a:solidFill>
                          <a:effectLst/>
                          <a:latin typeface="新細明體" panose="02020500000000000000" pitchFamily="18" charset="-120"/>
                          <a:ea typeface="新細明體" panose="02020500000000000000" pitchFamily="18" charset="-120"/>
                        </a:rPr>
                        <a:t>JSP</a:t>
                      </a: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呈現</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彭冠傑</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3699192"/>
                  </a:ext>
                </a:extLst>
              </a:tr>
              <a:tr h="327348">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ea typeface="新細明體" panose="02020500000000000000" pitchFamily="18" charset="-120"/>
                        </a:rPr>
                        <a:t>JSP</a:t>
                      </a:r>
                      <a:r>
                        <a:rPr lang="zh-TW" altLang="en-US" sz="1400" b="0" i="0" u="none" strike="noStrike">
                          <a:solidFill>
                            <a:srgbClr val="000000"/>
                          </a:solidFill>
                          <a:effectLst/>
                          <a:latin typeface="Calibri" panose="020F0502020204030204" pitchFamily="34" charset="0"/>
                          <a:ea typeface="新細明體" panose="02020500000000000000" pitchFamily="18" charset="-120"/>
                        </a:rPr>
                        <a:t>處理</a:t>
                      </a:r>
                      <a:r>
                        <a:rPr lang="en-US" sz="1400" b="0" i="0" u="none" strike="noStrike">
                          <a:solidFill>
                            <a:srgbClr val="000000"/>
                          </a:solidFill>
                          <a:effectLst/>
                          <a:latin typeface="Calibri" panose="020F0502020204030204" pitchFamily="34" charset="0"/>
                          <a:ea typeface="新細明體" panose="02020500000000000000" pitchFamily="18" charset="-120"/>
                        </a:rPr>
                        <a:t>JSON</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彭冠傑</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7852874"/>
                  </a:ext>
                </a:extLst>
              </a:tr>
              <a:tr h="824431">
                <a:tc rowSpan="3">
                  <a:txBody>
                    <a:bodyPr/>
                    <a:lstStyle/>
                    <a:p>
                      <a:pPr algn="r" fontAlgn="ctr"/>
                      <a:r>
                        <a:rPr lang="en-US" altLang="zh-TW" sz="1400" b="0" i="0" u="none" strike="noStrike" dirty="0">
                          <a:solidFill>
                            <a:srgbClr val="000000"/>
                          </a:solidFill>
                          <a:effectLst/>
                          <a:latin typeface="Calibri" panose="020F0502020204030204" pitchFamily="34" charset="0"/>
                          <a:ea typeface="新細明體" panose="02020500000000000000" pitchFamily="18" charset="-120"/>
                        </a:rPr>
                        <a:t>2</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身為一個使用者，我可以尋找我附近的店家</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自動定位現在位置並在地圖上顯示</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8</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吉天仲</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6819481"/>
                  </a:ext>
                </a:extLst>
              </a:tr>
              <a:tr h="1151779">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輸入地址或經緯度定位位置並在地圖上顯示</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8</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吉天仲</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6849533"/>
                  </a:ext>
                </a:extLst>
              </a:tr>
              <a:tr h="660758">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尋找到達目的地的最佳路線</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吉天仲</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72000"/>
                  </a:ext>
                </a:extLst>
              </a:tr>
            </a:tbl>
          </a:graphicData>
        </a:graphic>
      </p:graphicFrame>
    </p:spTree>
    <p:extLst>
      <p:ext uri="{BB962C8B-B14F-4D97-AF65-F5344CB8AC3E}">
        <p14:creationId xmlns:p14="http://schemas.microsoft.com/office/powerpoint/2010/main" val="1042928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backlog</a:t>
            </a:r>
            <a:endParaRPr lang="zh-TW" altLang="en-US" dirty="0"/>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2530727430"/>
              </p:ext>
            </p:extLst>
          </p:nvPr>
        </p:nvGraphicFramePr>
        <p:xfrm>
          <a:off x="2592924" y="1904998"/>
          <a:ext cx="8911686" cy="4235303"/>
        </p:xfrm>
        <a:graphic>
          <a:graphicData uri="http://schemas.openxmlformats.org/drawingml/2006/table">
            <a:tbl>
              <a:tblPr/>
              <a:tblGrid>
                <a:gridCol w="1485281">
                  <a:extLst>
                    <a:ext uri="{9D8B030D-6E8A-4147-A177-3AD203B41FA5}">
                      <a16:colId xmlns:a16="http://schemas.microsoft.com/office/drawing/2014/main" val="181454588"/>
                    </a:ext>
                  </a:extLst>
                </a:gridCol>
                <a:gridCol w="1485281">
                  <a:extLst>
                    <a:ext uri="{9D8B030D-6E8A-4147-A177-3AD203B41FA5}">
                      <a16:colId xmlns:a16="http://schemas.microsoft.com/office/drawing/2014/main" val="1299287274"/>
                    </a:ext>
                  </a:extLst>
                </a:gridCol>
                <a:gridCol w="1485281">
                  <a:extLst>
                    <a:ext uri="{9D8B030D-6E8A-4147-A177-3AD203B41FA5}">
                      <a16:colId xmlns:a16="http://schemas.microsoft.com/office/drawing/2014/main" val="2196774209"/>
                    </a:ext>
                  </a:extLst>
                </a:gridCol>
                <a:gridCol w="1485281">
                  <a:extLst>
                    <a:ext uri="{9D8B030D-6E8A-4147-A177-3AD203B41FA5}">
                      <a16:colId xmlns:a16="http://schemas.microsoft.com/office/drawing/2014/main" val="2497886750"/>
                    </a:ext>
                  </a:extLst>
                </a:gridCol>
                <a:gridCol w="1485281">
                  <a:extLst>
                    <a:ext uri="{9D8B030D-6E8A-4147-A177-3AD203B41FA5}">
                      <a16:colId xmlns:a16="http://schemas.microsoft.com/office/drawing/2014/main" val="883960185"/>
                    </a:ext>
                  </a:extLst>
                </a:gridCol>
                <a:gridCol w="1485281">
                  <a:extLst>
                    <a:ext uri="{9D8B030D-6E8A-4147-A177-3AD203B41FA5}">
                      <a16:colId xmlns:a16="http://schemas.microsoft.com/office/drawing/2014/main" val="3966886544"/>
                    </a:ext>
                  </a:extLst>
                </a:gridCol>
              </a:tblGrid>
              <a:tr h="323528">
                <a:tc rowSpan="3">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身為一個使用者，我可以註冊並使用其他功能</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註冊</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8</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黃佳惠</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4241300"/>
                  </a:ext>
                </a:extLst>
              </a:tr>
              <a:tr h="338935">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登入登出</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8</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黃佳惠</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911925"/>
                  </a:ext>
                </a:extLst>
              </a:tr>
              <a:tr h="505321">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設計並架設資料庫</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8</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黃佳惠</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7817131"/>
                  </a:ext>
                </a:extLst>
              </a:tr>
              <a:tr h="505321">
                <a:tc rowSpan="3">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ct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身為一個使用者，我可以看到漂亮的</a:t>
                      </a:r>
                      <a:r>
                        <a:rPr lang="en-US" sz="1400" b="0" i="0" u="none" strike="noStrike" dirty="0">
                          <a:solidFill>
                            <a:srgbClr val="000000"/>
                          </a:solidFill>
                          <a:effectLst/>
                          <a:latin typeface="新細明體" panose="02020500000000000000" pitchFamily="18" charset="-120"/>
                          <a:ea typeface="新細明體" panose="02020500000000000000" pitchFamily="18" charset="-120"/>
                        </a:rPr>
                        <a:t>UI</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呈現</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介面呈現與美化</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田慶秋</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5984586"/>
                  </a:ext>
                </a:extLst>
              </a:tr>
              <a:tr h="665544">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用</a:t>
                      </a:r>
                      <a:r>
                        <a:rPr lang="en-US" sz="1400" b="0" i="0" u="none" strike="noStrike">
                          <a:solidFill>
                            <a:srgbClr val="000000"/>
                          </a:solidFill>
                          <a:effectLst/>
                          <a:latin typeface="新細明體" panose="02020500000000000000" pitchFamily="18" charset="-120"/>
                          <a:ea typeface="新細明體" panose="02020500000000000000" pitchFamily="18" charset="-120"/>
                        </a:rPr>
                        <a:t>JQUERY</a:t>
                      </a: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做更好的呈現</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田慶秋</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5725816"/>
                  </a:ext>
                </a:extLst>
              </a:tr>
              <a:tr h="671707">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自訂使用者喜愛的背景顏色</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田慶秋</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6426692"/>
                  </a:ext>
                </a:extLst>
              </a:tr>
              <a:tr h="500700">
                <a:tc rowSpan="2">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5</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身為一個</a:t>
                      </a:r>
                      <a:r>
                        <a:rPr lang="en-US" sz="1400" b="0" i="0" u="none" strike="noStrike">
                          <a:solidFill>
                            <a:srgbClr val="000000"/>
                          </a:solidFill>
                          <a:effectLst/>
                          <a:latin typeface="新細明體" panose="02020500000000000000" pitchFamily="18" charset="-120"/>
                          <a:ea typeface="新細明體" panose="02020500000000000000" pitchFamily="18" charset="-120"/>
                        </a:rPr>
                        <a:t>API</a:t>
                      </a: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使用者，可以方便的使用</a:t>
                      </a:r>
                      <a:r>
                        <a:rPr lang="en-US" sz="1400" b="0" i="0" u="none" strike="noStrike">
                          <a:solidFill>
                            <a:srgbClr val="000000"/>
                          </a:solidFill>
                          <a:effectLst/>
                          <a:latin typeface="新細明體" panose="02020500000000000000" pitchFamily="18" charset="-120"/>
                          <a:ea typeface="新細明體" panose="02020500000000000000" pitchFamily="18" charset="-120"/>
                        </a:rPr>
                        <a:t>API</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5</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將搜尋方法抽象化</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陳威廷</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1192251"/>
                  </a:ext>
                </a:extLst>
              </a:tr>
              <a:tr h="505321">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5</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將搜尋結果抽象化</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陳威廷</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6201242"/>
                  </a:ext>
                </a:extLst>
              </a:tr>
              <a:tr h="166386">
                <a:tc gridSpan="2">
                  <a:txBody>
                    <a:bodyPr/>
                    <a:lstStyle/>
                    <a:p>
                      <a:pPr algn="l" fontAlgn="ctr"/>
                      <a:r>
                        <a:rPr lang="en-US" sz="1400" b="0" i="0" u="none" strike="noStrike">
                          <a:solidFill>
                            <a:srgbClr val="000000"/>
                          </a:solidFill>
                          <a:effectLst/>
                          <a:latin typeface="Calibri" panose="020F0502020204030204" pitchFamily="34" charset="0"/>
                          <a:ea typeface="新細明體" panose="02020500000000000000" pitchFamily="18" charset="-120"/>
                        </a:rPr>
                        <a:t>Total:66 hrs</a:t>
                      </a:r>
                    </a:p>
                  </a:txBody>
                  <a:tcPr marL="5566" marR="5566" marT="5566"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TW" altLang="en-US"/>
                    </a:p>
                  </a:txBody>
                  <a:tcPr/>
                </a:tc>
                <a:tc>
                  <a:txBody>
                    <a:bodyPr/>
                    <a:lstStyle/>
                    <a:p>
                      <a:pPr algn="l" fontAlgn="b"/>
                      <a:endParaRPr lang="zh-TW" alt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5566" marR="5566" marT="556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zh-TW" alt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5566" marR="5566" marT="556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zh-TW" alt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5566" marR="5566" marT="556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zh-TW" alt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5566" marR="5566" marT="5566"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06280963"/>
                  </a:ext>
                </a:extLst>
              </a:tr>
            </a:tbl>
          </a:graphicData>
        </a:graphic>
      </p:graphicFrame>
    </p:spTree>
    <p:extLst>
      <p:ext uri="{BB962C8B-B14F-4D97-AF65-F5344CB8AC3E}">
        <p14:creationId xmlns:p14="http://schemas.microsoft.com/office/powerpoint/2010/main" val="3596163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類別圖 </a:t>
            </a:r>
            <a:r>
              <a:rPr lang="en-US" altLang="zh-TW" dirty="0"/>
              <a:t>-</a:t>
            </a:r>
            <a:r>
              <a:rPr lang="zh-TW" altLang="en-US" dirty="0" smtClean="0"/>
              <a:t> 主要架構 </a:t>
            </a:r>
            <a:r>
              <a:rPr lang="en-US" altLang="zh-TW" dirty="0" smtClean="0"/>
              <a:t>Main Structure</a:t>
            </a:r>
            <a:endParaRPr lang="zh-TW" altLang="en-US" dirty="0"/>
          </a:p>
        </p:txBody>
      </p:sp>
      <p:sp>
        <p:nvSpPr>
          <p:cNvPr id="4" name="矩形 3"/>
          <p:cNvSpPr/>
          <p:nvPr/>
        </p:nvSpPr>
        <p:spPr>
          <a:xfrm>
            <a:off x="5018244" y="2040613"/>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StandardTitle.jsp</a:t>
            </a:r>
            <a:endParaRPr lang="en-US" altLang="zh-TW" dirty="0" smtClean="0"/>
          </a:p>
        </p:txBody>
      </p:sp>
      <p:sp>
        <p:nvSpPr>
          <p:cNvPr id="5" name="矩形 4"/>
          <p:cNvSpPr/>
          <p:nvPr/>
        </p:nvSpPr>
        <p:spPr>
          <a:xfrm>
            <a:off x="1560578" y="3576606"/>
            <a:ext cx="264418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HomepageUI.jsp</a:t>
            </a:r>
            <a:endParaRPr lang="en-US" altLang="zh-TW" dirty="0" smtClean="0"/>
          </a:p>
        </p:txBody>
      </p:sp>
      <p:sp>
        <p:nvSpPr>
          <p:cNvPr id="6" name="矩形 5"/>
          <p:cNvSpPr/>
          <p:nvPr/>
        </p:nvSpPr>
        <p:spPr>
          <a:xfrm>
            <a:off x="7751146" y="3576606"/>
            <a:ext cx="2931595"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detailCollectUI.jsp</a:t>
            </a:r>
            <a:endParaRPr lang="en-US" altLang="zh-TW" dirty="0" smtClean="0"/>
          </a:p>
        </p:txBody>
      </p:sp>
      <p:sp>
        <p:nvSpPr>
          <p:cNvPr id="7" name="矩形 6"/>
          <p:cNvSpPr/>
          <p:nvPr/>
        </p:nvSpPr>
        <p:spPr>
          <a:xfrm>
            <a:off x="5018243" y="3576605"/>
            <a:ext cx="2263347"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detailSearchUI.jsp</a:t>
            </a:r>
            <a:endParaRPr lang="en-US" altLang="zh-TW" dirty="0" smtClean="0"/>
          </a:p>
        </p:txBody>
      </p:sp>
      <p:cxnSp>
        <p:nvCxnSpPr>
          <p:cNvPr id="8" name="肘形接點 7"/>
          <p:cNvCxnSpPr>
            <a:stCxn id="4" idx="2"/>
            <a:endCxn id="5" idx="0"/>
          </p:cNvCxnSpPr>
          <p:nvPr/>
        </p:nvCxnSpPr>
        <p:spPr>
          <a:xfrm rot="5400000">
            <a:off x="4045373" y="1644027"/>
            <a:ext cx="769874" cy="309528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 name="肘形接點 8"/>
          <p:cNvCxnSpPr>
            <a:stCxn id="4" idx="2"/>
            <a:endCxn id="6" idx="0"/>
          </p:cNvCxnSpPr>
          <p:nvPr/>
        </p:nvCxnSpPr>
        <p:spPr>
          <a:xfrm rot="16200000" flipH="1">
            <a:off x="7212511" y="1572173"/>
            <a:ext cx="769874" cy="323899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60577" y="5109316"/>
            <a:ext cx="2644181"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SearchHandleServlet.java</a:t>
            </a:r>
          </a:p>
        </p:txBody>
      </p:sp>
      <p:sp>
        <p:nvSpPr>
          <p:cNvPr id="11" name="矩形 10"/>
          <p:cNvSpPr/>
          <p:nvPr/>
        </p:nvSpPr>
        <p:spPr>
          <a:xfrm>
            <a:off x="7407216" y="2044368"/>
            <a:ext cx="2607275"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YelpCollectServlet.java</a:t>
            </a:r>
          </a:p>
        </p:txBody>
      </p:sp>
      <p:sp>
        <p:nvSpPr>
          <p:cNvPr id="12" name="矩形 11"/>
          <p:cNvSpPr/>
          <p:nvPr/>
        </p:nvSpPr>
        <p:spPr>
          <a:xfrm>
            <a:off x="7751143" y="5109315"/>
            <a:ext cx="2931599"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CollectShowServlet.java</a:t>
            </a:r>
          </a:p>
        </p:txBody>
      </p:sp>
      <p:cxnSp>
        <p:nvCxnSpPr>
          <p:cNvPr id="13" name="直線單箭頭接點 12"/>
          <p:cNvCxnSpPr>
            <a:stCxn id="11" idx="1"/>
            <a:endCxn id="4" idx="3"/>
          </p:cNvCxnSpPr>
          <p:nvPr/>
        </p:nvCxnSpPr>
        <p:spPr>
          <a:xfrm flipH="1" flipV="1">
            <a:off x="6937660" y="2423673"/>
            <a:ext cx="469556" cy="3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10" idx="0"/>
            <a:endCxn id="5" idx="2"/>
          </p:cNvCxnSpPr>
          <p:nvPr/>
        </p:nvCxnSpPr>
        <p:spPr>
          <a:xfrm flipV="1">
            <a:off x="2882668" y="4342725"/>
            <a:ext cx="0" cy="766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stCxn id="12" idx="0"/>
            <a:endCxn id="6" idx="2"/>
          </p:cNvCxnSpPr>
          <p:nvPr/>
        </p:nvCxnSpPr>
        <p:spPr>
          <a:xfrm flipV="1">
            <a:off x="9216943" y="4342725"/>
            <a:ext cx="1" cy="766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941410" y="2040612"/>
            <a:ext cx="2607275" cy="7661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Member System</a:t>
            </a:r>
            <a:endParaRPr lang="zh-TW" altLang="en-US" dirty="0" smtClean="0"/>
          </a:p>
        </p:txBody>
      </p:sp>
      <p:cxnSp>
        <p:nvCxnSpPr>
          <p:cNvPr id="19" name="直線單箭頭接點 18"/>
          <p:cNvCxnSpPr>
            <a:stCxn id="18" idx="3"/>
            <a:endCxn id="4" idx="1"/>
          </p:cNvCxnSpPr>
          <p:nvPr/>
        </p:nvCxnSpPr>
        <p:spPr>
          <a:xfrm>
            <a:off x="4548685" y="2423672"/>
            <a:ext cx="4695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5" idx="3"/>
            <a:endCxn id="7" idx="1"/>
          </p:cNvCxnSpPr>
          <p:nvPr/>
        </p:nvCxnSpPr>
        <p:spPr>
          <a:xfrm flipV="1">
            <a:off x="4204758" y="3959665"/>
            <a:ext cx="8134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018241" y="5109315"/>
            <a:ext cx="2263347" cy="7661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err="1" smtClean="0"/>
              <a:t>YelpAPI</a:t>
            </a:r>
            <a:endParaRPr lang="en-US" altLang="zh-TW" dirty="0" smtClean="0"/>
          </a:p>
        </p:txBody>
      </p:sp>
      <p:cxnSp>
        <p:nvCxnSpPr>
          <p:cNvPr id="24" name="直線單箭頭接點 23"/>
          <p:cNvCxnSpPr>
            <a:stCxn id="22" idx="1"/>
            <a:endCxn id="10" idx="3"/>
          </p:cNvCxnSpPr>
          <p:nvPr/>
        </p:nvCxnSpPr>
        <p:spPr>
          <a:xfrm flipH="1">
            <a:off x="4204758" y="5492375"/>
            <a:ext cx="81348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22" idx="0"/>
            <a:endCxn id="7" idx="2"/>
          </p:cNvCxnSpPr>
          <p:nvPr/>
        </p:nvCxnSpPr>
        <p:spPr>
          <a:xfrm flipV="1">
            <a:off x="6149915" y="4342724"/>
            <a:ext cx="2" cy="766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a:stCxn id="22" idx="3"/>
            <a:endCxn id="12" idx="1"/>
          </p:cNvCxnSpPr>
          <p:nvPr/>
        </p:nvCxnSpPr>
        <p:spPr>
          <a:xfrm>
            <a:off x="7281588" y="5492375"/>
            <a:ext cx="469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249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技術概念和特色</a:t>
            </a:r>
            <a:endParaRPr lang="zh-TW" altLang="en-US" dirty="0"/>
          </a:p>
        </p:txBody>
      </p:sp>
      <p:sp>
        <p:nvSpPr>
          <p:cNvPr id="3" name="內容版面配置區 2"/>
          <p:cNvSpPr>
            <a:spLocks noGrp="1"/>
          </p:cNvSpPr>
          <p:nvPr>
            <p:ph idx="1"/>
          </p:nvPr>
        </p:nvSpPr>
        <p:spPr/>
        <p:txBody>
          <a:bodyPr/>
          <a:lstStyle/>
          <a:p>
            <a:r>
              <a:rPr lang="zh-TW" altLang="en-US" dirty="0" smtClean="0"/>
              <a:t>透過簡易的</a:t>
            </a:r>
            <a:r>
              <a:rPr lang="en-US" altLang="zh-TW" dirty="0" smtClean="0"/>
              <a:t>Http Get</a:t>
            </a:r>
            <a:r>
              <a:rPr lang="zh-TW" altLang="en-US" dirty="0" smtClean="0"/>
              <a:t>即可獲得許</a:t>
            </a:r>
            <a:r>
              <a:rPr lang="zh-TW" altLang="en-US" dirty="0"/>
              <a:t>多</a:t>
            </a:r>
            <a:r>
              <a:rPr lang="zh-TW" altLang="en-US" dirty="0" smtClean="0"/>
              <a:t>店家的資訊，包含</a:t>
            </a:r>
            <a:endParaRPr lang="en-US" altLang="zh-TW" dirty="0" smtClean="0"/>
          </a:p>
          <a:p>
            <a:pPr lvl="1"/>
            <a:r>
              <a:rPr lang="zh-TW" altLang="en-US" dirty="0" smtClean="0"/>
              <a:t>餐廳</a:t>
            </a:r>
            <a:endParaRPr lang="en-US" altLang="zh-TW" dirty="0" smtClean="0"/>
          </a:p>
          <a:p>
            <a:pPr lvl="1"/>
            <a:r>
              <a:rPr lang="zh-TW" altLang="en-US" dirty="0" smtClean="0"/>
              <a:t>快遞</a:t>
            </a:r>
            <a:endParaRPr lang="en-US" altLang="zh-TW" dirty="0" smtClean="0"/>
          </a:p>
          <a:p>
            <a:pPr lvl="1"/>
            <a:r>
              <a:rPr lang="zh-TW" altLang="en-US" dirty="0" smtClean="0"/>
              <a:t>景點</a:t>
            </a:r>
            <a:endParaRPr lang="en-US" altLang="zh-TW" dirty="0" smtClean="0"/>
          </a:p>
          <a:p>
            <a:pPr lvl="1"/>
            <a:endParaRPr lang="en-US" altLang="zh-TW" dirty="0" smtClean="0"/>
          </a:p>
          <a:p>
            <a:r>
              <a:rPr lang="zh-TW" altLang="en-US" dirty="0" smtClean="0"/>
              <a:t>可</a:t>
            </a:r>
            <a:r>
              <a:rPr lang="zh-TW" altLang="en-US" dirty="0"/>
              <a:t>設定的參數多樣</a:t>
            </a:r>
            <a:endParaRPr lang="en-US" altLang="zh-TW" dirty="0"/>
          </a:p>
          <a:p>
            <a:pPr lvl="1"/>
            <a:r>
              <a:rPr lang="zh-TW" altLang="en-US" dirty="0"/>
              <a:t>店家名稱</a:t>
            </a:r>
            <a:endParaRPr lang="en-US" altLang="zh-TW" dirty="0"/>
          </a:p>
          <a:p>
            <a:pPr lvl="1"/>
            <a:r>
              <a:rPr lang="zh-TW" altLang="en-US" dirty="0"/>
              <a:t>距離</a:t>
            </a:r>
            <a:endParaRPr lang="en-US" altLang="zh-TW" dirty="0"/>
          </a:p>
          <a:p>
            <a:pPr lvl="1"/>
            <a:r>
              <a:rPr lang="zh-TW" altLang="en-US" dirty="0"/>
              <a:t>區域</a:t>
            </a:r>
            <a:endParaRPr lang="en-US" altLang="zh-TW" dirty="0"/>
          </a:p>
          <a:p>
            <a:pPr lvl="1"/>
            <a:r>
              <a:rPr lang="zh-TW" altLang="en-US" dirty="0"/>
              <a:t>營業時間</a:t>
            </a:r>
          </a:p>
          <a:p>
            <a:pPr lvl="1"/>
            <a:endParaRPr lang="en-US" altLang="zh-TW" dirty="0" smtClean="0"/>
          </a:p>
        </p:txBody>
      </p:sp>
    </p:spTree>
    <p:extLst>
      <p:ext uri="{BB962C8B-B14F-4D97-AF65-F5344CB8AC3E}">
        <p14:creationId xmlns:p14="http://schemas.microsoft.com/office/powerpoint/2010/main" val="25391877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類別圖 </a:t>
            </a:r>
            <a:r>
              <a:rPr lang="en-US" altLang="zh-TW" dirty="0"/>
              <a:t>-</a:t>
            </a:r>
            <a:r>
              <a:rPr lang="zh-TW" altLang="en-US" dirty="0" smtClean="0"/>
              <a:t> </a:t>
            </a:r>
            <a:r>
              <a:rPr lang="en-US" altLang="zh-TW" dirty="0" smtClean="0"/>
              <a:t>Yelp API</a:t>
            </a:r>
            <a:endParaRPr lang="zh-TW" altLang="en-US" dirty="0"/>
          </a:p>
        </p:txBody>
      </p:sp>
      <p:sp>
        <p:nvSpPr>
          <p:cNvPr id="4" name="矩形 3"/>
          <p:cNvSpPr/>
          <p:nvPr/>
        </p:nvSpPr>
        <p:spPr>
          <a:xfrm>
            <a:off x="838200" y="2507835"/>
            <a:ext cx="2786448"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YelpSearch.java</a:t>
            </a:r>
          </a:p>
        </p:txBody>
      </p:sp>
      <p:sp>
        <p:nvSpPr>
          <p:cNvPr id="5" name="矩形 4"/>
          <p:cNvSpPr/>
          <p:nvPr/>
        </p:nvSpPr>
        <p:spPr>
          <a:xfrm>
            <a:off x="838199" y="3273954"/>
            <a:ext cx="2786449" cy="7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getBusiness</a:t>
            </a:r>
            <a:r>
              <a:rPr lang="en-US" altLang="zh-TW" dirty="0" smtClean="0"/>
              <a:t>(</a:t>
            </a:r>
            <a:r>
              <a:rPr lang="en-US" altLang="zh-TW" dirty="0" err="1" smtClean="0"/>
              <a:t>YelpParameter</a:t>
            </a:r>
            <a:r>
              <a:rPr lang="en-US" altLang="zh-TW" dirty="0" smtClean="0"/>
              <a:t>)</a:t>
            </a:r>
          </a:p>
        </p:txBody>
      </p:sp>
      <p:sp>
        <p:nvSpPr>
          <p:cNvPr id="6" name="矩形 5"/>
          <p:cNvSpPr/>
          <p:nvPr/>
        </p:nvSpPr>
        <p:spPr>
          <a:xfrm>
            <a:off x="4962497" y="2507835"/>
            <a:ext cx="2613683"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YelpBusiness.java</a:t>
            </a:r>
          </a:p>
        </p:txBody>
      </p:sp>
      <p:sp>
        <p:nvSpPr>
          <p:cNvPr id="7" name="矩形 6"/>
          <p:cNvSpPr/>
          <p:nvPr/>
        </p:nvSpPr>
        <p:spPr>
          <a:xfrm>
            <a:off x="4962497" y="3273954"/>
            <a:ext cx="2613683" cy="1451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mBusinessID</a:t>
            </a:r>
            <a:endParaRPr lang="en-US" altLang="zh-TW" dirty="0" smtClean="0"/>
          </a:p>
          <a:p>
            <a:r>
              <a:rPr lang="en-US" altLang="zh-TW" dirty="0" err="1" smtClean="0"/>
              <a:t>mURL</a:t>
            </a:r>
            <a:endParaRPr lang="en-US" altLang="zh-TW" dirty="0" smtClean="0"/>
          </a:p>
          <a:p>
            <a:r>
              <a:rPr lang="en-US" altLang="zh-TW" dirty="0" err="1" smtClean="0"/>
              <a:t>mPrice</a:t>
            </a:r>
            <a:endParaRPr lang="en-US" altLang="zh-TW" dirty="0" smtClean="0"/>
          </a:p>
          <a:p>
            <a:r>
              <a:rPr lang="en-US" altLang="zh-TW" dirty="0" err="1" smtClean="0"/>
              <a:t>mRating</a:t>
            </a:r>
            <a:endParaRPr lang="en-US" altLang="zh-TW" dirty="0" smtClean="0"/>
          </a:p>
          <a:p>
            <a:r>
              <a:rPr lang="en-US" altLang="zh-TW" dirty="0" err="1" smtClean="0"/>
              <a:t>mReview</a:t>
            </a:r>
            <a:endParaRPr lang="en-US" altLang="zh-TW" dirty="0" smtClean="0"/>
          </a:p>
        </p:txBody>
      </p:sp>
      <p:sp>
        <p:nvSpPr>
          <p:cNvPr id="8" name="矩形 7"/>
          <p:cNvSpPr/>
          <p:nvPr/>
        </p:nvSpPr>
        <p:spPr>
          <a:xfrm>
            <a:off x="8914029" y="2507835"/>
            <a:ext cx="2613683"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YelpReview.java</a:t>
            </a:r>
          </a:p>
        </p:txBody>
      </p:sp>
      <p:sp>
        <p:nvSpPr>
          <p:cNvPr id="9" name="矩形 8"/>
          <p:cNvSpPr/>
          <p:nvPr/>
        </p:nvSpPr>
        <p:spPr>
          <a:xfrm>
            <a:off x="8914029" y="3273955"/>
            <a:ext cx="2613683" cy="1113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mReviewText</a:t>
            </a:r>
            <a:endParaRPr lang="en-US" altLang="zh-TW" dirty="0" smtClean="0"/>
          </a:p>
          <a:p>
            <a:r>
              <a:rPr lang="en-US" altLang="zh-TW" dirty="0" err="1" smtClean="0"/>
              <a:t>mUserName</a:t>
            </a:r>
            <a:endParaRPr lang="en-US" altLang="zh-TW" dirty="0" smtClean="0"/>
          </a:p>
          <a:p>
            <a:r>
              <a:rPr lang="en-US" altLang="zh-TW" dirty="0" err="1" smtClean="0"/>
              <a:t>mTime</a:t>
            </a:r>
            <a:endParaRPr lang="en-US" altLang="zh-TW" dirty="0" smtClean="0"/>
          </a:p>
          <a:p>
            <a:r>
              <a:rPr lang="en-US" altLang="zh-TW" dirty="0" err="1" smtClean="0"/>
              <a:t>mRating</a:t>
            </a:r>
            <a:endParaRPr lang="en-US" altLang="zh-TW" dirty="0" smtClean="0"/>
          </a:p>
        </p:txBody>
      </p:sp>
      <p:sp>
        <p:nvSpPr>
          <p:cNvPr id="10" name="矩形 9"/>
          <p:cNvSpPr/>
          <p:nvPr/>
        </p:nvSpPr>
        <p:spPr>
          <a:xfrm>
            <a:off x="838199" y="4806873"/>
            <a:ext cx="2786448" cy="64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YelpParameter.java</a:t>
            </a:r>
          </a:p>
        </p:txBody>
      </p:sp>
      <p:cxnSp>
        <p:nvCxnSpPr>
          <p:cNvPr id="11" name="肘形接點 10"/>
          <p:cNvCxnSpPr>
            <a:stCxn id="10" idx="0"/>
            <a:endCxn id="5" idx="2"/>
          </p:cNvCxnSpPr>
          <p:nvPr/>
        </p:nvCxnSpPr>
        <p:spPr>
          <a:xfrm rot="5400000" flipH="1" flipV="1">
            <a:off x="1848364" y="4423814"/>
            <a:ext cx="76611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肘形接點 11"/>
          <p:cNvCxnSpPr>
            <a:stCxn id="5" idx="3"/>
            <a:endCxn id="6" idx="1"/>
          </p:cNvCxnSpPr>
          <p:nvPr/>
        </p:nvCxnSpPr>
        <p:spPr>
          <a:xfrm flipV="1">
            <a:off x="3624648" y="2890895"/>
            <a:ext cx="1337849" cy="7664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肘形接點 12"/>
          <p:cNvCxnSpPr>
            <a:stCxn id="8" idx="1"/>
            <a:endCxn id="7" idx="3"/>
          </p:cNvCxnSpPr>
          <p:nvPr/>
        </p:nvCxnSpPr>
        <p:spPr>
          <a:xfrm rot="10800000" flipV="1">
            <a:off x="7576181" y="2890895"/>
            <a:ext cx="1337849" cy="11089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3568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類別圖 </a:t>
            </a:r>
            <a:r>
              <a:rPr lang="en-US" altLang="zh-TW" dirty="0"/>
              <a:t>-</a:t>
            </a:r>
            <a:r>
              <a:rPr lang="zh-TW" altLang="en-US" dirty="0" smtClean="0"/>
              <a:t> 會員功能 </a:t>
            </a:r>
            <a:r>
              <a:rPr lang="en-US" altLang="zh-TW" dirty="0" smtClean="0"/>
              <a:t>Member System</a:t>
            </a:r>
            <a:endParaRPr lang="zh-TW" altLang="en-US" dirty="0"/>
          </a:p>
        </p:txBody>
      </p:sp>
      <p:sp>
        <p:nvSpPr>
          <p:cNvPr id="4" name="矩形 3"/>
          <p:cNvSpPr/>
          <p:nvPr/>
        </p:nvSpPr>
        <p:spPr>
          <a:xfrm>
            <a:off x="4748679"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LoginVerificationServlet.java</a:t>
            </a:r>
          </a:p>
        </p:txBody>
      </p:sp>
      <p:sp>
        <p:nvSpPr>
          <p:cNvPr id="5" name="矩形 4"/>
          <p:cNvSpPr/>
          <p:nvPr/>
        </p:nvSpPr>
        <p:spPr>
          <a:xfrm>
            <a:off x="8372792"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LogoutServlet.java</a:t>
            </a:r>
          </a:p>
        </p:txBody>
      </p:sp>
      <p:sp>
        <p:nvSpPr>
          <p:cNvPr id="6" name="矩形 5"/>
          <p:cNvSpPr/>
          <p:nvPr/>
        </p:nvSpPr>
        <p:spPr>
          <a:xfrm>
            <a:off x="1296019"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RegisterServlet.java</a:t>
            </a:r>
          </a:p>
        </p:txBody>
      </p:sp>
      <p:sp>
        <p:nvSpPr>
          <p:cNvPr id="7" name="矩形 6"/>
          <p:cNvSpPr/>
          <p:nvPr/>
        </p:nvSpPr>
        <p:spPr>
          <a:xfrm>
            <a:off x="4748679" y="4600065"/>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LoginVerification.java</a:t>
            </a:r>
            <a:endParaRPr lang="en-US" altLang="zh-TW" dirty="0" smtClean="0"/>
          </a:p>
        </p:txBody>
      </p:sp>
      <p:sp>
        <p:nvSpPr>
          <p:cNvPr id="8" name="矩形 7"/>
          <p:cNvSpPr/>
          <p:nvPr/>
        </p:nvSpPr>
        <p:spPr>
          <a:xfrm>
            <a:off x="8372792" y="4580553"/>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LogoutServer.java</a:t>
            </a:r>
            <a:endParaRPr lang="en-US" altLang="zh-TW" dirty="0" smtClean="0"/>
          </a:p>
        </p:txBody>
      </p:sp>
      <p:sp>
        <p:nvSpPr>
          <p:cNvPr id="9" name="矩形 8"/>
          <p:cNvSpPr/>
          <p:nvPr/>
        </p:nvSpPr>
        <p:spPr>
          <a:xfrm>
            <a:off x="1296019" y="4580552"/>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RegisterServer.java</a:t>
            </a:r>
            <a:endParaRPr lang="en-US" altLang="zh-TW" dirty="0" smtClean="0"/>
          </a:p>
        </p:txBody>
      </p:sp>
      <p:sp>
        <p:nvSpPr>
          <p:cNvPr id="10" name="矩形 9"/>
          <p:cNvSpPr/>
          <p:nvPr/>
        </p:nvSpPr>
        <p:spPr>
          <a:xfrm>
            <a:off x="1296019" y="5343740"/>
            <a:ext cx="3131820" cy="1430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isInvalidAccount</a:t>
            </a:r>
            <a:r>
              <a:rPr lang="en-US" altLang="zh-TW" dirty="0" smtClean="0"/>
              <a:t>()</a:t>
            </a:r>
          </a:p>
          <a:p>
            <a:r>
              <a:rPr lang="en-US" altLang="zh-TW" dirty="0" err="1" smtClean="0"/>
              <a:t>isInvalidPassword</a:t>
            </a:r>
            <a:r>
              <a:rPr lang="en-US" altLang="zh-TW" dirty="0" smtClean="0"/>
              <a:t>()</a:t>
            </a:r>
          </a:p>
          <a:p>
            <a:r>
              <a:rPr lang="en-US" altLang="zh-TW" dirty="0" err="1" smtClean="0"/>
              <a:t>isInvalidUsername</a:t>
            </a:r>
            <a:r>
              <a:rPr lang="en-US" altLang="zh-TW" dirty="0" smtClean="0"/>
              <a:t>()</a:t>
            </a:r>
          </a:p>
          <a:p>
            <a:r>
              <a:rPr lang="en-US" altLang="zh-TW" dirty="0" err="1" smtClean="0"/>
              <a:t>registerAdd</a:t>
            </a:r>
            <a:r>
              <a:rPr lang="en-US" altLang="zh-TW" dirty="0" smtClean="0"/>
              <a:t>()</a:t>
            </a:r>
          </a:p>
        </p:txBody>
      </p:sp>
      <p:sp>
        <p:nvSpPr>
          <p:cNvPr id="11" name="矩形 10"/>
          <p:cNvSpPr/>
          <p:nvPr/>
        </p:nvSpPr>
        <p:spPr>
          <a:xfrm>
            <a:off x="4748679" y="5366183"/>
            <a:ext cx="3131820" cy="672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smtClean="0"/>
              <a:t>verification()</a:t>
            </a:r>
          </a:p>
        </p:txBody>
      </p:sp>
      <p:cxnSp>
        <p:nvCxnSpPr>
          <p:cNvPr id="12" name="直線單箭頭接點 11"/>
          <p:cNvCxnSpPr>
            <a:stCxn id="7" idx="0"/>
            <a:endCxn id="4" idx="2"/>
          </p:cNvCxnSpPr>
          <p:nvPr/>
        </p:nvCxnSpPr>
        <p:spPr>
          <a:xfrm flipV="1">
            <a:off x="6314589" y="3817365"/>
            <a:ext cx="0" cy="78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9" idx="0"/>
            <a:endCxn id="6" idx="2"/>
          </p:cNvCxnSpPr>
          <p:nvPr/>
        </p:nvCxnSpPr>
        <p:spPr>
          <a:xfrm flipV="1">
            <a:off x="2861929" y="3817365"/>
            <a:ext cx="0" cy="763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8" idx="0"/>
            <a:endCxn id="5" idx="2"/>
          </p:cNvCxnSpPr>
          <p:nvPr/>
        </p:nvCxnSpPr>
        <p:spPr>
          <a:xfrm flipV="1">
            <a:off x="9938702" y="3817365"/>
            <a:ext cx="0" cy="763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748679" y="1521940"/>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StandardTitle.jsp</a:t>
            </a:r>
            <a:endParaRPr lang="en-US" altLang="zh-TW" dirty="0" smtClean="0"/>
          </a:p>
        </p:txBody>
      </p:sp>
      <p:cxnSp>
        <p:nvCxnSpPr>
          <p:cNvPr id="16" name="肘形接點 15"/>
          <p:cNvCxnSpPr>
            <a:stCxn id="5" idx="0"/>
            <a:endCxn id="15" idx="2"/>
          </p:cNvCxnSpPr>
          <p:nvPr/>
        </p:nvCxnSpPr>
        <p:spPr>
          <a:xfrm rot="16200000" flipV="1">
            <a:off x="7745053" y="857596"/>
            <a:ext cx="763187" cy="36241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肘形接點 16"/>
          <p:cNvCxnSpPr>
            <a:stCxn id="6" idx="0"/>
            <a:endCxn id="15" idx="2"/>
          </p:cNvCxnSpPr>
          <p:nvPr/>
        </p:nvCxnSpPr>
        <p:spPr>
          <a:xfrm rot="5400000" flipH="1" flipV="1">
            <a:off x="4206666" y="943323"/>
            <a:ext cx="763187" cy="34526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4" idx="0"/>
            <a:endCxn id="15" idx="2"/>
          </p:cNvCxnSpPr>
          <p:nvPr/>
        </p:nvCxnSpPr>
        <p:spPr>
          <a:xfrm flipV="1">
            <a:off x="6314589" y="2288059"/>
            <a:ext cx="0" cy="763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255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類別圖 </a:t>
            </a:r>
            <a:r>
              <a:rPr lang="en-US" altLang="zh-TW" dirty="0" smtClean="0"/>
              <a:t>–</a:t>
            </a:r>
            <a:r>
              <a:rPr lang="zh-TW" altLang="en-US" dirty="0" smtClean="0"/>
              <a:t>搜尋</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4748679"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HomePageUI.jsp</a:t>
            </a:r>
            <a:endParaRPr lang="en-US" altLang="zh-TW" dirty="0" smtClean="0"/>
          </a:p>
        </p:txBody>
      </p:sp>
      <p:sp>
        <p:nvSpPr>
          <p:cNvPr id="5" name="矩形 4"/>
          <p:cNvSpPr/>
          <p:nvPr/>
        </p:nvSpPr>
        <p:spPr>
          <a:xfrm>
            <a:off x="8372792"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RateYo.js</a:t>
            </a:r>
          </a:p>
        </p:txBody>
      </p:sp>
      <p:sp>
        <p:nvSpPr>
          <p:cNvPr id="6" name="矩形 5"/>
          <p:cNvSpPr/>
          <p:nvPr/>
        </p:nvSpPr>
        <p:spPr>
          <a:xfrm>
            <a:off x="1296019"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YelpSearch.java</a:t>
            </a:r>
          </a:p>
        </p:txBody>
      </p:sp>
      <p:sp>
        <p:nvSpPr>
          <p:cNvPr id="7" name="矩形 6"/>
          <p:cNvSpPr/>
          <p:nvPr/>
        </p:nvSpPr>
        <p:spPr>
          <a:xfrm>
            <a:off x="4748679" y="4577621"/>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SearchHandlerServlet.java</a:t>
            </a:r>
          </a:p>
        </p:txBody>
      </p:sp>
      <p:sp>
        <p:nvSpPr>
          <p:cNvPr id="9" name="矩形 8"/>
          <p:cNvSpPr/>
          <p:nvPr/>
        </p:nvSpPr>
        <p:spPr>
          <a:xfrm>
            <a:off x="1296019" y="4580552"/>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YelpBusiness.java</a:t>
            </a:r>
          </a:p>
        </p:txBody>
      </p:sp>
      <p:sp>
        <p:nvSpPr>
          <p:cNvPr id="10" name="矩形 9"/>
          <p:cNvSpPr/>
          <p:nvPr/>
        </p:nvSpPr>
        <p:spPr>
          <a:xfrm>
            <a:off x="1296019" y="5343740"/>
            <a:ext cx="3131820" cy="1430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getBusinessID</a:t>
            </a:r>
            <a:r>
              <a:rPr lang="en-US" altLang="zh-TW" dirty="0" smtClean="0"/>
              <a:t>()</a:t>
            </a:r>
          </a:p>
          <a:p>
            <a:r>
              <a:rPr lang="en-US" altLang="zh-TW" dirty="0" err="1" smtClean="0"/>
              <a:t>getName</a:t>
            </a:r>
            <a:r>
              <a:rPr lang="en-US" altLang="zh-TW" dirty="0" smtClean="0"/>
              <a:t> ()</a:t>
            </a:r>
          </a:p>
          <a:p>
            <a:r>
              <a:rPr lang="en-US" altLang="zh-TW" dirty="0" err="1" smtClean="0"/>
              <a:t>getRating</a:t>
            </a:r>
            <a:r>
              <a:rPr lang="en-US" altLang="zh-TW" dirty="0" smtClean="0"/>
              <a:t>()</a:t>
            </a:r>
          </a:p>
          <a:p>
            <a:r>
              <a:rPr lang="en-US" altLang="zh-TW" dirty="0" err="1" smtClean="0"/>
              <a:t>getDistance</a:t>
            </a:r>
            <a:r>
              <a:rPr lang="en-US" altLang="zh-TW" dirty="0" smtClean="0"/>
              <a:t>()     ……..</a:t>
            </a:r>
          </a:p>
        </p:txBody>
      </p:sp>
      <p:cxnSp>
        <p:nvCxnSpPr>
          <p:cNvPr id="12" name="直線單箭頭接點 11"/>
          <p:cNvCxnSpPr>
            <a:stCxn id="7" idx="0"/>
            <a:endCxn id="4" idx="2"/>
          </p:cNvCxnSpPr>
          <p:nvPr/>
        </p:nvCxnSpPr>
        <p:spPr>
          <a:xfrm flipV="1">
            <a:off x="6314589" y="3817365"/>
            <a:ext cx="0" cy="760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9" idx="0"/>
            <a:endCxn id="6" idx="2"/>
          </p:cNvCxnSpPr>
          <p:nvPr/>
        </p:nvCxnSpPr>
        <p:spPr>
          <a:xfrm flipV="1">
            <a:off x="2861929" y="3817365"/>
            <a:ext cx="0" cy="763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748679" y="1521940"/>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StandardTitle.jsp</a:t>
            </a:r>
            <a:endParaRPr lang="en-US" altLang="zh-TW" dirty="0" smtClean="0"/>
          </a:p>
        </p:txBody>
      </p:sp>
      <p:cxnSp>
        <p:nvCxnSpPr>
          <p:cNvPr id="16" name="肘形接點 15"/>
          <p:cNvCxnSpPr>
            <a:stCxn id="5" idx="0"/>
            <a:endCxn id="15" idx="2"/>
          </p:cNvCxnSpPr>
          <p:nvPr/>
        </p:nvCxnSpPr>
        <p:spPr>
          <a:xfrm rot="16200000" flipV="1">
            <a:off x="7745053" y="857596"/>
            <a:ext cx="763187" cy="36241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肘形接點 16"/>
          <p:cNvCxnSpPr>
            <a:stCxn id="6" idx="0"/>
            <a:endCxn id="15" idx="2"/>
          </p:cNvCxnSpPr>
          <p:nvPr/>
        </p:nvCxnSpPr>
        <p:spPr>
          <a:xfrm rot="5400000" flipH="1" flipV="1">
            <a:off x="4206666" y="943323"/>
            <a:ext cx="763187" cy="34526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4" idx="0"/>
            <a:endCxn id="15" idx="2"/>
          </p:cNvCxnSpPr>
          <p:nvPr/>
        </p:nvCxnSpPr>
        <p:spPr>
          <a:xfrm flipV="1">
            <a:off x="6314589" y="2288059"/>
            <a:ext cx="0" cy="763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4163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類別圖 </a:t>
            </a:r>
            <a:r>
              <a:rPr lang="en-US" altLang="zh-TW" dirty="0" smtClean="0"/>
              <a:t>–</a:t>
            </a:r>
            <a:r>
              <a:rPr lang="zh-TW" altLang="en-US" dirty="0" smtClean="0"/>
              <a:t>收藏</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4748679"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CollectShowServlet.java</a:t>
            </a:r>
          </a:p>
        </p:txBody>
      </p:sp>
      <p:sp>
        <p:nvSpPr>
          <p:cNvPr id="5" name="矩形 4"/>
          <p:cNvSpPr/>
          <p:nvPr/>
        </p:nvSpPr>
        <p:spPr>
          <a:xfrm>
            <a:off x="8372792"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RateYo.js</a:t>
            </a:r>
          </a:p>
        </p:txBody>
      </p:sp>
      <p:sp>
        <p:nvSpPr>
          <p:cNvPr id="6" name="矩形 5"/>
          <p:cNvSpPr/>
          <p:nvPr/>
        </p:nvSpPr>
        <p:spPr>
          <a:xfrm>
            <a:off x="1296019"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YelpSearch.java</a:t>
            </a:r>
          </a:p>
        </p:txBody>
      </p:sp>
      <p:sp>
        <p:nvSpPr>
          <p:cNvPr id="8" name="矩形 7"/>
          <p:cNvSpPr/>
          <p:nvPr/>
        </p:nvSpPr>
        <p:spPr>
          <a:xfrm>
            <a:off x="1296019" y="4580552"/>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YelpBusiness.java</a:t>
            </a:r>
          </a:p>
        </p:txBody>
      </p:sp>
      <p:sp>
        <p:nvSpPr>
          <p:cNvPr id="9" name="矩形 8"/>
          <p:cNvSpPr/>
          <p:nvPr/>
        </p:nvSpPr>
        <p:spPr>
          <a:xfrm>
            <a:off x="1296019" y="5343740"/>
            <a:ext cx="3131820" cy="1430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getBusinessID</a:t>
            </a:r>
            <a:r>
              <a:rPr lang="en-US" altLang="zh-TW" dirty="0" smtClean="0"/>
              <a:t>()</a:t>
            </a:r>
          </a:p>
          <a:p>
            <a:r>
              <a:rPr lang="en-US" altLang="zh-TW" dirty="0" err="1" smtClean="0"/>
              <a:t>getName</a:t>
            </a:r>
            <a:r>
              <a:rPr lang="en-US" altLang="zh-TW" dirty="0" smtClean="0"/>
              <a:t> ()</a:t>
            </a:r>
          </a:p>
          <a:p>
            <a:r>
              <a:rPr lang="en-US" altLang="zh-TW" dirty="0" err="1" smtClean="0"/>
              <a:t>getRating</a:t>
            </a:r>
            <a:r>
              <a:rPr lang="en-US" altLang="zh-TW" dirty="0" smtClean="0"/>
              <a:t>()</a:t>
            </a:r>
          </a:p>
          <a:p>
            <a:r>
              <a:rPr lang="en-US" altLang="zh-TW" dirty="0" err="1" smtClean="0"/>
              <a:t>getDistance</a:t>
            </a:r>
            <a:r>
              <a:rPr lang="en-US" altLang="zh-TW" dirty="0" smtClean="0"/>
              <a:t>()     ……..</a:t>
            </a:r>
          </a:p>
        </p:txBody>
      </p:sp>
      <p:cxnSp>
        <p:nvCxnSpPr>
          <p:cNvPr id="11" name="直線單箭頭接點 10"/>
          <p:cNvCxnSpPr>
            <a:stCxn id="8" idx="0"/>
            <a:endCxn id="6" idx="2"/>
          </p:cNvCxnSpPr>
          <p:nvPr/>
        </p:nvCxnSpPr>
        <p:spPr>
          <a:xfrm flipV="1">
            <a:off x="2861929" y="3817365"/>
            <a:ext cx="0" cy="763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748679" y="1521940"/>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StandardTitle.jsp</a:t>
            </a:r>
            <a:endParaRPr lang="en-US" altLang="zh-TW" dirty="0" smtClean="0"/>
          </a:p>
        </p:txBody>
      </p:sp>
      <p:cxnSp>
        <p:nvCxnSpPr>
          <p:cNvPr id="13" name="肘形接點 12"/>
          <p:cNvCxnSpPr>
            <a:stCxn id="5" idx="0"/>
            <a:endCxn id="12" idx="2"/>
          </p:cNvCxnSpPr>
          <p:nvPr/>
        </p:nvCxnSpPr>
        <p:spPr>
          <a:xfrm rot="16200000" flipV="1">
            <a:off x="7745053" y="857596"/>
            <a:ext cx="763187" cy="36241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肘形接點 13"/>
          <p:cNvCxnSpPr>
            <a:stCxn id="6" idx="0"/>
            <a:endCxn id="12" idx="2"/>
          </p:cNvCxnSpPr>
          <p:nvPr/>
        </p:nvCxnSpPr>
        <p:spPr>
          <a:xfrm rot="5400000" flipH="1" flipV="1">
            <a:off x="4206666" y="943323"/>
            <a:ext cx="763187" cy="34526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stCxn id="4" idx="0"/>
            <a:endCxn id="12" idx="2"/>
          </p:cNvCxnSpPr>
          <p:nvPr/>
        </p:nvCxnSpPr>
        <p:spPr>
          <a:xfrm flipV="1">
            <a:off x="6314589" y="2288059"/>
            <a:ext cx="0" cy="763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6802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效能</a:t>
            </a:r>
            <a:r>
              <a:rPr lang="zh-TW" altLang="en-US" dirty="0" smtClean="0"/>
              <a:t>測試</a:t>
            </a:r>
            <a:r>
              <a:rPr lang="en-US" altLang="zh-TW" dirty="0" smtClean="0"/>
              <a:t>(</a:t>
            </a:r>
            <a:r>
              <a:rPr lang="zh-TW" altLang="en-US" dirty="0" smtClean="0"/>
              <a:t>收藏</a:t>
            </a:r>
            <a:r>
              <a:rPr lang="en-US" altLang="zh-TW" dirty="0" smtClean="0"/>
              <a:t>)</a:t>
            </a:r>
            <a:endParaRPr lang="zh-TW" altLang="en-US" dirty="0"/>
          </a:p>
        </p:txBody>
      </p:sp>
      <p:pic>
        <p:nvPicPr>
          <p:cNvPr id="12" name="內容版面配置區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905000"/>
            <a:ext cx="8911687" cy="5225561"/>
          </a:xfrm>
        </p:spPr>
      </p:pic>
    </p:spTree>
    <p:extLst>
      <p:ext uri="{BB962C8B-B14F-4D97-AF65-F5344CB8AC3E}">
        <p14:creationId xmlns:p14="http://schemas.microsoft.com/office/powerpoint/2010/main" val="30867051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效能</a:t>
            </a:r>
            <a:r>
              <a:rPr lang="zh-TW" altLang="en-US" dirty="0" smtClean="0"/>
              <a:t>測試</a:t>
            </a:r>
            <a:r>
              <a:rPr lang="en-US" altLang="zh-TW" dirty="0" smtClean="0"/>
              <a:t>(</a:t>
            </a:r>
            <a:r>
              <a:rPr lang="zh-TW" altLang="en-US" dirty="0" smtClean="0"/>
              <a:t>收藏</a:t>
            </a:r>
            <a:r>
              <a:rPr lang="en-US" altLang="zh-TW" dirty="0" smtClean="0"/>
              <a:t>)</a:t>
            </a:r>
            <a:endParaRPr lang="zh-TW" altLang="en-US" dirty="0"/>
          </a:p>
        </p:txBody>
      </p:sp>
      <p:pic>
        <p:nvPicPr>
          <p:cNvPr id="13" name="圖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3" y="2133600"/>
            <a:ext cx="8915400" cy="4724400"/>
          </a:xfrm>
          <a:prstGeom prst="rect">
            <a:avLst/>
          </a:prstGeom>
        </p:spPr>
      </p:pic>
    </p:spTree>
    <p:extLst>
      <p:ext uri="{BB962C8B-B14F-4D97-AF65-F5344CB8AC3E}">
        <p14:creationId xmlns:p14="http://schemas.microsoft.com/office/powerpoint/2010/main" val="7548204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效能</a:t>
            </a:r>
            <a:r>
              <a:rPr lang="zh-TW" altLang="en-US" dirty="0" smtClean="0"/>
              <a:t>測試</a:t>
            </a:r>
            <a:r>
              <a:rPr lang="en-US" altLang="zh-TW" dirty="0" smtClean="0"/>
              <a:t>(</a:t>
            </a:r>
            <a:r>
              <a:rPr lang="zh-TW" altLang="en-US" dirty="0" smtClean="0"/>
              <a:t>登入註冊</a:t>
            </a:r>
            <a:r>
              <a:rPr lang="en-US" altLang="zh-TW" dirty="0" smtClean="0"/>
              <a:t>)</a:t>
            </a:r>
            <a:endParaRPr lang="zh-TW" altLang="en-US" dirty="0"/>
          </a:p>
        </p:txBody>
      </p:sp>
      <p:pic>
        <p:nvPicPr>
          <p:cNvPr id="12" name="內容版面配置區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905000"/>
            <a:ext cx="8911687" cy="4953000"/>
          </a:xfrm>
        </p:spPr>
      </p:pic>
    </p:spTree>
    <p:extLst>
      <p:ext uri="{BB962C8B-B14F-4D97-AF65-F5344CB8AC3E}">
        <p14:creationId xmlns:p14="http://schemas.microsoft.com/office/powerpoint/2010/main" val="41541562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效能</a:t>
            </a:r>
            <a:r>
              <a:rPr lang="zh-TW" altLang="en-US" dirty="0" smtClean="0"/>
              <a:t>測試</a:t>
            </a:r>
            <a:r>
              <a:rPr lang="en-US" altLang="zh-TW" dirty="0" smtClean="0"/>
              <a:t>(</a:t>
            </a:r>
            <a:r>
              <a:rPr lang="zh-TW" altLang="en-US" dirty="0" smtClean="0"/>
              <a:t>登入註冊</a:t>
            </a:r>
            <a:r>
              <a:rPr lang="en-US" altLang="zh-TW" dirty="0" smtClean="0"/>
              <a:t>)</a:t>
            </a:r>
            <a:endParaRPr lang="zh-TW" altLang="en-US" dirty="0"/>
          </a:p>
        </p:txBody>
      </p:sp>
      <p:pic>
        <p:nvPicPr>
          <p:cNvPr id="13" name="圖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1905000"/>
            <a:ext cx="8915400" cy="4953000"/>
          </a:xfrm>
          <a:prstGeom prst="rect">
            <a:avLst/>
          </a:prstGeom>
        </p:spPr>
      </p:pic>
    </p:spTree>
    <p:extLst>
      <p:ext uri="{BB962C8B-B14F-4D97-AF65-F5344CB8AC3E}">
        <p14:creationId xmlns:p14="http://schemas.microsoft.com/office/powerpoint/2010/main" val="21569386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效能</a:t>
            </a:r>
            <a:r>
              <a:rPr lang="zh-TW" altLang="en-US" dirty="0" smtClean="0"/>
              <a:t>測試</a:t>
            </a:r>
            <a:r>
              <a:rPr lang="en-US" altLang="zh-TW" dirty="0" smtClean="0"/>
              <a:t>(</a:t>
            </a:r>
            <a:r>
              <a:rPr lang="zh-TW" altLang="en-US" dirty="0" smtClean="0"/>
              <a:t>查詢</a:t>
            </a:r>
            <a:r>
              <a:rPr lang="en-US" altLang="zh-TW" dirty="0" smtClean="0"/>
              <a:t>)</a:t>
            </a:r>
            <a:endParaRPr lang="zh-TW" altLang="en-US" dirty="0"/>
          </a:p>
        </p:txBody>
      </p:sp>
      <p:pic>
        <p:nvPicPr>
          <p:cNvPr id="12" name="內容版面配置區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4" y="1904999"/>
            <a:ext cx="8911688" cy="5212581"/>
          </a:xfrm>
        </p:spPr>
      </p:pic>
    </p:spTree>
    <p:extLst>
      <p:ext uri="{BB962C8B-B14F-4D97-AF65-F5344CB8AC3E}">
        <p14:creationId xmlns:p14="http://schemas.microsoft.com/office/powerpoint/2010/main" val="11441215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效能</a:t>
            </a:r>
            <a:r>
              <a:rPr lang="zh-TW" altLang="en-US" dirty="0" smtClean="0"/>
              <a:t>測試</a:t>
            </a:r>
            <a:r>
              <a:rPr lang="en-US" altLang="zh-TW" dirty="0" smtClean="0"/>
              <a:t>(</a:t>
            </a:r>
            <a:r>
              <a:rPr lang="zh-TW" altLang="en-US" dirty="0" smtClean="0"/>
              <a:t>查詢</a:t>
            </a:r>
            <a:r>
              <a:rPr lang="en-US" altLang="zh-TW" dirty="0" smtClean="0"/>
              <a:t>)</a:t>
            </a:r>
            <a:endParaRPr lang="zh-TW" altLang="en-US" dirty="0"/>
          </a:p>
        </p:txBody>
      </p:sp>
      <p:pic>
        <p:nvPicPr>
          <p:cNvPr id="13" name="圖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2104291"/>
            <a:ext cx="8915400" cy="4730899"/>
          </a:xfrm>
          <a:prstGeom prst="rect">
            <a:avLst/>
          </a:prstGeom>
        </p:spPr>
      </p:pic>
    </p:spTree>
    <p:extLst>
      <p:ext uri="{BB962C8B-B14F-4D97-AF65-F5344CB8AC3E}">
        <p14:creationId xmlns:p14="http://schemas.microsoft.com/office/powerpoint/2010/main" val="4720517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目前存在之</a:t>
            </a:r>
            <a:r>
              <a:rPr lang="zh-TW" altLang="en-US" dirty="0"/>
              <a:t>應用</a:t>
            </a:r>
          </a:p>
        </p:txBody>
      </p:sp>
      <p:sp>
        <p:nvSpPr>
          <p:cNvPr id="3" name="內容版面配置區 2"/>
          <p:cNvSpPr>
            <a:spLocks noGrp="1"/>
          </p:cNvSpPr>
          <p:nvPr>
            <p:ph idx="1"/>
          </p:nvPr>
        </p:nvSpPr>
        <p:spPr/>
        <p:txBody>
          <a:bodyPr/>
          <a:lstStyle/>
          <a:p>
            <a:r>
              <a:rPr lang="en-US" altLang="zh-TW" dirty="0" smtClean="0"/>
              <a:t>GRAPHIQ:</a:t>
            </a:r>
            <a:r>
              <a:rPr lang="zh-TW" altLang="en-US" dirty="0" smtClean="0"/>
              <a:t> </a:t>
            </a:r>
            <a:r>
              <a:rPr lang="en-US" altLang="zh-TW" dirty="0" smtClean="0">
                <a:hlinkClick r:id="rId2"/>
              </a:rPr>
              <a:t>https</a:t>
            </a:r>
            <a:r>
              <a:rPr lang="en-US" altLang="zh-TW" dirty="0">
                <a:hlinkClick r:id="rId2"/>
              </a:rPr>
              <a:t>://www.graphiq.com</a:t>
            </a:r>
            <a:r>
              <a:rPr lang="en-US" altLang="zh-TW" dirty="0" smtClean="0">
                <a:hlinkClick r:id="rId2"/>
              </a:rPr>
              <a:t>/</a:t>
            </a:r>
            <a:endParaRPr lang="en-US" altLang="zh-TW" dirty="0" smtClean="0"/>
          </a:p>
          <a:p>
            <a:pPr lvl="1"/>
            <a:r>
              <a:rPr lang="zh-TW" altLang="en-US" dirty="0" smtClean="0"/>
              <a:t>可以搜尋關於該地區的圖形資訊，例如：天氣、地形等</a:t>
            </a:r>
            <a:endParaRPr lang="en-US" altLang="zh-TW" dirty="0" smtClean="0"/>
          </a:p>
          <a:p>
            <a:endParaRPr lang="en-US" altLang="zh-TW" dirty="0" smtClean="0"/>
          </a:p>
          <a:p>
            <a:r>
              <a:rPr lang="en-US" altLang="zh-TW" dirty="0" smtClean="0"/>
              <a:t>Yelp</a:t>
            </a:r>
          </a:p>
          <a:p>
            <a:pPr lvl="1"/>
            <a:r>
              <a:rPr lang="zh-TW" altLang="en-US" dirty="0"/>
              <a:t>手機</a:t>
            </a:r>
            <a:r>
              <a:rPr lang="en-US" altLang="zh-TW" dirty="0"/>
              <a:t>APP</a:t>
            </a:r>
            <a:r>
              <a:rPr lang="zh-TW" altLang="en-US" dirty="0"/>
              <a:t>，可搜尋自己附近或是指定位置附近的店家或景點資訊</a:t>
            </a:r>
            <a:r>
              <a:rPr lang="zh-TW" altLang="en-US" dirty="0" smtClean="0"/>
              <a:t>。</a:t>
            </a:r>
            <a:endParaRPr lang="en-US" altLang="zh-TW" dirty="0" smtClean="0"/>
          </a:p>
          <a:p>
            <a:endParaRPr lang="en-US" altLang="zh-TW" dirty="0" smtClean="0"/>
          </a:p>
          <a:p>
            <a:r>
              <a:rPr lang="en-US" altLang="zh-TW" dirty="0"/>
              <a:t>Yelp Fusion</a:t>
            </a:r>
          </a:p>
          <a:p>
            <a:pPr lvl="1"/>
            <a:r>
              <a:rPr lang="en-US" altLang="zh-TW" dirty="0"/>
              <a:t>Yelp</a:t>
            </a:r>
            <a:r>
              <a:rPr lang="zh-TW" altLang="en-US" dirty="0"/>
              <a:t>宣布結合</a:t>
            </a:r>
            <a:r>
              <a:rPr lang="en-US" altLang="zh-TW" dirty="0"/>
              <a:t>Fusion</a:t>
            </a:r>
            <a:r>
              <a:rPr lang="zh-TW" altLang="en-US" dirty="0"/>
              <a:t> </a:t>
            </a:r>
            <a:r>
              <a:rPr lang="en-US" altLang="zh-TW" dirty="0" err="1"/>
              <a:t>api</a:t>
            </a:r>
            <a:r>
              <a:rPr lang="zh-TW" altLang="en-US" dirty="0"/>
              <a:t>，可將搜尋結果最佳化及細分化，以及全天候的緩存，在搜尋某些資料時可以更加快速。</a:t>
            </a:r>
            <a:endParaRPr lang="en-US" altLang="zh-TW" dirty="0"/>
          </a:p>
          <a:p>
            <a:pPr lvl="1"/>
            <a:endParaRPr lang="en-US" altLang="zh-TW" dirty="0" smtClean="0"/>
          </a:p>
        </p:txBody>
      </p:sp>
    </p:spTree>
    <p:extLst>
      <p:ext uri="{BB962C8B-B14F-4D97-AF65-F5344CB8AC3E}">
        <p14:creationId xmlns:p14="http://schemas.microsoft.com/office/powerpoint/2010/main" val="3666127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遭遇的困難</a:t>
            </a:r>
            <a:r>
              <a:rPr lang="en-US" altLang="zh-TW" baseline="-25000" dirty="0" smtClean="0"/>
              <a:t>1</a:t>
            </a:r>
            <a:endParaRPr lang="zh-TW" altLang="en-US" baseline="-25000" dirty="0"/>
          </a:p>
        </p:txBody>
      </p:sp>
      <p:sp>
        <p:nvSpPr>
          <p:cNvPr id="3" name="內容版面配置區 2"/>
          <p:cNvSpPr>
            <a:spLocks noGrp="1"/>
          </p:cNvSpPr>
          <p:nvPr>
            <p:ph idx="1"/>
          </p:nvPr>
        </p:nvSpPr>
        <p:spPr/>
        <p:txBody>
          <a:bodyPr>
            <a:normAutofit/>
          </a:bodyPr>
          <a:lstStyle/>
          <a:p>
            <a:r>
              <a:rPr lang="en-US" altLang="zh-TW" sz="3200" dirty="0" smtClean="0"/>
              <a:t>Q</a:t>
            </a:r>
            <a:r>
              <a:rPr lang="zh-TW" altLang="en-US" sz="3200" dirty="0" smtClean="0"/>
              <a:t> </a:t>
            </a:r>
            <a:r>
              <a:rPr lang="en-US" altLang="zh-TW" sz="3200" dirty="0" smtClean="0"/>
              <a:t>:</a:t>
            </a:r>
            <a:r>
              <a:rPr lang="zh-TW" altLang="en-US" sz="3200" dirty="0" smtClean="0"/>
              <a:t> </a:t>
            </a:r>
            <a:r>
              <a:rPr lang="en-US" altLang="zh-TW" sz="3200" dirty="0" smtClean="0"/>
              <a:t>Yelp API</a:t>
            </a:r>
            <a:r>
              <a:rPr lang="zh-TW" altLang="en-US" sz="3200" dirty="0" smtClean="0"/>
              <a:t>今年四月份改版，原有的</a:t>
            </a:r>
            <a:r>
              <a:rPr lang="en-US" altLang="zh-TW" sz="3200" dirty="0" smtClean="0"/>
              <a:t>Java</a:t>
            </a:r>
            <a:r>
              <a:rPr lang="zh-TW" altLang="en-US" sz="3200" dirty="0" smtClean="0"/>
              <a:t>範例都無法使用。</a:t>
            </a:r>
            <a:endParaRPr lang="en-US" altLang="zh-TW" sz="3200" dirty="0" smtClean="0"/>
          </a:p>
          <a:p>
            <a:pPr marL="0" indent="0">
              <a:buNone/>
            </a:pPr>
            <a:endParaRPr lang="en-US" altLang="zh-TW" sz="3200" dirty="0"/>
          </a:p>
          <a:p>
            <a:r>
              <a:rPr lang="en-US" altLang="zh-TW" sz="2000" dirty="0" smtClean="0">
                <a:solidFill>
                  <a:srgbClr val="FF0000"/>
                </a:solidFill>
              </a:rPr>
              <a:t>A : </a:t>
            </a:r>
            <a:r>
              <a:rPr lang="zh-TW" altLang="en-US" sz="2000" dirty="0" smtClean="0">
                <a:solidFill>
                  <a:srgbClr val="FF0000"/>
                </a:solidFill>
              </a:rPr>
              <a:t>自己動手刻一個</a:t>
            </a:r>
            <a:r>
              <a:rPr lang="en-US" altLang="zh-TW" sz="2000" dirty="0" smtClean="0">
                <a:solidFill>
                  <a:srgbClr val="FF0000"/>
                </a:solidFill>
              </a:rPr>
              <a:t>Java</a:t>
            </a:r>
            <a:r>
              <a:rPr lang="zh-TW" altLang="en-US" sz="2000" dirty="0" smtClean="0">
                <a:solidFill>
                  <a:srgbClr val="FF0000"/>
                </a:solidFill>
              </a:rPr>
              <a:t>模板來使用</a:t>
            </a:r>
            <a:r>
              <a:rPr lang="en-US" altLang="zh-TW" sz="2000" dirty="0" smtClean="0">
                <a:solidFill>
                  <a:srgbClr val="FF0000"/>
                </a:solidFill>
              </a:rPr>
              <a:t>Yelp</a:t>
            </a:r>
            <a:r>
              <a:rPr lang="zh-TW" altLang="en-US" sz="2000" dirty="0" smtClean="0">
                <a:solidFill>
                  <a:srgbClr val="FF0000"/>
                </a:solidFill>
              </a:rPr>
              <a:t> </a:t>
            </a:r>
            <a:r>
              <a:rPr lang="en-US" altLang="zh-TW" sz="2000" dirty="0" smtClean="0">
                <a:solidFill>
                  <a:srgbClr val="FF0000"/>
                </a:solidFill>
              </a:rPr>
              <a:t>API</a:t>
            </a:r>
            <a:r>
              <a:rPr lang="zh-TW" altLang="en-US" sz="2000" dirty="0" smtClean="0">
                <a:solidFill>
                  <a:srgbClr val="FF0000"/>
                </a:solidFill>
              </a:rPr>
              <a:t>。</a:t>
            </a:r>
            <a:endParaRPr lang="zh-TW" altLang="en-US" sz="2000" dirty="0">
              <a:solidFill>
                <a:srgbClr val="FF0000"/>
              </a:solidFill>
            </a:endParaRPr>
          </a:p>
        </p:txBody>
      </p:sp>
    </p:spTree>
    <p:extLst>
      <p:ext uri="{BB962C8B-B14F-4D97-AF65-F5344CB8AC3E}">
        <p14:creationId xmlns:p14="http://schemas.microsoft.com/office/powerpoint/2010/main" val="3801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遭遇的困難</a:t>
            </a:r>
            <a:r>
              <a:rPr lang="en-US" altLang="zh-TW" baseline="-25000" dirty="0" smtClean="0"/>
              <a:t>2</a:t>
            </a:r>
            <a:endParaRPr lang="zh-TW" altLang="en-US" baseline="-25000" dirty="0"/>
          </a:p>
        </p:txBody>
      </p:sp>
      <p:sp>
        <p:nvSpPr>
          <p:cNvPr id="3" name="內容版面配置區 2"/>
          <p:cNvSpPr>
            <a:spLocks noGrp="1"/>
          </p:cNvSpPr>
          <p:nvPr>
            <p:ph idx="1"/>
          </p:nvPr>
        </p:nvSpPr>
        <p:spPr/>
        <p:txBody>
          <a:bodyPr>
            <a:normAutofit/>
          </a:bodyPr>
          <a:lstStyle/>
          <a:p>
            <a:r>
              <a:rPr lang="en-US" altLang="zh-TW" sz="3200" dirty="0" smtClean="0"/>
              <a:t>Q</a:t>
            </a:r>
            <a:r>
              <a:rPr lang="zh-TW" altLang="en-US" sz="3200" dirty="0" smtClean="0"/>
              <a:t> </a:t>
            </a:r>
            <a:r>
              <a:rPr lang="en-US" altLang="zh-TW" sz="3200" dirty="0" smtClean="0"/>
              <a:t>:</a:t>
            </a:r>
            <a:r>
              <a:rPr lang="zh-TW" altLang="en-US" sz="3200" dirty="0" smtClean="0"/>
              <a:t> </a:t>
            </a:r>
            <a:r>
              <a:rPr lang="en-US" altLang="zh-TW" sz="3200" dirty="0" smtClean="0"/>
              <a:t>Yelp API </a:t>
            </a:r>
            <a:r>
              <a:rPr lang="zh-TW" altLang="en-US" sz="3200" dirty="0" smtClean="0"/>
              <a:t>運作速度過於緩慢，導致</a:t>
            </a:r>
            <a:r>
              <a:rPr lang="en-US" altLang="zh-TW" sz="3200" dirty="0" smtClean="0"/>
              <a:t>debug</a:t>
            </a:r>
            <a:r>
              <a:rPr lang="zh-TW" altLang="en-US" sz="3200" dirty="0" smtClean="0"/>
              <a:t>過程困難。</a:t>
            </a:r>
            <a:endParaRPr lang="en-US" altLang="zh-TW" sz="3200" dirty="0" smtClean="0"/>
          </a:p>
          <a:p>
            <a:pPr marL="0" indent="0">
              <a:buNone/>
            </a:pPr>
            <a:endParaRPr lang="en-US" altLang="zh-TW" sz="3200" dirty="0"/>
          </a:p>
          <a:p>
            <a:r>
              <a:rPr lang="en-US" altLang="zh-TW" sz="2000" dirty="0" smtClean="0">
                <a:solidFill>
                  <a:srgbClr val="FF0000"/>
                </a:solidFill>
              </a:rPr>
              <a:t>A : </a:t>
            </a:r>
            <a:r>
              <a:rPr lang="zh-TW" altLang="en-US" sz="2000" dirty="0" smtClean="0">
                <a:solidFill>
                  <a:srgbClr val="FF0000"/>
                </a:solidFill>
              </a:rPr>
              <a:t>要有耐心喔</a:t>
            </a:r>
            <a:r>
              <a:rPr lang="en-US" altLang="zh-TW" sz="2000" dirty="0" smtClean="0">
                <a:solidFill>
                  <a:srgbClr val="FF0000"/>
                </a:solidFill>
              </a:rPr>
              <a:t>~</a:t>
            </a:r>
            <a:r>
              <a:rPr lang="zh-TW" altLang="en-US" sz="2000" dirty="0" smtClean="0">
                <a:solidFill>
                  <a:srgbClr val="FF0000"/>
                </a:solidFill>
              </a:rPr>
              <a:t>啾咪</a:t>
            </a:r>
            <a:r>
              <a:rPr lang="en-US" altLang="zh-TW" sz="2000" dirty="0" smtClean="0">
                <a:solidFill>
                  <a:srgbClr val="FF0000"/>
                </a:solidFill>
              </a:rPr>
              <a:t>&gt;_O</a:t>
            </a:r>
            <a:r>
              <a:rPr lang="zh-TW" altLang="en-US" sz="2000" dirty="0" smtClean="0">
                <a:solidFill>
                  <a:srgbClr val="FF0000"/>
                </a:solidFill>
              </a:rPr>
              <a:t>。</a:t>
            </a:r>
            <a:endParaRPr lang="zh-TW" altLang="en-US" sz="2000" dirty="0">
              <a:solidFill>
                <a:srgbClr val="FF0000"/>
              </a:solidFill>
            </a:endParaRPr>
          </a:p>
        </p:txBody>
      </p:sp>
    </p:spTree>
    <p:extLst>
      <p:ext uri="{BB962C8B-B14F-4D97-AF65-F5344CB8AC3E}">
        <p14:creationId xmlns:p14="http://schemas.microsoft.com/office/powerpoint/2010/main" val="1487667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遭遇的困難</a:t>
            </a:r>
            <a:r>
              <a:rPr lang="en-US" altLang="zh-TW" baseline="-25000" dirty="0" smtClean="0"/>
              <a:t>3</a:t>
            </a:r>
            <a:endParaRPr lang="zh-TW" altLang="en-US" baseline="-25000" dirty="0"/>
          </a:p>
        </p:txBody>
      </p:sp>
      <p:sp>
        <p:nvSpPr>
          <p:cNvPr id="3" name="內容版面配置區 2"/>
          <p:cNvSpPr>
            <a:spLocks noGrp="1"/>
          </p:cNvSpPr>
          <p:nvPr>
            <p:ph idx="1"/>
          </p:nvPr>
        </p:nvSpPr>
        <p:spPr/>
        <p:txBody>
          <a:bodyPr>
            <a:normAutofit/>
          </a:bodyPr>
          <a:lstStyle/>
          <a:p>
            <a:r>
              <a:rPr lang="en-US" altLang="zh-TW" sz="3200" dirty="0" smtClean="0"/>
              <a:t>Q</a:t>
            </a:r>
            <a:r>
              <a:rPr lang="zh-TW" altLang="en-US" sz="3200" dirty="0" smtClean="0"/>
              <a:t> </a:t>
            </a:r>
            <a:r>
              <a:rPr lang="en-US" altLang="zh-TW" sz="3200" dirty="0" smtClean="0"/>
              <a:t>:</a:t>
            </a:r>
            <a:r>
              <a:rPr lang="zh-TW" altLang="en-US" sz="3200" dirty="0" smtClean="0"/>
              <a:t> 有嚴重</a:t>
            </a:r>
            <a:r>
              <a:rPr lang="en-US" altLang="zh-TW" sz="3200" dirty="0" smtClean="0"/>
              <a:t>Big5</a:t>
            </a:r>
            <a:r>
              <a:rPr lang="zh-TW" altLang="en-US" sz="3200" dirty="0" smtClean="0"/>
              <a:t>編碼腦粉組員存在，導致</a:t>
            </a:r>
            <a:r>
              <a:rPr lang="en-US" altLang="zh-TW" sz="3200" dirty="0" smtClean="0"/>
              <a:t>debug</a:t>
            </a:r>
            <a:r>
              <a:rPr lang="zh-TW" altLang="en-US" sz="3200" dirty="0" smtClean="0"/>
              <a:t>過程艱辛。</a:t>
            </a:r>
            <a:endParaRPr lang="en-US" altLang="zh-TW" sz="3200" dirty="0" smtClean="0"/>
          </a:p>
          <a:p>
            <a:pPr marL="0" indent="0">
              <a:buNone/>
            </a:pPr>
            <a:endParaRPr lang="en-US" altLang="zh-TW" sz="3200" dirty="0"/>
          </a:p>
          <a:p>
            <a:r>
              <a:rPr lang="en-US" altLang="zh-TW" sz="2000" dirty="0" smtClean="0">
                <a:solidFill>
                  <a:srgbClr val="FF0000"/>
                </a:solidFill>
              </a:rPr>
              <a:t>A : </a:t>
            </a:r>
            <a:r>
              <a:rPr lang="zh-TW" altLang="en-US" sz="2000" dirty="0" smtClean="0">
                <a:solidFill>
                  <a:srgbClr val="FF0000"/>
                </a:solidFill>
              </a:rPr>
              <a:t>鞭打成</a:t>
            </a:r>
            <a:r>
              <a:rPr lang="en-US" altLang="zh-TW" sz="2000" dirty="0" smtClean="0">
                <a:solidFill>
                  <a:srgbClr val="FF0000"/>
                </a:solidFill>
              </a:rPr>
              <a:t>UTF-8</a:t>
            </a:r>
            <a:r>
              <a:rPr lang="zh-TW" altLang="en-US" sz="2000" dirty="0" smtClean="0">
                <a:solidFill>
                  <a:srgbClr val="FF0000"/>
                </a:solidFill>
              </a:rPr>
              <a:t>腦粉喔</a:t>
            </a:r>
            <a:r>
              <a:rPr lang="en-US" altLang="zh-TW" sz="2000" dirty="0" smtClean="0">
                <a:solidFill>
                  <a:srgbClr val="FF0000"/>
                </a:solidFill>
              </a:rPr>
              <a:t>~</a:t>
            </a:r>
            <a:r>
              <a:rPr lang="zh-TW" altLang="en-US" sz="2000" dirty="0" smtClean="0">
                <a:solidFill>
                  <a:srgbClr val="FF0000"/>
                </a:solidFill>
              </a:rPr>
              <a:t>啾咪</a:t>
            </a:r>
            <a:r>
              <a:rPr lang="en-US" altLang="zh-TW" sz="2000" dirty="0" smtClean="0">
                <a:solidFill>
                  <a:srgbClr val="FF0000"/>
                </a:solidFill>
              </a:rPr>
              <a:t>&gt;_O</a:t>
            </a:r>
            <a:r>
              <a:rPr lang="zh-TW" altLang="en-US" sz="2000" dirty="0" smtClean="0">
                <a:solidFill>
                  <a:srgbClr val="FF0000"/>
                </a:solidFill>
              </a:rPr>
              <a:t>。</a:t>
            </a:r>
            <a:endParaRPr lang="zh-TW" altLang="en-US" sz="2000" dirty="0">
              <a:solidFill>
                <a:srgbClr val="FF0000"/>
              </a:solidFill>
            </a:endParaRPr>
          </a:p>
        </p:txBody>
      </p:sp>
    </p:spTree>
    <p:extLst>
      <p:ext uri="{BB962C8B-B14F-4D97-AF65-F5344CB8AC3E}">
        <p14:creationId xmlns:p14="http://schemas.microsoft.com/office/powerpoint/2010/main" val="37415253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遭遇的</a:t>
            </a:r>
            <a:r>
              <a:rPr lang="zh-TW" altLang="en-US" dirty="0" smtClean="0"/>
              <a:t>困難</a:t>
            </a:r>
            <a:r>
              <a:rPr lang="en-US" altLang="zh-TW" baseline="-25000" dirty="0" smtClean="0"/>
              <a:t>4</a:t>
            </a:r>
            <a:endParaRPr lang="zh-TW" altLang="en-US" baseline="-25000" dirty="0"/>
          </a:p>
        </p:txBody>
      </p:sp>
      <p:sp>
        <p:nvSpPr>
          <p:cNvPr id="3" name="內容版面配置區 2"/>
          <p:cNvSpPr>
            <a:spLocks noGrp="1"/>
          </p:cNvSpPr>
          <p:nvPr>
            <p:ph idx="1"/>
          </p:nvPr>
        </p:nvSpPr>
        <p:spPr/>
        <p:txBody>
          <a:bodyPr>
            <a:normAutofit/>
          </a:bodyPr>
          <a:lstStyle/>
          <a:p>
            <a:r>
              <a:rPr lang="en-US" altLang="zh-TW" sz="3200" dirty="0" smtClean="0"/>
              <a:t>Q</a:t>
            </a:r>
            <a:r>
              <a:rPr lang="zh-TW" altLang="en-US" sz="3200" dirty="0" smtClean="0"/>
              <a:t> </a:t>
            </a:r>
            <a:r>
              <a:rPr lang="en-US" altLang="zh-TW" sz="3200" dirty="0" smtClean="0"/>
              <a:t>:</a:t>
            </a:r>
            <a:r>
              <a:rPr lang="zh-TW" altLang="en-US" sz="3200" dirty="0"/>
              <a:t>網址包含</a:t>
            </a:r>
            <a:r>
              <a:rPr lang="en-US" altLang="zh-TW" sz="3200" dirty="0"/>
              <a:t>Unicode</a:t>
            </a:r>
            <a:r>
              <a:rPr lang="zh-TW" altLang="en-US" sz="3200" dirty="0"/>
              <a:t>編碼字元的</a:t>
            </a:r>
            <a:r>
              <a:rPr lang="zh-TW" altLang="en-US" sz="3200" dirty="0" smtClean="0"/>
              <a:t>時候</a:t>
            </a:r>
            <a:r>
              <a:rPr lang="zh-TW" altLang="en-US" sz="3200" dirty="0"/>
              <a:t>，需要先將該字元轉成網址形式（例如食物應該寫成</a:t>
            </a:r>
            <a:r>
              <a:rPr lang="en-US" altLang="zh-TW" sz="3200" dirty="0"/>
              <a:t>%E9%A3%9F%E7%89%A9</a:t>
            </a:r>
            <a:r>
              <a:rPr lang="zh-TW" altLang="en-US" sz="3200" dirty="0" smtClean="0"/>
              <a:t>）。</a:t>
            </a:r>
            <a:endParaRPr lang="en-US" altLang="zh-TW" sz="3200" dirty="0" smtClean="0"/>
          </a:p>
          <a:p>
            <a:endParaRPr lang="en-US" altLang="zh-TW" sz="3200" dirty="0" smtClean="0"/>
          </a:p>
          <a:p>
            <a:r>
              <a:rPr lang="en-US" altLang="zh-TW" sz="2000" dirty="0" smtClean="0">
                <a:solidFill>
                  <a:srgbClr val="FF0000"/>
                </a:solidFill>
              </a:rPr>
              <a:t>A </a:t>
            </a:r>
            <a:r>
              <a:rPr lang="en-US" altLang="zh-TW" sz="2000" dirty="0" smtClean="0">
                <a:solidFill>
                  <a:srgbClr val="FF0000"/>
                </a:solidFill>
              </a:rPr>
              <a:t>: </a:t>
            </a:r>
            <a:r>
              <a:rPr lang="zh-TW" altLang="en-US" sz="2000" dirty="0" smtClean="0">
                <a:solidFill>
                  <a:srgbClr val="FF0000"/>
                </a:solidFill>
              </a:rPr>
              <a:t>最</a:t>
            </a:r>
            <a:r>
              <a:rPr lang="zh-TW" altLang="en-US" sz="2000" dirty="0">
                <a:solidFill>
                  <a:srgbClr val="FF0000"/>
                </a:solidFill>
              </a:rPr>
              <a:t>後</a:t>
            </a:r>
            <a:r>
              <a:rPr lang="zh-TW" altLang="en-US" sz="2000" dirty="0" smtClean="0">
                <a:solidFill>
                  <a:srgbClr val="FF0000"/>
                </a:solidFill>
              </a:rPr>
              <a:t>透過</a:t>
            </a:r>
            <a:r>
              <a:rPr lang="en-US" altLang="zh-TW" sz="2000" dirty="0" err="1">
                <a:solidFill>
                  <a:srgbClr val="FF0000"/>
                </a:solidFill>
              </a:rPr>
              <a:t>URLEncoder.encode</a:t>
            </a:r>
            <a:r>
              <a:rPr lang="zh-TW" altLang="en-US" sz="2000" dirty="0">
                <a:solidFill>
                  <a:srgbClr val="FF0000"/>
                </a:solidFill>
              </a:rPr>
              <a:t>的</a:t>
            </a:r>
            <a:r>
              <a:rPr lang="en-US" altLang="zh-TW" sz="2000" dirty="0">
                <a:solidFill>
                  <a:srgbClr val="FF0000"/>
                </a:solidFill>
              </a:rPr>
              <a:t>method</a:t>
            </a:r>
            <a:r>
              <a:rPr lang="zh-TW" altLang="en-US" sz="2000" dirty="0">
                <a:solidFill>
                  <a:srgbClr val="FF0000"/>
                </a:solidFill>
              </a:rPr>
              <a:t>解決。</a:t>
            </a:r>
            <a:endParaRPr lang="zh-TW" altLang="en-US" sz="2000" dirty="0">
              <a:solidFill>
                <a:srgbClr val="FF0000"/>
              </a:solidFill>
            </a:endParaRPr>
          </a:p>
        </p:txBody>
      </p:sp>
    </p:spTree>
    <p:extLst>
      <p:ext uri="{BB962C8B-B14F-4D97-AF65-F5344CB8AC3E}">
        <p14:creationId xmlns:p14="http://schemas.microsoft.com/office/powerpoint/2010/main" val="29104032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參考</a:t>
            </a:r>
            <a:endParaRPr lang="zh-TW" altLang="en-US" dirty="0"/>
          </a:p>
        </p:txBody>
      </p:sp>
      <p:sp>
        <p:nvSpPr>
          <p:cNvPr id="3" name="內容版面配置區 2"/>
          <p:cNvSpPr>
            <a:spLocks noGrp="1"/>
          </p:cNvSpPr>
          <p:nvPr>
            <p:ph idx="1"/>
          </p:nvPr>
        </p:nvSpPr>
        <p:spPr/>
        <p:txBody>
          <a:bodyPr/>
          <a:lstStyle/>
          <a:p>
            <a:r>
              <a:rPr lang="en-US" altLang="zh-TW" dirty="0" smtClean="0"/>
              <a:t>Yelp </a:t>
            </a:r>
            <a:r>
              <a:rPr lang="en-US" altLang="zh-TW" dirty="0"/>
              <a:t>API Document: </a:t>
            </a:r>
            <a:r>
              <a:rPr lang="en-US" altLang="zh-TW" dirty="0">
                <a:hlinkClick r:id="rId2"/>
              </a:rPr>
              <a:t>https://</a:t>
            </a:r>
            <a:r>
              <a:rPr lang="en-US" altLang="zh-TW" dirty="0" smtClean="0">
                <a:hlinkClick r:id="rId2"/>
              </a:rPr>
              <a:t>www.yelp.com/developers/documentation/v3</a:t>
            </a:r>
            <a:endParaRPr lang="en-US" altLang="zh-TW" dirty="0" smtClean="0"/>
          </a:p>
          <a:p>
            <a:endParaRPr lang="zh-TW" altLang="en-US" dirty="0"/>
          </a:p>
        </p:txBody>
      </p:sp>
    </p:spTree>
    <p:extLst>
      <p:ext uri="{BB962C8B-B14F-4D97-AF65-F5344CB8AC3E}">
        <p14:creationId xmlns:p14="http://schemas.microsoft.com/office/powerpoint/2010/main" val="4300396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組員分工情況</a:t>
            </a:r>
          </a:p>
        </p:txBody>
      </p:sp>
      <p:sp>
        <p:nvSpPr>
          <p:cNvPr id="3" name="內容版面配置區 2"/>
          <p:cNvSpPr>
            <a:spLocks noGrp="1"/>
          </p:cNvSpPr>
          <p:nvPr>
            <p:ph idx="1"/>
          </p:nvPr>
        </p:nvSpPr>
        <p:spPr/>
        <p:txBody>
          <a:bodyPr/>
          <a:lstStyle/>
          <a:p>
            <a:r>
              <a:rPr lang="zh-TW" altLang="en-US" dirty="0" smtClean="0"/>
              <a:t>黃佳惠：會員系統，</a:t>
            </a:r>
            <a:r>
              <a:rPr lang="en-US" altLang="zh-TW" dirty="0" smtClean="0"/>
              <a:t>UI</a:t>
            </a:r>
            <a:r>
              <a:rPr lang="zh-TW" altLang="en-US" dirty="0" smtClean="0"/>
              <a:t>整</a:t>
            </a:r>
            <a:r>
              <a:rPr lang="zh-TW" altLang="en-US" dirty="0"/>
              <a:t>合</a:t>
            </a:r>
            <a:endParaRPr lang="en-US" altLang="zh-TW" dirty="0" smtClean="0"/>
          </a:p>
          <a:p>
            <a:r>
              <a:rPr lang="zh-TW" altLang="en-US" dirty="0" smtClean="0"/>
              <a:t>吉天仲：</a:t>
            </a:r>
            <a:r>
              <a:rPr lang="en-US" altLang="zh-TW" dirty="0" smtClean="0"/>
              <a:t>Google Map</a:t>
            </a:r>
            <a:r>
              <a:rPr lang="zh-TW" altLang="en-US" dirty="0" smtClean="0"/>
              <a:t>，搜尋結果</a:t>
            </a:r>
            <a:endParaRPr lang="en-US" altLang="zh-TW" dirty="0" smtClean="0"/>
          </a:p>
          <a:p>
            <a:r>
              <a:rPr lang="zh-TW" altLang="en-US" dirty="0" smtClean="0"/>
              <a:t>彭冠傑：搜尋列表、收藏列表、收藏結果</a:t>
            </a:r>
            <a:endParaRPr lang="en-US" altLang="zh-TW" dirty="0" smtClean="0"/>
          </a:p>
          <a:p>
            <a:r>
              <a:rPr lang="zh-TW" altLang="en-US" dirty="0" smtClean="0"/>
              <a:t>陳威廷：評論、</a:t>
            </a:r>
            <a:r>
              <a:rPr lang="en-US" altLang="zh-TW" dirty="0" smtClean="0"/>
              <a:t>Yelp API</a:t>
            </a:r>
            <a:r>
              <a:rPr lang="zh-TW" altLang="en-US" dirty="0" smtClean="0"/>
              <a:t>封裝</a:t>
            </a:r>
            <a:endParaRPr lang="en-US" altLang="zh-TW" dirty="0" smtClean="0"/>
          </a:p>
          <a:p>
            <a:r>
              <a:rPr lang="zh-TW" altLang="en-US" dirty="0" smtClean="0"/>
              <a:t>田慶秋：</a:t>
            </a:r>
            <a:r>
              <a:rPr lang="en-US" altLang="zh-TW" dirty="0" smtClean="0"/>
              <a:t>UI</a:t>
            </a:r>
            <a:r>
              <a:rPr lang="zh-TW" altLang="en-US" dirty="0" smtClean="0"/>
              <a:t>設計、系統測試</a:t>
            </a:r>
            <a:endParaRPr lang="zh-TW" altLang="en-US" dirty="0"/>
          </a:p>
        </p:txBody>
      </p:sp>
      <p:pic>
        <p:nvPicPr>
          <p:cNvPr id="4"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2379" y="2132972"/>
            <a:ext cx="3962233" cy="3778250"/>
          </a:xfrm>
          <a:prstGeom prst="rect">
            <a:avLst/>
          </a:prstGeom>
        </p:spPr>
      </p:pic>
    </p:spTree>
    <p:extLst>
      <p:ext uri="{BB962C8B-B14F-4D97-AF65-F5344CB8AC3E}">
        <p14:creationId xmlns:p14="http://schemas.microsoft.com/office/powerpoint/2010/main" val="3535362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操作說明</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因為我們的專案如果包成</a:t>
            </a:r>
            <a:r>
              <a:rPr lang="en-US" altLang="zh-TW" dirty="0" smtClean="0"/>
              <a:t>war</a:t>
            </a:r>
            <a:r>
              <a:rPr lang="zh-TW" altLang="en-US" dirty="0" smtClean="0"/>
              <a:t>檔會有一點問題，所以最好能使用</a:t>
            </a:r>
            <a:r>
              <a:rPr lang="en-US" altLang="zh-TW" dirty="0" smtClean="0"/>
              <a:t>eclipse</a:t>
            </a:r>
            <a:r>
              <a:rPr lang="zh-TW" altLang="en-US" dirty="0" smtClean="0"/>
              <a:t>開啟</a:t>
            </a:r>
            <a:endParaRPr lang="en-US" altLang="zh-TW" dirty="0" smtClean="0"/>
          </a:p>
          <a:p>
            <a:pPr marL="0" indent="0">
              <a:buNone/>
            </a:pPr>
            <a:r>
              <a:rPr lang="en-US" altLang="zh-TW" dirty="0" smtClean="0"/>
              <a:t>Github</a:t>
            </a:r>
            <a:r>
              <a:rPr lang="zh-TW" altLang="en-US" dirty="0" smtClean="0"/>
              <a:t>網址</a:t>
            </a:r>
            <a:r>
              <a:rPr lang="en-US" altLang="zh-TW" dirty="0" smtClean="0"/>
              <a:t>:</a:t>
            </a:r>
            <a:r>
              <a:rPr lang="zh-TW" altLang="en-US" dirty="0" smtClean="0"/>
              <a:t> </a:t>
            </a:r>
            <a:r>
              <a:rPr lang="en-US" altLang="zh-TW" dirty="0" smtClean="0">
                <a:hlinkClick r:id="rId2"/>
              </a:rPr>
              <a:t>https</a:t>
            </a:r>
            <a:r>
              <a:rPr lang="en-US" altLang="zh-TW" dirty="0">
                <a:hlinkClick r:id="rId2"/>
              </a:rPr>
              <a:t>://</a:t>
            </a:r>
            <a:r>
              <a:rPr lang="en-US" altLang="zh-TW" dirty="0" smtClean="0">
                <a:hlinkClick r:id="rId2"/>
              </a:rPr>
              <a:t>github.com/penut85420/WBSE_Project</a:t>
            </a:r>
            <a:endParaRPr lang="en-US" altLang="zh-TW" dirty="0" smtClean="0"/>
          </a:p>
          <a:p>
            <a:pPr marL="0" indent="0">
              <a:buNone/>
            </a:pPr>
            <a:r>
              <a:rPr lang="zh-TW" altLang="en-US" dirty="0" smtClean="0"/>
              <a:t>需要注意的地方</a:t>
            </a:r>
            <a:r>
              <a:rPr lang="en-US" altLang="zh-TW" dirty="0" smtClean="0"/>
              <a:t>:</a:t>
            </a:r>
          </a:p>
          <a:p>
            <a:r>
              <a:rPr lang="en-US" altLang="zh-TW" dirty="0" smtClean="0"/>
              <a:t>1.lib</a:t>
            </a:r>
            <a:r>
              <a:rPr lang="zh-TW" altLang="en-US" dirty="0" smtClean="0"/>
              <a:t>資料夾裡面有檔案</a:t>
            </a:r>
            <a:endParaRPr lang="en-US" altLang="zh-TW" dirty="0" smtClean="0"/>
          </a:p>
          <a:p>
            <a:r>
              <a:rPr lang="en-US" altLang="zh-TW" dirty="0" smtClean="0"/>
              <a:t>2.</a:t>
            </a:r>
            <a:r>
              <a:rPr lang="zh-TW" altLang="en-US" dirty="0" smtClean="0"/>
              <a:t>因為需要</a:t>
            </a:r>
            <a:r>
              <a:rPr lang="en-US" altLang="zh-TW" dirty="0" smtClean="0"/>
              <a:t>mysql</a:t>
            </a:r>
            <a:r>
              <a:rPr lang="zh-TW" altLang="en-US" dirty="0" smtClean="0"/>
              <a:t>，請</a:t>
            </a:r>
            <a:r>
              <a:rPr lang="en-US" altLang="zh-TW" dirty="0" smtClean="0"/>
              <a:t>import yelp.sql</a:t>
            </a:r>
            <a:r>
              <a:rPr lang="zh-TW" altLang="en-US" dirty="0" smtClean="0"/>
              <a:t>後再在登入輸入帳號</a:t>
            </a:r>
            <a:r>
              <a:rPr lang="en-US" altLang="zh-TW" dirty="0" smtClean="0"/>
              <a:t>123</a:t>
            </a:r>
            <a:r>
              <a:rPr lang="zh-TW" altLang="en-US" dirty="0" smtClean="0"/>
              <a:t>密碼</a:t>
            </a:r>
            <a:r>
              <a:rPr lang="en-US" altLang="zh-TW" dirty="0" smtClean="0"/>
              <a:t>123456</a:t>
            </a:r>
          </a:p>
          <a:p>
            <a:endParaRPr lang="en-US" altLang="zh-TW" dirty="0" smtClean="0"/>
          </a:p>
          <a:p>
            <a:pPr marL="0" indent="0">
              <a:buNone/>
            </a:pPr>
            <a:r>
              <a:rPr lang="zh-TW" altLang="en-US" dirty="0" smtClean="0"/>
              <a:t>專題操作影片網址</a:t>
            </a:r>
            <a:r>
              <a:rPr lang="en-US" altLang="zh-TW" dirty="0" smtClean="0"/>
              <a:t>:</a:t>
            </a:r>
            <a:r>
              <a:rPr lang="zh-TW" altLang="en-US" dirty="0" smtClean="0"/>
              <a:t> </a:t>
            </a:r>
            <a:r>
              <a:rPr lang="en-US" altLang="zh-TW" dirty="0" smtClean="0">
                <a:hlinkClick r:id="rId3"/>
              </a:rPr>
              <a:t>https</a:t>
            </a:r>
            <a:r>
              <a:rPr lang="en-US" altLang="zh-TW" dirty="0">
                <a:hlinkClick r:id="rId3"/>
              </a:rPr>
              <a:t>://www.youtube.com/watch?v=_i_w9LWfiMc</a:t>
            </a:r>
            <a:endParaRPr lang="en-US" altLang="zh-TW" dirty="0" smtClean="0"/>
          </a:p>
        </p:txBody>
      </p:sp>
    </p:spTree>
    <p:extLst>
      <p:ext uri="{BB962C8B-B14F-4D97-AF65-F5344CB8AC3E}">
        <p14:creationId xmlns:p14="http://schemas.microsoft.com/office/powerpoint/2010/main" val="42076899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心得 </a:t>
            </a:r>
            <a:r>
              <a:rPr lang="en-US" altLang="zh-TW" dirty="0" smtClean="0"/>
              <a:t>–</a:t>
            </a:r>
            <a:r>
              <a:rPr lang="zh-TW" altLang="en-US" dirty="0" smtClean="0"/>
              <a:t> 陳威廷</a:t>
            </a:r>
            <a:endParaRPr lang="zh-TW" altLang="en-US" dirty="0"/>
          </a:p>
        </p:txBody>
      </p:sp>
      <p:sp>
        <p:nvSpPr>
          <p:cNvPr id="3" name="內容版面配置區 2"/>
          <p:cNvSpPr>
            <a:spLocks noGrp="1"/>
          </p:cNvSpPr>
          <p:nvPr>
            <p:ph idx="1"/>
          </p:nvPr>
        </p:nvSpPr>
        <p:spPr/>
        <p:txBody>
          <a:bodyPr/>
          <a:lstStyle/>
          <a:p>
            <a:pPr marL="0" indent="0">
              <a:buNone/>
            </a:pPr>
            <a:r>
              <a:rPr lang="en-US" altLang="zh-TW" dirty="0"/>
              <a:t>	</a:t>
            </a:r>
            <a:r>
              <a:rPr lang="zh-TW" altLang="en-US" dirty="0" smtClean="0"/>
              <a:t>我</a:t>
            </a:r>
            <a:r>
              <a:rPr lang="zh-TW" altLang="en-US" dirty="0"/>
              <a:t>這次負責</a:t>
            </a:r>
            <a:r>
              <a:rPr lang="en-US" altLang="zh-TW" dirty="0"/>
              <a:t>Yelp API</a:t>
            </a:r>
            <a:r>
              <a:rPr lang="zh-TW" altLang="en-US" dirty="0"/>
              <a:t>的封裝，因為重複的</a:t>
            </a:r>
            <a:r>
              <a:rPr lang="en-US" altLang="zh-TW" dirty="0"/>
              <a:t>GET</a:t>
            </a:r>
            <a:r>
              <a:rPr lang="zh-TW" altLang="en-US" dirty="0"/>
              <a:t>對效能造成不小的負擔，所以希望透過一點演算法的設計減少伺服器負擔</a:t>
            </a:r>
            <a:r>
              <a:rPr lang="zh-TW" altLang="en-US" dirty="0" smtClean="0"/>
              <a:t>。</a:t>
            </a:r>
            <a:endParaRPr lang="en-US" altLang="zh-TW" dirty="0" smtClean="0"/>
          </a:p>
          <a:p>
            <a:pPr marL="0" indent="0">
              <a:buNone/>
            </a:pPr>
            <a:r>
              <a:rPr lang="en-US" altLang="zh-TW" dirty="0"/>
              <a:t>	</a:t>
            </a:r>
            <a:r>
              <a:rPr lang="zh-TW" altLang="en-US" dirty="0" smtClean="0"/>
              <a:t>面臨</a:t>
            </a:r>
            <a:r>
              <a:rPr lang="zh-TW" altLang="en-US" dirty="0"/>
              <a:t>到比較大的兩個問題是網址包含</a:t>
            </a:r>
            <a:r>
              <a:rPr lang="en-US" altLang="zh-TW" dirty="0"/>
              <a:t>Unicode</a:t>
            </a:r>
            <a:r>
              <a:rPr lang="zh-TW" altLang="en-US" dirty="0"/>
              <a:t>編碼字元的時候，需要先將該字元轉成網址形式（例如食物應該寫成</a:t>
            </a:r>
            <a:r>
              <a:rPr lang="en-US" altLang="zh-TW" dirty="0"/>
              <a:t>%E9%A3%9F%E7%89%A9</a:t>
            </a:r>
            <a:r>
              <a:rPr lang="zh-TW" altLang="en-US" dirty="0"/>
              <a:t>），最後透過</a:t>
            </a:r>
            <a:r>
              <a:rPr lang="en-US" altLang="zh-TW" dirty="0" err="1"/>
              <a:t>URLEncoder.encode</a:t>
            </a:r>
            <a:r>
              <a:rPr lang="zh-TW" altLang="en-US" dirty="0"/>
              <a:t>的</a:t>
            </a:r>
            <a:r>
              <a:rPr lang="en-US" altLang="zh-TW" dirty="0"/>
              <a:t>method</a:t>
            </a:r>
            <a:r>
              <a:rPr lang="zh-TW" altLang="en-US" dirty="0"/>
              <a:t>解決</a:t>
            </a:r>
            <a:r>
              <a:rPr lang="zh-TW" altLang="en-US" dirty="0" smtClean="0"/>
              <a:t>。</a:t>
            </a:r>
            <a:endParaRPr lang="en-US" altLang="zh-TW" dirty="0" smtClean="0"/>
          </a:p>
          <a:p>
            <a:pPr marL="0" indent="0">
              <a:buNone/>
            </a:pPr>
            <a:r>
              <a:rPr lang="en-US" altLang="zh-TW" dirty="0"/>
              <a:t>	</a:t>
            </a:r>
            <a:r>
              <a:rPr lang="zh-TW" altLang="en-US" dirty="0" smtClean="0"/>
              <a:t>第二大</a:t>
            </a:r>
            <a:r>
              <a:rPr lang="zh-TW" altLang="en-US" dirty="0"/>
              <a:t>的問題是我設計的函式似乎不大友善，造成隊友們使用上的困擾，以後應該多加點註解跟多想想其他人使用時候的想法。</a:t>
            </a:r>
          </a:p>
        </p:txBody>
      </p:sp>
    </p:spTree>
    <p:extLst>
      <p:ext uri="{BB962C8B-B14F-4D97-AF65-F5344CB8AC3E}">
        <p14:creationId xmlns:p14="http://schemas.microsoft.com/office/powerpoint/2010/main" val="13268924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心得 </a:t>
            </a:r>
            <a:r>
              <a:rPr lang="en-US" altLang="zh-TW" dirty="0"/>
              <a:t>–</a:t>
            </a:r>
            <a:r>
              <a:rPr lang="zh-TW" altLang="en-US" dirty="0"/>
              <a:t> </a:t>
            </a:r>
            <a:r>
              <a:rPr lang="zh-TW" altLang="en-US" dirty="0" smtClean="0"/>
              <a:t>田慶秋</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dirty="0" smtClean="0"/>
              <a:t>	</a:t>
            </a:r>
            <a:r>
              <a:rPr lang="zh-TW" altLang="en-US" dirty="0" smtClean="0"/>
              <a:t>這次</a:t>
            </a:r>
            <a:r>
              <a:rPr lang="zh-TW" altLang="en-US" dirty="0"/>
              <a:t>分組一開始跟大家還不是很熟，幸好組員們人都很好，願意幫我解決遇到</a:t>
            </a:r>
            <a:r>
              <a:rPr lang="zh-TW" altLang="en-US" dirty="0" smtClean="0"/>
              <a:t>的困難 ，</a:t>
            </a:r>
            <a:r>
              <a:rPr lang="zh-TW" altLang="en-US" dirty="0"/>
              <a:t>我負責部分網頁</a:t>
            </a:r>
            <a:r>
              <a:rPr lang="en-US" altLang="zh-TW" dirty="0"/>
              <a:t>UI</a:t>
            </a:r>
            <a:r>
              <a:rPr lang="zh-TW" altLang="en-US" dirty="0"/>
              <a:t>的設計跟</a:t>
            </a:r>
            <a:r>
              <a:rPr lang="en-US" altLang="zh-TW" dirty="0" err="1"/>
              <a:t>Jmeter</a:t>
            </a:r>
            <a:r>
              <a:rPr lang="zh-TW" altLang="en-US" dirty="0"/>
              <a:t>的測試，這是我第一次刻</a:t>
            </a:r>
            <a:r>
              <a:rPr lang="en-US" altLang="zh-TW" dirty="0" err="1"/>
              <a:t>ui</a:t>
            </a:r>
            <a:r>
              <a:rPr lang="zh-TW" altLang="en-US" dirty="0"/>
              <a:t>，之前都沒有上過</a:t>
            </a:r>
            <a:r>
              <a:rPr lang="zh-TW" altLang="en-US" dirty="0" smtClean="0"/>
              <a:t>相關</a:t>
            </a:r>
            <a:r>
              <a:rPr lang="zh-TW" altLang="en-US" dirty="0"/>
              <a:t>的課，在</a:t>
            </a:r>
            <a:r>
              <a:rPr lang="en-US" altLang="zh-TW" dirty="0"/>
              <a:t>html</a:t>
            </a:r>
            <a:r>
              <a:rPr lang="zh-TW" altLang="en-US" dirty="0"/>
              <a:t>和</a:t>
            </a:r>
            <a:r>
              <a:rPr lang="en-US" altLang="zh-TW" dirty="0" err="1"/>
              <a:t>css</a:t>
            </a:r>
            <a:r>
              <a:rPr lang="zh-TW" altLang="en-US" dirty="0"/>
              <a:t>上研究了花了一小段時間，才比較熟悉相關的操作。</a:t>
            </a:r>
          </a:p>
          <a:p>
            <a:pPr marL="0" indent="0">
              <a:buNone/>
            </a:pPr>
            <a:r>
              <a:rPr lang="en-US" altLang="zh-TW" dirty="0" smtClean="0"/>
              <a:t>	</a:t>
            </a:r>
            <a:r>
              <a:rPr lang="zh-TW" altLang="en-US" dirty="0" smtClean="0"/>
              <a:t>我</a:t>
            </a:r>
            <a:r>
              <a:rPr lang="zh-TW" altLang="en-US" dirty="0"/>
              <a:t>覺得我還有很大的空間可以學習，例如</a:t>
            </a:r>
            <a:r>
              <a:rPr lang="en-US" altLang="zh-TW" dirty="0"/>
              <a:t>jQuery</a:t>
            </a:r>
            <a:r>
              <a:rPr lang="zh-TW" altLang="en-US" dirty="0"/>
              <a:t>、</a:t>
            </a:r>
            <a:r>
              <a:rPr lang="en-US" altLang="zh-TW" dirty="0"/>
              <a:t>bootstrap</a:t>
            </a:r>
            <a:r>
              <a:rPr lang="zh-TW" altLang="en-US" dirty="0"/>
              <a:t>等等，另外我發現在</a:t>
            </a:r>
            <a:r>
              <a:rPr lang="zh-TW" altLang="en-US" dirty="0" smtClean="0"/>
              <a:t>排版</a:t>
            </a:r>
            <a:r>
              <a:rPr lang="zh-TW" altLang="en-US" dirty="0" smtClean="0"/>
              <a:t>時</a:t>
            </a:r>
            <a:r>
              <a:rPr lang="zh-TW" altLang="en-US" dirty="0"/>
              <a:t>直接調參數會比用拉的更準確，位置也比較不會跑掉，總之在這方面還有太多的</a:t>
            </a:r>
            <a:r>
              <a:rPr lang="zh-TW" altLang="en-US" dirty="0" smtClean="0"/>
              <a:t>技巧需要</a:t>
            </a:r>
            <a:r>
              <a:rPr lang="zh-TW" altLang="en-US" dirty="0"/>
              <a:t>去學習精進。</a:t>
            </a:r>
          </a:p>
          <a:p>
            <a:pPr marL="0" indent="0">
              <a:buNone/>
            </a:pPr>
            <a:r>
              <a:rPr lang="en-US" altLang="zh-TW" dirty="0" smtClean="0"/>
              <a:t>	Demo</a:t>
            </a:r>
            <a:r>
              <a:rPr lang="zh-TW" altLang="en-US" dirty="0"/>
              <a:t>時大家的作品也都讓我大開眼界，感覺很用心又充滿創意，後端的應用可以</a:t>
            </a:r>
            <a:r>
              <a:rPr lang="zh-TW" altLang="en-US" dirty="0" smtClean="0"/>
              <a:t>結合</a:t>
            </a:r>
            <a:r>
              <a:rPr lang="zh-TW" altLang="en-US" dirty="0" smtClean="0"/>
              <a:t>很多</a:t>
            </a:r>
            <a:r>
              <a:rPr lang="zh-TW" altLang="en-US" dirty="0"/>
              <a:t>東西，也感謝組員非常熱心負責。</a:t>
            </a:r>
          </a:p>
        </p:txBody>
      </p:sp>
    </p:spTree>
    <p:extLst>
      <p:ext uri="{BB962C8B-B14F-4D97-AF65-F5344CB8AC3E}">
        <p14:creationId xmlns:p14="http://schemas.microsoft.com/office/powerpoint/2010/main" val="38935947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心得 </a:t>
            </a:r>
            <a:r>
              <a:rPr lang="en-US" altLang="zh-TW" dirty="0" smtClean="0"/>
              <a:t>–</a:t>
            </a:r>
            <a:r>
              <a:rPr lang="zh-TW" altLang="en-US" dirty="0" smtClean="0"/>
              <a:t> 彭冠傑</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        一開始修這門課老師就直接說，網程和</a:t>
            </a:r>
            <a:r>
              <a:rPr lang="en-US" altLang="zh-TW" dirty="0" smtClean="0"/>
              <a:t>JAVA</a:t>
            </a:r>
            <a:r>
              <a:rPr lang="zh-TW" altLang="en-US" dirty="0" smtClean="0"/>
              <a:t>都沒修的同學，可以先不要選這門課時，我真的是皮皮挫，因為我沒修過</a:t>
            </a:r>
            <a:r>
              <a:rPr lang="en-US" altLang="zh-TW" dirty="0" smtClean="0"/>
              <a:t>JAVA</a:t>
            </a:r>
            <a:r>
              <a:rPr lang="zh-TW" altLang="en-US" dirty="0" smtClean="0"/>
              <a:t>，如果網程和</a:t>
            </a:r>
            <a:r>
              <a:rPr lang="en-US" altLang="zh-TW" dirty="0" smtClean="0"/>
              <a:t>JAVA</a:t>
            </a:r>
            <a:r>
              <a:rPr lang="zh-TW" altLang="en-US" dirty="0" smtClean="0"/>
              <a:t>都沒修的是無自理能力，沒修</a:t>
            </a:r>
            <a:r>
              <a:rPr lang="en-US" altLang="zh-TW" dirty="0" smtClean="0"/>
              <a:t>JAVA</a:t>
            </a:r>
            <a:r>
              <a:rPr lang="zh-TW" altLang="en-US" dirty="0" smtClean="0"/>
              <a:t>的應該不死也半殘了吧，還好我的朋友擁有寬宏大量不會因為一點小錯就說我的不是，人有失蹄嘛。</a:t>
            </a:r>
            <a:endParaRPr lang="en-US" altLang="zh-TW" dirty="0"/>
          </a:p>
          <a:p>
            <a:pPr marL="0" indent="0">
              <a:buNone/>
            </a:pPr>
            <a:r>
              <a:rPr lang="zh-TW" altLang="en-US" dirty="0" smtClean="0"/>
              <a:t>        說實話的我還是覺得</a:t>
            </a:r>
            <a:r>
              <a:rPr lang="en-US" altLang="zh-TW" dirty="0" smtClean="0"/>
              <a:t>eclipse</a:t>
            </a:r>
            <a:r>
              <a:rPr lang="zh-TW" altLang="en-US" dirty="0" smtClean="0"/>
              <a:t>這個開發軟體讓我有點困擾，要是我再厲害一點，我就直接在</a:t>
            </a:r>
            <a:r>
              <a:rPr lang="en-US" altLang="zh-TW" dirty="0" smtClean="0"/>
              <a:t>servlet</a:t>
            </a:r>
            <a:r>
              <a:rPr lang="zh-TW" altLang="en-US" dirty="0" smtClean="0"/>
              <a:t>那邊放一個</a:t>
            </a:r>
            <a:r>
              <a:rPr lang="en-US" altLang="zh-TW" dirty="0" smtClean="0"/>
              <a:t>checkbox</a:t>
            </a:r>
            <a:r>
              <a:rPr lang="zh-TW" altLang="en-US" dirty="0" smtClean="0"/>
              <a:t>，你要這個</a:t>
            </a:r>
            <a:r>
              <a:rPr lang="en-US" altLang="zh-TW" dirty="0" smtClean="0"/>
              <a:t>servlet</a:t>
            </a:r>
            <a:r>
              <a:rPr lang="zh-TW" altLang="en-US" dirty="0" smtClean="0"/>
              <a:t>運作就打勾，軟體直接幫你加在</a:t>
            </a:r>
            <a:r>
              <a:rPr lang="en-US" altLang="zh-TW" dirty="0" smtClean="0"/>
              <a:t>web.xml</a:t>
            </a:r>
            <a:r>
              <a:rPr lang="zh-TW" altLang="en-US" dirty="0" smtClean="0"/>
              <a:t>裡面，想換名字也直接給一個</a:t>
            </a:r>
            <a:r>
              <a:rPr lang="en-US" altLang="zh-TW" dirty="0" smtClean="0"/>
              <a:t>textbox</a:t>
            </a:r>
            <a:r>
              <a:rPr lang="zh-TW" altLang="en-US" dirty="0" smtClean="0"/>
              <a:t>之類的，應該不難實作吧</a:t>
            </a:r>
            <a:r>
              <a:rPr lang="en-US" altLang="zh-TW" dirty="0" smtClean="0"/>
              <a:t>@@</a:t>
            </a:r>
          </a:p>
          <a:p>
            <a:pPr marL="0" indent="0">
              <a:buNone/>
            </a:pPr>
            <a:r>
              <a:rPr lang="zh-TW" altLang="en-US" dirty="0"/>
              <a:t> </a:t>
            </a:r>
            <a:r>
              <a:rPr lang="zh-TW" altLang="en-US" dirty="0" smtClean="0"/>
              <a:t>        這學期學到最多的還是分工吧，要把好多人的程式合在一起真的夠折騰的，我覺得這是一個</a:t>
            </a:r>
            <a:r>
              <a:rPr lang="en-US" altLang="zh-TW" dirty="0" smtClean="0"/>
              <a:t>MVC</a:t>
            </a:r>
            <a:r>
              <a:rPr lang="zh-TW" altLang="en-US" dirty="0" smtClean="0"/>
              <a:t>的好處，就像我是做</a:t>
            </a:r>
            <a:r>
              <a:rPr lang="en-US" altLang="zh-TW" dirty="0" smtClean="0"/>
              <a:t>servlet</a:t>
            </a:r>
            <a:r>
              <a:rPr lang="zh-TW" altLang="en-US" dirty="0" smtClean="0"/>
              <a:t>和基礎</a:t>
            </a:r>
            <a:r>
              <a:rPr lang="en-US" altLang="zh-TW" dirty="0" smtClean="0"/>
              <a:t>JSP</a:t>
            </a:r>
            <a:r>
              <a:rPr lang="zh-TW" altLang="en-US" dirty="0" smtClean="0"/>
              <a:t>就是</a:t>
            </a:r>
            <a:r>
              <a:rPr lang="en-US" altLang="zh-TW" dirty="0" smtClean="0"/>
              <a:t>V</a:t>
            </a:r>
            <a:r>
              <a:rPr lang="zh-TW" altLang="en-US" dirty="0" smtClean="0"/>
              <a:t>和</a:t>
            </a:r>
            <a:r>
              <a:rPr lang="en-US" altLang="zh-TW" dirty="0" smtClean="0"/>
              <a:t>C</a:t>
            </a:r>
            <a:r>
              <a:rPr lang="zh-TW" altLang="en-US" dirty="0" smtClean="0"/>
              <a:t>的，但我隊友的好多個</a:t>
            </a:r>
            <a:r>
              <a:rPr lang="en-US" altLang="zh-TW" dirty="0" smtClean="0"/>
              <a:t>M</a:t>
            </a:r>
            <a:r>
              <a:rPr lang="zh-TW" altLang="en-US" dirty="0" smtClean="0"/>
              <a:t>我可以用一個</a:t>
            </a:r>
            <a:r>
              <a:rPr lang="en-US" altLang="zh-TW" dirty="0" smtClean="0"/>
              <a:t>servlet</a:t>
            </a:r>
            <a:r>
              <a:rPr lang="zh-TW" altLang="en-US" dirty="0" smtClean="0"/>
              <a:t>來銜接</a:t>
            </a:r>
            <a:r>
              <a:rPr lang="en-US" altLang="zh-TW" dirty="0" smtClean="0"/>
              <a:t>JSP</a:t>
            </a:r>
            <a:r>
              <a:rPr lang="zh-TW" altLang="en-US" dirty="0" smtClean="0"/>
              <a:t>和</a:t>
            </a:r>
            <a:r>
              <a:rPr lang="en-US" altLang="zh-TW" dirty="0" smtClean="0"/>
              <a:t>model</a:t>
            </a:r>
            <a:r>
              <a:rPr lang="zh-TW" altLang="en-US" dirty="0" smtClean="0"/>
              <a:t>，如果世界也像</a:t>
            </a:r>
            <a:r>
              <a:rPr lang="en-US" altLang="zh-TW" dirty="0" smtClean="0"/>
              <a:t>MVC</a:t>
            </a:r>
            <a:r>
              <a:rPr lang="zh-TW" altLang="en-US" dirty="0" smtClean="0"/>
              <a:t>一樣簡潔就好了</a:t>
            </a:r>
            <a:r>
              <a:rPr lang="en-US" altLang="zh-TW" dirty="0" smtClean="0"/>
              <a:t>(</a:t>
            </a:r>
            <a:r>
              <a:rPr lang="zh-TW" altLang="en-US" dirty="0" smtClean="0"/>
              <a:t>再說甚麼啦</a:t>
            </a:r>
            <a:endParaRPr lang="en-US" altLang="zh-TW" dirty="0" smtClean="0"/>
          </a:p>
        </p:txBody>
      </p:sp>
    </p:spTree>
    <p:extLst>
      <p:ext uri="{BB962C8B-B14F-4D97-AF65-F5344CB8AC3E}">
        <p14:creationId xmlns:p14="http://schemas.microsoft.com/office/powerpoint/2010/main" val="1393755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潛在之應用</a:t>
            </a:r>
          </a:p>
        </p:txBody>
      </p:sp>
      <p:sp>
        <p:nvSpPr>
          <p:cNvPr id="3" name="內容版面配置區 2"/>
          <p:cNvSpPr>
            <a:spLocks noGrp="1"/>
          </p:cNvSpPr>
          <p:nvPr>
            <p:ph idx="1"/>
          </p:nvPr>
        </p:nvSpPr>
        <p:spPr/>
        <p:txBody>
          <a:bodyPr/>
          <a:lstStyle/>
          <a:p>
            <a:r>
              <a:rPr lang="zh-TW" altLang="en-US" dirty="0"/>
              <a:t>結合分享及貼文，成為類社群網站</a:t>
            </a:r>
            <a:r>
              <a:rPr lang="en-US" altLang="zh-TW" dirty="0" smtClean="0"/>
              <a:t>APP</a:t>
            </a:r>
          </a:p>
          <a:p>
            <a:pPr lvl="1"/>
            <a:r>
              <a:rPr lang="zh-TW" altLang="en-US" dirty="0" smtClean="0"/>
              <a:t>可</a:t>
            </a:r>
            <a:r>
              <a:rPr lang="zh-TW" altLang="en-US" dirty="0"/>
              <a:t>讓用戶貼文打卡或是推薦餐廳，其他用戶並可在下面留言，製作出類似社群網站的多人互動</a:t>
            </a:r>
            <a:r>
              <a:rPr lang="en-US" altLang="zh-TW" dirty="0"/>
              <a:t>APP</a:t>
            </a:r>
            <a:r>
              <a:rPr lang="zh-TW" altLang="en-US" dirty="0" smtClean="0"/>
              <a:t>。</a:t>
            </a:r>
            <a:endParaRPr lang="en-US" altLang="zh-TW" dirty="0" smtClean="0"/>
          </a:p>
          <a:p>
            <a:endParaRPr lang="en-US" altLang="zh-TW" dirty="0" smtClean="0"/>
          </a:p>
          <a:p>
            <a:r>
              <a:rPr lang="zh-TW" altLang="en-US" dirty="0"/>
              <a:t>開發商家端</a:t>
            </a:r>
            <a:r>
              <a:rPr lang="en-US" altLang="zh-TW" dirty="0"/>
              <a:t>APP</a:t>
            </a:r>
            <a:r>
              <a:rPr lang="zh-TW" altLang="en-US" dirty="0"/>
              <a:t>，藉由</a:t>
            </a:r>
            <a:r>
              <a:rPr lang="en-US" altLang="zh-TW" dirty="0"/>
              <a:t>SERVER</a:t>
            </a:r>
            <a:r>
              <a:rPr lang="zh-TW" altLang="en-US" dirty="0"/>
              <a:t>間的互動增進效益</a:t>
            </a:r>
            <a:endParaRPr lang="en-US" altLang="zh-TW" dirty="0"/>
          </a:p>
          <a:p>
            <a:pPr lvl="1"/>
            <a:r>
              <a:rPr lang="zh-TW" altLang="en-US" dirty="0"/>
              <a:t>可開發商家端</a:t>
            </a:r>
            <a:r>
              <a:rPr lang="en-US" altLang="zh-TW" dirty="0"/>
              <a:t>APP</a:t>
            </a:r>
            <a:r>
              <a:rPr lang="zh-TW" altLang="en-US" dirty="0"/>
              <a:t>，藉此可增加許多新功能，例如</a:t>
            </a:r>
            <a:r>
              <a:rPr lang="en-US" altLang="zh-TW" dirty="0"/>
              <a:t>:</a:t>
            </a:r>
            <a:r>
              <a:rPr lang="zh-TW" altLang="en-US" dirty="0"/>
              <a:t>線上訂位，店家即時更新菜單</a:t>
            </a:r>
            <a:r>
              <a:rPr lang="en-US" altLang="zh-TW" dirty="0"/>
              <a:t>….</a:t>
            </a:r>
            <a:r>
              <a:rPr lang="zh-TW" altLang="en-US" dirty="0"/>
              <a:t>等等。</a:t>
            </a:r>
            <a:endParaRPr lang="en-US" altLang="zh-TW" dirty="0"/>
          </a:p>
          <a:p>
            <a:pPr lvl="1"/>
            <a:endParaRPr lang="en-US" altLang="zh-TW" dirty="0"/>
          </a:p>
          <a:p>
            <a:pPr marL="0" indent="0">
              <a:buNone/>
            </a:pPr>
            <a:endParaRPr lang="en-US" altLang="zh-TW" dirty="0" smtClean="0"/>
          </a:p>
          <a:p>
            <a:endParaRPr lang="en-US" altLang="zh-TW" dirty="0"/>
          </a:p>
          <a:p>
            <a:endParaRPr lang="en-US" altLang="zh-TW" dirty="0" smtClean="0"/>
          </a:p>
          <a:p>
            <a:pPr lvl="1"/>
            <a:endParaRPr lang="en-US" altLang="zh-TW" dirty="0" smtClean="0"/>
          </a:p>
          <a:p>
            <a:pPr lvl="1"/>
            <a:endParaRPr lang="en-US" altLang="zh-TW" dirty="0"/>
          </a:p>
          <a:p>
            <a:pPr lvl="1"/>
            <a:endParaRPr lang="en-US" altLang="zh-TW" dirty="0" smtClean="0"/>
          </a:p>
          <a:p>
            <a:pPr lvl="1"/>
            <a:endParaRPr lang="en-US" altLang="zh-TW" dirty="0"/>
          </a:p>
          <a:p>
            <a:pPr lvl="1"/>
            <a:endParaRPr lang="en-US" altLang="zh-TW" dirty="0" smtClean="0"/>
          </a:p>
          <a:p>
            <a:pPr lvl="1"/>
            <a:endParaRPr lang="en-US" altLang="zh-TW" dirty="0" smtClean="0"/>
          </a:p>
        </p:txBody>
      </p:sp>
    </p:spTree>
    <p:extLst>
      <p:ext uri="{BB962C8B-B14F-4D97-AF65-F5344CB8AC3E}">
        <p14:creationId xmlns:p14="http://schemas.microsoft.com/office/powerpoint/2010/main" val="16511688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心得 </a:t>
            </a:r>
            <a:r>
              <a:rPr lang="en-US" altLang="zh-TW" dirty="0"/>
              <a:t>–</a:t>
            </a:r>
            <a:r>
              <a:rPr lang="zh-TW" altLang="en-US" dirty="0" smtClean="0"/>
              <a:t> </a:t>
            </a:r>
            <a:r>
              <a:rPr lang="zh-TW" altLang="en-US" dirty="0"/>
              <a:t>吉天仲</a:t>
            </a:r>
          </a:p>
        </p:txBody>
      </p:sp>
      <p:sp>
        <p:nvSpPr>
          <p:cNvPr id="3" name="內容版面配置區 2"/>
          <p:cNvSpPr>
            <a:spLocks noGrp="1"/>
          </p:cNvSpPr>
          <p:nvPr>
            <p:ph idx="1"/>
          </p:nvPr>
        </p:nvSpPr>
        <p:spPr/>
        <p:txBody>
          <a:bodyPr/>
          <a:lstStyle/>
          <a:p>
            <a:pPr marL="0" indent="0">
              <a:buNone/>
            </a:pPr>
            <a:r>
              <a:rPr lang="en-US" altLang="zh-TW" dirty="0" smtClean="0"/>
              <a:t>	</a:t>
            </a:r>
            <a:r>
              <a:rPr lang="zh-TW" altLang="en-US" dirty="0" smtClean="0"/>
              <a:t>這</a:t>
            </a:r>
            <a:r>
              <a:rPr lang="zh-TW" altLang="en-US" dirty="0" smtClean="0"/>
              <a:t>真的算是我大學以來做的最大的一個專案了，雖然功能做出來並不亮眼，但背後的工程卻是非常浩大。</a:t>
            </a:r>
            <a:endParaRPr lang="en-US" altLang="zh-TW" dirty="0" smtClean="0"/>
          </a:p>
          <a:p>
            <a:pPr marL="0" indent="0">
              <a:buNone/>
            </a:pPr>
            <a:r>
              <a:rPr lang="en-US" altLang="zh-TW" dirty="0" smtClean="0"/>
              <a:t>	</a:t>
            </a:r>
            <a:r>
              <a:rPr lang="zh-TW" altLang="en-US" dirty="0" smtClean="0"/>
              <a:t>有</a:t>
            </a:r>
            <a:r>
              <a:rPr lang="zh-TW" altLang="en-US" dirty="0" smtClean="0"/>
              <a:t>這次的機會，我才了解到分工的重要以及</a:t>
            </a:r>
            <a:r>
              <a:rPr lang="en-US" altLang="zh-TW" dirty="0" smtClean="0"/>
              <a:t>YELP</a:t>
            </a:r>
            <a:r>
              <a:rPr lang="zh-TW" altLang="en-US" dirty="0" smtClean="0"/>
              <a:t> </a:t>
            </a:r>
            <a:r>
              <a:rPr lang="en-US" altLang="zh-TW" dirty="0" smtClean="0"/>
              <a:t>API</a:t>
            </a:r>
            <a:r>
              <a:rPr lang="zh-TW" altLang="en-US" dirty="0" smtClean="0"/>
              <a:t>這個東西，雖然路程非常顛簸和崎嶇，但最後還是靠著大家的同心協力完成了這次的作品。</a:t>
            </a:r>
            <a:endParaRPr lang="en-US" altLang="zh-TW" dirty="0" smtClean="0"/>
          </a:p>
          <a:p>
            <a:pPr marL="0" indent="0">
              <a:buNone/>
            </a:pPr>
            <a:r>
              <a:rPr lang="en-US" altLang="zh-TW" dirty="0" smtClean="0"/>
              <a:t>	</a:t>
            </a:r>
            <a:r>
              <a:rPr lang="zh-TW" altLang="en-US" dirty="0" smtClean="0"/>
              <a:t>另外</a:t>
            </a:r>
            <a:r>
              <a:rPr lang="zh-TW" altLang="en-US" dirty="0" smtClean="0"/>
              <a:t>我想說，</a:t>
            </a:r>
            <a:r>
              <a:rPr lang="en-US" altLang="zh-TW" dirty="0" smtClean="0"/>
              <a:t>GOOGLE</a:t>
            </a:r>
            <a:r>
              <a:rPr lang="zh-TW" altLang="en-US" dirty="0" smtClean="0"/>
              <a:t> </a:t>
            </a:r>
            <a:r>
              <a:rPr lang="en-US" altLang="zh-TW" dirty="0" smtClean="0"/>
              <a:t>API</a:t>
            </a:r>
            <a:r>
              <a:rPr lang="zh-TW" altLang="en-US" dirty="0" smtClean="0"/>
              <a:t>真的是個強大的東西，幾乎所有功能都寫好了，只要研究如何去取用他就好了，</a:t>
            </a:r>
            <a:r>
              <a:rPr lang="en-US" altLang="zh-TW" dirty="0" smtClean="0"/>
              <a:t>OP</a:t>
            </a:r>
            <a:r>
              <a:rPr lang="zh-TW" altLang="en-US" dirty="0" smtClean="0"/>
              <a:t>。</a:t>
            </a:r>
            <a:endParaRPr lang="en-US" altLang="zh-TW" dirty="0" smtClean="0"/>
          </a:p>
        </p:txBody>
      </p:sp>
    </p:spTree>
    <p:extLst>
      <p:ext uri="{BB962C8B-B14F-4D97-AF65-F5344CB8AC3E}">
        <p14:creationId xmlns:p14="http://schemas.microsoft.com/office/powerpoint/2010/main" val="37958722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心得 </a:t>
            </a:r>
            <a:r>
              <a:rPr lang="en-US" altLang="zh-TW" dirty="0"/>
              <a:t>–</a:t>
            </a:r>
            <a:r>
              <a:rPr lang="zh-TW" altLang="en-US" dirty="0" smtClean="0"/>
              <a:t> 黃佳惠</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	</a:t>
            </a:r>
            <a:r>
              <a:rPr lang="zh-TW" altLang="en-US" dirty="0" smtClean="0"/>
              <a:t>發現統合大家是一件頗辛苦的事情，每周都要掌握好大家的進度，甚至期限快到時，都要一個一個去密，在出問題時，也必須趕快想辦法解決，不過學到了很多</a:t>
            </a:r>
            <a:r>
              <a:rPr lang="en-US" altLang="zh-TW" dirty="0" smtClean="0"/>
              <a:t>XD</a:t>
            </a:r>
            <a:r>
              <a:rPr lang="zh-TW" altLang="en-US" dirty="0" smtClean="0"/>
              <a:t>，還好專題寫過類似的，我才有餘韻迅速寫完自己的部分，幫忙大家，通常每周幫忙其他人處理問題，比我自己撰寫程式還久</a:t>
            </a:r>
            <a:r>
              <a:rPr lang="en-US" altLang="zh-TW" dirty="0" smtClean="0"/>
              <a:t>030</a:t>
            </a:r>
            <a:r>
              <a:rPr lang="zh-TW" altLang="en-US" dirty="0" smtClean="0"/>
              <a:t>。</a:t>
            </a:r>
            <a:endParaRPr lang="en-US" altLang="zh-TW" dirty="0" smtClean="0"/>
          </a:p>
          <a:p>
            <a:pPr marL="0" indent="0">
              <a:buNone/>
            </a:pPr>
            <a:r>
              <a:rPr lang="en-US" altLang="zh-TW" dirty="0"/>
              <a:t>	</a:t>
            </a:r>
            <a:r>
              <a:rPr lang="zh-TW" altLang="en-US" dirty="0" smtClean="0"/>
              <a:t>在此很感謝強大的組員們，我們互相詢問問題，互相幫助解決，且分工合作上愉快多了</a:t>
            </a:r>
            <a:r>
              <a:rPr lang="en-US" altLang="zh-TW" dirty="0" smtClean="0"/>
              <a:t>XDD</a:t>
            </a:r>
            <a:r>
              <a:rPr lang="zh-TW" altLang="en-US" dirty="0" smtClean="0"/>
              <a:t>，組員都不是雷隊友，都肯溝通、協調、合作。</a:t>
            </a:r>
            <a:r>
              <a:rPr lang="zh-TW" altLang="en-US" dirty="0" smtClean="0"/>
              <a:t>撰寫程式的過程中，雖然常有困難，但是說真的，分工學到</a:t>
            </a:r>
            <a:r>
              <a:rPr lang="zh-TW" altLang="en-US" smtClean="0"/>
              <a:t>的最多。</a:t>
            </a:r>
            <a:endParaRPr lang="en-US" altLang="zh-TW" dirty="0" smtClean="0"/>
          </a:p>
          <a:p>
            <a:pPr marL="0" indent="0">
              <a:buNone/>
            </a:pPr>
            <a:r>
              <a:rPr lang="en-US" altLang="zh-TW" dirty="0"/>
              <a:t>	</a:t>
            </a:r>
            <a:r>
              <a:rPr lang="zh-TW" altLang="en-US" dirty="0" smtClean="0"/>
              <a:t>明年不推薦學弟妹選</a:t>
            </a:r>
            <a:r>
              <a:rPr lang="en-US" altLang="zh-TW" dirty="0" smtClean="0"/>
              <a:t>Yelp API</a:t>
            </a:r>
            <a:r>
              <a:rPr lang="zh-TW" altLang="en-US" dirty="0" smtClean="0"/>
              <a:t>，網路上資料全是舊的，不能用，得自己封裝，我們有神組員封裝了，讓我們大家省去許多麻煩的步驟。</a:t>
            </a:r>
            <a:endParaRPr lang="en-US" altLang="zh-TW" dirty="0" smtClean="0"/>
          </a:p>
        </p:txBody>
      </p:sp>
    </p:spTree>
    <p:extLst>
      <p:ext uri="{BB962C8B-B14F-4D97-AF65-F5344CB8AC3E}">
        <p14:creationId xmlns:p14="http://schemas.microsoft.com/office/powerpoint/2010/main" val="3026879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API</a:t>
            </a:r>
            <a:r>
              <a:rPr lang="zh-TW" altLang="en-US" dirty="0" smtClean="0"/>
              <a:t>操作範例 </a:t>
            </a:r>
            <a:r>
              <a:rPr lang="en-US" altLang="zh-TW" dirty="0" smtClean="0"/>
              <a:t>-</a:t>
            </a:r>
            <a:r>
              <a:rPr lang="zh-TW" altLang="en-US" dirty="0" smtClean="0"/>
              <a:t> </a:t>
            </a:r>
            <a:r>
              <a:rPr lang="en-US" altLang="zh-TW" dirty="0" smtClean="0"/>
              <a:t>Search</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smtClean="0"/>
              <a:t>API</a:t>
            </a:r>
            <a:r>
              <a:rPr lang="zh-TW" altLang="en-US" dirty="0" smtClean="0"/>
              <a:t> </a:t>
            </a:r>
            <a:r>
              <a:rPr lang="en-US" altLang="zh-TW" dirty="0" smtClean="0"/>
              <a:t>URL:</a:t>
            </a:r>
            <a:r>
              <a:rPr lang="zh-TW" altLang="en-US" dirty="0" smtClean="0"/>
              <a:t> </a:t>
            </a:r>
            <a:r>
              <a:rPr lang="en-US" altLang="zh-TW" dirty="0" smtClean="0"/>
              <a:t>https</a:t>
            </a:r>
            <a:r>
              <a:rPr lang="en-US" altLang="zh-TW" dirty="0"/>
              <a:t>://</a:t>
            </a:r>
            <a:r>
              <a:rPr lang="en-US" altLang="zh-TW" dirty="0" smtClean="0"/>
              <a:t>api.yelp.com/v3/businesses/search</a:t>
            </a:r>
          </a:p>
          <a:p>
            <a:r>
              <a:rPr lang="en-US" altLang="zh-TW" dirty="0" smtClean="0"/>
              <a:t>Example: https</a:t>
            </a:r>
            <a:r>
              <a:rPr lang="en-US" altLang="zh-TW" dirty="0"/>
              <a:t>://</a:t>
            </a:r>
            <a:r>
              <a:rPr lang="en-US" altLang="zh-TW" dirty="0" smtClean="0"/>
              <a:t>api.yelp.com/v3/businesses/search?term=starbucks&amp;location=taitpei</a:t>
            </a:r>
          </a:p>
          <a:p>
            <a:r>
              <a:rPr lang="en-US" altLang="zh-TW" dirty="0" smtClean="0"/>
              <a:t>Return Value: </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“businesses”: [</a:t>
            </a:r>
            <a:br>
              <a:rPr lang="en-US" altLang="zh-TW" dirty="0" smtClean="0">
                <a:latin typeface="Consolas" panose="020B0609020204030204" pitchFamily="49" charset="0"/>
              </a:rPr>
            </a:br>
            <a:r>
              <a:rPr lang="en-US" altLang="zh-TW" dirty="0" smtClean="0">
                <a:latin typeface="Consolas" panose="020B0609020204030204" pitchFamily="49" charset="0"/>
              </a:rPr>
              <a:t>		{</a:t>
            </a:r>
            <a:br>
              <a:rPr lang="en-US" altLang="zh-TW" dirty="0" smtClean="0">
                <a:latin typeface="Consolas" panose="020B0609020204030204" pitchFamily="49" charset="0"/>
              </a:rPr>
            </a:br>
            <a:r>
              <a:rPr lang="en-US" altLang="zh-TW" dirty="0" smtClean="0">
                <a:latin typeface="Consolas" panose="020B0609020204030204" pitchFamily="49" charset="0"/>
              </a:rPr>
              <a:t>			“id”: “</a:t>
            </a:r>
            <a:r>
              <a:rPr lang="zh-TW" altLang="en-US" dirty="0">
                <a:latin typeface="Consolas" panose="020B0609020204030204" pitchFamily="49" charset="0"/>
              </a:rPr>
              <a:t>星巴克</a:t>
            </a:r>
            <a:r>
              <a:rPr lang="en-US" altLang="zh-TW" dirty="0">
                <a:latin typeface="Consolas" panose="020B0609020204030204" pitchFamily="49" charset="0"/>
              </a:rPr>
              <a:t>-</a:t>
            </a:r>
            <a:r>
              <a:rPr lang="zh-TW" altLang="en-US" dirty="0">
                <a:latin typeface="Consolas" panose="020B0609020204030204" pitchFamily="49" charset="0"/>
              </a:rPr>
              <a:t>信義區</a:t>
            </a:r>
            <a:r>
              <a:rPr lang="en-US" altLang="zh-TW" dirty="0">
                <a:latin typeface="Consolas" panose="020B0609020204030204" pitchFamily="49" charset="0"/>
              </a:rPr>
              <a:t>-4”,</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			“name</a:t>
            </a:r>
            <a:r>
              <a:rPr lang="en-US" altLang="zh-TW" dirty="0">
                <a:latin typeface="Consolas" panose="020B0609020204030204" pitchFamily="49" charset="0"/>
              </a:rPr>
              <a:t>”: “Starbucks”,</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err="1" smtClean="0">
                <a:latin typeface="Consolas" panose="020B0609020204030204" pitchFamily="49" charset="0"/>
              </a:rPr>
              <a:t>image_url</a:t>
            </a:r>
            <a:r>
              <a:rPr lang="en-US" altLang="zh-TW" dirty="0">
                <a:latin typeface="Consolas" panose="020B0609020204030204" pitchFamily="49" charset="0"/>
              </a:rPr>
              <a:t>”: “https://s3-media1.fl.yelpcdn.com/</a:t>
            </a:r>
            <a:r>
              <a:rPr lang="en-US" altLang="zh-TW" dirty="0" err="1">
                <a:latin typeface="Consolas" panose="020B0609020204030204" pitchFamily="49" charset="0"/>
              </a:rPr>
              <a:t>bphoto</a:t>
            </a:r>
            <a:r>
              <a:rPr lang="en-US" altLang="zh-TW" dirty="0">
                <a:latin typeface="Consolas" panose="020B0609020204030204" pitchFamily="49" charset="0"/>
              </a:rPr>
              <a:t>/kMe6RIVCIEsNOC0zocO7ag/o.jpg”,</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err="1" smtClean="0">
                <a:latin typeface="Consolas" panose="020B0609020204030204" pitchFamily="49" charset="0"/>
              </a:rPr>
              <a:t>is_closed</a:t>
            </a:r>
            <a:r>
              <a:rPr lang="en-US" altLang="zh-TW" dirty="0" smtClean="0">
                <a:latin typeface="Consolas" panose="020B0609020204030204" pitchFamily="49" charset="0"/>
              </a:rPr>
              <a:t>”: </a:t>
            </a:r>
            <a:r>
              <a:rPr lang="en-US" altLang="zh-TW" dirty="0">
                <a:latin typeface="Consolas" panose="020B0609020204030204" pitchFamily="49" charset="0"/>
              </a:rPr>
              <a:t>false</a:t>
            </a:r>
            <a:r>
              <a:rPr lang="en-US" altLang="zh-TW" dirty="0" smtClean="0">
                <a:latin typeface="Consolas" panose="020B0609020204030204" pitchFamily="49" charset="0"/>
              </a:rPr>
              <a:t>,</a:t>
            </a:r>
            <a:r>
              <a:rPr lang="zh-TW" altLang="en-US" dirty="0" smtClean="0">
                <a:latin typeface="Consolas" panose="020B0609020204030204" pitchFamily="49" charset="0"/>
              </a:rPr>
              <a:t> </a:t>
            </a:r>
            <a:r>
              <a:rPr lang="en-US" altLang="zh-TW" dirty="0" smtClean="0"/>
              <a:t/>
            </a:r>
            <a:br>
              <a:rPr lang="en-US" altLang="zh-TW" dirty="0" smtClean="0"/>
            </a:br>
            <a:r>
              <a:rPr lang="en-US" altLang="zh-TW" dirty="0" smtClean="0"/>
              <a:t>	…</a:t>
            </a:r>
            <a:r>
              <a:rPr lang="zh-TW" altLang="en-US" dirty="0" smtClean="0"/>
              <a:t>等</a:t>
            </a:r>
            <a:r>
              <a:rPr lang="en-US" altLang="zh-TW" dirty="0" smtClean="0"/>
              <a:t>JSON</a:t>
            </a:r>
            <a:r>
              <a:rPr lang="zh-TW" altLang="en-US" dirty="0" smtClean="0"/>
              <a:t>格式的</a:t>
            </a:r>
            <a:r>
              <a:rPr lang="en-US" altLang="zh-TW" dirty="0" smtClean="0"/>
              <a:t>20</a:t>
            </a:r>
            <a:r>
              <a:rPr lang="zh-TW" altLang="en-US" dirty="0" smtClean="0"/>
              <a:t>個店家資訊</a:t>
            </a:r>
            <a:endParaRPr lang="en-US" altLang="zh-TW" dirty="0" smtClean="0"/>
          </a:p>
        </p:txBody>
      </p:sp>
    </p:spTree>
    <p:extLst>
      <p:ext uri="{BB962C8B-B14F-4D97-AF65-F5344CB8AC3E}">
        <p14:creationId xmlns:p14="http://schemas.microsoft.com/office/powerpoint/2010/main" val="3996755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API</a:t>
            </a:r>
            <a:r>
              <a:rPr lang="zh-TW" altLang="en-US" dirty="0" smtClean="0"/>
              <a:t>操作範例 </a:t>
            </a:r>
            <a:r>
              <a:rPr lang="en-US" altLang="zh-TW" dirty="0" smtClean="0"/>
              <a:t>-</a:t>
            </a:r>
            <a:r>
              <a:rPr lang="zh-TW" altLang="en-US" dirty="0" smtClean="0"/>
              <a:t> </a:t>
            </a:r>
            <a:r>
              <a:rPr lang="en-US" altLang="zh-TW" dirty="0" smtClean="0"/>
              <a:t>Review</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smtClean="0"/>
              <a:t>API</a:t>
            </a:r>
            <a:r>
              <a:rPr lang="zh-TW" altLang="en-US" dirty="0" smtClean="0"/>
              <a:t> </a:t>
            </a:r>
            <a:r>
              <a:rPr lang="en-US" altLang="zh-TW" dirty="0" smtClean="0"/>
              <a:t>URL:</a:t>
            </a:r>
            <a:r>
              <a:rPr lang="zh-TW" altLang="en-US" dirty="0" smtClean="0"/>
              <a:t> </a:t>
            </a:r>
            <a:r>
              <a:rPr lang="en-US" altLang="zh-TW" dirty="0"/>
              <a:t>https://api.yelp.com/v3/businesses</a:t>
            </a:r>
            <a:r>
              <a:rPr lang="en-US" altLang="zh-TW" dirty="0" smtClean="0"/>
              <a:t>/{id}/reviews</a:t>
            </a:r>
          </a:p>
          <a:p>
            <a:r>
              <a:rPr lang="en-US" altLang="zh-TW" dirty="0" smtClean="0"/>
              <a:t>Example: </a:t>
            </a:r>
            <a:r>
              <a:rPr lang="en-US" altLang="zh-TW" dirty="0"/>
              <a:t>https://</a:t>
            </a:r>
            <a:r>
              <a:rPr lang="en-US" altLang="zh-TW" dirty="0" smtClean="0"/>
              <a:t>api.yelp.com/v3/businesses/</a:t>
            </a:r>
            <a:r>
              <a:rPr lang="en-US" altLang="zh-TW" dirty="0"/>
              <a:t>starbucks-new-york-487</a:t>
            </a:r>
            <a:r>
              <a:rPr lang="en-US" altLang="zh-TW" dirty="0" smtClean="0"/>
              <a:t>/reviews</a:t>
            </a:r>
          </a:p>
          <a:p>
            <a:r>
              <a:rPr lang="en-US" altLang="zh-TW" dirty="0" smtClean="0"/>
              <a:t>Return Value:</a:t>
            </a:r>
            <a:br>
              <a:rPr lang="en-US" altLang="zh-TW" dirty="0" smtClean="0"/>
            </a:b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"reviews":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a:t>
            </a:r>
            <a:r>
              <a:rPr lang="en-US" altLang="zh-TW" dirty="0" err="1">
                <a:latin typeface="Consolas" panose="020B0609020204030204" pitchFamily="49" charset="0"/>
              </a:rPr>
              <a:t>url</a:t>
            </a:r>
            <a:r>
              <a:rPr lang="en-US" altLang="zh-TW" dirty="0">
                <a:latin typeface="Consolas" panose="020B0609020204030204" pitchFamily="49" charset="0"/>
              </a:rPr>
              <a:t>":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"text": "I normally don't find Starbucks all that remarkable but this is the nicest one I've ever been to!! The staff is SO nice and takes the time to explain this</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"rating": 5</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"user":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a:t>
            </a:r>
            <a:r>
              <a:rPr lang="en-US" altLang="zh-TW" dirty="0" err="1">
                <a:latin typeface="Consolas" panose="020B0609020204030204" pitchFamily="49" charset="0"/>
              </a:rPr>
              <a:t>image_url</a:t>
            </a:r>
            <a:r>
              <a:rPr lang="en-US" altLang="zh-TW" dirty="0">
                <a:latin typeface="Consolas" panose="020B0609020204030204" pitchFamily="49" charset="0"/>
              </a:rPr>
              <a:t>":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"name": "Emily C</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a:t>
            </a:r>
            <a:r>
              <a:rPr lang="en-US" altLang="zh-TW" dirty="0" err="1">
                <a:latin typeface="Consolas" panose="020B0609020204030204" pitchFamily="49" charset="0"/>
              </a:rPr>
              <a:t>time_created</a:t>
            </a:r>
            <a:r>
              <a:rPr lang="en-US" altLang="zh-TW" dirty="0">
                <a:latin typeface="Consolas" panose="020B0609020204030204" pitchFamily="49" charset="0"/>
              </a:rPr>
              <a:t>": "2017-06-10 04:09:58"</a:t>
            </a:r>
          </a:p>
        </p:txBody>
      </p:sp>
    </p:spTree>
    <p:extLst>
      <p:ext uri="{BB962C8B-B14F-4D97-AF65-F5344CB8AC3E}">
        <p14:creationId xmlns:p14="http://schemas.microsoft.com/office/powerpoint/2010/main" val="1376789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YelpBlaBla</a:t>
            </a:r>
            <a:r>
              <a:rPr lang="zh-TW" altLang="en-US" dirty="0" smtClean="0"/>
              <a:t>簡介</a:t>
            </a:r>
            <a:endParaRPr lang="zh-TW" altLang="en-US" dirty="0"/>
          </a:p>
        </p:txBody>
      </p:sp>
      <p:sp>
        <p:nvSpPr>
          <p:cNvPr id="3" name="內容版面配置區 2"/>
          <p:cNvSpPr>
            <a:spLocks noGrp="1"/>
          </p:cNvSpPr>
          <p:nvPr>
            <p:ph idx="1"/>
          </p:nvPr>
        </p:nvSpPr>
        <p:spPr/>
        <p:txBody>
          <a:bodyPr>
            <a:normAutofit/>
          </a:bodyPr>
          <a:lstStyle/>
          <a:p>
            <a:r>
              <a:rPr lang="zh-TW" altLang="en-US" sz="2000" b="1" dirty="0" smtClean="0"/>
              <a:t>會員系統</a:t>
            </a:r>
            <a:endParaRPr lang="en-US" altLang="zh-TW" sz="2000" b="1" dirty="0"/>
          </a:p>
          <a:p>
            <a:pPr marL="0" indent="0">
              <a:buNone/>
            </a:pPr>
            <a:r>
              <a:rPr lang="en-US" altLang="zh-TW" sz="2000" b="1" dirty="0" smtClean="0"/>
              <a:t>	</a:t>
            </a:r>
            <a:r>
              <a:rPr lang="zh-TW" altLang="en-US" dirty="0" smtClean="0"/>
              <a:t>註冊 </a:t>
            </a:r>
            <a:r>
              <a:rPr lang="en-US" altLang="zh-TW" dirty="0" smtClean="0"/>
              <a:t>:</a:t>
            </a:r>
            <a:r>
              <a:rPr lang="zh-TW" altLang="en-US" dirty="0" smtClean="0"/>
              <a:t> 使用者輸入「</a:t>
            </a:r>
            <a:r>
              <a:rPr lang="zh-TW" altLang="en-US" dirty="0"/>
              <a:t>帳號」 「密碼」 「生日」 「姓名」 「使用者名稱</a:t>
            </a:r>
            <a:r>
              <a:rPr lang="zh-TW" altLang="en-US" dirty="0" smtClean="0"/>
              <a:t>」後</a:t>
            </a:r>
            <a:r>
              <a:rPr lang="zh-TW" altLang="en-US" dirty="0"/>
              <a:t>註冊</a:t>
            </a:r>
            <a:r>
              <a:rPr lang="zh-TW" altLang="en-US" dirty="0" smtClean="0"/>
              <a:t>。</a:t>
            </a:r>
            <a:r>
              <a:rPr lang="en-US" altLang="zh-TW" dirty="0" smtClean="0"/>
              <a:t/>
            </a:r>
            <a:br>
              <a:rPr lang="en-US" altLang="zh-TW" dirty="0" smtClean="0"/>
            </a:br>
            <a:r>
              <a:rPr lang="en-US" altLang="zh-TW" dirty="0" smtClean="0"/>
              <a:t>	</a:t>
            </a:r>
            <a:r>
              <a:rPr lang="zh-TW" altLang="en-US" dirty="0" smtClean="0"/>
              <a:t>登入 </a:t>
            </a:r>
            <a:r>
              <a:rPr lang="en-US" altLang="zh-TW" dirty="0" smtClean="0"/>
              <a:t>:</a:t>
            </a:r>
            <a:r>
              <a:rPr lang="zh-TW" altLang="en-US" dirty="0" smtClean="0"/>
              <a:t> 使用者</a:t>
            </a:r>
            <a:r>
              <a:rPr lang="zh-TW" altLang="en-US" dirty="0"/>
              <a:t>輸入帳號密碼後登入。</a:t>
            </a:r>
            <a:endParaRPr lang="en-US" altLang="zh-TW" dirty="0"/>
          </a:p>
          <a:p>
            <a:r>
              <a:rPr lang="zh-TW" altLang="en-US" sz="2000" b="1" dirty="0"/>
              <a:t>查詢店家</a:t>
            </a:r>
            <a:r>
              <a:rPr lang="zh-TW" altLang="en-US" sz="2000" b="1" dirty="0" smtClean="0"/>
              <a:t>資料</a:t>
            </a:r>
            <a:r>
              <a:rPr lang="en-US" altLang="zh-TW" sz="2000" b="1" dirty="0" smtClean="0"/>
              <a:t>(</a:t>
            </a:r>
            <a:r>
              <a:rPr lang="zh-TW" altLang="en-US" sz="2000" b="1" dirty="0" smtClean="0"/>
              <a:t>無須會員</a:t>
            </a:r>
            <a:r>
              <a:rPr lang="en-US" altLang="zh-TW" sz="2000" b="1" dirty="0" smtClean="0"/>
              <a:t>)</a:t>
            </a:r>
          </a:p>
          <a:p>
            <a:pPr marL="0" indent="0">
              <a:buNone/>
            </a:pPr>
            <a:r>
              <a:rPr lang="en-US" altLang="zh-TW" sz="2000" b="1" dirty="0"/>
              <a:t>	</a:t>
            </a:r>
            <a:r>
              <a:rPr lang="zh-TW" altLang="en-US" dirty="0" smtClean="0"/>
              <a:t>於搜尋</a:t>
            </a:r>
            <a:r>
              <a:rPr lang="zh-TW" altLang="en-US" dirty="0"/>
              <a:t>頁面鍵入欲查詢店家名，可獲得店家名稱、評分、評論、</a:t>
            </a:r>
            <a:r>
              <a:rPr lang="zh-TW" altLang="en-US" dirty="0" smtClean="0"/>
              <a:t>電話</a:t>
            </a:r>
            <a:r>
              <a:rPr lang="zh-TW" altLang="en-US" dirty="0"/>
              <a:t>、地址</a:t>
            </a:r>
            <a:r>
              <a:rPr lang="zh-TW" altLang="en-US" dirty="0" smtClean="0"/>
              <a:t>以及</a:t>
            </a:r>
            <a:r>
              <a:rPr lang="en-US" altLang="zh-TW" dirty="0" smtClean="0"/>
              <a:t>	GOOGLE </a:t>
            </a:r>
            <a:r>
              <a:rPr lang="en-US" altLang="zh-TW" dirty="0"/>
              <a:t>MAP</a:t>
            </a:r>
            <a:r>
              <a:rPr lang="zh-TW" altLang="en-US" dirty="0"/>
              <a:t>顯示地圖等等資料。</a:t>
            </a:r>
            <a:endParaRPr lang="en-US" altLang="zh-TW" dirty="0"/>
          </a:p>
          <a:p>
            <a:r>
              <a:rPr lang="zh-TW" altLang="en-US" sz="2000" b="1" dirty="0"/>
              <a:t>收藏喜愛</a:t>
            </a:r>
            <a:r>
              <a:rPr lang="zh-TW" altLang="en-US" sz="2000" b="1" dirty="0" smtClean="0"/>
              <a:t>店家</a:t>
            </a:r>
            <a:r>
              <a:rPr lang="en-US" altLang="zh-TW" sz="2000" b="1" dirty="0" smtClean="0"/>
              <a:t>(</a:t>
            </a:r>
            <a:r>
              <a:rPr lang="zh-TW" altLang="en-US" sz="2000" b="1" dirty="0" smtClean="0"/>
              <a:t>需會員</a:t>
            </a:r>
            <a:r>
              <a:rPr lang="en-US" altLang="zh-TW" sz="2000" b="1" dirty="0" smtClean="0"/>
              <a:t>)</a:t>
            </a:r>
            <a:endParaRPr lang="en-US" altLang="zh-TW" sz="2000" b="1" dirty="0"/>
          </a:p>
          <a:p>
            <a:pPr marL="45720" indent="0">
              <a:buNone/>
            </a:pPr>
            <a:r>
              <a:rPr lang="zh-TW" altLang="en-US" dirty="0"/>
              <a:t>   </a:t>
            </a:r>
            <a:r>
              <a:rPr lang="en-US" altLang="zh-TW" dirty="0" smtClean="0"/>
              <a:t>	</a:t>
            </a:r>
            <a:r>
              <a:rPr lang="zh-TW" altLang="en-US" dirty="0" smtClean="0"/>
              <a:t>可</a:t>
            </a:r>
            <a:r>
              <a:rPr lang="zh-TW" altLang="en-US" dirty="0"/>
              <a:t>於搜尋結果頁面將喜愛的店家加入</a:t>
            </a:r>
            <a:r>
              <a:rPr lang="zh-TW" altLang="en-US" dirty="0" smtClean="0"/>
              <a:t>收藏，事後可在收藏列表中快速找該店家。</a:t>
            </a:r>
            <a:endParaRPr lang="en-US" altLang="zh-TW" dirty="0"/>
          </a:p>
          <a:p>
            <a:endParaRPr lang="zh-TW" altLang="en-US" dirty="0"/>
          </a:p>
        </p:txBody>
      </p:sp>
    </p:spTree>
    <p:extLst>
      <p:ext uri="{BB962C8B-B14F-4D97-AF65-F5344CB8AC3E}">
        <p14:creationId xmlns:p14="http://schemas.microsoft.com/office/powerpoint/2010/main" val="3146759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使</a:t>
            </a:r>
            <a:r>
              <a:rPr lang="zh-TW" altLang="en-US" dirty="0"/>
              <a:t>用</a:t>
            </a:r>
            <a:r>
              <a:rPr lang="zh-TW" altLang="en-US" dirty="0" smtClean="0"/>
              <a:t>技術</a:t>
            </a:r>
            <a:endParaRPr lang="zh-TW" altLang="en-US" dirty="0"/>
          </a:p>
        </p:txBody>
      </p:sp>
      <p:sp>
        <p:nvSpPr>
          <p:cNvPr id="3" name="內容版面配置區 2"/>
          <p:cNvSpPr>
            <a:spLocks noGrp="1"/>
          </p:cNvSpPr>
          <p:nvPr>
            <p:ph idx="1"/>
          </p:nvPr>
        </p:nvSpPr>
        <p:spPr/>
        <p:txBody>
          <a:bodyPr/>
          <a:lstStyle/>
          <a:p>
            <a:r>
              <a:rPr lang="en-US" altLang="zh-TW" dirty="0" smtClean="0"/>
              <a:t>Bootstrap</a:t>
            </a:r>
            <a:endParaRPr lang="en-US" altLang="zh-TW" dirty="0" smtClean="0"/>
          </a:p>
          <a:p>
            <a:r>
              <a:rPr lang="en-US" altLang="zh-TW" dirty="0" smtClean="0"/>
              <a:t>JavaScript</a:t>
            </a:r>
          </a:p>
          <a:p>
            <a:r>
              <a:rPr lang="en-US" altLang="zh-TW" dirty="0" smtClean="0"/>
              <a:t>JSP(</a:t>
            </a:r>
            <a:r>
              <a:rPr lang="zh-TW" altLang="en-US" dirty="0" smtClean="0"/>
              <a:t>一個模板</a:t>
            </a:r>
            <a:r>
              <a:rPr lang="en-US" altLang="zh-TW" dirty="0" err="1" smtClean="0"/>
              <a:t>StandardTitle.jsp</a:t>
            </a:r>
            <a:r>
              <a:rPr lang="zh-TW" altLang="en-US" dirty="0" smtClean="0"/>
              <a:t>，其他頁面</a:t>
            </a:r>
            <a:r>
              <a:rPr lang="en-US" altLang="zh-TW" dirty="0" smtClean="0"/>
              <a:t>include)</a:t>
            </a:r>
            <a:endParaRPr lang="en-US" altLang="zh-TW" dirty="0" smtClean="0"/>
          </a:p>
          <a:p>
            <a:r>
              <a:rPr lang="en-US" altLang="zh-TW" dirty="0" smtClean="0"/>
              <a:t>My SQL</a:t>
            </a:r>
          </a:p>
          <a:p>
            <a:r>
              <a:rPr lang="en-US" altLang="zh-TW" dirty="0" smtClean="0"/>
              <a:t>Java Servlet</a:t>
            </a:r>
          </a:p>
          <a:p>
            <a:r>
              <a:rPr lang="en-US" altLang="zh-TW" dirty="0" smtClean="0"/>
              <a:t>Yelp API</a:t>
            </a:r>
          </a:p>
          <a:p>
            <a:r>
              <a:rPr lang="en-US" altLang="zh-TW" dirty="0" smtClean="0"/>
              <a:t>Rating </a:t>
            </a:r>
            <a:r>
              <a:rPr lang="en-US" altLang="zh-TW" dirty="0" err="1" smtClean="0"/>
              <a:t>Yo</a:t>
            </a:r>
            <a:r>
              <a:rPr lang="en-US" altLang="zh-TW" dirty="0" smtClean="0"/>
              <a:t> API</a:t>
            </a:r>
          </a:p>
          <a:p>
            <a:r>
              <a:rPr lang="en-US" altLang="zh-TW" dirty="0" smtClean="0"/>
              <a:t>Google Map </a:t>
            </a:r>
            <a:r>
              <a:rPr lang="en-US" altLang="zh-TW" dirty="0" smtClean="0"/>
              <a:t>API</a:t>
            </a:r>
          </a:p>
          <a:p>
            <a:r>
              <a:rPr lang="en-US" altLang="zh-TW" dirty="0" err="1" smtClean="0"/>
              <a:t>Github</a:t>
            </a:r>
            <a:r>
              <a:rPr lang="zh-TW" altLang="en-US" dirty="0" smtClean="0"/>
              <a:t>版控</a:t>
            </a:r>
            <a:endParaRPr lang="en-US" altLang="zh-TW" dirty="0" smtClean="0"/>
          </a:p>
        </p:txBody>
      </p:sp>
    </p:spTree>
    <p:extLst>
      <p:ext uri="{BB962C8B-B14F-4D97-AF65-F5344CB8AC3E}">
        <p14:creationId xmlns:p14="http://schemas.microsoft.com/office/powerpoint/2010/main" val="4114352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410</TotalTime>
  <Words>1650</Words>
  <Application>Microsoft Office PowerPoint</Application>
  <PresentationFormat>寬螢幕</PresentationFormat>
  <Paragraphs>368</Paragraphs>
  <Slides>51</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51</vt:i4>
      </vt:variant>
    </vt:vector>
  </HeadingPairs>
  <TitlesOfParts>
    <vt:vector size="59" baseType="lpstr">
      <vt:lpstr>微軟正黑體</vt:lpstr>
      <vt:lpstr>新細明體</vt:lpstr>
      <vt:lpstr>Arial</vt:lpstr>
      <vt:lpstr>Calibri</vt:lpstr>
      <vt:lpstr>Consolas</vt:lpstr>
      <vt:lpstr>Times New Roman</vt:lpstr>
      <vt:lpstr>Wingdings 3</vt:lpstr>
      <vt:lpstr>絲縷</vt:lpstr>
      <vt:lpstr>YelpBlaBla</vt:lpstr>
      <vt:lpstr>Yelp API簡介</vt:lpstr>
      <vt:lpstr>技術概念和特色</vt:lpstr>
      <vt:lpstr>目前存在之應用</vt:lpstr>
      <vt:lpstr>潛在之應用</vt:lpstr>
      <vt:lpstr>API操作範例 - Search</vt:lpstr>
      <vt:lpstr>API操作範例 - Review</vt:lpstr>
      <vt:lpstr>YelpBlaBla簡介</vt:lpstr>
      <vt:lpstr>使用技術</vt:lpstr>
      <vt:lpstr>Wire Frame登入</vt:lpstr>
      <vt:lpstr>Wire Frame搜尋</vt:lpstr>
      <vt:lpstr>Wire Frame註冊</vt:lpstr>
      <vt:lpstr>Wire Frame搜尋列表</vt:lpstr>
      <vt:lpstr>Wire Frame搜尋詳細資訊</vt:lpstr>
      <vt:lpstr>Wire Frame收藏列表</vt:lpstr>
      <vt:lpstr>操作故事</vt:lpstr>
      <vt:lpstr>操作故事</vt:lpstr>
      <vt:lpstr>操作故事</vt:lpstr>
      <vt:lpstr>操作故事</vt:lpstr>
      <vt:lpstr>操作故事</vt:lpstr>
      <vt:lpstr>操作故事</vt:lpstr>
      <vt:lpstr>操作故事</vt:lpstr>
      <vt:lpstr>操作故事</vt:lpstr>
      <vt:lpstr>操作故事</vt:lpstr>
      <vt:lpstr>操作方式</vt:lpstr>
      <vt:lpstr>Functional Map</vt:lpstr>
      <vt:lpstr>backlog</vt:lpstr>
      <vt:lpstr>backlog</vt:lpstr>
      <vt:lpstr>類別圖 - 主要架構 Main Structure</vt:lpstr>
      <vt:lpstr>類別圖 - Yelp API</vt:lpstr>
      <vt:lpstr>類別圖 - 會員功能 Member System</vt:lpstr>
      <vt:lpstr>類別圖 –搜尋</vt:lpstr>
      <vt:lpstr>類別圖 –收藏</vt:lpstr>
      <vt:lpstr>效能測試(收藏)</vt:lpstr>
      <vt:lpstr>效能測試(收藏)</vt:lpstr>
      <vt:lpstr>效能測試(登入註冊)</vt:lpstr>
      <vt:lpstr>效能測試(登入註冊)</vt:lpstr>
      <vt:lpstr>效能測試(查詢)</vt:lpstr>
      <vt:lpstr>效能測試(查詢)</vt:lpstr>
      <vt:lpstr>遭遇的困難1</vt:lpstr>
      <vt:lpstr>遭遇的困難2</vt:lpstr>
      <vt:lpstr>遭遇的困難3</vt:lpstr>
      <vt:lpstr>遭遇的困難4</vt:lpstr>
      <vt:lpstr>參考</vt:lpstr>
      <vt:lpstr>組員分工情況</vt:lpstr>
      <vt:lpstr>操作說明</vt:lpstr>
      <vt:lpstr>心得 – 陳威廷</vt:lpstr>
      <vt:lpstr>心得 – 田慶秋</vt:lpstr>
      <vt:lpstr>心得 – 彭冠傑</vt:lpstr>
      <vt:lpstr>心得 – 吉天仲</vt:lpstr>
      <vt:lpstr>心得 – 黃佳惠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YelpFoodSearch</dc:title>
  <dc:creator>Waiting Chen</dc:creator>
  <cp:lastModifiedBy>黃佳惠</cp:lastModifiedBy>
  <cp:revision>62</cp:revision>
  <dcterms:created xsi:type="dcterms:W3CDTF">2017-06-20T09:36:29Z</dcterms:created>
  <dcterms:modified xsi:type="dcterms:W3CDTF">2017-06-26T02:45:33Z</dcterms:modified>
</cp:coreProperties>
</file>