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62" r:id="rId5"/>
    <p:sldId id="263" r:id="rId6"/>
    <p:sldId id="260" r:id="rId7"/>
    <p:sldId id="261" r:id="rId8"/>
    <p:sldId id="264" r:id="rId9"/>
    <p:sldId id="257" r:id="rId10"/>
    <p:sldId id="274" r:id="rId11"/>
    <p:sldId id="275" r:id="rId12"/>
    <p:sldId id="279" r:id="rId13"/>
    <p:sldId id="280" r:id="rId14"/>
    <p:sldId id="281" r:id="rId15"/>
    <p:sldId id="282" r:id="rId16"/>
    <p:sldId id="283" r:id="rId17"/>
    <p:sldId id="284" r:id="rId18"/>
    <p:sldId id="285" r:id="rId19"/>
    <p:sldId id="286" r:id="rId20"/>
    <p:sldId id="276" r:id="rId21"/>
    <p:sldId id="277" r:id="rId22"/>
    <p:sldId id="297" r:id="rId23"/>
    <p:sldId id="298" r:id="rId24"/>
    <p:sldId id="299" r:id="rId25"/>
    <p:sldId id="300" r:id="rId26"/>
    <p:sldId id="301" r:id="rId27"/>
    <p:sldId id="278" r:id="rId28"/>
    <p:sldId id="273" r:id="rId29"/>
    <p:sldId id="292" r:id="rId30"/>
    <p:sldId id="293" r:id="rId31"/>
    <p:sldId id="269" r:id="rId32"/>
    <p:sldId id="270" r:id="rId33"/>
    <p:sldId id="271" r:id="rId34"/>
    <p:sldId id="265" r:id="rId35"/>
    <p:sldId id="287" r:id="rId36"/>
    <p:sldId id="288" r:id="rId37"/>
    <p:sldId id="289" r:id="rId38"/>
    <p:sldId id="290" r:id="rId39"/>
    <p:sldId id="291" r:id="rId40"/>
    <p:sldId id="266" r:id="rId41"/>
    <p:sldId id="267" r:id="rId42"/>
    <p:sldId id="294" r:id="rId43"/>
    <p:sldId id="295" r:id="rId44"/>
    <p:sldId id="296" r:id="rId45"/>
    <p:sldId id="302" r:id="rId4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3" d="100"/>
          <a:sy n="93" d="100"/>
        </p:scale>
        <p:origin x="3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39342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3383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20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150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1756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4176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03310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357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97233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423500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22309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48745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380975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180505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5278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FF29D48-3DE5-4256-A428-EC8246B949DF}" type="datetimeFigureOut">
              <a:rPr lang="zh-TW" altLang="en-US" smtClean="0"/>
              <a:t>2017/6/25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7564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F29D48-3DE5-4256-A428-EC8246B949DF}" type="datetimeFigureOut">
              <a:rPr lang="zh-TW" altLang="en-US" smtClean="0"/>
              <a:t>2017/6/25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24D54A-B3BA-45F4-967D-FB318F14F56D}" type="slidenum">
              <a:rPr lang="zh-TW" altLang="en-US" smtClean="0"/>
              <a:t>‹#›</a:t>
            </a:fld>
            <a:endParaRPr lang="zh-TW" altLang="en-US"/>
          </a:p>
        </p:txBody>
      </p:sp>
    </p:spTree>
    <p:extLst>
      <p:ext uri="{BB962C8B-B14F-4D97-AF65-F5344CB8AC3E}">
        <p14:creationId xmlns:p14="http://schemas.microsoft.com/office/powerpoint/2010/main" val="23366842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elp.com/developers/documentation/v3/business_search_phone" TargetMode="External"/><Relationship Id="rId7" Type="http://schemas.openxmlformats.org/officeDocument/2006/relationships/hyperlink" Target="https://www.yelp.com/developers/documentation/v3/autocomplete" TargetMode="External"/><Relationship Id="rId2" Type="http://schemas.openxmlformats.org/officeDocument/2006/relationships/hyperlink" Target="https://www.yelp.com/developers/documentation/v3/business_search" TargetMode="External"/><Relationship Id="rId1" Type="http://schemas.openxmlformats.org/officeDocument/2006/relationships/slideLayout" Target="../slideLayouts/slideLayout2.xml"/><Relationship Id="rId6" Type="http://schemas.openxmlformats.org/officeDocument/2006/relationships/hyperlink" Target="https://www.yelp.com/developers/documentation/v3/business_reviews" TargetMode="External"/><Relationship Id="rId5" Type="http://schemas.openxmlformats.org/officeDocument/2006/relationships/hyperlink" Target="https://www.yelp.com/developers/documentation/v3/business" TargetMode="External"/><Relationship Id="rId4" Type="http://schemas.openxmlformats.org/officeDocument/2006/relationships/hyperlink" Target="https://www.yelp.com/developers/documentation/v3/transactions_search"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raphiq.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elp.com/developers/documentation/v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penut85420/WBSE_Projec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406585" y="2514600"/>
            <a:ext cx="8098027" cy="2262781"/>
          </a:xfrm>
        </p:spPr>
        <p:txBody>
          <a:bodyPr/>
          <a:lstStyle/>
          <a:p>
            <a:r>
              <a:rPr lang="en-US" altLang="zh-TW" dirty="0" err="1" smtClean="0">
                <a:latin typeface="+mn-ea"/>
                <a:ea typeface="+mn-ea"/>
              </a:rPr>
              <a:t>YelpBlaBla</a:t>
            </a:r>
            <a:endParaRPr lang="zh-TW" altLang="en-US" dirty="0">
              <a:latin typeface="+mn-ea"/>
              <a:ea typeface="+mn-ea"/>
            </a:endParaRPr>
          </a:p>
        </p:txBody>
      </p:sp>
      <p:sp>
        <p:nvSpPr>
          <p:cNvPr id="3" name="副標題 2"/>
          <p:cNvSpPr>
            <a:spLocks noGrp="1"/>
          </p:cNvSpPr>
          <p:nvPr>
            <p:ph type="subTitle" idx="1"/>
          </p:nvPr>
        </p:nvSpPr>
        <p:spPr/>
        <p:txBody>
          <a:bodyPr/>
          <a:lstStyle/>
          <a:p>
            <a:r>
              <a:rPr lang="zh-TW" altLang="en-US" dirty="0" smtClean="0">
                <a:latin typeface="+mn-ea"/>
              </a:rPr>
              <a:t>黃佳惠、吉天仲、彭冠傑、陳威廷、田慶秋</a:t>
            </a:r>
            <a:endParaRPr lang="zh-TW" altLang="en-US" dirty="0">
              <a:latin typeface="+mn-ea"/>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9213" y="3801511"/>
            <a:ext cx="817372" cy="817372"/>
          </a:xfrm>
          <a:prstGeom prst="rect">
            <a:avLst/>
          </a:prstGeom>
        </p:spPr>
      </p:pic>
    </p:spTree>
    <p:extLst>
      <p:ext uri="{BB962C8B-B14F-4D97-AF65-F5344CB8AC3E}">
        <p14:creationId xmlns:p14="http://schemas.microsoft.com/office/powerpoint/2010/main" val="627231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a:xfrm>
            <a:off x="2592925" y="2133600"/>
            <a:ext cx="8915400" cy="3777622"/>
          </a:xfrm>
        </p:spPr>
        <p:txBody>
          <a:bodyPr/>
          <a:lstStyle/>
          <a:p>
            <a:r>
              <a:rPr lang="zh-TW" altLang="en-US" dirty="0" smtClean="0"/>
              <a:t>點擊標頭列中註冊的即可註冊成為會員</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853225" y="2582684"/>
            <a:ext cx="7346428" cy="4130349"/>
          </a:xfrm>
          <a:prstGeom prst="rect">
            <a:avLst/>
          </a:prstGeom>
        </p:spPr>
      </p:pic>
      <p:sp>
        <p:nvSpPr>
          <p:cNvPr id="5" name="橢圓 4"/>
          <p:cNvSpPr/>
          <p:nvPr/>
        </p:nvSpPr>
        <p:spPr>
          <a:xfrm>
            <a:off x="9564167" y="2988527"/>
            <a:ext cx="1022163" cy="44824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486146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34489" y="1127336"/>
            <a:ext cx="9298305" cy="5227744"/>
          </a:xfrm>
          <a:prstGeom prst="rect">
            <a:avLst/>
          </a:prstGeom>
        </p:spPr>
      </p:pic>
    </p:spTree>
    <p:extLst>
      <p:ext uri="{BB962C8B-B14F-4D97-AF65-F5344CB8AC3E}">
        <p14:creationId xmlns:p14="http://schemas.microsoft.com/office/powerpoint/2010/main" val="1730650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點擊標頭列上登入即可輸入帳號密碼登入</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265827" y="2487597"/>
            <a:ext cx="7618194" cy="4283143"/>
          </a:xfrm>
          <a:prstGeom prst="rect">
            <a:avLst/>
          </a:prstGeom>
        </p:spPr>
      </p:pic>
      <p:sp>
        <p:nvSpPr>
          <p:cNvPr id="5" name="橢圓 4"/>
          <p:cNvSpPr/>
          <p:nvPr/>
        </p:nvSpPr>
        <p:spPr>
          <a:xfrm>
            <a:off x="8876371" y="2977376"/>
            <a:ext cx="669073"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17156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490576" y="1115122"/>
            <a:ext cx="9623984" cy="5410849"/>
          </a:xfrm>
          <a:prstGeom prst="rect">
            <a:avLst/>
          </a:prstGeom>
        </p:spPr>
      </p:pic>
    </p:spTree>
    <p:extLst>
      <p:ext uri="{BB962C8B-B14F-4D97-AF65-F5344CB8AC3E}">
        <p14:creationId xmlns:p14="http://schemas.microsoft.com/office/powerpoint/2010/main" val="3012362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en-US" altLang="zh-TW" dirty="0" smtClean="0"/>
              <a:t>Search</a:t>
            </a:r>
            <a:r>
              <a:rPr lang="zh-TW" altLang="en-US" dirty="0" smtClean="0"/>
              <a:t>欄中鍵入想搜尋的店家名稱，</a:t>
            </a:r>
            <a:r>
              <a:rPr lang="en-US" altLang="zh-TW" dirty="0" smtClean="0"/>
              <a:t>Near</a:t>
            </a:r>
            <a:r>
              <a:rPr lang="zh-TW" altLang="en-US" dirty="0" smtClean="0"/>
              <a:t>欄中鍵入地名或地址，可搜尋符合條件的商家。</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3311912" y="2714283"/>
            <a:ext cx="7100957" cy="3992339"/>
          </a:xfrm>
          <a:prstGeom prst="rect">
            <a:avLst/>
          </a:prstGeom>
        </p:spPr>
      </p:pic>
      <p:sp>
        <p:nvSpPr>
          <p:cNvPr id="5" name="橢圓 4"/>
          <p:cNvSpPr/>
          <p:nvPr/>
        </p:nvSpPr>
        <p:spPr>
          <a:xfrm>
            <a:off x="5564458" y="4276491"/>
            <a:ext cx="1215483" cy="5575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7099880" y="4298795"/>
            <a:ext cx="1022796" cy="535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549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658421" y="1165860"/>
            <a:ext cx="9514403" cy="5349240"/>
          </a:xfrm>
          <a:prstGeom prst="rect">
            <a:avLst/>
          </a:prstGeom>
        </p:spPr>
      </p:pic>
    </p:spTree>
    <p:extLst>
      <p:ext uri="{BB962C8B-B14F-4D97-AF65-F5344CB8AC3E}">
        <p14:creationId xmlns:p14="http://schemas.microsoft.com/office/powerpoint/2010/main" val="1438976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典籍搜尋列表鍾任一商家，即可查看該商家詳細資料</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589212" y="2548419"/>
            <a:ext cx="7197135" cy="4046413"/>
          </a:xfrm>
          <a:prstGeom prst="rect">
            <a:avLst/>
          </a:prstGeom>
        </p:spPr>
      </p:pic>
      <p:sp>
        <p:nvSpPr>
          <p:cNvPr id="5" name="橢圓 4"/>
          <p:cNvSpPr/>
          <p:nvPr/>
        </p:nvSpPr>
        <p:spPr>
          <a:xfrm>
            <a:off x="4282068" y="3490332"/>
            <a:ext cx="3557239"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63414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594625" y="1160104"/>
            <a:ext cx="9795370" cy="5507206"/>
          </a:xfrm>
          <a:prstGeom prst="rect">
            <a:avLst/>
          </a:prstGeom>
        </p:spPr>
      </p:pic>
    </p:spTree>
    <p:extLst>
      <p:ext uri="{BB962C8B-B14F-4D97-AF65-F5344CB8AC3E}">
        <p14:creationId xmlns:p14="http://schemas.microsoft.com/office/powerpoint/2010/main" val="2870438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點擊地圖上方的路線規劃按鈕，可規劃出到達該地的最佳路徑</a:t>
            </a:r>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2589212" y="2544127"/>
            <a:ext cx="7306417" cy="4107853"/>
          </a:xfrm>
          <a:prstGeom prst="rect">
            <a:avLst/>
          </a:prstGeom>
        </p:spPr>
      </p:pic>
      <p:sp>
        <p:nvSpPr>
          <p:cNvPr id="5" name="橢圓 4"/>
          <p:cNvSpPr/>
          <p:nvPr/>
        </p:nvSpPr>
        <p:spPr>
          <a:xfrm>
            <a:off x="7527073" y="3579541"/>
            <a:ext cx="1773044" cy="624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77444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900337" y="1137424"/>
            <a:ext cx="9116092" cy="5125300"/>
          </a:xfrm>
          <a:prstGeom prst="rect">
            <a:avLst/>
          </a:prstGeom>
        </p:spPr>
      </p:pic>
    </p:spTree>
    <p:extLst>
      <p:ext uri="{BB962C8B-B14F-4D97-AF65-F5344CB8AC3E}">
        <p14:creationId xmlns:p14="http://schemas.microsoft.com/office/powerpoint/2010/main" val="392005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ea"/>
                <a:ea typeface="+mn-ea"/>
              </a:rPr>
              <a:t>Yelp API</a:t>
            </a:r>
            <a:r>
              <a:rPr lang="zh-TW" altLang="en-US" dirty="0" smtClean="0">
                <a:latin typeface="+mn-ea"/>
                <a:ea typeface="+mn-ea"/>
              </a:rPr>
              <a:t>簡介</a:t>
            </a:r>
            <a:endParaRPr lang="zh-TW" altLang="en-US" dirty="0">
              <a:latin typeface="+mn-ea"/>
              <a:ea typeface="+mn-ea"/>
            </a:endParaRPr>
          </a:p>
        </p:txBody>
      </p:sp>
      <p:sp>
        <p:nvSpPr>
          <p:cNvPr id="3" name="內容版面配置區 2"/>
          <p:cNvSpPr>
            <a:spLocks noGrp="1"/>
          </p:cNvSpPr>
          <p:nvPr>
            <p:ph idx="1"/>
          </p:nvPr>
        </p:nvSpPr>
        <p:spPr/>
        <p:txBody>
          <a:bodyPr>
            <a:normAutofit/>
          </a:bodyPr>
          <a:lstStyle/>
          <a:p>
            <a:r>
              <a:rPr lang="en-US" altLang="zh-TW" dirty="0">
                <a:latin typeface="+mn-ea"/>
              </a:rPr>
              <a:t>Yelp</a:t>
            </a:r>
            <a:r>
              <a:rPr lang="zh-TW" altLang="en-US" dirty="0">
                <a:latin typeface="+mn-ea"/>
              </a:rPr>
              <a:t>是美國最大的點評網站，被稱作「美國版的大眾點評」， </a:t>
            </a:r>
            <a:r>
              <a:rPr lang="en-US" altLang="zh-TW" dirty="0">
                <a:latin typeface="+mn-ea"/>
              </a:rPr>
              <a:t>2004</a:t>
            </a:r>
            <a:r>
              <a:rPr lang="zh-TW" altLang="en-US" dirty="0">
                <a:latin typeface="+mn-ea"/>
              </a:rPr>
              <a:t>年創立於加州舊金山。在</a:t>
            </a:r>
            <a:r>
              <a:rPr lang="en-US" altLang="zh-TW" dirty="0">
                <a:latin typeface="+mn-ea"/>
              </a:rPr>
              <a:t>O2O</a:t>
            </a:r>
            <a:r>
              <a:rPr lang="zh-TW" altLang="en-US" dirty="0">
                <a:latin typeface="+mn-ea"/>
              </a:rPr>
              <a:t>的平台上，</a:t>
            </a:r>
            <a:r>
              <a:rPr lang="en-US" altLang="zh-TW" dirty="0">
                <a:latin typeface="+mn-ea"/>
              </a:rPr>
              <a:t>Yelp</a:t>
            </a:r>
            <a:r>
              <a:rPr lang="zh-TW" altLang="en-US" dirty="0">
                <a:latin typeface="+mn-ea"/>
              </a:rPr>
              <a:t>的移動端平台觸及的用戶算是名列前茅</a:t>
            </a:r>
            <a:br>
              <a:rPr lang="zh-TW" altLang="en-US" dirty="0">
                <a:latin typeface="+mn-ea"/>
              </a:rPr>
            </a:br>
            <a:endParaRPr lang="en-US" altLang="zh-TW" dirty="0">
              <a:latin typeface="+mn-ea"/>
            </a:endParaRPr>
          </a:p>
          <a:p>
            <a:pPr fontAlgn="base"/>
            <a:r>
              <a:rPr lang="zh-TW" altLang="en-US" dirty="0" smtClean="0">
                <a:latin typeface="+mn-ea"/>
              </a:rPr>
              <a:t>透過</a:t>
            </a:r>
            <a:r>
              <a:rPr lang="en-US" altLang="zh-TW" dirty="0" smtClean="0">
                <a:latin typeface="+mn-ea"/>
              </a:rPr>
              <a:t>Yelp API</a:t>
            </a:r>
            <a:r>
              <a:rPr lang="zh-TW" altLang="en-US" dirty="0" smtClean="0">
                <a:latin typeface="+mn-ea"/>
              </a:rPr>
              <a:t>便可取得</a:t>
            </a:r>
            <a:r>
              <a:rPr lang="en-US" altLang="zh-TW" dirty="0" smtClean="0">
                <a:latin typeface="+mn-ea"/>
              </a:rPr>
              <a:t>Yelp</a:t>
            </a:r>
            <a:r>
              <a:rPr lang="zh-TW" altLang="en-US" dirty="0" smtClean="0">
                <a:latin typeface="+mn-ea"/>
              </a:rPr>
              <a:t>以下的資料</a:t>
            </a:r>
            <a:endParaRPr lang="en-US" altLang="zh-TW" dirty="0" smtClean="0">
              <a:latin typeface="+mn-ea"/>
            </a:endParaRPr>
          </a:p>
          <a:p>
            <a:pPr marL="457200" lvl="1" indent="0" fontAlgn="base">
              <a:buNone/>
            </a:pPr>
            <a:r>
              <a:rPr lang="en-US" altLang="zh-TW" sz="1800" b="1" dirty="0" smtClean="0">
                <a:latin typeface="+mn-ea"/>
                <a:hlinkClick r:id="rId2"/>
              </a:rPr>
              <a:t>Search</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通過關鍵字，位置，類別查找企業，甚至價格水平！</a:t>
            </a:r>
            <a:endParaRPr lang="en-US" altLang="zh-TW" sz="1800" dirty="0" smtClean="0">
              <a:latin typeface="+mn-ea"/>
            </a:endParaRPr>
          </a:p>
          <a:p>
            <a:pPr marL="457200" lvl="1" indent="0" fontAlgn="base">
              <a:buNone/>
            </a:pPr>
            <a:r>
              <a:rPr lang="en-US" altLang="zh-TW" sz="1800" b="1" u="sng" dirty="0">
                <a:latin typeface="+mn-ea"/>
                <a:hlinkClick r:id="rId3"/>
              </a:rPr>
              <a:t>Phone </a:t>
            </a:r>
            <a:r>
              <a:rPr lang="en-US" altLang="zh-TW" sz="1800" b="1" u="sng" dirty="0" smtClean="0">
                <a:latin typeface="+mn-ea"/>
                <a:hlinkClick r:id="rId3"/>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使用</a:t>
            </a:r>
            <a:r>
              <a:rPr lang="zh-TW" altLang="en-US" sz="1800" dirty="0">
                <a:latin typeface="+mn-ea"/>
              </a:rPr>
              <a:t>電話號碼搜索商家</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a:latin typeface="+mn-ea"/>
                <a:hlinkClick r:id="rId4"/>
              </a:rPr>
              <a:t>Transaction </a:t>
            </a:r>
            <a:r>
              <a:rPr lang="en-US" altLang="zh-TW" sz="1800" b="1" u="sng" dirty="0" smtClean="0">
                <a:latin typeface="+mn-ea"/>
                <a:hlinkClick r:id="rId4"/>
              </a:rPr>
              <a:t>Search</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搜索</a:t>
            </a:r>
            <a:r>
              <a:rPr lang="zh-TW" altLang="en-US" sz="1800" dirty="0">
                <a:latin typeface="+mn-ea"/>
              </a:rPr>
              <a:t>支持某些交易的企業，如食品交付和提貨</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dirty="0" smtClean="0">
                <a:latin typeface="+mn-ea"/>
                <a:hlinkClick r:id="rId5"/>
              </a:rPr>
              <a:t>Business</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豐富的業務數據，如照片，</a:t>
            </a:r>
            <a:r>
              <a:rPr lang="en-US" altLang="zh-TW" sz="1800" dirty="0">
                <a:latin typeface="+mn-ea"/>
              </a:rPr>
              <a:t>Yelp</a:t>
            </a:r>
            <a:r>
              <a:rPr lang="zh-TW" altLang="en-US" sz="1800" dirty="0">
                <a:latin typeface="+mn-ea"/>
              </a:rPr>
              <a:t>評級，價格水平和營業時間</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6"/>
              </a:rPr>
              <a:t>Reviews</a:t>
            </a:r>
            <a:r>
              <a:rPr lang="zh-TW" altLang="en-US" sz="1800" b="1" dirty="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返回</a:t>
            </a:r>
            <a:r>
              <a:rPr lang="zh-TW" altLang="en-US" sz="1800" dirty="0">
                <a:latin typeface="+mn-ea"/>
              </a:rPr>
              <a:t>最多</a:t>
            </a:r>
            <a:r>
              <a:rPr lang="en-US" altLang="zh-TW" sz="1800" dirty="0">
                <a:latin typeface="+mn-ea"/>
              </a:rPr>
              <a:t>3</a:t>
            </a:r>
            <a:r>
              <a:rPr lang="zh-TW" altLang="en-US" sz="1800" dirty="0">
                <a:latin typeface="+mn-ea"/>
              </a:rPr>
              <a:t>個審查摘錄的業務</a:t>
            </a:r>
            <a:r>
              <a:rPr lang="zh-TW" altLang="en-US" sz="1800" dirty="0" smtClean="0">
                <a:latin typeface="+mn-ea"/>
              </a:rPr>
              <a:t>。</a:t>
            </a:r>
            <a:endParaRPr lang="en-US" altLang="zh-TW" sz="1800" dirty="0" smtClean="0">
              <a:latin typeface="+mn-ea"/>
            </a:endParaRPr>
          </a:p>
          <a:p>
            <a:pPr marL="457200" lvl="1" indent="0" fontAlgn="base">
              <a:buNone/>
            </a:pPr>
            <a:r>
              <a:rPr lang="en-US" altLang="zh-TW" sz="1800" b="1" u="sng" dirty="0" smtClean="0">
                <a:latin typeface="+mn-ea"/>
                <a:hlinkClick r:id="rId7"/>
              </a:rPr>
              <a:t>Autocomplete</a:t>
            </a:r>
            <a:r>
              <a:rPr lang="zh-TW" altLang="en-US" sz="1800" b="1" dirty="0" smtClean="0">
                <a:latin typeface="+mn-ea"/>
              </a:rPr>
              <a:t> </a:t>
            </a:r>
            <a:r>
              <a:rPr lang="en-US" altLang="zh-TW" sz="1800" b="1" dirty="0" smtClean="0">
                <a:latin typeface="+mn-ea"/>
              </a:rPr>
              <a:t>:</a:t>
            </a:r>
            <a:r>
              <a:rPr lang="zh-TW" altLang="en-US" sz="1800" b="1" dirty="0" smtClean="0">
                <a:latin typeface="+mn-ea"/>
              </a:rPr>
              <a:t> </a:t>
            </a:r>
            <a:r>
              <a:rPr lang="zh-TW" altLang="en-US" sz="1800" dirty="0" smtClean="0">
                <a:latin typeface="+mn-ea"/>
              </a:rPr>
              <a:t>為</a:t>
            </a:r>
            <a:r>
              <a:rPr lang="zh-TW" altLang="en-US" sz="1800" dirty="0">
                <a:latin typeface="+mn-ea"/>
              </a:rPr>
              <a:t>企業，搜索關鍵字和類別提供自動填充建議。</a:t>
            </a:r>
          </a:p>
          <a:p>
            <a:endParaRPr lang="zh-TW" altLang="en-US" dirty="0">
              <a:latin typeface="+mn-ea"/>
            </a:endParaRPr>
          </a:p>
        </p:txBody>
      </p:sp>
    </p:spTree>
    <p:extLst>
      <p:ext uri="{BB962C8B-B14F-4D97-AF65-F5344CB8AC3E}">
        <p14:creationId xmlns:p14="http://schemas.microsoft.com/office/powerpoint/2010/main" val="131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操作方式</a:t>
            </a:r>
            <a:endParaRPr lang="zh-TW" altLang="en-US" dirty="0"/>
          </a:p>
        </p:txBody>
      </p:sp>
      <p:sp>
        <p:nvSpPr>
          <p:cNvPr id="3" name="內容版面配置區 2"/>
          <p:cNvSpPr>
            <a:spLocks noGrp="1"/>
          </p:cNvSpPr>
          <p:nvPr>
            <p:ph idx="1"/>
          </p:nvPr>
        </p:nvSpPr>
        <p:spPr/>
        <p:txBody>
          <a:bodyPr/>
          <a:lstStyle/>
          <a:p>
            <a:r>
              <a:rPr lang="zh-TW" altLang="en-US" dirty="0" smtClean="0"/>
              <a:t>點擊收藏即可瀏覽目前收藏的店家</a:t>
            </a:r>
            <a:r>
              <a:rPr lang="en-US" altLang="zh-TW" dirty="0" smtClean="0"/>
              <a:t>(</a:t>
            </a:r>
            <a:r>
              <a:rPr lang="zh-TW" altLang="en-US" dirty="0" smtClean="0"/>
              <a:t>需登入</a:t>
            </a:r>
            <a:r>
              <a:rPr lang="en-US" altLang="zh-TW" dirty="0" smtClean="0"/>
              <a:t>)</a:t>
            </a:r>
          </a:p>
          <a:p>
            <a:endParaRPr lang="zh-TW" altLang="en-US" dirty="0"/>
          </a:p>
        </p:txBody>
      </p:sp>
      <p:pic>
        <p:nvPicPr>
          <p:cNvPr id="4" name="圖片 3"/>
          <p:cNvPicPr>
            <a:picLocks noChangeAspect="1"/>
          </p:cNvPicPr>
          <p:nvPr/>
        </p:nvPicPr>
        <p:blipFill>
          <a:blip r:embed="rId2"/>
          <a:stretch>
            <a:fillRect/>
          </a:stretch>
        </p:blipFill>
        <p:spPr>
          <a:xfrm>
            <a:off x="2230243" y="2538171"/>
            <a:ext cx="7442462" cy="4184342"/>
          </a:xfrm>
          <a:prstGeom prst="rect">
            <a:avLst/>
          </a:prstGeom>
        </p:spPr>
      </p:pic>
      <p:sp>
        <p:nvSpPr>
          <p:cNvPr id="5" name="橢圓 4"/>
          <p:cNvSpPr/>
          <p:nvPr/>
        </p:nvSpPr>
        <p:spPr>
          <a:xfrm>
            <a:off x="8173844" y="3021981"/>
            <a:ext cx="814039" cy="3122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189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1778399" y="960120"/>
            <a:ext cx="9131536" cy="5133982"/>
          </a:xfrm>
          <a:prstGeom prst="rect">
            <a:avLst/>
          </a:prstGeom>
        </p:spPr>
      </p:pic>
    </p:spTree>
    <p:extLst>
      <p:ext uri="{BB962C8B-B14F-4D97-AF65-F5344CB8AC3E}">
        <p14:creationId xmlns:p14="http://schemas.microsoft.com/office/powerpoint/2010/main" val="4107937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操作故事</a:t>
            </a:r>
            <a:endParaRPr lang="zh-TW" altLang="en-US" dirty="0"/>
          </a:p>
        </p:txBody>
      </p:sp>
      <p:sp>
        <p:nvSpPr>
          <p:cNvPr id="3" name="內容版面配置區 2"/>
          <p:cNvSpPr>
            <a:spLocks noGrp="1"/>
          </p:cNvSpPr>
          <p:nvPr>
            <p:ph idx="1"/>
          </p:nvPr>
        </p:nvSpPr>
        <p:spPr/>
        <p:txBody>
          <a:bodyPr/>
          <a:lstStyle/>
          <a:p>
            <a:r>
              <a:rPr lang="zh-TW" altLang="en-US" b="1" dirty="0"/>
              <a:t>使用者：毛毛</a:t>
            </a:r>
            <a:endParaRPr lang="en-US" altLang="zh-TW" b="1" dirty="0"/>
          </a:p>
          <a:p>
            <a:r>
              <a:rPr lang="zh-TW" altLang="en-US" b="1" dirty="0"/>
              <a:t>職業：海洋大學資工系學生</a:t>
            </a:r>
            <a:endParaRPr lang="en-US" altLang="zh-TW" b="1" dirty="0"/>
          </a:p>
          <a:p>
            <a:r>
              <a:rPr lang="zh-TW" altLang="en-US" b="1" dirty="0"/>
              <a:t>生日：</a:t>
            </a:r>
            <a:r>
              <a:rPr lang="en-US" altLang="zh-TW" b="1" dirty="0"/>
              <a:t>1996/02/02</a:t>
            </a:r>
          </a:p>
          <a:p>
            <a:endParaRPr lang="zh-TW" altLang="en-US" dirty="0"/>
          </a:p>
        </p:txBody>
      </p:sp>
    </p:spTree>
    <p:extLst>
      <p:ext uri="{BB962C8B-B14F-4D97-AF65-F5344CB8AC3E}">
        <p14:creationId xmlns:p14="http://schemas.microsoft.com/office/powerpoint/2010/main" val="228705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毛毛和朋友相約今晚一起去咖啡館做小組報告，但大家不知道哪裡有合適的店家。</a:t>
            </a:r>
            <a:endParaRPr lang="en-US" altLang="zh-TW" b="1" dirty="0"/>
          </a:p>
          <a:p>
            <a:endParaRPr lang="en-US" altLang="zh-TW" b="1" dirty="0"/>
          </a:p>
          <a:p>
            <a:r>
              <a:rPr lang="zh-TW" altLang="en-US" b="1" dirty="0"/>
              <a:t>毛毛在網路上發現了便利的</a:t>
            </a:r>
            <a:r>
              <a:rPr lang="en-US" altLang="zh-TW" b="1" dirty="0" err="1"/>
              <a:t>YelpBlaBla</a:t>
            </a:r>
            <a:r>
              <a:rPr lang="zh-TW" altLang="en-US" b="1" dirty="0"/>
              <a:t>能夠查詢店家，於是想要在上面註冊屬於自己的帳戶</a:t>
            </a:r>
            <a:r>
              <a:rPr lang="zh-TW" altLang="en-US" b="1" dirty="0" smtClean="0"/>
              <a:t>。</a:t>
            </a:r>
            <a:endParaRPr lang="en-US" altLang="zh-TW" b="1" dirty="0" smtClean="0"/>
          </a:p>
          <a:p>
            <a:endParaRPr lang="en-US" altLang="zh-TW" b="1" dirty="0" smtClean="0"/>
          </a:p>
          <a:p>
            <a:r>
              <a:rPr lang="zh-TW" altLang="en-US" b="1" dirty="0"/>
              <a:t>毛毛來到了註冊頁面，輸入了自己的「帳號」 「密碼」 「生日」 「姓名」 「使用者名稱」，成功創辦個人帳戶。</a:t>
            </a:r>
            <a:endParaRPr lang="en-US" altLang="zh-TW" b="1" dirty="0"/>
          </a:p>
          <a:p>
            <a:endParaRPr lang="en-US" altLang="zh-TW" b="1" dirty="0"/>
          </a:p>
          <a:p>
            <a:endParaRPr lang="zh-TW" altLang="en-US" dirty="0"/>
          </a:p>
        </p:txBody>
      </p:sp>
    </p:spTree>
    <p:extLst>
      <p:ext uri="{BB962C8B-B14F-4D97-AF65-F5344CB8AC3E}">
        <p14:creationId xmlns:p14="http://schemas.microsoft.com/office/powerpoint/2010/main" val="39016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毛毛註冊完帳戶後，便來到登入頁面輸入剛剛設定的帳號密碼，成功登入了自己的帳戶。</a:t>
            </a:r>
          </a:p>
          <a:p>
            <a:endParaRPr lang="en-US" altLang="zh-TW" dirty="0" smtClean="0"/>
          </a:p>
          <a:p>
            <a:r>
              <a:rPr lang="zh-TW" altLang="en-US" b="1" dirty="0" smtClean="0"/>
              <a:t>她在</a:t>
            </a:r>
            <a:r>
              <a:rPr lang="en-US" altLang="zh-TW" b="1" dirty="0" err="1"/>
              <a:t>YelpBlaBla</a:t>
            </a:r>
            <a:r>
              <a:rPr lang="zh-TW" altLang="en-US" b="1" dirty="0"/>
              <a:t>首頁的搜尋欄輸入：</a:t>
            </a:r>
            <a:r>
              <a:rPr lang="en-US" altLang="zh-TW" b="1" dirty="0"/>
              <a:t>Starbucks</a:t>
            </a:r>
            <a:r>
              <a:rPr lang="zh-TW" altLang="en-US" b="1" dirty="0"/>
              <a:t>，並按下</a:t>
            </a:r>
            <a:r>
              <a:rPr lang="en-US" altLang="zh-TW" b="1" dirty="0"/>
              <a:t>SEARCH</a:t>
            </a:r>
            <a:r>
              <a:rPr lang="zh-TW" altLang="en-US" b="1" dirty="0"/>
              <a:t>按鈕</a:t>
            </a:r>
            <a:r>
              <a:rPr lang="zh-TW" altLang="en-US" b="1" dirty="0" smtClean="0"/>
              <a:t>。</a:t>
            </a:r>
            <a:endParaRPr lang="en-US" altLang="zh-TW" b="1" dirty="0" smtClean="0"/>
          </a:p>
          <a:p>
            <a:endParaRPr lang="en-US" altLang="zh-TW" b="1" dirty="0"/>
          </a:p>
          <a:p>
            <a:r>
              <a:rPr lang="zh-TW" altLang="en-US" b="1" dirty="0"/>
              <a:t>搜尋結果頁面顯示出附近幾間</a:t>
            </a:r>
            <a:r>
              <a:rPr lang="en-US" altLang="zh-TW" b="1" dirty="0"/>
              <a:t>Starbucks</a:t>
            </a:r>
            <a:r>
              <a:rPr lang="zh-TW" altLang="en-US" b="1" dirty="0"/>
              <a:t>的店家名稱、評分、評論、電話、地址以及</a:t>
            </a:r>
            <a:r>
              <a:rPr lang="en-US" altLang="zh-TW" b="1" dirty="0"/>
              <a:t>GOOGLE MAP</a:t>
            </a:r>
            <a:r>
              <a:rPr lang="zh-TW" altLang="en-US" b="1" dirty="0"/>
              <a:t>地圖位置。</a:t>
            </a:r>
            <a:endParaRPr lang="en-US" altLang="zh-TW" b="1" dirty="0"/>
          </a:p>
          <a:p>
            <a:endParaRPr lang="en-US" altLang="zh-TW" b="1" dirty="0"/>
          </a:p>
          <a:p>
            <a:endParaRPr lang="zh-TW" altLang="en-US" dirty="0"/>
          </a:p>
        </p:txBody>
      </p:sp>
    </p:spTree>
    <p:extLst>
      <p:ext uri="{BB962C8B-B14F-4D97-AF65-F5344CB8AC3E}">
        <p14:creationId xmlns:p14="http://schemas.microsoft.com/office/powerpoint/2010/main" val="2857472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毛毛怕等一下忘記</a:t>
            </a:r>
            <a:r>
              <a:rPr lang="en-US" altLang="zh-TW" b="1" dirty="0"/>
              <a:t>Starbucks</a:t>
            </a:r>
            <a:r>
              <a:rPr lang="zh-TW" altLang="en-US" b="1" dirty="0"/>
              <a:t>的資訊要重新查詢，於是將</a:t>
            </a:r>
            <a:r>
              <a:rPr lang="en-US" altLang="zh-TW" b="1" dirty="0"/>
              <a:t>Starbucks</a:t>
            </a:r>
            <a:r>
              <a:rPr lang="zh-TW" altLang="en-US" b="1" dirty="0"/>
              <a:t>加入收藏，她按下了收藏的按鈕</a:t>
            </a:r>
            <a:r>
              <a:rPr lang="zh-TW" altLang="en-US" b="1" dirty="0" smtClean="0"/>
              <a:t>。</a:t>
            </a:r>
            <a:endParaRPr lang="en-US" altLang="zh-TW" dirty="0" smtClean="0"/>
          </a:p>
          <a:p>
            <a:endParaRPr lang="en-US" altLang="zh-TW" dirty="0"/>
          </a:p>
          <a:p>
            <a:r>
              <a:rPr lang="zh-TW" altLang="en-US" b="1" dirty="0"/>
              <a:t>她</a:t>
            </a:r>
            <a:r>
              <a:rPr lang="zh-TW" altLang="en-US" b="1" dirty="0" smtClean="0"/>
              <a:t>查看</a:t>
            </a:r>
            <a:r>
              <a:rPr lang="zh-TW" altLang="en-US" b="1" dirty="0"/>
              <a:t>了這幾間</a:t>
            </a:r>
            <a:r>
              <a:rPr lang="en-US" altLang="zh-TW" b="1" dirty="0"/>
              <a:t>Starbucks</a:t>
            </a:r>
            <a:r>
              <a:rPr lang="zh-TW" altLang="en-US" b="1" dirty="0"/>
              <a:t>的評價跟位置，決定了要去環境比較安靜距離又近的店家。</a:t>
            </a:r>
          </a:p>
          <a:p>
            <a:endParaRPr lang="zh-TW" altLang="en-US" dirty="0"/>
          </a:p>
        </p:txBody>
      </p:sp>
    </p:spTree>
    <p:extLst>
      <p:ext uri="{BB962C8B-B14F-4D97-AF65-F5344CB8AC3E}">
        <p14:creationId xmlns:p14="http://schemas.microsoft.com/office/powerpoint/2010/main" val="121689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操作故事</a:t>
            </a:r>
          </a:p>
        </p:txBody>
      </p:sp>
      <p:sp>
        <p:nvSpPr>
          <p:cNvPr id="3" name="內容版面配置區 2"/>
          <p:cNvSpPr>
            <a:spLocks noGrp="1"/>
          </p:cNvSpPr>
          <p:nvPr>
            <p:ph idx="1"/>
          </p:nvPr>
        </p:nvSpPr>
        <p:spPr/>
        <p:txBody>
          <a:bodyPr/>
          <a:lstStyle/>
          <a:p>
            <a:r>
              <a:rPr lang="zh-TW" altLang="en-US" b="1" dirty="0"/>
              <a:t>赴約時，朋友突然傳訊息詢問要去的</a:t>
            </a:r>
            <a:r>
              <a:rPr lang="en-US" altLang="zh-TW" b="1" dirty="0"/>
              <a:t>Starbucks</a:t>
            </a:r>
            <a:r>
              <a:rPr lang="zh-TW" altLang="en-US" b="1" dirty="0"/>
              <a:t>地址，毛毛一時想不起來，於是打開</a:t>
            </a:r>
            <a:r>
              <a:rPr lang="en-US" altLang="zh-TW" b="1" dirty="0" err="1"/>
              <a:t>YelpBlaBla</a:t>
            </a:r>
            <a:r>
              <a:rPr lang="zh-TW" altLang="en-US" b="1" dirty="0"/>
              <a:t>登入帳號後，來到了個人的收藏列表，順利地找到早上查詢的資訊。</a:t>
            </a:r>
            <a:endParaRPr lang="en-US" altLang="zh-TW" b="1" dirty="0"/>
          </a:p>
          <a:p>
            <a:endParaRPr lang="en-US" altLang="zh-TW" b="1" dirty="0"/>
          </a:p>
          <a:p>
            <a:r>
              <a:rPr lang="zh-TW" altLang="en-US" b="1" dirty="0"/>
              <a:t>朋友們根據上面的資訊到達</a:t>
            </a:r>
            <a:r>
              <a:rPr lang="en-US" altLang="zh-TW" b="1" dirty="0"/>
              <a:t>Starbucks</a:t>
            </a:r>
            <a:r>
              <a:rPr lang="zh-TW" altLang="en-US" b="1" dirty="0"/>
              <a:t>，順利的完成小組報告！</a:t>
            </a:r>
          </a:p>
          <a:p>
            <a:endParaRPr lang="zh-TW" altLang="en-US" dirty="0"/>
          </a:p>
        </p:txBody>
      </p:sp>
    </p:spTree>
    <p:extLst>
      <p:ext uri="{BB962C8B-B14F-4D97-AF65-F5344CB8AC3E}">
        <p14:creationId xmlns:p14="http://schemas.microsoft.com/office/powerpoint/2010/main" val="824180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操作方式</a:t>
            </a:r>
          </a:p>
        </p:txBody>
      </p:sp>
      <p:sp>
        <p:nvSpPr>
          <p:cNvPr id="3" name="內容版面配置區 2"/>
          <p:cNvSpPr>
            <a:spLocks noGrp="1"/>
          </p:cNvSpPr>
          <p:nvPr>
            <p:ph idx="1"/>
          </p:nvPr>
        </p:nvSpPr>
        <p:spPr/>
        <p:txBody>
          <a:bodyPr/>
          <a:lstStyle/>
          <a:p>
            <a:r>
              <a:rPr lang="zh-TW" altLang="en-US" dirty="0" smtClean="0"/>
              <a:t>收藏列表亦可點擊商家觀看詳細資料。</a:t>
            </a:r>
            <a:endParaRPr lang="en-US" altLang="zh-TW" dirty="0" smtClean="0"/>
          </a:p>
          <a:p>
            <a:r>
              <a:rPr lang="zh-TW" altLang="en-US" dirty="0" smtClean="0"/>
              <a:t>詳細資料中，店家名稱旁的愛心，若為紅色代表此店家已被加入收藏，白色則無。</a:t>
            </a:r>
            <a:endParaRPr lang="en-US" altLang="zh-TW" dirty="0" smtClean="0"/>
          </a:p>
          <a:p>
            <a:r>
              <a:rPr lang="zh-TW" altLang="en-US" dirty="0" smtClean="0"/>
              <a:t>路線規劃可選擇由搜尋時輸入的地名為起點或是由裝置現在位置為起點。</a:t>
            </a:r>
            <a:endParaRPr lang="en-US" altLang="zh-TW" dirty="0" smtClean="0"/>
          </a:p>
          <a:p>
            <a:r>
              <a:rPr lang="zh-TW" altLang="en-US" dirty="0" smtClean="0"/>
              <a:t>路線規劃可選擇四種不同的交通方式。</a:t>
            </a:r>
            <a:endParaRPr lang="en-US" altLang="zh-TW" dirty="0" smtClean="0"/>
          </a:p>
          <a:p>
            <a:endParaRPr lang="zh-TW" altLang="en-US" dirty="0"/>
          </a:p>
        </p:txBody>
      </p:sp>
    </p:spTree>
    <p:extLst>
      <p:ext uri="{BB962C8B-B14F-4D97-AF65-F5344CB8AC3E}">
        <p14:creationId xmlns:p14="http://schemas.microsoft.com/office/powerpoint/2010/main" val="3547676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Functional Map</a:t>
            </a:r>
            <a:endParaRPr lang="zh-TW" altLang="en-US" dirty="0"/>
          </a:p>
        </p:txBody>
      </p:sp>
      <p:sp>
        <p:nvSpPr>
          <p:cNvPr id="3" name="內容版面配置區 2"/>
          <p:cNvSpPr>
            <a:spLocks noGrp="1"/>
          </p:cNvSpPr>
          <p:nvPr>
            <p:ph idx="1"/>
          </p:nvPr>
        </p:nvSpPr>
        <p:spPr>
          <a:xfrm>
            <a:off x="2879358" y="1975339"/>
            <a:ext cx="8915400" cy="3777622"/>
          </a:xfrm>
        </p:spPr>
        <p:txBody>
          <a:bodyPr/>
          <a:lstStyle/>
          <a:p>
            <a:endParaRPr lang="zh-TW" altLang="en-US" dirty="0"/>
          </a:p>
        </p:txBody>
      </p:sp>
      <p:cxnSp>
        <p:nvCxnSpPr>
          <p:cNvPr id="12" name="直線單箭頭接點 11"/>
          <p:cNvCxnSpPr/>
          <p:nvPr/>
        </p:nvCxnSpPr>
        <p:spPr>
          <a:xfrm flipV="1">
            <a:off x="4515779" y="3330451"/>
            <a:ext cx="887311" cy="636162"/>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4515779" y="1975339"/>
            <a:ext cx="887311" cy="199127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4513713" y="3798950"/>
            <a:ext cx="889378" cy="90644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4542552" y="3816281"/>
            <a:ext cx="860538" cy="2232834"/>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7282940" y="197785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7327710" y="4705391"/>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7376052" y="6049114"/>
            <a:ext cx="643722" cy="1"/>
          </a:xfrm>
          <a:prstGeom prst="straightConnector1">
            <a:avLst/>
          </a:prstGeom>
          <a:ln>
            <a:solidFill>
              <a:srgbClr val="DC7B54"/>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53857" y="352293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Homepage</a:t>
            </a:r>
          </a:p>
        </p:txBody>
      </p:sp>
      <p:sp>
        <p:nvSpPr>
          <p:cNvPr id="20" name="矩形 19"/>
          <p:cNvSpPr/>
          <p:nvPr/>
        </p:nvSpPr>
        <p:spPr>
          <a:xfrm>
            <a:off x="5429863" y="5631722"/>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a:t>
            </a:r>
          </a:p>
        </p:txBody>
      </p:sp>
      <p:sp>
        <p:nvSpPr>
          <p:cNvPr id="21" name="矩形 20"/>
          <p:cNvSpPr/>
          <p:nvPr/>
        </p:nvSpPr>
        <p:spPr>
          <a:xfrm>
            <a:off x="5417642" y="427046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a:t>
            </a:r>
          </a:p>
        </p:txBody>
      </p:sp>
      <p:sp>
        <p:nvSpPr>
          <p:cNvPr id="22" name="矩形 21"/>
          <p:cNvSpPr/>
          <p:nvPr/>
        </p:nvSpPr>
        <p:spPr>
          <a:xfrm>
            <a:off x="5417642" y="285946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Sign up</a:t>
            </a:r>
          </a:p>
        </p:txBody>
      </p:sp>
      <p:sp>
        <p:nvSpPr>
          <p:cNvPr id="23" name="矩形 22"/>
          <p:cNvSpPr/>
          <p:nvPr/>
        </p:nvSpPr>
        <p:spPr>
          <a:xfrm>
            <a:off x="5417642" y="156422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in</a:t>
            </a:r>
          </a:p>
        </p:txBody>
      </p:sp>
      <p:sp>
        <p:nvSpPr>
          <p:cNvPr id="24" name="矩形 23"/>
          <p:cNvSpPr/>
          <p:nvPr/>
        </p:nvSpPr>
        <p:spPr>
          <a:xfrm>
            <a:off x="7935888" y="1592279"/>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 out</a:t>
            </a:r>
          </a:p>
        </p:txBody>
      </p:sp>
      <p:sp>
        <p:nvSpPr>
          <p:cNvPr id="27" name="矩形 26"/>
          <p:cNvSpPr/>
          <p:nvPr/>
        </p:nvSpPr>
        <p:spPr>
          <a:xfrm>
            <a:off x="8019774" y="5633604"/>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CollectDetail</a:t>
            </a:r>
            <a:endParaRPr lang="en-US" altLang="zh-TW" dirty="0" smtClean="0"/>
          </a:p>
        </p:txBody>
      </p:sp>
      <p:sp>
        <p:nvSpPr>
          <p:cNvPr id="28" name="矩形 27"/>
          <p:cNvSpPr/>
          <p:nvPr/>
        </p:nvSpPr>
        <p:spPr>
          <a:xfrm>
            <a:off x="7971432" y="4322331"/>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SearchDetail</a:t>
            </a:r>
            <a:endParaRPr lang="en-US" altLang="zh-TW" dirty="0" smtClean="0"/>
          </a:p>
        </p:txBody>
      </p:sp>
    </p:spTree>
    <p:extLst>
      <p:ext uri="{BB962C8B-B14F-4D97-AF65-F5344CB8AC3E}">
        <p14:creationId xmlns:p14="http://schemas.microsoft.com/office/powerpoint/2010/main" val="27479794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1051516285"/>
              </p:ext>
            </p:extLst>
          </p:nvPr>
        </p:nvGraphicFramePr>
        <p:xfrm>
          <a:off x="2592925" y="1905000"/>
          <a:ext cx="8911686" cy="4982731"/>
        </p:xfrm>
        <a:graphic>
          <a:graphicData uri="http://schemas.openxmlformats.org/drawingml/2006/table">
            <a:tbl>
              <a:tblPr/>
              <a:tblGrid>
                <a:gridCol w="1485281">
                  <a:extLst>
                    <a:ext uri="{9D8B030D-6E8A-4147-A177-3AD203B41FA5}">
                      <a16:colId xmlns:a16="http://schemas.microsoft.com/office/drawing/2014/main" val="1522341846"/>
                    </a:ext>
                  </a:extLst>
                </a:gridCol>
                <a:gridCol w="1485281">
                  <a:extLst>
                    <a:ext uri="{9D8B030D-6E8A-4147-A177-3AD203B41FA5}">
                      <a16:colId xmlns:a16="http://schemas.microsoft.com/office/drawing/2014/main" val="2946085095"/>
                    </a:ext>
                  </a:extLst>
                </a:gridCol>
                <a:gridCol w="1485281">
                  <a:extLst>
                    <a:ext uri="{9D8B030D-6E8A-4147-A177-3AD203B41FA5}">
                      <a16:colId xmlns:a16="http://schemas.microsoft.com/office/drawing/2014/main" val="1484590244"/>
                    </a:ext>
                  </a:extLst>
                </a:gridCol>
                <a:gridCol w="1485281">
                  <a:extLst>
                    <a:ext uri="{9D8B030D-6E8A-4147-A177-3AD203B41FA5}">
                      <a16:colId xmlns:a16="http://schemas.microsoft.com/office/drawing/2014/main" val="2065224063"/>
                    </a:ext>
                  </a:extLst>
                </a:gridCol>
                <a:gridCol w="1485281">
                  <a:extLst>
                    <a:ext uri="{9D8B030D-6E8A-4147-A177-3AD203B41FA5}">
                      <a16:colId xmlns:a16="http://schemas.microsoft.com/office/drawing/2014/main" val="2981450376"/>
                    </a:ext>
                  </a:extLst>
                </a:gridCol>
                <a:gridCol w="1485281">
                  <a:extLst>
                    <a:ext uri="{9D8B030D-6E8A-4147-A177-3AD203B41FA5}">
                      <a16:colId xmlns:a16="http://schemas.microsoft.com/office/drawing/2014/main" val="32214980"/>
                    </a:ext>
                  </a:extLst>
                </a:gridCol>
              </a:tblGrid>
              <a:tr h="315223">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User Story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dirty="0">
                          <a:solidFill>
                            <a:srgbClr val="000000"/>
                          </a:solidFill>
                          <a:effectLst/>
                          <a:latin typeface="Calibri" panose="020F0502020204030204" pitchFamily="34" charset="0"/>
                          <a:ea typeface="新細明體" panose="02020500000000000000" pitchFamily="18" charset="-120"/>
                        </a:rPr>
                        <a:t>Backlog Item</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 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Task</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Estimate</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2">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Responsi-bility</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1605823167"/>
                  </a:ext>
                </a:extLst>
              </a:tr>
              <a:tr h="169735">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ID</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l" fontAlgn="ctr"/>
                      <a:r>
                        <a:rPr lang="en-US" sz="1400" b="1" i="0" u="none" strike="noStrike">
                          <a:solidFill>
                            <a:srgbClr val="000000"/>
                          </a:solidFill>
                          <a:effectLst/>
                          <a:latin typeface="Calibri" panose="020F0502020204030204" pitchFamily="34" charset="0"/>
                          <a:ea typeface="新細明體" panose="02020500000000000000" pitchFamily="18" charset="-120"/>
                        </a:rPr>
                        <a:t>(hr)</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vMerge="1">
                  <a:txBody>
                    <a:bodyPr/>
                    <a:lstStyle/>
                    <a:p>
                      <a:endParaRPr lang="zh-TW" altLang="en-US"/>
                    </a:p>
                  </a:txBody>
                  <a:tcPr/>
                </a:tc>
                <a:extLst>
                  <a:ext uri="{0D108BD9-81ED-4DB2-BD59-A6C34878D82A}">
                    <a16:rowId xmlns:a16="http://schemas.microsoft.com/office/drawing/2014/main" val="3878030640"/>
                  </a:ext>
                </a:extLst>
              </a:tr>
              <a:tr h="660758">
                <a:tc rowSpan="4">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身為一個使用者，我可以用關鍵字查詢店家。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POST</a:t>
                      </a:r>
                      <a:r>
                        <a:rPr lang="zh-TW" altLang="en-US" sz="1400" b="0" i="0" u="none" strike="noStrike">
                          <a:solidFill>
                            <a:srgbClr val="000000"/>
                          </a:solidFill>
                          <a:effectLst/>
                          <a:latin typeface="Calibri" panose="020F0502020204030204" pitchFamily="34" charset="0"/>
                          <a:ea typeface="新細明體" panose="02020500000000000000" pitchFamily="18" charset="-120"/>
                        </a:rPr>
                        <a:t>使用者輸入的資料</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160651"/>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SERVLET</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225863"/>
                  </a:ext>
                </a:extLst>
              </a:tr>
              <a:tr h="49708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回傳資料給</a:t>
                      </a:r>
                      <a:r>
                        <a:rPr lang="en-US" sz="1400" b="0" i="0" u="none" strike="noStrike">
                          <a:solidFill>
                            <a:srgbClr val="000000"/>
                          </a:solidFill>
                          <a:effectLst/>
                          <a:latin typeface="新細明體" panose="02020500000000000000" pitchFamily="18" charset="-120"/>
                          <a:ea typeface="新細明體" panose="02020500000000000000" pitchFamily="18" charset="-120"/>
                        </a:rPr>
                        <a:t>JSP</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呈現</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3699192"/>
                  </a:ext>
                </a:extLst>
              </a:tr>
              <a:tr h="32734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JSP</a:t>
                      </a:r>
                      <a:r>
                        <a:rPr lang="zh-TW" altLang="en-US" sz="1400" b="0" i="0" u="none" strike="noStrike">
                          <a:solidFill>
                            <a:srgbClr val="000000"/>
                          </a:solidFill>
                          <a:effectLst/>
                          <a:latin typeface="Calibri" panose="020F0502020204030204" pitchFamily="34" charset="0"/>
                          <a:ea typeface="新細明體" panose="02020500000000000000" pitchFamily="18" charset="-120"/>
                        </a:rPr>
                        <a:t>處理</a:t>
                      </a:r>
                      <a:r>
                        <a:rPr lang="en-US" sz="1400" b="0" i="0" u="none" strike="noStrike">
                          <a:solidFill>
                            <a:srgbClr val="000000"/>
                          </a:solidFill>
                          <a:effectLst/>
                          <a:latin typeface="Calibri" panose="020F0502020204030204" pitchFamily="34" charset="0"/>
                          <a:ea typeface="新細明體" panose="02020500000000000000" pitchFamily="18" charset="-120"/>
                        </a:rPr>
                        <a:t>JSON</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彭冠傑</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852874"/>
                  </a:ext>
                </a:extLst>
              </a:tr>
              <a:tr h="824431">
                <a:tc rowSpan="3">
                  <a:txBody>
                    <a:bodyPr/>
                    <a:lstStyle/>
                    <a:p>
                      <a:pPr algn="r" fontAlgn="ctr"/>
                      <a:r>
                        <a:rPr lang="en-US" altLang="zh-TW" sz="1400" b="0" i="0" u="none" strike="noStrike" dirty="0">
                          <a:solidFill>
                            <a:srgbClr val="000000"/>
                          </a:solidFill>
                          <a:effectLst/>
                          <a:latin typeface="Calibri" panose="020F0502020204030204" pitchFamily="34" charset="0"/>
                          <a:ea typeface="新細明體" panose="02020500000000000000" pitchFamily="18" charset="-120"/>
                        </a:rPr>
                        <a:t>2</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身為一個使用者，我可以尋找我附近的店家</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自動定位現在位置並在地圖上顯示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6819481"/>
                  </a:ext>
                </a:extLst>
              </a:tr>
              <a:tr h="1151779">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輸入地址或經緯度定位位置並在地圖上顯示</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849533"/>
                  </a:ext>
                </a:extLst>
              </a:tr>
              <a:tr h="660758">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尋找到達目的地的最佳路線</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吉天仲</a:t>
                      </a:r>
                    </a:p>
                  </a:txBody>
                  <a:tcPr marL="4642" marR="4642" marT="464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2000"/>
                  </a:ext>
                </a:extLst>
              </a:tr>
            </a:tbl>
          </a:graphicData>
        </a:graphic>
      </p:graphicFrame>
    </p:spTree>
    <p:extLst>
      <p:ext uri="{BB962C8B-B14F-4D97-AF65-F5344CB8AC3E}">
        <p14:creationId xmlns:p14="http://schemas.microsoft.com/office/powerpoint/2010/main" val="104292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技術概念和特色</a:t>
            </a:r>
            <a:endParaRPr lang="zh-TW" altLang="en-US" dirty="0"/>
          </a:p>
        </p:txBody>
      </p:sp>
      <p:sp>
        <p:nvSpPr>
          <p:cNvPr id="3" name="內容版面配置區 2"/>
          <p:cNvSpPr>
            <a:spLocks noGrp="1"/>
          </p:cNvSpPr>
          <p:nvPr>
            <p:ph idx="1"/>
          </p:nvPr>
        </p:nvSpPr>
        <p:spPr/>
        <p:txBody>
          <a:bodyPr/>
          <a:lstStyle/>
          <a:p>
            <a:r>
              <a:rPr lang="zh-TW" altLang="en-US" dirty="0" smtClean="0"/>
              <a:t>透過簡易的</a:t>
            </a:r>
            <a:r>
              <a:rPr lang="en-US" altLang="zh-TW" dirty="0" smtClean="0"/>
              <a:t>Http Get</a:t>
            </a:r>
            <a:r>
              <a:rPr lang="zh-TW" altLang="en-US" dirty="0" smtClean="0"/>
              <a:t>即可獲得許</a:t>
            </a:r>
            <a:r>
              <a:rPr lang="zh-TW" altLang="en-US" dirty="0"/>
              <a:t>多</a:t>
            </a:r>
            <a:r>
              <a:rPr lang="zh-TW" altLang="en-US" dirty="0" smtClean="0"/>
              <a:t>店家的資訊，包含</a:t>
            </a:r>
            <a:endParaRPr lang="en-US" altLang="zh-TW" dirty="0" smtClean="0"/>
          </a:p>
          <a:p>
            <a:pPr lvl="1"/>
            <a:r>
              <a:rPr lang="zh-TW" altLang="en-US" dirty="0" smtClean="0"/>
              <a:t>餐廳</a:t>
            </a:r>
            <a:endParaRPr lang="en-US" altLang="zh-TW" dirty="0" smtClean="0"/>
          </a:p>
          <a:p>
            <a:pPr lvl="1"/>
            <a:r>
              <a:rPr lang="zh-TW" altLang="en-US" dirty="0" smtClean="0"/>
              <a:t>快遞</a:t>
            </a:r>
            <a:endParaRPr lang="en-US" altLang="zh-TW" dirty="0" smtClean="0"/>
          </a:p>
          <a:p>
            <a:pPr lvl="1"/>
            <a:r>
              <a:rPr lang="zh-TW" altLang="en-US" dirty="0" smtClean="0"/>
              <a:t>景點</a:t>
            </a:r>
            <a:endParaRPr lang="en-US" altLang="zh-TW" dirty="0" smtClean="0"/>
          </a:p>
          <a:p>
            <a:pPr lvl="1"/>
            <a:endParaRPr lang="en-US" altLang="zh-TW" dirty="0" smtClean="0"/>
          </a:p>
          <a:p>
            <a:r>
              <a:rPr lang="zh-TW" altLang="en-US" dirty="0" smtClean="0"/>
              <a:t>可</a:t>
            </a:r>
            <a:r>
              <a:rPr lang="zh-TW" altLang="en-US" dirty="0"/>
              <a:t>設定的參數多樣</a:t>
            </a:r>
            <a:endParaRPr lang="en-US" altLang="zh-TW" dirty="0"/>
          </a:p>
          <a:p>
            <a:pPr lvl="1"/>
            <a:r>
              <a:rPr lang="zh-TW" altLang="en-US" dirty="0"/>
              <a:t>店家名稱</a:t>
            </a:r>
            <a:endParaRPr lang="en-US" altLang="zh-TW" dirty="0"/>
          </a:p>
          <a:p>
            <a:pPr lvl="1"/>
            <a:r>
              <a:rPr lang="zh-TW" altLang="en-US" dirty="0"/>
              <a:t>距離</a:t>
            </a:r>
            <a:endParaRPr lang="en-US" altLang="zh-TW" dirty="0"/>
          </a:p>
          <a:p>
            <a:pPr lvl="1"/>
            <a:r>
              <a:rPr lang="zh-TW" altLang="en-US" dirty="0"/>
              <a:t>區域</a:t>
            </a:r>
            <a:endParaRPr lang="en-US" altLang="zh-TW" dirty="0"/>
          </a:p>
          <a:p>
            <a:pPr lvl="1"/>
            <a:r>
              <a:rPr lang="zh-TW" altLang="en-US" dirty="0"/>
              <a:t>營業時間</a:t>
            </a:r>
          </a:p>
          <a:p>
            <a:pPr lvl="1"/>
            <a:endParaRPr lang="en-US" altLang="zh-TW" dirty="0" smtClean="0"/>
          </a:p>
        </p:txBody>
      </p:sp>
    </p:spTree>
    <p:extLst>
      <p:ext uri="{BB962C8B-B14F-4D97-AF65-F5344CB8AC3E}">
        <p14:creationId xmlns:p14="http://schemas.microsoft.com/office/powerpoint/2010/main" val="2539187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backlog</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2530727430"/>
              </p:ext>
            </p:extLst>
          </p:nvPr>
        </p:nvGraphicFramePr>
        <p:xfrm>
          <a:off x="2592924" y="1904998"/>
          <a:ext cx="8911686" cy="4235303"/>
        </p:xfrm>
        <a:graphic>
          <a:graphicData uri="http://schemas.openxmlformats.org/drawingml/2006/table">
            <a:tbl>
              <a:tblPr/>
              <a:tblGrid>
                <a:gridCol w="1485281">
                  <a:extLst>
                    <a:ext uri="{9D8B030D-6E8A-4147-A177-3AD203B41FA5}">
                      <a16:colId xmlns:a16="http://schemas.microsoft.com/office/drawing/2014/main" val="181454588"/>
                    </a:ext>
                  </a:extLst>
                </a:gridCol>
                <a:gridCol w="1485281">
                  <a:extLst>
                    <a:ext uri="{9D8B030D-6E8A-4147-A177-3AD203B41FA5}">
                      <a16:colId xmlns:a16="http://schemas.microsoft.com/office/drawing/2014/main" val="1299287274"/>
                    </a:ext>
                  </a:extLst>
                </a:gridCol>
                <a:gridCol w="1485281">
                  <a:extLst>
                    <a:ext uri="{9D8B030D-6E8A-4147-A177-3AD203B41FA5}">
                      <a16:colId xmlns:a16="http://schemas.microsoft.com/office/drawing/2014/main" val="2196774209"/>
                    </a:ext>
                  </a:extLst>
                </a:gridCol>
                <a:gridCol w="1485281">
                  <a:extLst>
                    <a:ext uri="{9D8B030D-6E8A-4147-A177-3AD203B41FA5}">
                      <a16:colId xmlns:a16="http://schemas.microsoft.com/office/drawing/2014/main" val="2497886750"/>
                    </a:ext>
                  </a:extLst>
                </a:gridCol>
                <a:gridCol w="1485281">
                  <a:extLst>
                    <a:ext uri="{9D8B030D-6E8A-4147-A177-3AD203B41FA5}">
                      <a16:colId xmlns:a16="http://schemas.microsoft.com/office/drawing/2014/main" val="883960185"/>
                    </a:ext>
                  </a:extLst>
                </a:gridCol>
                <a:gridCol w="1485281">
                  <a:extLst>
                    <a:ext uri="{9D8B030D-6E8A-4147-A177-3AD203B41FA5}">
                      <a16:colId xmlns:a16="http://schemas.microsoft.com/office/drawing/2014/main" val="3966886544"/>
                    </a:ext>
                  </a:extLst>
                </a:gridCol>
              </a:tblGrid>
              <a:tr h="323528">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身為一個使用者，我可以註冊並使用其他功能</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註冊</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4241300"/>
                  </a:ext>
                </a:extLst>
              </a:tr>
              <a:tr h="338935">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登入登出</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911925"/>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設計並架設資料庫</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8</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黃佳惠</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7817131"/>
                  </a:ext>
                </a:extLst>
              </a:tr>
              <a:tr h="505321">
                <a:tc rowSpan="3">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ct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身為一個使用者，我可以看到漂亮的</a:t>
                      </a:r>
                      <a:r>
                        <a:rPr lang="en-US" sz="1400" b="0" i="0" u="none" strike="noStrike" dirty="0">
                          <a:solidFill>
                            <a:srgbClr val="000000"/>
                          </a:solidFill>
                          <a:effectLst/>
                          <a:latin typeface="新細明體" panose="02020500000000000000" pitchFamily="18" charset="-120"/>
                          <a:ea typeface="新細明體" panose="02020500000000000000" pitchFamily="18" charset="-120"/>
                        </a:rPr>
                        <a:t>UI</a:t>
                      </a:r>
                      <a:r>
                        <a:rPr lang="zh-TW" altLang="en-US" sz="1400" b="0" i="0" u="none" strike="noStrike" dirty="0">
                          <a:solidFill>
                            <a:srgbClr val="000000"/>
                          </a:solidFill>
                          <a:effectLst/>
                          <a:latin typeface="新細明體" panose="02020500000000000000" pitchFamily="18" charset="-120"/>
                          <a:ea typeface="新細明體" panose="02020500000000000000" pitchFamily="18" charset="-120"/>
                        </a:rPr>
                        <a:t>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介面呈現與美化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984586"/>
                  </a:ext>
                </a:extLst>
              </a:tr>
              <a:tr h="665544">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用</a:t>
                      </a:r>
                      <a:r>
                        <a:rPr lang="en-US" sz="1400" b="0" i="0" u="none" strike="noStrike">
                          <a:solidFill>
                            <a:srgbClr val="000000"/>
                          </a:solidFill>
                          <a:effectLst/>
                          <a:latin typeface="新細明體" panose="02020500000000000000" pitchFamily="18" charset="-120"/>
                          <a:ea typeface="新細明體" panose="02020500000000000000" pitchFamily="18" charset="-120"/>
                        </a:rPr>
                        <a:t>JQUERY</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做更好的呈現</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725816"/>
                  </a:ext>
                </a:extLst>
              </a:tr>
              <a:tr h="671707">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3</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自訂使用者喜愛的背景顏色</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田慶秋</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426692"/>
                  </a:ext>
                </a:extLst>
              </a:tr>
              <a:tr h="500700">
                <a:tc rowSpan="2">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身為一個</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使用者，可以方便的使用</a:t>
                      </a:r>
                      <a:r>
                        <a:rPr lang="en-US" sz="1400" b="0" i="0" u="none" strike="noStrike">
                          <a:solidFill>
                            <a:srgbClr val="000000"/>
                          </a:solidFill>
                          <a:effectLst/>
                          <a:latin typeface="新細明體" panose="02020500000000000000" pitchFamily="18" charset="-120"/>
                          <a:ea typeface="新細明體" panose="02020500000000000000" pitchFamily="18" charset="-120"/>
                        </a:rPr>
                        <a:t>API</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1</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將搜尋方法抽象化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192251"/>
                  </a:ext>
                </a:extLst>
              </a:tr>
              <a:tr h="505321">
                <a:tc vMerge="1">
                  <a:txBody>
                    <a:bodyPr/>
                    <a:lstStyle/>
                    <a:p>
                      <a:endParaRPr lang="zh-TW" altLang="en-US"/>
                    </a:p>
                  </a:txBody>
                  <a:tcPr/>
                </a:tc>
                <a:tc vMerge="1">
                  <a:txBody>
                    <a:bodyPr/>
                    <a:lstStyle/>
                    <a:p>
                      <a:endParaRPr lang="zh-TW" altLang="en-US"/>
                    </a:p>
                  </a:txBody>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5</a:t>
                      </a:r>
                      <a:r>
                        <a:rPr lang="zh-TW" altLang="en-US" sz="1400" b="0" i="0" u="none" strike="noStrike">
                          <a:solidFill>
                            <a:srgbClr val="000000"/>
                          </a:solidFill>
                          <a:effectLst/>
                          <a:latin typeface="Calibri" panose="020F0502020204030204" pitchFamily="34" charset="0"/>
                          <a:ea typeface="新細明體" panose="02020500000000000000" pitchFamily="18" charset="-120"/>
                        </a:rPr>
                        <a:t>月</a:t>
                      </a:r>
                      <a:r>
                        <a:rPr lang="en-US" altLang="zh-TW" sz="1400" b="0" i="0" u="none" strike="noStrike">
                          <a:solidFill>
                            <a:srgbClr val="000000"/>
                          </a:solidFill>
                          <a:effectLst/>
                          <a:latin typeface="Calibri" panose="020F0502020204030204" pitchFamily="34" charset="0"/>
                          <a:ea typeface="新細明體" panose="02020500000000000000" pitchFamily="18" charset="-120"/>
                        </a:rPr>
                        <a:t>2</a:t>
                      </a:r>
                      <a:r>
                        <a:rPr lang="zh-TW" altLang="en-US" sz="1400" b="0" i="0" u="none" strike="noStrike">
                          <a:solidFill>
                            <a:srgbClr val="000000"/>
                          </a:solidFill>
                          <a:effectLst/>
                          <a:latin typeface="Calibri" panose="020F0502020204030204" pitchFamily="34" charset="0"/>
                          <a:ea typeface="新細明體" panose="02020500000000000000" pitchFamily="18" charset="-120"/>
                        </a:rPr>
                        <a:t>日</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將搜尋結果抽象化</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altLang="zh-TW" sz="1400" b="0" i="0" u="none" strike="noStrike">
                          <a:solidFill>
                            <a:srgbClr val="000000"/>
                          </a:solidFill>
                          <a:effectLst/>
                          <a:latin typeface="Calibri" panose="020F0502020204030204" pitchFamily="34" charset="0"/>
                          <a:ea typeface="新細明體" panose="02020500000000000000" pitchFamily="18" charset="-120"/>
                        </a:rPr>
                        <a:t>4</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zh-TW" altLang="en-US" sz="1400" b="0" i="0" u="none" strike="noStrike">
                          <a:solidFill>
                            <a:srgbClr val="000000"/>
                          </a:solidFill>
                          <a:effectLst/>
                          <a:latin typeface="新細明體" panose="02020500000000000000" pitchFamily="18" charset="-120"/>
                          <a:ea typeface="新細明體" panose="02020500000000000000" pitchFamily="18" charset="-120"/>
                        </a:rPr>
                        <a:t>陳威廷</a:t>
                      </a:r>
                    </a:p>
                  </a:txBody>
                  <a:tcPr marL="5566" marR="5566" marT="556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6201242"/>
                  </a:ext>
                </a:extLst>
              </a:tr>
              <a:tr h="166386">
                <a:tc gridSpan="2">
                  <a:txBody>
                    <a:bodyPr/>
                    <a:lstStyle/>
                    <a:p>
                      <a:pPr algn="l" fontAlgn="ctr"/>
                      <a:r>
                        <a:rPr lang="en-US" sz="1400" b="0" i="0" u="none" strike="noStrike">
                          <a:solidFill>
                            <a:srgbClr val="000000"/>
                          </a:solidFill>
                          <a:effectLst/>
                          <a:latin typeface="Calibri" panose="020F0502020204030204" pitchFamily="34" charset="0"/>
                          <a:ea typeface="新細明體" panose="02020500000000000000" pitchFamily="18" charset="-120"/>
                        </a:rPr>
                        <a:t>Total:66 hrs</a:t>
                      </a:r>
                    </a:p>
                  </a:txBody>
                  <a:tcPr marL="5566" marR="5566" marT="5566"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zh-TW" altLang="en-US"/>
                    </a:p>
                  </a:txBody>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zh-TW" altLang="en-US" sz="1400" b="0" i="0" u="none" strike="noStrike" dirty="0">
                        <a:solidFill>
                          <a:srgbClr val="000000"/>
                        </a:solidFill>
                        <a:effectLst/>
                        <a:latin typeface="新細明體" panose="02020500000000000000" pitchFamily="18" charset="-120"/>
                        <a:ea typeface="新細明體" panose="02020500000000000000" pitchFamily="18" charset="-120"/>
                      </a:endParaRPr>
                    </a:p>
                  </a:txBody>
                  <a:tcPr marL="5566" marR="5566" marT="5566"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06280963"/>
                  </a:ext>
                </a:extLst>
              </a:tr>
            </a:tbl>
          </a:graphicData>
        </a:graphic>
      </p:graphicFrame>
    </p:spTree>
    <p:extLst>
      <p:ext uri="{BB962C8B-B14F-4D97-AF65-F5344CB8AC3E}">
        <p14:creationId xmlns:p14="http://schemas.microsoft.com/office/powerpoint/2010/main" val="3596163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主要架構 </a:t>
            </a:r>
            <a:r>
              <a:rPr lang="en-US" altLang="zh-TW" dirty="0" smtClean="0"/>
              <a:t>Main Structure</a:t>
            </a:r>
            <a:endParaRPr lang="zh-TW" altLang="en-US" dirty="0"/>
          </a:p>
        </p:txBody>
      </p:sp>
      <p:sp>
        <p:nvSpPr>
          <p:cNvPr id="4" name="矩形 3"/>
          <p:cNvSpPr/>
          <p:nvPr/>
        </p:nvSpPr>
        <p:spPr>
          <a:xfrm>
            <a:off x="5018244" y="2040613"/>
            <a:ext cx="1919416"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sp>
        <p:nvSpPr>
          <p:cNvPr id="5" name="矩形 4"/>
          <p:cNvSpPr/>
          <p:nvPr/>
        </p:nvSpPr>
        <p:spPr>
          <a:xfrm>
            <a:off x="1560578" y="3576606"/>
            <a:ext cx="264418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HomepageUI.jsp</a:t>
            </a:r>
            <a:endParaRPr lang="en-US" altLang="zh-TW" dirty="0" smtClean="0"/>
          </a:p>
        </p:txBody>
      </p:sp>
      <p:sp>
        <p:nvSpPr>
          <p:cNvPr id="6" name="矩形 5"/>
          <p:cNvSpPr/>
          <p:nvPr/>
        </p:nvSpPr>
        <p:spPr>
          <a:xfrm>
            <a:off x="7751146" y="3576606"/>
            <a:ext cx="293159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detailCollectUI.jsp</a:t>
            </a:r>
            <a:endParaRPr lang="en-US" altLang="zh-TW" dirty="0" smtClean="0"/>
          </a:p>
        </p:txBody>
      </p:sp>
      <p:sp>
        <p:nvSpPr>
          <p:cNvPr id="7" name="矩形 6"/>
          <p:cNvSpPr/>
          <p:nvPr/>
        </p:nvSpPr>
        <p:spPr>
          <a:xfrm>
            <a:off x="5018243" y="3576605"/>
            <a:ext cx="2263347"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detailSearchUI.jsp</a:t>
            </a:r>
            <a:endParaRPr lang="en-US" altLang="zh-TW" dirty="0" smtClean="0"/>
          </a:p>
        </p:txBody>
      </p:sp>
      <p:cxnSp>
        <p:nvCxnSpPr>
          <p:cNvPr id="8" name="肘形接點 7"/>
          <p:cNvCxnSpPr>
            <a:stCxn id="4" idx="2"/>
            <a:endCxn id="5" idx="0"/>
          </p:cNvCxnSpPr>
          <p:nvPr/>
        </p:nvCxnSpPr>
        <p:spPr>
          <a:xfrm rot="5400000">
            <a:off x="4045373" y="1644027"/>
            <a:ext cx="769874" cy="309528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 name="肘形接點 8"/>
          <p:cNvCxnSpPr>
            <a:stCxn id="4" idx="2"/>
            <a:endCxn id="6" idx="0"/>
          </p:cNvCxnSpPr>
          <p:nvPr/>
        </p:nvCxnSpPr>
        <p:spPr>
          <a:xfrm rot="16200000" flipH="1">
            <a:off x="7212511" y="1572173"/>
            <a:ext cx="769874" cy="32389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60577" y="5109316"/>
            <a:ext cx="2644181"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SearchHandleServlet.java</a:t>
            </a:r>
          </a:p>
        </p:txBody>
      </p:sp>
      <p:sp>
        <p:nvSpPr>
          <p:cNvPr id="11" name="矩形 10"/>
          <p:cNvSpPr/>
          <p:nvPr/>
        </p:nvSpPr>
        <p:spPr>
          <a:xfrm>
            <a:off x="7407216" y="2044368"/>
            <a:ext cx="2607275"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YelpCollectServlet.java</a:t>
            </a:r>
          </a:p>
        </p:txBody>
      </p:sp>
      <p:sp>
        <p:nvSpPr>
          <p:cNvPr id="12" name="矩形 11"/>
          <p:cNvSpPr/>
          <p:nvPr/>
        </p:nvSpPr>
        <p:spPr>
          <a:xfrm>
            <a:off x="7751143" y="5109315"/>
            <a:ext cx="2931599"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CollectShowServlet.java</a:t>
            </a:r>
          </a:p>
        </p:txBody>
      </p:sp>
      <p:cxnSp>
        <p:nvCxnSpPr>
          <p:cNvPr id="13" name="直線單箭頭接點 12"/>
          <p:cNvCxnSpPr>
            <a:stCxn id="11" idx="1"/>
            <a:endCxn id="4" idx="3"/>
          </p:cNvCxnSpPr>
          <p:nvPr/>
        </p:nvCxnSpPr>
        <p:spPr>
          <a:xfrm flipH="1" flipV="1">
            <a:off x="6937660" y="2423673"/>
            <a:ext cx="469556" cy="3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0"/>
            <a:endCxn id="5" idx="2"/>
          </p:cNvCxnSpPr>
          <p:nvPr/>
        </p:nvCxnSpPr>
        <p:spPr>
          <a:xfrm flipV="1">
            <a:off x="2882668" y="4342725"/>
            <a:ext cx="0"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0"/>
            <a:endCxn id="6" idx="2"/>
          </p:cNvCxnSpPr>
          <p:nvPr/>
        </p:nvCxnSpPr>
        <p:spPr>
          <a:xfrm flipV="1">
            <a:off x="9216943" y="4342725"/>
            <a:ext cx="1" cy="76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941410" y="2040612"/>
            <a:ext cx="2607275"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t>Member System</a:t>
            </a:r>
            <a:endParaRPr lang="zh-TW" altLang="en-US" dirty="0" smtClean="0"/>
          </a:p>
        </p:txBody>
      </p:sp>
      <p:cxnSp>
        <p:nvCxnSpPr>
          <p:cNvPr id="19" name="直線單箭頭接點 18"/>
          <p:cNvCxnSpPr>
            <a:stCxn id="18" idx="3"/>
            <a:endCxn id="4" idx="1"/>
          </p:cNvCxnSpPr>
          <p:nvPr/>
        </p:nvCxnSpPr>
        <p:spPr>
          <a:xfrm>
            <a:off x="4548685" y="2423672"/>
            <a:ext cx="4695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5" idx="3"/>
            <a:endCxn id="7" idx="1"/>
          </p:cNvCxnSpPr>
          <p:nvPr/>
        </p:nvCxnSpPr>
        <p:spPr>
          <a:xfrm flipV="1">
            <a:off x="4204758" y="3959665"/>
            <a:ext cx="8134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018241" y="5109315"/>
            <a:ext cx="2263347" cy="7661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err="1" smtClean="0"/>
              <a:t>YelpAPI</a:t>
            </a:r>
            <a:endParaRPr lang="en-US" altLang="zh-TW" dirty="0" smtClean="0"/>
          </a:p>
        </p:txBody>
      </p:sp>
      <p:cxnSp>
        <p:nvCxnSpPr>
          <p:cNvPr id="24" name="直線單箭頭接點 23"/>
          <p:cNvCxnSpPr>
            <a:stCxn id="22" idx="1"/>
            <a:endCxn id="10" idx="3"/>
          </p:cNvCxnSpPr>
          <p:nvPr/>
        </p:nvCxnSpPr>
        <p:spPr>
          <a:xfrm flipH="1">
            <a:off x="4204758" y="5492375"/>
            <a:ext cx="81348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2" idx="0"/>
            <a:endCxn id="7" idx="2"/>
          </p:cNvCxnSpPr>
          <p:nvPr/>
        </p:nvCxnSpPr>
        <p:spPr>
          <a:xfrm flipV="1">
            <a:off x="6149915" y="4342724"/>
            <a:ext cx="2" cy="76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22" idx="3"/>
            <a:endCxn id="12" idx="1"/>
          </p:cNvCxnSpPr>
          <p:nvPr/>
        </p:nvCxnSpPr>
        <p:spPr>
          <a:xfrm>
            <a:off x="7281588" y="5492375"/>
            <a:ext cx="469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249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a:t>
            </a:r>
            <a:r>
              <a:rPr lang="en-US" altLang="zh-TW" dirty="0" smtClean="0"/>
              <a:t>Yelp API</a:t>
            </a:r>
            <a:endParaRPr lang="zh-TW" altLang="en-US" dirty="0"/>
          </a:p>
        </p:txBody>
      </p:sp>
      <p:sp>
        <p:nvSpPr>
          <p:cNvPr id="4" name="矩形 3"/>
          <p:cNvSpPr/>
          <p:nvPr/>
        </p:nvSpPr>
        <p:spPr>
          <a:xfrm>
            <a:off x="838200" y="2507835"/>
            <a:ext cx="2786448"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YelpSearch.java</a:t>
            </a:r>
          </a:p>
        </p:txBody>
      </p:sp>
      <p:sp>
        <p:nvSpPr>
          <p:cNvPr id="5" name="矩形 4"/>
          <p:cNvSpPr/>
          <p:nvPr/>
        </p:nvSpPr>
        <p:spPr>
          <a:xfrm>
            <a:off x="838199" y="3273954"/>
            <a:ext cx="2786449" cy="7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getBusiness</a:t>
            </a:r>
            <a:r>
              <a:rPr lang="en-US" altLang="zh-TW" dirty="0" smtClean="0"/>
              <a:t>(</a:t>
            </a:r>
            <a:r>
              <a:rPr lang="en-US" altLang="zh-TW" dirty="0" err="1" smtClean="0"/>
              <a:t>YelpParameter</a:t>
            </a:r>
            <a:r>
              <a:rPr lang="en-US" altLang="zh-TW" dirty="0" smtClean="0"/>
              <a:t>)</a:t>
            </a:r>
          </a:p>
        </p:txBody>
      </p:sp>
      <p:sp>
        <p:nvSpPr>
          <p:cNvPr id="6" name="矩形 5"/>
          <p:cNvSpPr/>
          <p:nvPr/>
        </p:nvSpPr>
        <p:spPr>
          <a:xfrm>
            <a:off x="4962497"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YelpBusiness.java</a:t>
            </a:r>
          </a:p>
        </p:txBody>
      </p:sp>
      <p:sp>
        <p:nvSpPr>
          <p:cNvPr id="7" name="矩形 6"/>
          <p:cNvSpPr/>
          <p:nvPr/>
        </p:nvSpPr>
        <p:spPr>
          <a:xfrm>
            <a:off x="4962497" y="3273954"/>
            <a:ext cx="2613683" cy="1451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mBusinessID</a:t>
            </a:r>
            <a:endParaRPr lang="en-US" altLang="zh-TW" dirty="0" smtClean="0"/>
          </a:p>
          <a:p>
            <a:r>
              <a:rPr lang="en-US" altLang="zh-TW" dirty="0" err="1" smtClean="0"/>
              <a:t>mURL</a:t>
            </a:r>
            <a:endParaRPr lang="en-US" altLang="zh-TW" dirty="0" smtClean="0"/>
          </a:p>
          <a:p>
            <a:r>
              <a:rPr lang="en-US" altLang="zh-TW" dirty="0" err="1" smtClean="0"/>
              <a:t>mPrice</a:t>
            </a:r>
            <a:endParaRPr lang="en-US" altLang="zh-TW" dirty="0" smtClean="0"/>
          </a:p>
          <a:p>
            <a:r>
              <a:rPr lang="en-US" altLang="zh-TW" dirty="0" err="1" smtClean="0"/>
              <a:t>mRating</a:t>
            </a:r>
            <a:endParaRPr lang="en-US" altLang="zh-TW" dirty="0" smtClean="0"/>
          </a:p>
          <a:p>
            <a:r>
              <a:rPr lang="en-US" altLang="zh-TW" dirty="0" err="1" smtClean="0"/>
              <a:t>mReview</a:t>
            </a:r>
            <a:endParaRPr lang="en-US" altLang="zh-TW" dirty="0" smtClean="0"/>
          </a:p>
        </p:txBody>
      </p:sp>
      <p:sp>
        <p:nvSpPr>
          <p:cNvPr id="8" name="矩形 7"/>
          <p:cNvSpPr/>
          <p:nvPr/>
        </p:nvSpPr>
        <p:spPr>
          <a:xfrm>
            <a:off x="8914029" y="2507835"/>
            <a:ext cx="2613683"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YelpReview.java</a:t>
            </a:r>
          </a:p>
        </p:txBody>
      </p:sp>
      <p:sp>
        <p:nvSpPr>
          <p:cNvPr id="9" name="矩形 8"/>
          <p:cNvSpPr/>
          <p:nvPr/>
        </p:nvSpPr>
        <p:spPr>
          <a:xfrm>
            <a:off x="8914029" y="3273955"/>
            <a:ext cx="2613683" cy="111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mReviewText</a:t>
            </a:r>
            <a:endParaRPr lang="en-US" altLang="zh-TW" dirty="0" smtClean="0"/>
          </a:p>
          <a:p>
            <a:r>
              <a:rPr lang="en-US" altLang="zh-TW" dirty="0" err="1" smtClean="0"/>
              <a:t>mUserName</a:t>
            </a:r>
            <a:endParaRPr lang="en-US" altLang="zh-TW" dirty="0" smtClean="0"/>
          </a:p>
          <a:p>
            <a:r>
              <a:rPr lang="en-US" altLang="zh-TW" dirty="0" err="1" smtClean="0"/>
              <a:t>mTime</a:t>
            </a:r>
            <a:endParaRPr lang="en-US" altLang="zh-TW" dirty="0" smtClean="0"/>
          </a:p>
          <a:p>
            <a:r>
              <a:rPr lang="en-US" altLang="zh-TW" dirty="0" err="1" smtClean="0"/>
              <a:t>mRating</a:t>
            </a:r>
            <a:endParaRPr lang="en-US" altLang="zh-TW" dirty="0" smtClean="0"/>
          </a:p>
        </p:txBody>
      </p:sp>
      <p:sp>
        <p:nvSpPr>
          <p:cNvPr id="10" name="矩形 9"/>
          <p:cNvSpPr/>
          <p:nvPr/>
        </p:nvSpPr>
        <p:spPr>
          <a:xfrm>
            <a:off x="838199" y="4806873"/>
            <a:ext cx="2786448" cy="641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YelpParameter.java</a:t>
            </a:r>
          </a:p>
        </p:txBody>
      </p:sp>
      <p:cxnSp>
        <p:nvCxnSpPr>
          <p:cNvPr id="11" name="肘形接點 10"/>
          <p:cNvCxnSpPr>
            <a:stCxn id="10" idx="0"/>
            <a:endCxn id="5" idx="2"/>
          </p:cNvCxnSpPr>
          <p:nvPr/>
        </p:nvCxnSpPr>
        <p:spPr>
          <a:xfrm rot="5400000" flipH="1" flipV="1">
            <a:off x="1848364" y="4423814"/>
            <a:ext cx="76611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接點 11"/>
          <p:cNvCxnSpPr>
            <a:stCxn id="5" idx="3"/>
            <a:endCxn id="6" idx="1"/>
          </p:cNvCxnSpPr>
          <p:nvPr/>
        </p:nvCxnSpPr>
        <p:spPr>
          <a:xfrm flipV="1">
            <a:off x="3624648" y="2890895"/>
            <a:ext cx="1337849" cy="7664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接點 12"/>
          <p:cNvCxnSpPr>
            <a:stCxn id="8" idx="1"/>
            <a:endCxn id="7" idx="3"/>
          </p:cNvCxnSpPr>
          <p:nvPr/>
        </p:nvCxnSpPr>
        <p:spPr>
          <a:xfrm rot="10800000" flipV="1">
            <a:off x="7576181" y="2890895"/>
            <a:ext cx="1337849" cy="11089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356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類別圖 </a:t>
            </a:r>
            <a:r>
              <a:rPr lang="en-US" altLang="zh-TW" dirty="0"/>
              <a:t>-</a:t>
            </a:r>
            <a:r>
              <a:rPr lang="zh-TW" altLang="en-US" dirty="0" smtClean="0"/>
              <a:t> 會員功能 </a:t>
            </a:r>
            <a:r>
              <a:rPr lang="en-US" altLang="zh-TW" dirty="0" smtClean="0"/>
              <a:t>Member System</a:t>
            </a:r>
            <a:endParaRPr lang="zh-TW" altLang="en-US" dirty="0"/>
          </a:p>
        </p:txBody>
      </p:sp>
      <p:sp>
        <p:nvSpPr>
          <p:cNvPr id="4" name="矩形 3"/>
          <p:cNvSpPr/>
          <p:nvPr/>
        </p:nvSpPr>
        <p:spPr>
          <a:xfrm>
            <a:off x="474867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LoginVerificationServlet.java</a:t>
            </a:r>
          </a:p>
        </p:txBody>
      </p:sp>
      <p:sp>
        <p:nvSpPr>
          <p:cNvPr id="5" name="矩形 4"/>
          <p:cNvSpPr/>
          <p:nvPr/>
        </p:nvSpPr>
        <p:spPr>
          <a:xfrm>
            <a:off x="8372792"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LogoutServlet.java</a:t>
            </a:r>
          </a:p>
        </p:txBody>
      </p:sp>
      <p:sp>
        <p:nvSpPr>
          <p:cNvPr id="6" name="矩形 5"/>
          <p:cNvSpPr/>
          <p:nvPr/>
        </p:nvSpPr>
        <p:spPr>
          <a:xfrm>
            <a:off x="1296019" y="3051246"/>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RegisterServlet.java</a:t>
            </a:r>
          </a:p>
        </p:txBody>
      </p:sp>
      <p:sp>
        <p:nvSpPr>
          <p:cNvPr id="7" name="矩形 6"/>
          <p:cNvSpPr/>
          <p:nvPr/>
        </p:nvSpPr>
        <p:spPr>
          <a:xfrm>
            <a:off x="4748679" y="4600065"/>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LoginVerification.java</a:t>
            </a:r>
            <a:endParaRPr lang="en-US" altLang="zh-TW" dirty="0" smtClean="0"/>
          </a:p>
        </p:txBody>
      </p:sp>
      <p:sp>
        <p:nvSpPr>
          <p:cNvPr id="8" name="矩形 7"/>
          <p:cNvSpPr/>
          <p:nvPr/>
        </p:nvSpPr>
        <p:spPr>
          <a:xfrm>
            <a:off x="8372792" y="4580553"/>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LogoutServer.java</a:t>
            </a:r>
            <a:endParaRPr lang="en-US" altLang="zh-TW" dirty="0" smtClean="0"/>
          </a:p>
        </p:txBody>
      </p:sp>
      <p:sp>
        <p:nvSpPr>
          <p:cNvPr id="9" name="矩形 8"/>
          <p:cNvSpPr/>
          <p:nvPr/>
        </p:nvSpPr>
        <p:spPr>
          <a:xfrm>
            <a:off x="1296019" y="4580552"/>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RegisterServer.java</a:t>
            </a:r>
            <a:endParaRPr lang="en-US" altLang="zh-TW" dirty="0" smtClean="0"/>
          </a:p>
        </p:txBody>
      </p:sp>
      <p:sp>
        <p:nvSpPr>
          <p:cNvPr id="10" name="矩形 9"/>
          <p:cNvSpPr/>
          <p:nvPr/>
        </p:nvSpPr>
        <p:spPr>
          <a:xfrm>
            <a:off x="1296019" y="5343740"/>
            <a:ext cx="3131820" cy="143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err="1" smtClean="0"/>
              <a:t>isInvalidAccount</a:t>
            </a:r>
            <a:r>
              <a:rPr lang="en-US" altLang="zh-TW" dirty="0" smtClean="0"/>
              <a:t>()</a:t>
            </a:r>
          </a:p>
          <a:p>
            <a:r>
              <a:rPr lang="en-US" altLang="zh-TW" dirty="0" err="1" smtClean="0"/>
              <a:t>isInvalidPassword</a:t>
            </a:r>
            <a:r>
              <a:rPr lang="en-US" altLang="zh-TW" dirty="0" smtClean="0"/>
              <a:t>()</a:t>
            </a:r>
          </a:p>
          <a:p>
            <a:r>
              <a:rPr lang="en-US" altLang="zh-TW" dirty="0" err="1" smtClean="0"/>
              <a:t>isInvalidUsername</a:t>
            </a:r>
            <a:r>
              <a:rPr lang="en-US" altLang="zh-TW" dirty="0" smtClean="0"/>
              <a:t>()</a:t>
            </a:r>
          </a:p>
          <a:p>
            <a:r>
              <a:rPr lang="en-US" altLang="zh-TW" dirty="0" err="1" smtClean="0"/>
              <a:t>registerAdd</a:t>
            </a:r>
            <a:r>
              <a:rPr lang="en-US" altLang="zh-TW" dirty="0" smtClean="0"/>
              <a:t>()</a:t>
            </a:r>
          </a:p>
        </p:txBody>
      </p:sp>
      <p:sp>
        <p:nvSpPr>
          <p:cNvPr id="11" name="矩形 10"/>
          <p:cNvSpPr/>
          <p:nvPr/>
        </p:nvSpPr>
        <p:spPr>
          <a:xfrm>
            <a:off x="4748679" y="5366183"/>
            <a:ext cx="3131820" cy="672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verification()</a:t>
            </a:r>
          </a:p>
        </p:txBody>
      </p:sp>
      <p:cxnSp>
        <p:nvCxnSpPr>
          <p:cNvPr id="12" name="直線單箭頭接點 11"/>
          <p:cNvCxnSpPr>
            <a:stCxn id="7" idx="0"/>
            <a:endCxn id="4" idx="2"/>
          </p:cNvCxnSpPr>
          <p:nvPr/>
        </p:nvCxnSpPr>
        <p:spPr>
          <a:xfrm flipV="1">
            <a:off x="6314589" y="3817365"/>
            <a:ext cx="0" cy="78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0"/>
            <a:endCxn id="6" idx="2"/>
          </p:cNvCxnSpPr>
          <p:nvPr/>
        </p:nvCxnSpPr>
        <p:spPr>
          <a:xfrm flipV="1">
            <a:off x="2861929" y="3817365"/>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0"/>
            <a:endCxn id="5" idx="2"/>
          </p:cNvCxnSpPr>
          <p:nvPr/>
        </p:nvCxnSpPr>
        <p:spPr>
          <a:xfrm flipV="1">
            <a:off x="9938702" y="3817365"/>
            <a:ext cx="0" cy="76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748679" y="1521940"/>
            <a:ext cx="313182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StandardTitle.jsp</a:t>
            </a:r>
            <a:endParaRPr lang="en-US" altLang="zh-TW" dirty="0" smtClean="0"/>
          </a:p>
        </p:txBody>
      </p:sp>
      <p:cxnSp>
        <p:nvCxnSpPr>
          <p:cNvPr id="16" name="肘形接點 15"/>
          <p:cNvCxnSpPr>
            <a:stCxn id="5" idx="0"/>
            <a:endCxn id="15" idx="2"/>
          </p:cNvCxnSpPr>
          <p:nvPr/>
        </p:nvCxnSpPr>
        <p:spPr>
          <a:xfrm rot="16200000" flipV="1">
            <a:off x="7745053" y="857596"/>
            <a:ext cx="763187" cy="36241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接點 16"/>
          <p:cNvCxnSpPr>
            <a:stCxn id="6" idx="0"/>
            <a:endCxn id="15" idx="2"/>
          </p:cNvCxnSpPr>
          <p:nvPr/>
        </p:nvCxnSpPr>
        <p:spPr>
          <a:xfrm rot="5400000" flipH="1" flipV="1">
            <a:off x="4206666" y="943323"/>
            <a:ext cx="763187" cy="345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4" idx="0"/>
            <a:endCxn id="15" idx="2"/>
          </p:cNvCxnSpPr>
          <p:nvPr/>
        </p:nvCxnSpPr>
        <p:spPr>
          <a:xfrm flipV="1">
            <a:off x="6314589" y="2288059"/>
            <a:ext cx="0" cy="763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55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收藏</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5"/>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700"/>
            <a:ext cx="6472203" cy="4143316"/>
          </a:xfrm>
          <a:prstGeom prst="rect">
            <a:avLst/>
          </a:prstGeom>
        </p:spPr>
      </p:pic>
    </p:spTree>
    <p:extLst>
      <p:ext uri="{BB962C8B-B14F-4D97-AF65-F5344CB8AC3E}">
        <p14:creationId xmlns:p14="http://schemas.microsoft.com/office/powerpoint/2010/main" val="30867051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登入註冊</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3"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591699"/>
            <a:ext cx="6347737" cy="4226183"/>
          </a:xfrm>
          <a:prstGeom prst="rect">
            <a:avLst/>
          </a:prstGeom>
        </p:spPr>
      </p:pic>
    </p:spTree>
    <p:extLst>
      <p:ext uri="{BB962C8B-B14F-4D97-AF65-F5344CB8AC3E}">
        <p14:creationId xmlns:p14="http://schemas.microsoft.com/office/powerpoint/2010/main" val="2156938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效能</a:t>
            </a:r>
            <a:r>
              <a:rPr lang="zh-TW" altLang="en-US" dirty="0" smtClean="0"/>
              <a:t>測試</a:t>
            </a:r>
            <a:r>
              <a:rPr lang="en-US" altLang="zh-TW" dirty="0" smtClean="0"/>
              <a:t>(</a:t>
            </a:r>
            <a:r>
              <a:rPr lang="zh-TW" altLang="en-US" dirty="0" smtClean="0"/>
              <a:t>查詢</a:t>
            </a:r>
            <a:r>
              <a:rPr lang="en-US" altLang="zh-TW" dirty="0" smtClean="0"/>
              <a:t>)</a:t>
            </a:r>
            <a:endParaRPr lang="zh-TW" altLang="en-US" dirty="0"/>
          </a:p>
        </p:txBody>
      </p:sp>
      <p:pic>
        <p:nvPicPr>
          <p:cNvPr id="12" name="內容版面配置區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512" y="2549768"/>
            <a:ext cx="5074432" cy="3248504"/>
          </a:xfrm>
        </p:spPr>
      </p:pic>
      <p:pic>
        <p:nvPicPr>
          <p:cNvPr id="13" name="圖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7945" y="1672972"/>
            <a:ext cx="6347737" cy="4063636"/>
          </a:xfrm>
          <a:prstGeom prst="rect">
            <a:avLst/>
          </a:prstGeom>
        </p:spPr>
      </p:pic>
    </p:spTree>
    <p:extLst>
      <p:ext uri="{BB962C8B-B14F-4D97-AF65-F5344CB8AC3E}">
        <p14:creationId xmlns:p14="http://schemas.microsoft.com/office/powerpoint/2010/main" val="1144121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1</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a:t>
            </a:r>
            <a:r>
              <a:rPr lang="zh-TW" altLang="en-US" sz="3200" dirty="0" smtClean="0"/>
              <a:t>今年四月份改版，原有的</a:t>
            </a:r>
            <a:r>
              <a:rPr lang="en-US" altLang="zh-TW" sz="3200" dirty="0" smtClean="0"/>
              <a:t>Java</a:t>
            </a:r>
            <a:r>
              <a:rPr lang="zh-TW" altLang="en-US" sz="3200" dirty="0" smtClean="0"/>
              <a:t>範例都無法使用。</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自己動手刻一個</a:t>
            </a:r>
            <a:r>
              <a:rPr lang="en-US" altLang="zh-TW" sz="2000" dirty="0" smtClean="0">
                <a:solidFill>
                  <a:srgbClr val="FF0000"/>
                </a:solidFill>
              </a:rPr>
              <a:t>Java</a:t>
            </a:r>
            <a:r>
              <a:rPr lang="zh-TW" altLang="en-US" sz="2000" dirty="0" smtClean="0">
                <a:solidFill>
                  <a:srgbClr val="FF0000"/>
                </a:solidFill>
              </a:rPr>
              <a:t>模板來使用</a:t>
            </a:r>
            <a:r>
              <a:rPr lang="en-US" altLang="zh-TW" sz="2000" dirty="0" smtClean="0">
                <a:solidFill>
                  <a:srgbClr val="FF0000"/>
                </a:solidFill>
              </a:rPr>
              <a:t>Yelp</a:t>
            </a:r>
            <a:r>
              <a:rPr lang="zh-TW" altLang="en-US" sz="2000" dirty="0" smtClean="0">
                <a:solidFill>
                  <a:srgbClr val="FF0000"/>
                </a:solidFill>
              </a:rPr>
              <a:t> </a:t>
            </a:r>
            <a:r>
              <a:rPr lang="en-US" altLang="zh-TW" sz="2000" dirty="0" smtClean="0">
                <a:solidFill>
                  <a:srgbClr val="FF0000"/>
                </a:solidFill>
              </a:rPr>
              <a:t>API</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80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2</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a:t>
            </a:r>
            <a:r>
              <a:rPr lang="en-US" altLang="zh-TW" sz="3200" dirty="0" smtClean="0"/>
              <a:t>Yelp API </a:t>
            </a:r>
            <a:r>
              <a:rPr lang="zh-TW" altLang="en-US" sz="3200" dirty="0" smtClean="0"/>
              <a:t>運作速度過於緩慢，導致</a:t>
            </a:r>
            <a:r>
              <a:rPr lang="en-US" altLang="zh-TW" sz="3200" dirty="0" smtClean="0"/>
              <a:t>debug</a:t>
            </a:r>
            <a:r>
              <a:rPr lang="zh-TW" altLang="en-US" sz="3200" dirty="0" smtClean="0"/>
              <a:t>過程困難。</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要有耐心喔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148766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遭遇的困難</a:t>
            </a:r>
            <a:r>
              <a:rPr lang="en-US" altLang="zh-TW" baseline="-25000" dirty="0" smtClean="0"/>
              <a:t>3</a:t>
            </a:r>
            <a:endParaRPr lang="zh-TW" altLang="en-US" baseline="-25000" dirty="0"/>
          </a:p>
        </p:txBody>
      </p:sp>
      <p:sp>
        <p:nvSpPr>
          <p:cNvPr id="3" name="內容版面配置區 2"/>
          <p:cNvSpPr>
            <a:spLocks noGrp="1"/>
          </p:cNvSpPr>
          <p:nvPr>
            <p:ph idx="1"/>
          </p:nvPr>
        </p:nvSpPr>
        <p:spPr/>
        <p:txBody>
          <a:bodyPr>
            <a:normAutofit/>
          </a:bodyPr>
          <a:lstStyle/>
          <a:p>
            <a:r>
              <a:rPr lang="en-US" altLang="zh-TW" sz="3200" dirty="0" smtClean="0"/>
              <a:t>Q</a:t>
            </a:r>
            <a:r>
              <a:rPr lang="zh-TW" altLang="en-US" sz="3200" dirty="0" smtClean="0"/>
              <a:t> </a:t>
            </a:r>
            <a:r>
              <a:rPr lang="en-US" altLang="zh-TW" sz="3200" dirty="0" smtClean="0"/>
              <a:t>:</a:t>
            </a:r>
            <a:r>
              <a:rPr lang="zh-TW" altLang="en-US" sz="3200" dirty="0" smtClean="0"/>
              <a:t> 有嚴重</a:t>
            </a:r>
            <a:r>
              <a:rPr lang="en-US" altLang="zh-TW" sz="3200" dirty="0" smtClean="0"/>
              <a:t>Big5</a:t>
            </a:r>
            <a:r>
              <a:rPr lang="zh-TW" altLang="en-US" sz="3200" dirty="0" smtClean="0"/>
              <a:t>編碼腦粉組員存在，導致</a:t>
            </a:r>
            <a:r>
              <a:rPr lang="en-US" altLang="zh-TW" sz="3200" dirty="0" smtClean="0"/>
              <a:t>debug</a:t>
            </a:r>
            <a:r>
              <a:rPr lang="zh-TW" altLang="en-US" sz="3200" dirty="0" smtClean="0"/>
              <a:t>過程艱辛。</a:t>
            </a:r>
            <a:endParaRPr lang="en-US" altLang="zh-TW" sz="3200" dirty="0" smtClean="0"/>
          </a:p>
          <a:p>
            <a:pPr marL="0" indent="0">
              <a:buNone/>
            </a:pPr>
            <a:endParaRPr lang="en-US" altLang="zh-TW" sz="3200" dirty="0"/>
          </a:p>
          <a:p>
            <a:r>
              <a:rPr lang="en-US" altLang="zh-TW" sz="2000" dirty="0" smtClean="0">
                <a:solidFill>
                  <a:srgbClr val="FF0000"/>
                </a:solidFill>
              </a:rPr>
              <a:t>A : </a:t>
            </a:r>
            <a:r>
              <a:rPr lang="zh-TW" altLang="en-US" sz="2000" dirty="0" smtClean="0">
                <a:solidFill>
                  <a:srgbClr val="FF0000"/>
                </a:solidFill>
              </a:rPr>
              <a:t>鞭打成</a:t>
            </a:r>
            <a:r>
              <a:rPr lang="en-US" altLang="zh-TW" sz="2000" dirty="0" smtClean="0">
                <a:solidFill>
                  <a:srgbClr val="FF0000"/>
                </a:solidFill>
              </a:rPr>
              <a:t>UTF-8</a:t>
            </a:r>
            <a:r>
              <a:rPr lang="zh-TW" altLang="en-US" sz="2000" dirty="0" smtClean="0">
                <a:solidFill>
                  <a:srgbClr val="FF0000"/>
                </a:solidFill>
              </a:rPr>
              <a:t>腦粉喔</a:t>
            </a:r>
            <a:r>
              <a:rPr lang="en-US" altLang="zh-TW" sz="2000" dirty="0" smtClean="0">
                <a:solidFill>
                  <a:srgbClr val="FF0000"/>
                </a:solidFill>
              </a:rPr>
              <a:t>~</a:t>
            </a:r>
            <a:r>
              <a:rPr lang="zh-TW" altLang="en-US" sz="2000" dirty="0" smtClean="0">
                <a:solidFill>
                  <a:srgbClr val="FF0000"/>
                </a:solidFill>
              </a:rPr>
              <a:t>啾咪</a:t>
            </a:r>
            <a:r>
              <a:rPr lang="en-US" altLang="zh-TW" sz="2000" dirty="0" smtClean="0">
                <a:solidFill>
                  <a:srgbClr val="FF0000"/>
                </a:solidFill>
              </a:rPr>
              <a:t>&gt;_O</a:t>
            </a:r>
            <a:r>
              <a:rPr lang="zh-TW" altLang="en-US" sz="2000" dirty="0" smtClean="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74152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目前存在之</a:t>
            </a:r>
            <a:r>
              <a:rPr lang="zh-TW" altLang="en-US" dirty="0"/>
              <a:t>應用</a:t>
            </a:r>
          </a:p>
        </p:txBody>
      </p:sp>
      <p:sp>
        <p:nvSpPr>
          <p:cNvPr id="3" name="內容版面配置區 2"/>
          <p:cNvSpPr>
            <a:spLocks noGrp="1"/>
          </p:cNvSpPr>
          <p:nvPr>
            <p:ph idx="1"/>
          </p:nvPr>
        </p:nvSpPr>
        <p:spPr/>
        <p:txBody>
          <a:bodyPr/>
          <a:lstStyle/>
          <a:p>
            <a:r>
              <a:rPr lang="en-US" altLang="zh-TW" dirty="0" smtClean="0"/>
              <a:t>GRAPHIQ:</a:t>
            </a:r>
            <a:r>
              <a:rPr lang="zh-TW" altLang="en-US" dirty="0" smtClean="0"/>
              <a:t> </a:t>
            </a:r>
            <a:r>
              <a:rPr lang="en-US" altLang="zh-TW" dirty="0" smtClean="0">
                <a:hlinkClick r:id="rId2"/>
              </a:rPr>
              <a:t>https</a:t>
            </a:r>
            <a:r>
              <a:rPr lang="en-US" altLang="zh-TW" dirty="0">
                <a:hlinkClick r:id="rId2"/>
              </a:rPr>
              <a:t>://www.graphiq.com</a:t>
            </a:r>
            <a:r>
              <a:rPr lang="en-US" altLang="zh-TW" dirty="0" smtClean="0">
                <a:hlinkClick r:id="rId2"/>
              </a:rPr>
              <a:t>/</a:t>
            </a:r>
            <a:endParaRPr lang="en-US" altLang="zh-TW" dirty="0" smtClean="0"/>
          </a:p>
          <a:p>
            <a:pPr lvl="1"/>
            <a:r>
              <a:rPr lang="zh-TW" altLang="en-US" dirty="0" smtClean="0"/>
              <a:t>可以搜尋關於該地區的圖形資訊，例如：天氣、地形等</a:t>
            </a:r>
            <a:endParaRPr lang="en-US" altLang="zh-TW" dirty="0" smtClean="0"/>
          </a:p>
          <a:p>
            <a:endParaRPr lang="en-US" altLang="zh-TW" dirty="0" smtClean="0"/>
          </a:p>
          <a:p>
            <a:r>
              <a:rPr lang="en-US" altLang="zh-TW" dirty="0" smtClean="0"/>
              <a:t>Yelp</a:t>
            </a:r>
          </a:p>
          <a:p>
            <a:pPr lvl="1"/>
            <a:r>
              <a:rPr lang="zh-TW" altLang="en-US" dirty="0"/>
              <a:t>手機</a:t>
            </a:r>
            <a:r>
              <a:rPr lang="en-US" altLang="zh-TW" dirty="0"/>
              <a:t>APP</a:t>
            </a:r>
            <a:r>
              <a:rPr lang="zh-TW" altLang="en-US" dirty="0"/>
              <a:t>，可搜尋自己附近或是指定位置附近的店家或景點資訊</a:t>
            </a:r>
            <a:r>
              <a:rPr lang="zh-TW" altLang="en-US" dirty="0" smtClean="0"/>
              <a:t>。</a:t>
            </a:r>
            <a:endParaRPr lang="en-US" altLang="zh-TW" dirty="0" smtClean="0"/>
          </a:p>
          <a:p>
            <a:endParaRPr lang="en-US" altLang="zh-TW" dirty="0" smtClean="0"/>
          </a:p>
          <a:p>
            <a:r>
              <a:rPr lang="en-US" altLang="zh-TW" dirty="0"/>
              <a:t>Yelp Fusion</a:t>
            </a:r>
          </a:p>
          <a:p>
            <a:pPr lvl="1"/>
            <a:r>
              <a:rPr lang="en-US" altLang="zh-TW" dirty="0"/>
              <a:t>Yelp</a:t>
            </a:r>
            <a:r>
              <a:rPr lang="zh-TW" altLang="en-US" dirty="0"/>
              <a:t>宣布結合</a:t>
            </a:r>
            <a:r>
              <a:rPr lang="en-US" altLang="zh-TW" dirty="0"/>
              <a:t>Fusion</a:t>
            </a:r>
            <a:r>
              <a:rPr lang="zh-TW" altLang="en-US" dirty="0"/>
              <a:t> </a:t>
            </a:r>
            <a:r>
              <a:rPr lang="en-US" altLang="zh-TW" dirty="0" err="1"/>
              <a:t>api</a:t>
            </a:r>
            <a:r>
              <a:rPr lang="zh-TW" altLang="en-US" dirty="0"/>
              <a:t>，可將搜尋結果最佳化及細分化，以及全天候的緩存，在搜尋某些資料時可以更加快速。</a:t>
            </a:r>
            <a:endParaRPr lang="en-US" altLang="zh-TW" dirty="0"/>
          </a:p>
          <a:p>
            <a:pPr lvl="1"/>
            <a:endParaRPr lang="en-US" altLang="zh-TW" dirty="0" smtClean="0"/>
          </a:p>
        </p:txBody>
      </p:sp>
    </p:spTree>
    <p:extLst>
      <p:ext uri="{BB962C8B-B14F-4D97-AF65-F5344CB8AC3E}">
        <p14:creationId xmlns:p14="http://schemas.microsoft.com/office/powerpoint/2010/main" val="3666127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a:t>
            </a:r>
            <a:endParaRPr lang="zh-TW" altLang="en-US" dirty="0"/>
          </a:p>
        </p:txBody>
      </p:sp>
      <p:sp>
        <p:nvSpPr>
          <p:cNvPr id="3" name="內容版面配置區 2"/>
          <p:cNvSpPr>
            <a:spLocks noGrp="1"/>
          </p:cNvSpPr>
          <p:nvPr>
            <p:ph idx="1"/>
          </p:nvPr>
        </p:nvSpPr>
        <p:spPr/>
        <p:txBody>
          <a:bodyPr/>
          <a:lstStyle/>
          <a:p>
            <a:r>
              <a:rPr lang="en-US" altLang="zh-TW" dirty="0" smtClean="0"/>
              <a:t>Yelp </a:t>
            </a:r>
            <a:r>
              <a:rPr lang="en-US" altLang="zh-TW" dirty="0"/>
              <a:t>API Document: </a:t>
            </a:r>
            <a:r>
              <a:rPr lang="en-US" altLang="zh-TW" dirty="0">
                <a:hlinkClick r:id="rId2"/>
              </a:rPr>
              <a:t>https://</a:t>
            </a:r>
            <a:r>
              <a:rPr lang="en-US" altLang="zh-TW" dirty="0" smtClean="0">
                <a:hlinkClick r:id="rId2"/>
              </a:rPr>
              <a:t>www.yelp.com/developers/documentation/v3</a:t>
            </a:r>
            <a:endParaRPr lang="en-US" altLang="zh-TW" dirty="0" smtClean="0"/>
          </a:p>
          <a:p>
            <a:endParaRPr lang="zh-TW" altLang="en-US" dirty="0"/>
          </a:p>
        </p:txBody>
      </p:sp>
    </p:spTree>
    <p:extLst>
      <p:ext uri="{BB962C8B-B14F-4D97-AF65-F5344CB8AC3E}">
        <p14:creationId xmlns:p14="http://schemas.microsoft.com/office/powerpoint/2010/main" val="430039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組員分工情況</a:t>
            </a:r>
          </a:p>
        </p:txBody>
      </p:sp>
      <p:sp>
        <p:nvSpPr>
          <p:cNvPr id="3" name="內容版面配置區 2"/>
          <p:cNvSpPr>
            <a:spLocks noGrp="1"/>
          </p:cNvSpPr>
          <p:nvPr>
            <p:ph idx="1"/>
          </p:nvPr>
        </p:nvSpPr>
        <p:spPr/>
        <p:txBody>
          <a:bodyPr/>
          <a:lstStyle/>
          <a:p>
            <a:r>
              <a:rPr lang="zh-TW" altLang="en-US" dirty="0" smtClean="0"/>
              <a:t>黃佳惠：會員系統，</a:t>
            </a:r>
            <a:r>
              <a:rPr lang="en-US" altLang="zh-TW" dirty="0" smtClean="0"/>
              <a:t>UI</a:t>
            </a:r>
            <a:r>
              <a:rPr lang="zh-TW" altLang="en-US" dirty="0" smtClean="0"/>
              <a:t>整</a:t>
            </a:r>
            <a:r>
              <a:rPr lang="zh-TW" altLang="en-US" dirty="0"/>
              <a:t>合</a:t>
            </a:r>
            <a:endParaRPr lang="en-US" altLang="zh-TW" dirty="0" smtClean="0"/>
          </a:p>
          <a:p>
            <a:r>
              <a:rPr lang="zh-TW" altLang="en-US" dirty="0" smtClean="0"/>
              <a:t>吉天仲：</a:t>
            </a:r>
            <a:r>
              <a:rPr lang="en-US" altLang="zh-TW" dirty="0" smtClean="0"/>
              <a:t>Google Map</a:t>
            </a:r>
            <a:r>
              <a:rPr lang="zh-TW" altLang="en-US" dirty="0" smtClean="0"/>
              <a:t>，搜尋結果</a:t>
            </a:r>
            <a:endParaRPr lang="en-US" altLang="zh-TW" dirty="0" smtClean="0"/>
          </a:p>
          <a:p>
            <a:r>
              <a:rPr lang="zh-TW" altLang="en-US" dirty="0" smtClean="0"/>
              <a:t>彭冠傑：搜尋列表、收藏列表、收藏結果</a:t>
            </a:r>
            <a:endParaRPr lang="en-US" altLang="zh-TW" dirty="0" smtClean="0"/>
          </a:p>
          <a:p>
            <a:r>
              <a:rPr lang="zh-TW" altLang="en-US" dirty="0" smtClean="0"/>
              <a:t>陳威廷：評論、</a:t>
            </a:r>
            <a:r>
              <a:rPr lang="en-US" altLang="zh-TW" dirty="0" smtClean="0"/>
              <a:t>Yelp API</a:t>
            </a:r>
            <a:r>
              <a:rPr lang="zh-TW" altLang="en-US" dirty="0" smtClean="0"/>
              <a:t>封裝</a:t>
            </a:r>
            <a:endParaRPr lang="en-US" altLang="zh-TW" dirty="0" smtClean="0"/>
          </a:p>
          <a:p>
            <a:r>
              <a:rPr lang="zh-TW" altLang="en-US" dirty="0" smtClean="0"/>
              <a:t>田慶秋：</a:t>
            </a:r>
            <a:r>
              <a:rPr lang="en-US" altLang="zh-TW" dirty="0" smtClean="0"/>
              <a:t>UI</a:t>
            </a:r>
            <a:r>
              <a:rPr lang="zh-TW" altLang="en-US" dirty="0" smtClean="0"/>
              <a:t>設計、系統測試</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2379" y="2132972"/>
            <a:ext cx="3962233" cy="3778250"/>
          </a:xfrm>
          <a:prstGeom prst="rect">
            <a:avLst/>
          </a:prstGeom>
        </p:spPr>
      </p:pic>
    </p:spTree>
    <p:extLst>
      <p:ext uri="{BB962C8B-B14F-4D97-AF65-F5344CB8AC3E}">
        <p14:creationId xmlns:p14="http://schemas.microsoft.com/office/powerpoint/2010/main" val="353536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操作說明</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因為我們的專案如果包成</a:t>
            </a:r>
            <a:r>
              <a:rPr lang="en-US" altLang="zh-TW" dirty="0" smtClean="0"/>
              <a:t>war</a:t>
            </a:r>
            <a:r>
              <a:rPr lang="zh-TW" altLang="en-US" dirty="0" smtClean="0"/>
              <a:t>檔會有一點問題，所以最好能使用</a:t>
            </a:r>
            <a:r>
              <a:rPr lang="en-US" altLang="zh-TW" dirty="0" smtClean="0"/>
              <a:t>eclipse</a:t>
            </a:r>
            <a:r>
              <a:rPr lang="zh-TW" altLang="en-US" dirty="0" smtClean="0"/>
              <a:t>開啟</a:t>
            </a:r>
            <a:endParaRPr lang="en-US" altLang="zh-TW" dirty="0" smtClean="0"/>
          </a:p>
          <a:p>
            <a:pPr marL="0" indent="0">
              <a:buNone/>
            </a:pPr>
            <a:r>
              <a:rPr lang="en-US" altLang="zh-TW" dirty="0" smtClean="0"/>
              <a:t>Github</a:t>
            </a:r>
            <a:r>
              <a:rPr lang="zh-TW" altLang="en-US" dirty="0" smtClean="0"/>
              <a:t>網址</a:t>
            </a:r>
            <a:r>
              <a:rPr lang="en-US" altLang="zh-TW" dirty="0" smtClean="0"/>
              <a:t>:</a:t>
            </a:r>
            <a:r>
              <a:rPr lang="zh-TW" altLang="en-US" dirty="0" smtClean="0"/>
              <a:t> </a:t>
            </a:r>
            <a:r>
              <a:rPr lang="en-US" altLang="zh-TW" dirty="0" smtClean="0">
                <a:hlinkClick r:id="rId2"/>
              </a:rPr>
              <a:t>https</a:t>
            </a:r>
            <a:r>
              <a:rPr lang="en-US" altLang="zh-TW" dirty="0">
                <a:hlinkClick r:id="rId2"/>
              </a:rPr>
              <a:t>://</a:t>
            </a:r>
            <a:r>
              <a:rPr lang="en-US" altLang="zh-TW" dirty="0" smtClean="0">
                <a:hlinkClick r:id="rId2"/>
              </a:rPr>
              <a:t>github.com/penut85420/WBSE_Project</a:t>
            </a:r>
            <a:endParaRPr lang="en-US" altLang="zh-TW" dirty="0" smtClean="0"/>
          </a:p>
          <a:p>
            <a:pPr marL="0" indent="0">
              <a:buNone/>
            </a:pPr>
            <a:r>
              <a:rPr lang="zh-TW" altLang="en-US" dirty="0" smtClean="0"/>
              <a:t>需要注意的地方</a:t>
            </a:r>
            <a:r>
              <a:rPr lang="en-US" altLang="zh-TW" dirty="0" smtClean="0"/>
              <a:t>:</a:t>
            </a:r>
          </a:p>
          <a:p>
            <a:r>
              <a:rPr lang="en-US" altLang="zh-TW" dirty="0" smtClean="0"/>
              <a:t>1.lib</a:t>
            </a:r>
            <a:r>
              <a:rPr lang="zh-TW" altLang="en-US" dirty="0" smtClean="0"/>
              <a:t>資料夾裡面有檔案</a:t>
            </a:r>
            <a:endParaRPr lang="en-US" altLang="zh-TW" dirty="0" smtClean="0"/>
          </a:p>
          <a:p>
            <a:r>
              <a:rPr lang="en-US" altLang="zh-TW" dirty="0" smtClean="0"/>
              <a:t>2.</a:t>
            </a:r>
            <a:r>
              <a:rPr lang="zh-TW" altLang="en-US" dirty="0" smtClean="0"/>
              <a:t>因為需要</a:t>
            </a:r>
            <a:r>
              <a:rPr lang="en-US" altLang="zh-TW" dirty="0" smtClean="0"/>
              <a:t>mysql</a:t>
            </a:r>
            <a:r>
              <a:rPr lang="zh-TW" altLang="en-US" dirty="0" smtClean="0"/>
              <a:t>，請</a:t>
            </a:r>
            <a:r>
              <a:rPr lang="en-US" altLang="zh-TW" dirty="0" smtClean="0"/>
              <a:t>import yelp.sql</a:t>
            </a:r>
            <a:r>
              <a:rPr lang="zh-TW" altLang="en-US" dirty="0" smtClean="0"/>
              <a:t>後再在登入輸入帳號</a:t>
            </a:r>
            <a:r>
              <a:rPr lang="en-US" altLang="zh-TW" dirty="0" smtClean="0"/>
              <a:t>123</a:t>
            </a:r>
            <a:r>
              <a:rPr lang="zh-TW" altLang="en-US" dirty="0" smtClean="0"/>
              <a:t>密碼</a:t>
            </a:r>
            <a:r>
              <a:rPr lang="en-US" altLang="zh-TW" dirty="0" smtClean="0"/>
              <a:t>123456</a:t>
            </a:r>
          </a:p>
          <a:p>
            <a:pPr marL="0" indent="0">
              <a:buNone/>
            </a:pPr>
            <a:r>
              <a:rPr lang="zh-TW" altLang="en-US" dirty="0" smtClean="0"/>
              <a:t>專題操作影片網址</a:t>
            </a:r>
            <a:r>
              <a:rPr lang="en-US" altLang="zh-TW" dirty="0" smtClean="0"/>
              <a:t>:</a:t>
            </a:r>
            <a:r>
              <a:rPr lang="zh-TW" altLang="en-US" dirty="0" smtClean="0"/>
              <a:t> </a:t>
            </a:r>
            <a:r>
              <a:rPr lang="en-US" altLang="zh-TW" dirty="0" smtClean="0"/>
              <a:t>https</a:t>
            </a:r>
            <a:r>
              <a:rPr lang="en-US" altLang="zh-TW" dirty="0"/>
              <a:t>://www.youtube.com/watch?v=_i_w9LWfiMc</a:t>
            </a:r>
            <a:endParaRPr lang="en-US" altLang="zh-TW" dirty="0" smtClean="0"/>
          </a:p>
        </p:txBody>
      </p:sp>
    </p:spTree>
    <p:extLst>
      <p:ext uri="{BB962C8B-B14F-4D97-AF65-F5344CB8AC3E}">
        <p14:creationId xmlns:p14="http://schemas.microsoft.com/office/powerpoint/2010/main" val="4207689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 </a:t>
            </a:r>
            <a:r>
              <a:rPr lang="en-US" altLang="zh-TW" dirty="0" smtClean="0"/>
              <a:t>–</a:t>
            </a:r>
            <a:r>
              <a:rPr lang="zh-TW" altLang="en-US" dirty="0" smtClean="0"/>
              <a:t> 陳威廷</a:t>
            </a:r>
            <a:endParaRPr lang="zh-TW" altLang="en-US" dirty="0"/>
          </a:p>
        </p:txBody>
      </p:sp>
      <p:sp>
        <p:nvSpPr>
          <p:cNvPr id="3" name="內容版面配置區 2"/>
          <p:cNvSpPr>
            <a:spLocks noGrp="1"/>
          </p:cNvSpPr>
          <p:nvPr>
            <p:ph idx="1"/>
          </p:nvPr>
        </p:nvSpPr>
        <p:spPr/>
        <p:txBody>
          <a:bodyPr/>
          <a:lstStyle/>
          <a:p>
            <a:r>
              <a:rPr lang="zh-TW" altLang="en-US" dirty="0" smtClean="0"/>
              <a:t>  </a:t>
            </a:r>
            <a:r>
              <a:rPr lang="zh-TW" altLang="en-US" dirty="0"/>
              <a:t>我這次負責</a:t>
            </a:r>
            <a:r>
              <a:rPr lang="en-US" altLang="zh-TW" dirty="0"/>
              <a:t>Yelp API</a:t>
            </a:r>
            <a:r>
              <a:rPr lang="zh-TW" altLang="en-US" dirty="0"/>
              <a:t>的封裝，因為重複的</a:t>
            </a:r>
            <a:r>
              <a:rPr lang="en-US" altLang="zh-TW" dirty="0"/>
              <a:t>GET</a:t>
            </a:r>
            <a:r>
              <a:rPr lang="zh-TW" altLang="en-US" dirty="0"/>
              <a:t>對效能造成不小的負擔，所以希望透過一點演算法的設計減少伺服器負擔。面臨到比較大的兩個問題是網址包含</a:t>
            </a:r>
            <a:r>
              <a:rPr lang="en-US" altLang="zh-TW" dirty="0"/>
              <a:t>Unicode</a:t>
            </a:r>
            <a:r>
              <a:rPr lang="zh-TW" altLang="en-US" dirty="0"/>
              <a:t>編碼字元的時候，需要先將該字元轉成網址形式（例如食物應該寫成</a:t>
            </a:r>
            <a:r>
              <a:rPr lang="en-US" altLang="zh-TW" dirty="0"/>
              <a:t>%E9%A3%9F%E7%89%A9</a:t>
            </a:r>
            <a:r>
              <a:rPr lang="zh-TW" altLang="en-US" dirty="0"/>
              <a:t>），最後透過</a:t>
            </a:r>
            <a:r>
              <a:rPr lang="en-US" altLang="zh-TW" dirty="0" err="1"/>
              <a:t>URLEncoder.encode</a:t>
            </a:r>
            <a:r>
              <a:rPr lang="zh-TW" altLang="en-US" dirty="0"/>
              <a:t>的</a:t>
            </a:r>
            <a:r>
              <a:rPr lang="en-US" altLang="zh-TW" dirty="0"/>
              <a:t>method</a:t>
            </a:r>
            <a:r>
              <a:rPr lang="zh-TW" altLang="en-US" dirty="0"/>
              <a:t>解決。第二大的問題是我設計的函式似乎不大友善，造成隊友們使用上的困擾，以後應該多加點註解跟多想想其他人使用時候的想法。</a:t>
            </a:r>
          </a:p>
        </p:txBody>
      </p:sp>
    </p:spTree>
    <p:extLst>
      <p:ext uri="{BB962C8B-B14F-4D97-AF65-F5344CB8AC3E}">
        <p14:creationId xmlns:p14="http://schemas.microsoft.com/office/powerpoint/2010/main" val="1326892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心得 </a:t>
            </a:r>
            <a:r>
              <a:rPr lang="en-US" altLang="zh-TW" dirty="0"/>
              <a:t>–</a:t>
            </a:r>
            <a:r>
              <a:rPr lang="zh-TW" altLang="en-US" dirty="0"/>
              <a:t> </a:t>
            </a:r>
            <a:r>
              <a:rPr lang="zh-TW" altLang="en-US" dirty="0" smtClean="0"/>
              <a:t>田慶秋</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這次</a:t>
            </a:r>
            <a:r>
              <a:rPr lang="zh-TW" altLang="en-US" dirty="0"/>
              <a:t>分組一開始跟大家還不是很熟，幸好組員們人都很好，願意幫我解決遇到</a:t>
            </a:r>
            <a:r>
              <a:rPr lang="zh-TW" altLang="en-US" dirty="0" smtClean="0"/>
              <a:t>的困難 ，</a:t>
            </a:r>
            <a:r>
              <a:rPr lang="zh-TW" altLang="en-US" dirty="0"/>
              <a:t>我負責部分網頁</a:t>
            </a:r>
            <a:r>
              <a:rPr lang="en-US" altLang="zh-TW" dirty="0"/>
              <a:t>UI</a:t>
            </a:r>
            <a:r>
              <a:rPr lang="zh-TW" altLang="en-US" dirty="0"/>
              <a:t>的設計跟</a:t>
            </a:r>
            <a:r>
              <a:rPr lang="en-US" altLang="zh-TW" dirty="0" err="1"/>
              <a:t>Jmeter</a:t>
            </a:r>
            <a:r>
              <a:rPr lang="zh-TW" altLang="en-US" dirty="0"/>
              <a:t>的測試，這是我第一次刻</a:t>
            </a:r>
            <a:r>
              <a:rPr lang="en-US" altLang="zh-TW" dirty="0" err="1"/>
              <a:t>ui</a:t>
            </a:r>
            <a:r>
              <a:rPr lang="zh-TW" altLang="en-US" dirty="0"/>
              <a:t>，之前都沒有上過</a:t>
            </a:r>
            <a:r>
              <a:rPr lang="zh-TW" altLang="en-US" dirty="0" smtClean="0"/>
              <a:t>相關</a:t>
            </a:r>
            <a:r>
              <a:rPr lang="zh-TW" altLang="en-US" dirty="0"/>
              <a:t>的課，在</a:t>
            </a:r>
            <a:r>
              <a:rPr lang="en-US" altLang="zh-TW" dirty="0"/>
              <a:t>html</a:t>
            </a:r>
            <a:r>
              <a:rPr lang="zh-TW" altLang="en-US" dirty="0"/>
              <a:t>和</a:t>
            </a:r>
            <a:r>
              <a:rPr lang="en-US" altLang="zh-TW" dirty="0" err="1"/>
              <a:t>css</a:t>
            </a:r>
            <a:r>
              <a:rPr lang="zh-TW" altLang="en-US" dirty="0"/>
              <a:t>上研究了花了一小段時間，才比較熟悉相關的操作。</a:t>
            </a:r>
          </a:p>
          <a:p>
            <a:pPr marL="0" indent="0">
              <a:buNone/>
            </a:pPr>
            <a:r>
              <a:rPr lang="zh-TW" altLang="en-US" dirty="0" smtClean="0"/>
              <a:t>我</a:t>
            </a:r>
            <a:r>
              <a:rPr lang="zh-TW" altLang="en-US" dirty="0"/>
              <a:t>覺得我還有很大的空間可以學習，例如</a:t>
            </a:r>
            <a:r>
              <a:rPr lang="en-US" altLang="zh-TW" dirty="0"/>
              <a:t>jQuery</a:t>
            </a:r>
            <a:r>
              <a:rPr lang="zh-TW" altLang="en-US" dirty="0"/>
              <a:t>、</a:t>
            </a:r>
            <a:r>
              <a:rPr lang="en-US" altLang="zh-TW" dirty="0"/>
              <a:t>bootstrap</a:t>
            </a:r>
            <a:r>
              <a:rPr lang="zh-TW" altLang="en-US" dirty="0"/>
              <a:t>等等，另外我發現在</a:t>
            </a:r>
            <a:r>
              <a:rPr lang="zh-TW" altLang="en-US" dirty="0" smtClean="0"/>
              <a:t>排   版時</a:t>
            </a:r>
            <a:r>
              <a:rPr lang="zh-TW" altLang="en-US" dirty="0"/>
              <a:t>直接調參數會比用拉的更準確，位置也比較不會跑掉，總之在這方面還有太多的</a:t>
            </a:r>
            <a:r>
              <a:rPr lang="zh-TW" altLang="en-US" dirty="0" smtClean="0"/>
              <a:t>技巧需要</a:t>
            </a:r>
            <a:r>
              <a:rPr lang="zh-TW" altLang="en-US" dirty="0"/>
              <a:t>去學習精進。</a:t>
            </a:r>
          </a:p>
          <a:p>
            <a:pPr marL="0" indent="0">
              <a:buNone/>
            </a:pPr>
            <a:r>
              <a:rPr lang="en-US" altLang="zh-TW" dirty="0" smtClean="0"/>
              <a:t>Demo</a:t>
            </a:r>
            <a:r>
              <a:rPr lang="zh-TW" altLang="en-US" dirty="0"/>
              <a:t>時大家的作品也都讓我大開眼界，感覺很用心又充滿創意，後端的應用可以</a:t>
            </a:r>
            <a:r>
              <a:rPr lang="zh-TW" altLang="en-US" dirty="0" smtClean="0"/>
              <a:t>結     合很多</a:t>
            </a:r>
            <a:r>
              <a:rPr lang="zh-TW" altLang="en-US" dirty="0"/>
              <a:t>東西，也感謝組員非常熱心負責。</a:t>
            </a:r>
          </a:p>
        </p:txBody>
      </p:sp>
    </p:spTree>
    <p:extLst>
      <p:ext uri="{BB962C8B-B14F-4D97-AF65-F5344CB8AC3E}">
        <p14:creationId xmlns:p14="http://schemas.microsoft.com/office/powerpoint/2010/main" val="3893594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心得 </a:t>
            </a:r>
            <a:r>
              <a:rPr lang="en-US" altLang="zh-TW" dirty="0" smtClean="0"/>
              <a:t>–</a:t>
            </a:r>
            <a:r>
              <a:rPr lang="zh-TW" altLang="en-US" dirty="0" smtClean="0"/>
              <a:t> 彭冠傑</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        一開始修這門課老師就直接說，網程和</a:t>
            </a:r>
            <a:r>
              <a:rPr lang="en-US" altLang="zh-TW" dirty="0" smtClean="0"/>
              <a:t>JAVA</a:t>
            </a:r>
            <a:r>
              <a:rPr lang="zh-TW" altLang="en-US" dirty="0" smtClean="0"/>
              <a:t>都沒修的同學，可以先不要選這門課時，我真的是皮皮挫，因為我沒修過</a:t>
            </a:r>
            <a:r>
              <a:rPr lang="en-US" altLang="zh-TW" dirty="0" smtClean="0"/>
              <a:t>JAVA</a:t>
            </a:r>
            <a:r>
              <a:rPr lang="zh-TW" altLang="en-US" dirty="0" smtClean="0"/>
              <a:t>，如果網程和</a:t>
            </a:r>
            <a:r>
              <a:rPr lang="en-US" altLang="zh-TW" dirty="0" smtClean="0"/>
              <a:t>JAVA</a:t>
            </a:r>
            <a:r>
              <a:rPr lang="zh-TW" altLang="en-US" dirty="0" smtClean="0"/>
              <a:t>都沒修的是無自理能力，沒修</a:t>
            </a:r>
            <a:r>
              <a:rPr lang="en-US" altLang="zh-TW" dirty="0" smtClean="0"/>
              <a:t>JAVA</a:t>
            </a:r>
            <a:r>
              <a:rPr lang="zh-TW" altLang="en-US" dirty="0" smtClean="0"/>
              <a:t>的應該不死也半殘了吧，還好我的朋友擁有寬宏大量不會因為一點小錯就說我的不是，人有失蹄嘛。</a:t>
            </a:r>
            <a:endParaRPr lang="en-US" altLang="zh-TW" dirty="0"/>
          </a:p>
          <a:p>
            <a:pPr marL="0" indent="0">
              <a:buNone/>
            </a:pPr>
            <a:r>
              <a:rPr lang="zh-TW" altLang="en-US" dirty="0" smtClean="0"/>
              <a:t>        說實話的我還是覺得</a:t>
            </a:r>
            <a:r>
              <a:rPr lang="en-US" altLang="zh-TW" dirty="0" smtClean="0"/>
              <a:t>eclipse</a:t>
            </a:r>
            <a:r>
              <a:rPr lang="zh-TW" altLang="en-US" dirty="0" smtClean="0"/>
              <a:t>這個開發軟體讓我有點困擾，要是我再厲害一點，我就直接在</a:t>
            </a:r>
            <a:r>
              <a:rPr lang="en-US" altLang="zh-TW" dirty="0" smtClean="0"/>
              <a:t>servlet</a:t>
            </a:r>
            <a:r>
              <a:rPr lang="zh-TW" altLang="en-US" dirty="0" smtClean="0"/>
              <a:t>那邊放一個</a:t>
            </a:r>
            <a:r>
              <a:rPr lang="en-US" altLang="zh-TW" dirty="0" smtClean="0"/>
              <a:t>checkbox</a:t>
            </a:r>
            <a:r>
              <a:rPr lang="zh-TW" altLang="en-US" dirty="0" smtClean="0"/>
              <a:t>，你要這個</a:t>
            </a:r>
            <a:r>
              <a:rPr lang="en-US" altLang="zh-TW" dirty="0" smtClean="0"/>
              <a:t>servlet</a:t>
            </a:r>
            <a:r>
              <a:rPr lang="zh-TW" altLang="en-US" dirty="0" smtClean="0"/>
              <a:t>運作就打勾，軟體直接幫你加在</a:t>
            </a:r>
            <a:r>
              <a:rPr lang="en-US" altLang="zh-TW" dirty="0" smtClean="0"/>
              <a:t>web.xml</a:t>
            </a:r>
            <a:r>
              <a:rPr lang="zh-TW" altLang="en-US" dirty="0" smtClean="0"/>
              <a:t>裡面，想換名字也直接給一個</a:t>
            </a:r>
            <a:r>
              <a:rPr lang="en-US" altLang="zh-TW" dirty="0" smtClean="0"/>
              <a:t>textbox</a:t>
            </a:r>
            <a:r>
              <a:rPr lang="zh-TW" altLang="en-US" dirty="0" smtClean="0"/>
              <a:t>之類的，應該不難實作吧</a:t>
            </a:r>
            <a:r>
              <a:rPr lang="en-US" altLang="zh-TW" dirty="0" smtClean="0"/>
              <a:t>@@</a:t>
            </a:r>
          </a:p>
          <a:p>
            <a:pPr marL="0" indent="0">
              <a:buNone/>
            </a:pPr>
            <a:r>
              <a:rPr lang="zh-TW" altLang="en-US" dirty="0"/>
              <a:t> </a:t>
            </a:r>
            <a:r>
              <a:rPr lang="zh-TW" altLang="en-US" dirty="0" smtClean="0"/>
              <a:t>        這學期學到最多的還是分工吧，要把好多人的程式合在一起真的夠折騰的，我覺得這是一個</a:t>
            </a:r>
            <a:r>
              <a:rPr lang="en-US" altLang="zh-TW" dirty="0" smtClean="0"/>
              <a:t>MVC</a:t>
            </a:r>
            <a:r>
              <a:rPr lang="zh-TW" altLang="en-US" dirty="0" smtClean="0"/>
              <a:t>的好處，就像我是做</a:t>
            </a:r>
            <a:r>
              <a:rPr lang="en-US" altLang="zh-TW" dirty="0" smtClean="0"/>
              <a:t>servlet</a:t>
            </a:r>
            <a:r>
              <a:rPr lang="zh-TW" altLang="en-US" dirty="0" smtClean="0"/>
              <a:t>和基礎</a:t>
            </a:r>
            <a:r>
              <a:rPr lang="en-US" altLang="zh-TW" dirty="0" smtClean="0"/>
              <a:t>JSP</a:t>
            </a:r>
            <a:r>
              <a:rPr lang="zh-TW" altLang="en-US" dirty="0" smtClean="0"/>
              <a:t>就是</a:t>
            </a:r>
            <a:r>
              <a:rPr lang="en-US" altLang="zh-TW" dirty="0" smtClean="0"/>
              <a:t>V</a:t>
            </a:r>
            <a:r>
              <a:rPr lang="zh-TW" altLang="en-US" dirty="0" smtClean="0"/>
              <a:t>和</a:t>
            </a:r>
            <a:r>
              <a:rPr lang="en-US" altLang="zh-TW" dirty="0" smtClean="0"/>
              <a:t>C</a:t>
            </a:r>
            <a:r>
              <a:rPr lang="zh-TW" altLang="en-US" dirty="0" smtClean="0"/>
              <a:t>的，但我隊友的好多個</a:t>
            </a:r>
            <a:r>
              <a:rPr lang="en-US" altLang="zh-TW" dirty="0" smtClean="0"/>
              <a:t>M</a:t>
            </a:r>
            <a:r>
              <a:rPr lang="zh-TW" altLang="en-US" dirty="0" smtClean="0"/>
              <a:t>我可以用一個</a:t>
            </a:r>
            <a:r>
              <a:rPr lang="en-US" altLang="zh-TW" dirty="0" smtClean="0"/>
              <a:t>servlet</a:t>
            </a:r>
            <a:r>
              <a:rPr lang="zh-TW" altLang="en-US" dirty="0" smtClean="0"/>
              <a:t>來銜接</a:t>
            </a:r>
            <a:r>
              <a:rPr lang="en-US" altLang="zh-TW" dirty="0" smtClean="0"/>
              <a:t>JSP</a:t>
            </a:r>
            <a:r>
              <a:rPr lang="zh-TW" altLang="en-US" dirty="0" smtClean="0"/>
              <a:t>和</a:t>
            </a:r>
            <a:r>
              <a:rPr lang="en-US" altLang="zh-TW" dirty="0" smtClean="0"/>
              <a:t>model</a:t>
            </a:r>
            <a:r>
              <a:rPr lang="zh-TW" altLang="en-US" dirty="0" smtClean="0"/>
              <a:t>，如果世界也像</a:t>
            </a:r>
            <a:r>
              <a:rPr lang="en-US" altLang="zh-TW" dirty="0" smtClean="0"/>
              <a:t>MVC</a:t>
            </a:r>
            <a:r>
              <a:rPr lang="zh-TW" altLang="en-US" dirty="0" smtClean="0"/>
              <a:t>一樣簡潔就好了</a:t>
            </a:r>
            <a:r>
              <a:rPr lang="en-US" altLang="zh-TW" dirty="0" smtClean="0"/>
              <a:t>(</a:t>
            </a:r>
            <a:r>
              <a:rPr lang="zh-TW" altLang="en-US" smtClean="0"/>
              <a:t>再說甚麼啦</a:t>
            </a:r>
            <a:endParaRPr lang="en-US" altLang="zh-TW" dirty="0" smtClean="0"/>
          </a:p>
        </p:txBody>
      </p:sp>
    </p:spTree>
    <p:extLst>
      <p:ext uri="{BB962C8B-B14F-4D97-AF65-F5344CB8AC3E}">
        <p14:creationId xmlns:p14="http://schemas.microsoft.com/office/powerpoint/2010/main" val="139375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潛在之應用</a:t>
            </a:r>
          </a:p>
        </p:txBody>
      </p:sp>
      <p:sp>
        <p:nvSpPr>
          <p:cNvPr id="3" name="內容版面配置區 2"/>
          <p:cNvSpPr>
            <a:spLocks noGrp="1"/>
          </p:cNvSpPr>
          <p:nvPr>
            <p:ph idx="1"/>
          </p:nvPr>
        </p:nvSpPr>
        <p:spPr/>
        <p:txBody>
          <a:bodyPr/>
          <a:lstStyle/>
          <a:p>
            <a:r>
              <a:rPr lang="zh-TW" altLang="en-US" dirty="0"/>
              <a:t>結合分享及貼文，成為類社群網站</a:t>
            </a:r>
            <a:r>
              <a:rPr lang="en-US" altLang="zh-TW" dirty="0" smtClean="0"/>
              <a:t>APP</a:t>
            </a:r>
          </a:p>
          <a:p>
            <a:pPr lvl="1"/>
            <a:r>
              <a:rPr lang="zh-TW" altLang="en-US" dirty="0" smtClean="0"/>
              <a:t>可</a:t>
            </a:r>
            <a:r>
              <a:rPr lang="zh-TW" altLang="en-US" dirty="0"/>
              <a:t>讓用戶貼文打卡或是推薦餐廳，其他用戶並可在下面留言，製作出類似社群網站的多人互動</a:t>
            </a:r>
            <a:r>
              <a:rPr lang="en-US" altLang="zh-TW" dirty="0"/>
              <a:t>APP</a:t>
            </a:r>
            <a:r>
              <a:rPr lang="zh-TW" altLang="en-US" dirty="0" smtClean="0"/>
              <a:t>。</a:t>
            </a:r>
            <a:endParaRPr lang="en-US" altLang="zh-TW" dirty="0" smtClean="0"/>
          </a:p>
          <a:p>
            <a:endParaRPr lang="en-US" altLang="zh-TW" dirty="0" smtClean="0"/>
          </a:p>
          <a:p>
            <a:r>
              <a:rPr lang="zh-TW" altLang="en-US" dirty="0"/>
              <a:t>開發商家端</a:t>
            </a:r>
            <a:r>
              <a:rPr lang="en-US" altLang="zh-TW" dirty="0"/>
              <a:t>APP</a:t>
            </a:r>
            <a:r>
              <a:rPr lang="zh-TW" altLang="en-US" dirty="0"/>
              <a:t>，藉由</a:t>
            </a:r>
            <a:r>
              <a:rPr lang="en-US" altLang="zh-TW" dirty="0"/>
              <a:t>SERVER</a:t>
            </a:r>
            <a:r>
              <a:rPr lang="zh-TW" altLang="en-US" dirty="0"/>
              <a:t>間的互動增進效益</a:t>
            </a:r>
            <a:endParaRPr lang="en-US" altLang="zh-TW" dirty="0"/>
          </a:p>
          <a:p>
            <a:pPr lvl="1"/>
            <a:r>
              <a:rPr lang="zh-TW" altLang="en-US" dirty="0"/>
              <a:t>可開發商家端</a:t>
            </a:r>
            <a:r>
              <a:rPr lang="en-US" altLang="zh-TW" dirty="0"/>
              <a:t>APP</a:t>
            </a:r>
            <a:r>
              <a:rPr lang="zh-TW" altLang="en-US" dirty="0"/>
              <a:t>，藉此可增加許多新功能，例如</a:t>
            </a:r>
            <a:r>
              <a:rPr lang="en-US" altLang="zh-TW" dirty="0"/>
              <a:t>:</a:t>
            </a:r>
            <a:r>
              <a:rPr lang="zh-TW" altLang="en-US" dirty="0"/>
              <a:t>線上訂位，店家即時更新菜單</a:t>
            </a:r>
            <a:r>
              <a:rPr lang="en-US" altLang="zh-TW" dirty="0"/>
              <a:t>….</a:t>
            </a:r>
            <a:r>
              <a:rPr lang="zh-TW" altLang="en-US" dirty="0"/>
              <a:t>等等。</a:t>
            </a:r>
            <a:endParaRPr lang="en-US" altLang="zh-TW" dirty="0"/>
          </a:p>
          <a:p>
            <a:pPr lvl="1"/>
            <a:endParaRPr lang="en-US" altLang="zh-TW" dirty="0"/>
          </a:p>
          <a:p>
            <a:pPr marL="0" indent="0">
              <a:buNone/>
            </a:pPr>
            <a:endParaRPr lang="en-US" altLang="zh-TW" dirty="0" smtClean="0"/>
          </a:p>
          <a:p>
            <a:endParaRPr lang="en-US" altLang="zh-TW" dirty="0"/>
          </a:p>
          <a:p>
            <a:endParaRPr lang="en-US" altLang="zh-TW" dirty="0" smtClean="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smtClean="0"/>
          </a:p>
        </p:txBody>
      </p:sp>
    </p:spTree>
    <p:extLst>
      <p:ext uri="{BB962C8B-B14F-4D97-AF65-F5344CB8AC3E}">
        <p14:creationId xmlns:p14="http://schemas.microsoft.com/office/powerpoint/2010/main" val="16511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Search</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smtClean="0"/>
              <a:t>https</a:t>
            </a:r>
            <a:r>
              <a:rPr lang="en-US" altLang="zh-TW" dirty="0"/>
              <a:t>://</a:t>
            </a:r>
            <a:r>
              <a:rPr lang="en-US" altLang="zh-TW" dirty="0" smtClean="0"/>
              <a:t>api.yelp.com/v3/businesses/search</a:t>
            </a:r>
          </a:p>
          <a:p>
            <a:r>
              <a:rPr lang="en-US" altLang="zh-TW" dirty="0" smtClean="0"/>
              <a:t>Example: https</a:t>
            </a:r>
            <a:r>
              <a:rPr lang="en-US" altLang="zh-TW" dirty="0"/>
              <a:t>://</a:t>
            </a:r>
            <a:r>
              <a:rPr lang="en-US" altLang="zh-TW" dirty="0" smtClean="0"/>
              <a:t>api.yelp.com/v3/businesses/search?term=starbucks&amp;location=taitpei</a:t>
            </a:r>
          </a:p>
          <a:p>
            <a:r>
              <a:rPr lang="en-US" altLang="zh-TW" dirty="0" smtClean="0"/>
              <a:t>Return Value: </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“businesses”: [</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“id”: “</a:t>
            </a:r>
            <a:r>
              <a:rPr lang="zh-TW" altLang="en-US" dirty="0">
                <a:latin typeface="Consolas" panose="020B0609020204030204" pitchFamily="49" charset="0"/>
              </a:rPr>
              <a:t>星巴克</a:t>
            </a:r>
            <a:r>
              <a:rPr lang="en-US" altLang="zh-TW" dirty="0">
                <a:latin typeface="Consolas" panose="020B0609020204030204" pitchFamily="49" charset="0"/>
              </a:rPr>
              <a:t>-</a:t>
            </a:r>
            <a:r>
              <a:rPr lang="zh-TW" altLang="en-US" dirty="0">
                <a:latin typeface="Consolas" panose="020B0609020204030204" pitchFamily="49" charset="0"/>
              </a:rPr>
              <a:t>信義區</a:t>
            </a:r>
            <a:r>
              <a:rPr lang="en-US" altLang="zh-TW" dirty="0">
                <a:latin typeface="Consolas" panose="020B0609020204030204" pitchFamily="49" charset="0"/>
              </a:rPr>
              <a:t>-4”,</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“name</a:t>
            </a:r>
            <a:r>
              <a:rPr lang="en-US" altLang="zh-TW" dirty="0">
                <a:latin typeface="Consolas" panose="020B0609020204030204" pitchFamily="49" charset="0"/>
              </a:rPr>
              <a:t>”: “Starbucks”,</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image_url</a:t>
            </a:r>
            <a:r>
              <a:rPr lang="en-US" altLang="zh-TW" dirty="0">
                <a:latin typeface="Consolas" panose="020B0609020204030204" pitchFamily="49" charset="0"/>
              </a:rPr>
              <a:t>”: “https://s3-media1.fl.yelpcdn.com/</a:t>
            </a:r>
            <a:r>
              <a:rPr lang="en-US" altLang="zh-TW" dirty="0" err="1">
                <a:latin typeface="Consolas" panose="020B0609020204030204" pitchFamily="49" charset="0"/>
              </a:rPr>
              <a:t>bphoto</a:t>
            </a:r>
            <a:r>
              <a:rPr lang="en-US" altLang="zh-TW" dirty="0">
                <a:latin typeface="Consolas" panose="020B0609020204030204" pitchFamily="49" charset="0"/>
              </a:rPr>
              <a:t>/kMe6RIVCIEsNOC0zocO7ag/o.jpg”,</a:t>
            </a:r>
            <a:r>
              <a:rPr lang="en-US" altLang="zh-TW" dirty="0" smtClean="0">
                <a:latin typeface="Consolas" panose="020B0609020204030204" pitchFamily="49" charset="0"/>
              </a:rPr>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err="1" smtClean="0">
                <a:latin typeface="Consolas" panose="020B0609020204030204" pitchFamily="49" charset="0"/>
              </a:rPr>
              <a:t>is_closed</a:t>
            </a:r>
            <a:r>
              <a:rPr lang="en-US" altLang="zh-TW" dirty="0" smtClean="0">
                <a:latin typeface="Consolas" panose="020B0609020204030204" pitchFamily="49" charset="0"/>
              </a:rPr>
              <a:t>”: </a:t>
            </a:r>
            <a:r>
              <a:rPr lang="en-US" altLang="zh-TW" dirty="0">
                <a:latin typeface="Consolas" panose="020B0609020204030204" pitchFamily="49" charset="0"/>
              </a:rPr>
              <a:t>false</a:t>
            </a:r>
            <a:r>
              <a:rPr lang="en-US" altLang="zh-TW" dirty="0" smtClean="0">
                <a:latin typeface="Consolas" panose="020B0609020204030204" pitchFamily="49" charset="0"/>
              </a:rPr>
              <a:t>,</a:t>
            </a:r>
            <a:r>
              <a:rPr lang="zh-TW" altLang="en-US" dirty="0" smtClean="0">
                <a:latin typeface="Consolas" panose="020B0609020204030204" pitchFamily="49" charset="0"/>
              </a:rPr>
              <a:t> </a:t>
            </a:r>
            <a:r>
              <a:rPr lang="en-US" altLang="zh-TW" dirty="0" smtClean="0"/>
              <a:t/>
            </a:r>
            <a:br>
              <a:rPr lang="en-US" altLang="zh-TW" dirty="0" smtClean="0"/>
            </a:br>
            <a:r>
              <a:rPr lang="en-US" altLang="zh-TW" dirty="0" smtClean="0"/>
              <a:t>	…</a:t>
            </a:r>
            <a:r>
              <a:rPr lang="zh-TW" altLang="en-US" dirty="0" smtClean="0"/>
              <a:t>等</a:t>
            </a:r>
            <a:r>
              <a:rPr lang="en-US" altLang="zh-TW" dirty="0" smtClean="0"/>
              <a:t>JSON</a:t>
            </a:r>
            <a:r>
              <a:rPr lang="zh-TW" altLang="en-US" dirty="0" smtClean="0"/>
              <a:t>格式的</a:t>
            </a:r>
            <a:r>
              <a:rPr lang="en-US" altLang="zh-TW" dirty="0" smtClean="0"/>
              <a:t>20</a:t>
            </a:r>
            <a:r>
              <a:rPr lang="zh-TW" altLang="en-US" dirty="0" smtClean="0"/>
              <a:t>個店家資訊</a:t>
            </a:r>
            <a:endParaRPr lang="en-US" altLang="zh-TW" dirty="0" smtClean="0"/>
          </a:p>
        </p:txBody>
      </p:sp>
    </p:spTree>
    <p:extLst>
      <p:ext uri="{BB962C8B-B14F-4D97-AF65-F5344CB8AC3E}">
        <p14:creationId xmlns:p14="http://schemas.microsoft.com/office/powerpoint/2010/main" val="3996755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API</a:t>
            </a:r>
            <a:r>
              <a:rPr lang="zh-TW" altLang="en-US" dirty="0" smtClean="0"/>
              <a:t>操作範例 </a:t>
            </a:r>
            <a:r>
              <a:rPr lang="en-US" altLang="zh-TW" dirty="0" smtClean="0"/>
              <a:t>-</a:t>
            </a:r>
            <a:r>
              <a:rPr lang="zh-TW" altLang="en-US" dirty="0" smtClean="0"/>
              <a:t> </a:t>
            </a:r>
            <a:r>
              <a:rPr lang="en-US" altLang="zh-TW" dirty="0" smtClean="0"/>
              <a:t>Review</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API</a:t>
            </a:r>
            <a:r>
              <a:rPr lang="zh-TW" altLang="en-US" dirty="0" smtClean="0"/>
              <a:t> </a:t>
            </a:r>
            <a:r>
              <a:rPr lang="en-US" altLang="zh-TW" dirty="0" smtClean="0"/>
              <a:t>URL:</a:t>
            </a:r>
            <a:r>
              <a:rPr lang="zh-TW" altLang="en-US" dirty="0" smtClean="0"/>
              <a:t> </a:t>
            </a:r>
            <a:r>
              <a:rPr lang="en-US" altLang="zh-TW" dirty="0"/>
              <a:t>https://api.yelp.com/v3/businesses</a:t>
            </a:r>
            <a:r>
              <a:rPr lang="en-US" altLang="zh-TW" dirty="0" smtClean="0"/>
              <a:t>/{id}/reviews</a:t>
            </a:r>
          </a:p>
          <a:p>
            <a:r>
              <a:rPr lang="en-US" altLang="zh-TW" dirty="0" smtClean="0"/>
              <a:t>Example: </a:t>
            </a:r>
            <a:r>
              <a:rPr lang="en-US" altLang="zh-TW" dirty="0"/>
              <a:t>https://</a:t>
            </a:r>
            <a:r>
              <a:rPr lang="en-US" altLang="zh-TW" dirty="0" smtClean="0"/>
              <a:t>api.yelp.com/v3/businesses/</a:t>
            </a:r>
            <a:r>
              <a:rPr lang="en-US" altLang="zh-TW" dirty="0"/>
              <a:t>starbucks-new-york-487</a:t>
            </a:r>
            <a:r>
              <a:rPr lang="en-US" altLang="zh-TW" dirty="0" smtClean="0"/>
              <a:t>/reviews</a:t>
            </a:r>
          </a:p>
          <a:p>
            <a:r>
              <a:rPr lang="en-US" altLang="zh-TW" dirty="0" smtClean="0"/>
              <a:t>Return Value:</a:t>
            </a:r>
            <a:br>
              <a:rPr lang="en-US" altLang="zh-TW" dirty="0" smtClean="0"/>
            </a:b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"reviews":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"text": "I normally don't find Starbucks all that remarkable but this is the nicest one I've ever been to!! The staff is SO nice and takes the time to explain this</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"rating": 5</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"user":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image_url</a:t>
            </a:r>
            <a:r>
              <a:rPr lang="en-US" altLang="zh-TW" dirty="0">
                <a:latin typeface="Consolas" panose="020B0609020204030204" pitchFamily="49" charset="0"/>
              </a:rPr>
              <a:t>": </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"name": "Emily C</a:t>
            </a:r>
            <a:r>
              <a:rPr lang="en-US" altLang="zh-TW" dirty="0" smtClean="0">
                <a:latin typeface="Consolas" panose="020B0609020204030204" pitchFamily="49" charset="0"/>
              </a:rPr>
              <a:t>.“</a:t>
            </a:r>
            <a:br>
              <a:rPr lang="en-US" altLang="zh-TW" dirty="0" smtClean="0">
                <a:latin typeface="Consolas" panose="020B0609020204030204" pitchFamily="49" charset="0"/>
              </a:rPr>
            </a:br>
            <a:r>
              <a:rPr lang="en-US" altLang="zh-TW" dirty="0" smtClean="0">
                <a:latin typeface="Consolas" panose="020B0609020204030204" pitchFamily="49" charset="0"/>
              </a:rPr>
              <a:t>      },</a:t>
            </a:r>
            <a:br>
              <a:rPr lang="en-US" altLang="zh-TW" dirty="0" smtClean="0">
                <a:latin typeface="Consolas" panose="020B0609020204030204" pitchFamily="49" charset="0"/>
              </a:rPr>
            </a:br>
            <a:r>
              <a:rPr lang="en-US" altLang="zh-TW" dirty="0" smtClean="0">
                <a:latin typeface="Consolas" panose="020B0609020204030204" pitchFamily="49" charset="0"/>
              </a:rPr>
              <a:t>      </a:t>
            </a:r>
            <a:r>
              <a:rPr lang="en-US" altLang="zh-TW" dirty="0">
                <a:latin typeface="Consolas" panose="020B0609020204030204" pitchFamily="49" charset="0"/>
              </a:rPr>
              <a:t>"</a:t>
            </a:r>
            <a:r>
              <a:rPr lang="en-US" altLang="zh-TW" dirty="0" err="1">
                <a:latin typeface="Consolas" panose="020B0609020204030204" pitchFamily="49" charset="0"/>
              </a:rPr>
              <a:t>time_created</a:t>
            </a:r>
            <a:r>
              <a:rPr lang="en-US" altLang="zh-TW" dirty="0">
                <a:latin typeface="Consolas" panose="020B0609020204030204" pitchFamily="49" charset="0"/>
              </a:rPr>
              <a:t>": "2017-06-10 04:09:58"</a:t>
            </a:r>
          </a:p>
        </p:txBody>
      </p:sp>
    </p:spTree>
    <p:extLst>
      <p:ext uri="{BB962C8B-B14F-4D97-AF65-F5344CB8AC3E}">
        <p14:creationId xmlns:p14="http://schemas.microsoft.com/office/powerpoint/2010/main" val="1376789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YelpBlaBla</a:t>
            </a:r>
            <a:r>
              <a:rPr lang="zh-TW" altLang="en-US" dirty="0" smtClean="0"/>
              <a:t>簡介</a:t>
            </a:r>
            <a:endParaRPr lang="zh-TW" altLang="en-US" dirty="0"/>
          </a:p>
        </p:txBody>
      </p:sp>
      <p:sp>
        <p:nvSpPr>
          <p:cNvPr id="3" name="內容版面配置區 2"/>
          <p:cNvSpPr>
            <a:spLocks noGrp="1"/>
          </p:cNvSpPr>
          <p:nvPr>
            <p:ph idx="1"/>
          </p:nvPr>
        </p:nvSpPr>
        <p:spPr/>
        <p:txBody>
          <a:bodyPr>
            <a:normAutofit/>
          </a:bodyPr>
          <a:lstStyle/>
          <a:p>
            <a:r>
              <a:rPr lang="zh-TW" altLang="en-US" sz="2000" b="1" dirty="0" smtClean="0"/>
              <a:t>會員系統</a:t>
            </a:r>
            <a:endParaRPr lang="en-US" altLang="zh-TW" sz="2000" b="1" dirty="0"/>
          </a:p>
          <a:p>
            <a:pPr marL="0" indent="0">
              <a:buNone/>
            </a:pPr>
            <a:r>
              <a:rPr lang="en-US" altLang="zh-TW" sz="2000" b="1" dirty="0" smtClean="0"/>
              <a:t>	</a:t>
            </a:r>
            <a:r>
              <a:rPr lang="zh-TW" altLang="en-US" dirty="0" smtClean="0"/>
              <a:t>註冊 </a:t>
            </a:r>
            <a:r>
              <a:rPr lang="en-US" altLang="zh-TW" dirty="0" smtClean="0"/>
              <a:t>:</a:t>
            </a:r>
            <a:r>
              <a:rPr lang="zh-TW" altLang="en-US" dirty="0" smtClean="0"/>
              <a:t> 使用者輸入「</a:t>
            </a:r>
            <a:r>
              <a:rPr lang="zh-TW" altLang="en-US" dirty="0"/>
              <a:t>帳號」 「密碼」 「生日」 「姓名」 「使用者名稱</a:t>
            </a:r>
            <a:r>
              <a:rPr lang="zh-TW" altLang="en-US" dirty="0" smtClean="0"/>
              <a:t>」後</a:t>
            </a:r>
            <a:r>
              <a:rPr lang="zh-TW" altLang="en-US" dirty="0"/>
              <a:t>註冊</a:t>
            </a:r>
            <a:r>
              <a:rPr lang="zh-TW" altLang="en-US" dirty="0" smtClean="0"/>
              <a:t>。</a:t>
            </a:r>
            <a:r>
              <a:rPr lang="en-US" altLang="zh-TW" dirty="0" smtClean="0"/>
              <a:t/>
            </a:r>
            <a:br>
              <a:rPr lang="en-US" altLang="zh-TW" dirty="0" smtClean="0"/>
            </a:br>
            <a:r>
              <a:rPr lang="en-US" altLang="zh-TW" dirty="0" smtClean="0"/>
              <a:t>	</a:t>
            </a:r>
            <a:r>
              <a:rPr lang="zh-TW" altLang="en-US" dirty="0" smtClean="0"/>
              <a:t>登入 </a:t>
            </a:r>
            <a:r>
              <a:rPr lang="en-US" altLang="zh-TW" dirty="0" smtClean="0"/>
              <a:t>:</a:t>
            </a:r>
            <a:r>
              <a:rPr lang="zh-TW" altLang="en-US" dirty="0" smtClean="0"/>
              <a:t> 使用者</a:t>
            </a:r>
            <a:r>
              <a:rPr lang="zh-TW" altLang="en-US" dirty="0"/>
              <a:t>輸入帳號密碼後登入。</a:t>
            </a:r>
            <a:endParaRPr lang="en-US" altLang="zh-TW" dirty="0"/>
          </a:p>
          <a:p>
            <a:r>
              <a:rPr lang="zh-TW" altLang="en-US" sz="2000" b="1" dirty="0"/>
              <a:t>查詢店家</a:t>
            </a:r>
            <a:r>
              <a:rPr lang="zh-TW" altLang="en-US" sz="2000" b="1" dirty="0" smtClean="0"/>
              <a:t>資料</a:t>
            </a:r>
            <a:r>
              <a:rPr lang="en-US" altLang="zh-TW" sz="2000" b="1" dirty="0" smtClean="0"/>
              <a:t>(</a:t>
            </a:r>
            <a:r>
              <a:rPr lang="zh-TW" altLang="en-US" sz="2000" b="1" dirty="0" smtClean="0"/>
              <a:t>無須會員</a:t>
            </a:r>
            <a:r>
              <a:rPr lang="en-US" altLang="zh-TW" sz="2000" b="1" dirty="0" smtClean="0"/>
              <a:t>)</a:t>
            </a:r>
          </a:p>
          <a:p>
            <a:pPr marL="0" indent="0">
              <a:buNone/>
            </a:pPr>
            <a:r>
              <a:rPr lang="en-US" altLang="zh-TW" sz="2000" b="1" dirty="0"/>
              <a:t>	</a:t>
            </a:r>
            <a:r>
              <a:rPr lang="zh-TW" altLang="en-US" dirty="0" smtClean="0"/>
              <a:t>於搜尋</a:t>
            </a:r>
            <a:r>
              <a:rPr lang="zh-TW" altLang="en-US" dirty="0"/>
              <a:t>頁面鍵入欲查詢店家名，可獲得店家名稱、評分、評論、</a:t>
            </a:r>
            <a:r>
              <a:rPr lang="zh-TW" altLang="en-US" dirty="0" smtClean="0"/>
              <a:t>電話</a:t>
            </a:r>
            <a:r>
              <a:rPr lang="zh-TW" altLang="en-US" dirty="0"/>
              <a:t>、地址</a:t>
            </a:r>
            <a:r>
              <a:rPr lang="zh-TW" altLang="en-US" dirty="0" smtClean="0"/>
              <a:t>以及</a:t>
            </a:r>
            <a:r>
              <a:rPr lang="en-US" altLang="zh-TW" dirty="0" smtClean="0"/>
              <a:t>	GOOGLE </a:t>
            </a:r>
            <a:r>
              <a:rPr lang="en-US" altLang="zh-TW" dirty="0"/>
              <a:t>MAP</a:t>
            </a:r>
            <a:r>
              <a:rPr lang="zh-TW" altLang="en-US" dirty="0"/>
              <a:t>顯示地圖等等資料。</a:t>
            </a:r>
            <a:endParaRPr lang="en-US" altLang="zh-TW" dirty="0"/>
          </a:p>
          <a:p>
            <a:r>
              <a:rPr lang="zh-TW" altLang="en-US" sz="2000" b="1" dirty="0"/>
              <a:t>收藏喜愛</a:t>
            </a:r>
            <a:r>
              <a:rPr lang="zh-TW" altLang="en-US" sz="2000" b="1" dirty="0" smtClean="0"/>
              <a:t>店家</a:t>
            </a:r>
            <a:r>
              <a:rPr lang="en-US" altLang="zh-TW" sz="2000" b="1" dirty="0" smtClean="0"/>
              <a:t>(</a:t>
            </a:r>
            <a:r>
              <a:rPr lang="zh-TW" altLang="en-US" sz="2000" b="1" dirty="0" smtClean="0"/>
              <a:t>需會員</a:t>
            </a:r>
            <a:r>
              <a:rPr lang="en-US" altLang="zh-TW" sz="2000" b="1" dirty="0" smtClean="0"/>
              <a:t>)</a:t>
            </a:r>
            <a:endParaRPr lang="en-US" altLang="zh-TW" sz="2000" b="1" dirty="0"/>
          </a:p>
          <a:p>
            <a:pPr marL="45720" indent="0">
              <a:buNone/>
            </a:pPr>
            <a:r>
              <a:rPr lang="zh-TW" altLang="en-US" dirty="0"/>
              <a:t>   </a:t>
            </a:r>
            <a:r>
              <a:rPr lang="en-US" altLang="zh-TW" dirty="0" smtClean="0"/>
              <a:t>	</a:t>
            </a:r>
            <a:r>
              <a:rPr lang="zh-TW" altLang="en-US" dirty="0" smtClean="0"/>
              <a:t>可</a:t>
            </a:r>
            <a:r>
              <a:rPr lang="zh-TW" altLang="en-US" dirty="0"/>
              <a:t>於搜尋結果頁面將喜愛的店家加入</a:t>
            </a:r>
            <a:r>
              <a:rPr lang="zh-TW" altLang="en-US" dirty="0" smtClean="0"/>
              <a:t>收藏，事後可在收藏列表中快速找該店家。</a:t>
            </a:r>
            <a:endParaRPr lang="en-US" altLang="zh-TW" dirty="0"/>
          </a:p>
          <a:p>
            <a:endParaRPr lang="zh-TW" altLang="en-US" dirty="0"/>
          </a:p>
        </p:txBody>
      </p:sp>
    </p:spTree>
    <p:extLst>
      <p:ext uri="{BB962C8B-B14F-4D97-AF65-F5344CB8AC3E}">
        <p14:creationId xmlns:p14="http://schemas.microsoft.com/office/powerpoint/2010/main" val="3146759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a:t>
            </a:r>
            <a:r>
              <a:rPr lang="zh-TW" altLang="en-US" dirty="0"/>
              <a:t>用</a:t>
            </a:r>
            <a:r>
              <a:rPr lang="zh-TW" altLang="en-US" dirty="0" smtClean="0"/>
              <a:t>技術</a:t>
            </a:r>
            <a:endParaRPr lang="zh-TW" altLang="en-US" dirty="0"/>
          </a:p>
        </p:txBody>
      </p:sp>
      <p:sp>
        <p:nvSpPr>
          <p:cNvPr id="3" name="內容版面配置區 2"/>
          <p:cNvSpPr>
            <a:spLocks noGrp="1"/>
          </p:cNvSpPr>
          <p:nvPr>
            <p:ph idx="1"/>
          </p:nvPr>
        </p:nvSpPr>
        <p:spPr/>
        <p:txBody>
          <a:bodyPr/>
          <a:lstStyle/>
          <a:p>
            <a:r>
              <a:rPr lang="en-US" altLang="zh-TW" dirty="0" smtClean="0"/>
              <a:t>Html</a:t>
            </a:r>
          </a:p>
          <a:p>
            <a:r>
              <a:rPr lang="en-US" altLang="zh-TW" dirty="0" smtClean="0"/>
              <a:t>Bootstrap</a:t>
            </a:r>
          </a:p>
          <a:p>
            <a:r>
              <a:rPr lang="en-US" altLang="zh-TW" dirty="0" smtClean="0"/>
              <a:t>JavaScript</a:t>
            </a:r>
          </a:p>
          <a:p>
            <a:r>
              <a:rPr lang="en-US" altLang="zh-TW" dirty="0" smtClean="0"/>
              <a:t>My SQL</a:t>
            </a:r>
          </a:p>
          <a:p>
            <a:r>
              <a:rPr lang="en-US" altLang="zh-TW" dirty="0" smtClean="0"/>
              <a:t>Java Servlet</a:t>
            </a:r>
          </a:p>
          <a:p>
            <a:r>
              <a:rPr lang="en-US" altLang="zh-TW" dirty="0" smtClean="0"/>
              <a:t>Yelp API</a:t>
            </a:r>
          </a:p>
          <a:p>
            <a:r>
              <a:rPr lang="en-US" altLang="zh-TW" dirty="0" smtClean="0"/>
              <a:t>Rating </a:t>
            </a:r>
            <a:r>
              <a:rPr lang="en-US" altLang="zh-TW" dirty="0" err="1" smtClean="0"/>
              <a:t>Yo</a:t>
            </a:r>
            <a:r>
              <a:rPr lang="en-US" altLang="zh-TW" dirty="0" smtClean="0"/>
              <a:t> API</a:t>
            </a:r>
          </a:p>
          <a:p>
            <a:r>
              <a:rPr lang="en-US" altLang="zh-TW" dirty="0" smtClean="0"/>
              <a:t>Google Map API</a:t>
            </a:r>
            <a:endParaRPr lang="zh-TW" altLang="en-US" dirty="0"/>
          </a:p>
        </p:txBody>
      </p:sp>
    </p:spTree>
    <p:extLst>
      <p:ext uri="{BB962C8B-B14F-4D97-AF65-F5344CB8AC3E}">
        <p14:creationId xmlns:p14="http://schemas.microsoft.com/office/powerpoint/2010/main" val="4114352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339</TotalTime>
  <Words>2654</Words>
  <Application>Microsoft Office PowerPoint</Application>
  <PresentationFormat>寬螢幕</PresentationFormat>
  <Paragraphs>278</Paragraphs>
  <Slides>45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45</vt:i4>
      </vt:variant>
    </vt:vector>
  </HeadingPairs>
  <TitlesOfParts>
    <vt:vector size="52" baseType="lpstr">
      <vt:lpstr>微軟正黑體</vt:lpstr>
      <vt:lpstr>新細明體</vt:lpstr>
      <vt:lpstr>Arial</vt:lpstr>
      <vt:lpstr>Calibri</vt:lpstr>
      <vt:lpstr>Consolas</vt:lpstr>
      <vt:lpstr>Wingdings 3</vt:lpstr>
      <vt:lpstr>絲縷</vt:lpstr>
      <vt:lpstr>YelpBlaBla</vt:lpstr>
      <vt:lpstr>Yelp API簡介</vt:lpstr>
      <vt:lpstr>技術概念和特色</vt:lpstr>
      <vt:lpstr>目前存在之應用</vt:lpstr>
      <vt:lpstr>潛在之應用</vt:lpstr>
      <vt:lpstr>API操作範例 - Search</vt:lpstr>
      <vt:lpstr>API操作範例 - Review</vt:lpstr>
      <vt:lpstr>YelpBlaBla簡介</vt:lpstr>
      <vt:lpstr>使用技術</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操作方式</vt:lpstr>
      <vt:lpstr>PowerPoint 簡報</vt:lpstr>
      <vt:lpstr>操作故事</vt:lpstr>
      <vt:lpstr>操作故事</vt:lpstr>
      <vt:lpstr>操作故事</vt:lpstr>
      <vt:lpstr>操作故事</vt:lpstr>
      <vt:lpstr>操作故事</vt:lpstr>
      <vt:lpstr>操作方式</vt:lpstr>
      <vt:lpstr>Functional Map</vt:lpstr>
      <vt:lpstr>backlog</vt:lpstr>
      <vt:lpstr>backlog</vt:lpstr>
      <vt:lpstr>類別圖 - 主要架構 Main Structure</vt:lpstr>
      <vt:lpstr>類別圖 - Yelp API</vt:lpstr>
      <vt:lpstr>類別圖 - 會員功能 Member System</vt:lpstr>
      <vt:lpstr>效能測試(收藏)</vt:lpstr>
      <vt:lpstr>效能測試(登入註冊)</vt:lpstr>
      <vt:lpstr>效能測試(查詢)</vt:lpstr>
      <vt:lpstr>遭遇的困難1</vt:lpstr>
      <vt:lpstr>遭遇的困難2</vt:lpstr>
      <vt:lpstr>遭遇的困難3</vt:lpstr>
      <vt:lpstr>參考</vt:lpstr>
      <vt:lpstr>組員分工情況</vt:lpstr>
      <vt:lpstr>操作說明</vt:lpstr>
      <vt:lpstr>心得 – 陳威廷</vt:lpstr>
      <vt:lpstr>心得 – 田慶秋</vt:lpstr>
      <vt:lpstr>心得 – 彭冠傑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YelpFoodSearch</dc:title>
  <dc:creator>Waiting Chen</dc:creator>
  <cp:lastModifiedBy>h124728193@gmail.com</cp:lastModifiedBy>
  <cp:revision>49</cp:revision>
  <dcterms:created xsi:type="dcterms:W3CDTF">2017-06-20T09:36:29Z</dcterms:created>
  <dcterms:modified xsi:type="dcterms:W3CDTF">2017-06-25T03:40:20Z</dcterms:modified>
</cp:coreProperties>
</file>