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0" r:id="rId7"/>
    <p:sldId id="328" r:id="rId8"/>
    <p:sldId id="329" r:id="rId9"/>
    <p:sldId id="262" r:id="rId10"/>
    <p:sldId id="330" r:id="rId11"/>
    <p:sldId id="263" r:id="rId12"/>
    <p:sldId id="331" r:id="rId13"/>
    <p:sldId id="332" r:id="rId14"/>
    <p:sldId id="264" r:id="rId15"/>
    <p:sldId id="333" r:id="rId16"/>
    <p:sldId id="265" r:id="rId17"/>
    <p:sldId id="334" r:id="rId18"/>
    <p:sldId id="266" r:id="rId19"/>
    <p:sldId id="335" r:id="rId20"/>
    <p:sldId id="274" r:id="rId21"/>
  </p:sldIdLst>
  <p:sldSz cx="9144000" cy="5143500" type="screen16x9"/>
  <p:notesSz cx="6858000" cy="9144000"/>
  <p:embeddedFontLst>
    <p:embeddedFont>
      <p:font typeface="Anek Latin" panose="020B0604020202020204" charset="0"/>
      <p:regular r:id="rId23"/>
      <p:bold r:id="rId24"/>
    </p:embeddedFont>
    <p:embeddedFont>
      <p:font typeface="Assistant" pitchFamily="2" charset="-79"/>
      <p:regular r:id="rId25"/>
      <p:bold r:id="rId26"/>
    </p:embeddedFont>
    <p:embeddedFont>
      <p:font typeface="Gilda Display" panose="020B0604020202020204" charset="0"/>
      <p:regular r:id="rId27"/>
    </p:embeddedFont>
    <p:embeddedFont>
      <p:font typeface="Inter" panose="020B0604020202020204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B60025-5614-441E-AAD6-77C5B8108EFD}">
  <a:tblStyle styleId="{49B60025-5614-441E-AAD6-77C5B8108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50" autoAdjust="0"/>
  </p:normalViewPr>
  <p:slideViewPr>
    <p:cSldViewPr snapToGrid="0">
      <p:cViewPr>
        <p:scale>
          <a:sx n="100" d="100"/>
          <a:sy n="100" d="100"/>
        </p:scale>
        <p:origin x="7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69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9a6d56c70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19a6d56c70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9a6d56c70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19a6d56c70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81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401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7d3333e505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7d3333e505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028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68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db2683e2a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db2683e2a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db2683e2a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db2683e2a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36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db4dd54ed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db4dd54ed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9a6d56c7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9a6d56c7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9c71fccb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9c71fccb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45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5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9c71fccb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9c71fccb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86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9a6d56c70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9a6d56c70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86250"/>
            <a:ext cx="4966800" cy="210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807100"/>
            <a:ext cx="4589100" cy="3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_1">
    <p:bg>
      <p:bgPr>
        <a:solidFill>
          <a:schemeClr val="dk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720000" y="525367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8"/>
          <p:cNvGrpSpPr/>
          <p:nvPr/>
        </p:nvGrpSpPr>
        <p:grpSpPr>
          <a:xfrm>
            <a:off x="-1799708" y="-2069673"/>
            <a:ext cx="3697846" cy="3337747"/>
            <a:chOff x="1740732" y="712175"/>
            <a:chExt cx="4287854" cy="3870300"/>
          </a:xfrm>
        </p:grpSpPr>
        <p:grpSp>
          <p:nvGrpSpPr>
            <p:cNvPr id="250" name="Google Shape;250;p1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51" name="Google Shape;251;p1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1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1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1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7" name="Google Shape;257;p1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58" name="Google Shape;258;p1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3" name="Google Shape;263;p18"/>
          <p:cNvGrpSpPr/>
          <p:nvPr/>
        </p:nvGrpSpPr>
        <p:grpSpPr>
          <a:xfrm>
            <a:off x="7243217" y="-2069673"/>
            <a:ext cx="3697846" cy="3337747"/>
            <a:chOff x="1740732" y="712175"/>
            <a:chExt cx="4287854" cy="3870300"/>
          </a:xfrm>
        </p:grpSpPr>
        <p:grpSp>
          <p:nvGrpSpPr>
            <p:cNvPr id="264" name="Google Shape;264;p1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65" name="Google Shape;265;p1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1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1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1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1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1" name="Google Shape;271;p1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2" name="Google Shape;272;p1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1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1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1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1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_1_1_1_1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9"/>
          <p:cNvGrpSpPr/>
          <p:nvPr/>
        </p:nvGrpSpPr>
        <p:grpSpPr>
          <a:xfrm>
            <a:off x="-1129958" y="-99648"/>
            <a:ext cx="3697846" cy="3337747"/>
            <a:chOff x="1740732" y="712175"/>
            <a:chExt cx="4287854" cy="3870300"/>
          </a:xfrm>
        </p:grpSpPr>
        <p:grpSp>
          <p:nvGrpSpPr>
            <p:cNvPr id="279" name="Google Shape;279;p19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80" name="Google Shape;280;p19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19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19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9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9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19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6" name="Google Shape;286;p19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87" name="Google Shape;287;p19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19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19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19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19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92" name="Google Shape;292;p19"/>
          <p:cNvGrpSpPr/>
          <p:nvPr/>
        </p:nvGrpSpPr>
        <p:grpSpPr>
          <a:xfrm>
            <a:off x="6905080" y="2336040"/>
            <a:ext cx="3697846" cy="3337747"/>
            <a:chOff x="1740732" y="712175"/>
            <a:chExt cx="4287854" cy="3870300"/>
          </a:xfrm>
        </p:grpSpPr>
        <p:grpSp>
          <p:nvGrpSpPr>
            <p:cNvPr id="293" name="Google Shape;293;p19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94" name="Google Shape;294;p19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19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19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19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19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19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0" name="Google Shape;300;p19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301" name="Google Shape;301;p19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19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19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19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19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720000" y="531895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dk1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6"/>
          <p:cNvGrpSpPr/>
          <p:nvPr/>
        </p:nvGrpSpPr>
        <p:grpSpPr>
          <a:xfrm>
            <a:off x="5318042" y="2845227"/>
            <a:ext cx="3697846" cy="3337747"/>
            <a:chOff x="1740732" y="712175"/>
            <a:chExt cx="4287854" cy="3870300"/>
          </a:xfrm>
        </p:grpSpPr>
        <p:grpSp>
          <p:nvGrpSpPr>
            <p:cNvPr id="481" name="Google Shape;481;p2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482" name="Google Shape;482;p2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2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2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2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2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2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8" name="Google Shape;488;p2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489" name="Google Shape;489;p2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2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2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2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2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title" idx="2"/>
          </p:nvPr>
        </p:nvSpPr>
        <p:spPr>
          <a:xfrm>
            <a:off x="1539627" y="1644550"/>
            <a:ext cx="2859900" cy="54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26"/>
          <p:cNvSpPr txBox="1">
            <a:spLocks noGrp="1"/>
          </p:cNvSpPr>
          <p:nvPr>
            <p:ph type="title" idx="3"/>
          </p:nvPr>
        </p:nvSpPr>
        <p:spPr>
          <a:xfrm>
            <a:off x="1539600" y="3207401"/>
            <a:ext cx="2859900" cy="54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subTitle" idx="1"/>
          </p:nvPr>
        </p:nvSpPr>
        <p:spPr>
          <a:xfrm>
            <a:off x="971513" y="3754064"/>
            <a:ext cx="3427800" cy="54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26"/>
          <p:cNvSpPr txBox="1">
            <a:spLocks noGrp="1"/>
          </p:cNvSpPr>
          <p:nvPr>
            <p:ph type="title" idx="4"/>
          </p:nvPr>
        </p:nvSpPr>
        <p:spPr>
          <a:xfrm>
            <a:off x="5318050" y="1644700"/>
            <a:ext cx="2859900" cy="54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26"/>
          <p:cNvSpPr txBox="1">
            <a:spLocks noGrp="1"/>
          </p:cNvSpPr>
          <p:nvPr>
            <p:ph type="subTitle" idx="5"/>
          </p:nvPr>
        </p:nvSpPr>
        <p:spPr>
          <a:xfrm>
            <a:off x="4749150" y="2191212"/>
            <a:ext cx="3428100" cy="54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title" idx="6"/>
          </p:nvPr>
        </p:nvSpPr>
        <p:spPr>
          <a:xfrm>
            <a:off x="5318825" y="3207400"/>
            <a:ext cx="2859900" cy="54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subTitle" idx="7"/>
          </p:nvPr>
        </p:nvSpPr>
        <p:spPr>
          <a:xfrm>
            <a:off x="4749150" y="3754063"/>
            <a:ext cx="3428700" cy="54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8"/>
          </p:nvPr>
        </p:nvSpPr>
        <p:spPr>
          <a:xfrm>
            <a:off x="971500" y="2191220"/>
            <a:ext cx="3427800" cy="54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_1_1">
    <p:bg>
      <p:bgPr>
        <a:solidFill>
          <a:schemeClr val="dk1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8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8"/>
          <p:cNvSpPr txBox="1">
            <a:spLocks noGrp="1"/>
          </p:cNvSpPr>
          <p:nvPr>
            <p:ph type="title" idx="2"/>
          </p:nvPr>
        </p:nvSpPr>
        <p:spPr>
          <a:xfrm>
            <a:off x="2485878" y="1582964"/>
            <a:ext cx="1981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4" name="Google Shape;544;p28"/>
          <p:cNvSpPr txBox="1">
            <a:spLocks noGrp="1"/>
          </p:cNvSpPr>
          <p:nvPr>
            <p:ph type="subTitle" idx="1"/>
          </p:nvPr>
        </p:nvSpPr>
        <p:spPr>
          <a:xfrm>
            <a:off x="2485881" y="2058763"/>
            <a:ext cx="1981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 idx="3"/>
          </p:nvPr>
        </p:nvSpPr>
        <p:spPr>
          <a:xfrm>
            <a:off x="4690089" y="1582964"/>
            <a:ext cx="1981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6" name="Google Shape;546;p28"/>
          <p:cNvSpPr txBox="1">
            <a:spLocks noGrp="1"/>
          </p:cNvSpPr>
          <p:nvPr>
            <p:ph type="subTitle" idx="4"/>
          </p:nvPr>
        </p:nvSpPr>
        <p:spPr>
          <a:xfrm>
            <a:off x="4690078" y="2058763"/>
            <a:ext cx="1981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28"/>
          <p:cNvSpPr txBox="1">
            <a:spLocks noGrp="1"/>
          </p:cNvSpPr>
          <p:nvPr>
            <p:ph type="title" idx="5"/>
          </p:nvPr>
        </p:nvSpPr>
        <p:spPr>
          <a:xfrm>
            <a:off x="2485878" y="3115066"/>
            <a:ext cx="1981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8" name="Google Shape;548;p28"/>
          <p:cNvSpPr txBox="1">
            <a:spLocks noGrp="1"/>
          </p:cNvSpPr>
          <p:nvPr>
            <p:ph type="subTitle" idx="6"/>
          </p:nvPr>
        </p:nvSpPr>
        <p:spPr>
          <a:xfrm>
            <a:off x="2485881" y="3590865"/>
            <a:ext cx="1981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8"/>
          <p:cNvSpPr txBox="1">
            <a:spLocks noGrp="1"/>
          </p:cNvSpPr>
          <p:nvPr>
            <p:ph type="title" idx="7"/>
          </p:nvPr>
        </p:nvSpPr>
        <p:spPr>
          <a:xfrm>
            <a:off x="4690089" y="3115066"/>
            <a:ext cx="1981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0" name="Google Shape;550;p28"/>
          <p:cNvSpPr txBox="1">
            <a:spLocks noGrp="1"/>
          </p:cNvSpPr>
          <p:nvPr>
            <p:ph type="subTitle" idx="8"/>
          </p:nvPr>
        </p:nvSpPr>
        <p:spPr>
          <a:xfrm>
            <a:off x="4690078" y="3590865"/>
            <a:ext cx="1981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1" name="Google Shape;551;p28"/>
          <p:cNvGrpSpPr/>
          <p:nvPr/>
        </p:nvGrpSpPr>
        <p:grpSpPr>
          <a:xfrm>
            <a:off x="-1290658" y="1192902"/>
            <a:ext cx="3697846" cy="3337747"/>
            <a:chOff x="1740732" y="712175"/>
            <a:chExt cx="4287854" cy="3870300"/>
          </a:xfrm>
        </p:grpSpPr>
        <p:grpSp>
          <p:nvGrpSpPr>
            <p:cNvPr id="552" name="Google Shape;552;p2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553" name="Google Shape;553;p2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2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2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2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2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2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9" name="Google Shape;559;p2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560" name="Google Shape;560;p2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2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2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2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2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5" name="Google Shape;565;p28"/>
          <p:cNvGrpSpPr/>
          <p:nvPr/>
        </p:nvGrpSpPr>
        <p:grpSpPr>
          <a:xfrm>
            <a:off x="6737717" y="1192902"/>
            <a:ext cx="3697846" cy="3337747"/>
            <a:chOff x="1740732" y="712175"/>
            <a:chExt cx="4287854" cy="3870300"/>
          </a:xfrm>
        </p:grpSpPr>
        <p:grpSp>
          <p:nvGrpSpPr>
            <p:cNvPr id="566" name="Google Shape;566;p2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567" name="Google Shape;567;p2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2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2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2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2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2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3" name="Google Shape;573;p2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574" name="Google Shape;574;p2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2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2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2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2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7"/>
          <p:cNvGrpSpPr/>
          <p:nvPr/>
        </p:nvGrpSpPr>
        <p:grpSpPr>
          <a:xfrm rot="10800000" flipH="1">
            <a:off x="5624398" y="-86323"/>
            <a:ext cx="3697846" cy="3337747"/>
            <a:chOff x="1740732" y="712175"/>
            <a:chExt cx="4287854" cy="3870300"/>
          </a:xfrm>
        </p:grpSpPr>
        <p:grpSp>
          <p:nvGrpSpPr>
            <p:cNvPr id="852" name="Google Shape;852;p37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53" name="Google Shape;853;p37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37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37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37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37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37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9" name="Google Shape;859;p37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60" name="Google Shape;860;p37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37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37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37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37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65" name="Google Shape;865;p37"/>
          <p:cNvGrpSpPr/>
          <p:nvPr/>
        </p:nvGrpSpPr>
        <p:grpSpPr>
          <a:xfrm rot="10800000" flipH="1">
            <a:off x="-726033" y="1668927"/>
            <a:ext cx="3697846" cy="3337747"/>
            <a:chOff x="1740732" y="712175"/>
            <a:chExt cx="4287854" cy="3870300"/>
          </a:xfrm>
        </p:grpSpPr>
        <p:grpSp>
          <p:nvGrpSpPr>
            <p:cNvPr id="866" name="Google Shape;866;p37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67" name="Google Shape;867;p37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37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37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37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37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37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3" name="Google Shape;873;p37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74" name="Google Shape;874;p37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37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37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37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37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79" name="Google Shape;879;p37"/>
          <p:cNvGrpSpPr/>
          <p:nvPr/>
        </p:nvGrpSpPr>
        <p:grpSpPr>
          <a:xfrm>
            <a:off x="467559" y="3958882"/>
            <a:ext cx="862952" cy="863121"/>
            <a:chOff x="343438" y="998376"/>
            <a:chExt cx="747921" cy="747939"/>
          </a:xfrm>
        </p:grpSpPr>
        <p:sp>
          <p:nvSpPr>
            <p:cNvPr id="880" name="Google Shape;880;p37"/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582335" y="1118318"/>
              <a:ext cx="390112" cy="389102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343438" y="1356225"/>
              <a:ext cx="390112" cy="390090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8036120" y="162026"/>
            <a:ext cx="949110" cy="949110"/>
            <a:chOff x="5767154" y="1918579"/>
            <a:chExt cx="1379119" cy="1379119"/>
          </a:xfrm>
        </p:grpSpPr>
        <p:sp>
          <p:nvSpPr>
            <p:cNvPr id="885" name="Google Shape;885;p37"/>
            <p:cNvSpPr/>
            <p:nvPr/>
          </p:nvSpPr>
          <p:spPr>
            <a:xfrm flipH="1">
              <a:off x="5767154" y="1918579"/>
              <a:ext cx="1379119" cy="1379119"/>
            </a:xfrm>
            <a:custGeom>
              <a:avLst/>
              <a:gdLst/>
              <a:ahLst/>
              <a:cxnLst/>
              <a:rect l="l" t="t" r="r" b="b"/>
              <a:pathLst>
                <a:path w="26406" h="26406" extrusionOk="0">
                  <a:moveTo>
                    <a:pt x="0" y="1"/>
                  </a:moveTo>
                  <a:lnTo>
                    <a:pt x="0" y="26406"/>
                  </a:lnTo>
                  <a:cubicBezTo>
                    <a:pt x="14576" y="26406"/>
                    <a:pt x="26405" y="14576"/>
                    <a:pt x="264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 flipH="1">
              <a:off x="5861574" y="2606265"/>
              <a:ext cx="659529" cy="601974"/>
            </a:xfrm>
            <a:custGeom>
              <a:avLst/>
              <a:gdLst/>
              <a:ahLst/>
              <a:cxnLst/>
              <a:rect l="l" t="t" r="r" b="b"/>
              <a:pathLst>
                <a:path w="12628" h="11526" extrusionOk="0">
                  <a:moveTo>
                    <a:pt x="6314" y="1"/>
                  </a:moveTo>
                  <a:cubicBezTo>
                    <a:pt x="4841" y="1"/>
                    <a:pt x="3369" y="564"/>
                    <a:pt x="2254" y="1691"/>
                  </a:cubicBezTo>
                  <a:cubicBezTo>
                    <a:pt x="1" y="3944"/>
                    <a:pt x="1" y="7582"/>
                    <a:pt x="2254" y="9835"/>
                  </a:cubicBezTo>
                  <a:cubicBezTo>
                    <a:pt x="3369" y="10962"/>
                    <a:pt x="4841" y="11525"/>
                    <a:pt x="6314" y="11525"/>
                  </a:cubicBezTo>
                  <a:cubicBezTo>
                    <a:pt x="7787" y="11525"/>
                    <a:pt x="9260" y="10962"/>
                    <a:pt x="10375" y="9835"/>
                  </a:cubicBezTo>
                  <a:cubicBezTo>
                    <a:pt x="12628" y="7582"/>
                    <a:pt x="12628" y="3944"/>
                    <a:pt x="10375" y="1691"/>
                  </a:cubicBezTo>
                  <a:cubicBezTo>
                    <a:pt x="9260" y="564"/>
                    <a:pt x="7787" y="1"/>
                    <a:pt x="63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 flipH="1">
              <a:off x="6505125" y="2259054"/>
              <a:ext cx="349402" cy="318483"/>
            </a:xfrm>
            <a:custGeom>
              <a:avLst/>
              <a:gdLst/>
              <a:ahLst/>
              <a:cxnLst/>
              <a:rect l="l" t="t" r="r" b="b"/>
              <a:pathLst>
                <a:path w="6690" h="6098" extrusionOk="0">
                  <a:moveTo>
                    <a:pt x="3333" y="1"/>
                  </a:moveTo>
                  <a:cubicBezTo>
                    <a:pt x="2553" y="1"/>
                    <a:pt x="1773" y="300"/>
                    <a:pt x="1174" y="899"/>
                  </a:cubicBezTo>
                  <a:cubicBezTo>
                    <a:pt x="0" y="2096"/>
                    <a:pt x="0" y="4020"/>
                    <a:pt x="1174" y="5217"/>
                  </a:cubicBezTo>
                  <a:cubicBezTo>
                    <a:pt x="1773" y="5804"/>
                    <a:pt x="2553" y="6097"/>
                    <a:pt x="3333" y="6097"/>
                  </a:cubicBezTo>
                  <a:cubicBezTo>
                    <a:pt x="4114" y="6097"/>
                    <a:pt x="4894" y="5804"/>
                    <a:pt x="5493" y="5217"/>
                  </a:cubicBezTo>
                  <a:cubicBezTo>
                    <a:pt x="6690" y="4020"/>
                    <a:pt x="6690" y="2096"/>
                    <a:pt x="5493" y="899"/>
                  </a:cubicBezTo>
                  <a:cubicBezTo>
                    <a:pt x="4894" y="300"/>
                    <a:pt x="4114" y="1"/>
                    <a:pt x="333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 flipH="1">
              <a:off x="6894953" y="2081635"/>
              <a:ext cx="129942" cy="129994"/>
            </a:xfrm>
            <a:custGeom>
              <a:avLst/>
              <a:gdLst/>
              <a:ahLst/>
              <a:cxnLst/>
              <a:rect l="l" t="t" r="r" b="b"/>
              <a:pathLst>
                <a:path w="2488" h="2489" extrusionOk="0">
                  <a:moveTo>
                    <a:pt x="1244" y="0"/>
                  </a:moveTo>
                  <a:cubicBezTo>
                    <a:pt x="563" y="0"/>
                    <a:pt x="0" y="564"/>
                    <a:pt x="0" y="1244"/>
                  </a:cubicBezTo>
                  <a:cubicBezTo>
                    <a:pt x="0" y="1925"/>
                    <a:pt x="563" y="2488"/>
                    <a:pt x="1244" y="2488"/>
                  </a:cubicBezTo>
                  <a:cubicBezTo>
                    <a:pt x="1925" y="2488"/>
                    <a:pt x="2488" y="1925"/>
                    <a:pt x="2488" y="1244"/>
                  </a:cubicBezTo>
                  <a:cubicBezTo>
                    <a:pt x="2488" y="564"/>
                    <a:pt x="1925" y="0"/>
                    <a:pt x="12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8"/>
          <p:cNvGrpSpPr/>
          <p:nvPr/>
        </p:nvGrpSpPr>
        <p:grpSpPr>
          <a:xfrm>
            <a:off x="241295" y="305553"/>
            <a:ext cx="8658595" cy="4520100"/>
            <a:chOff x="241295" y="305553"/>
            <a:chExt cx="8658595" cy="4520100"/>
          </a:xfrm>
        </p:grpSpPr>
        <p:grpSp>
          <p:nvGrpSpPr>
            <p:cNvPr id="891" name="Google Shape;891;p38"/>
            <p:cNvGrpSpPr/>
            <p:nvPr/>
          </p:nvGrpSpPr>
          <p:grpSpPr>
            <a:xfrm rot="5400000">
              <a:off x="2991105" y="-1762873"/>
              <a:ext cx="3158975" cy="8658595"/>
              <a:chOff x="2341559" y="-1865390"/>
              <a:chExt cx="2704833" cy="6113100"/>
            </a:xfrm>
          </p:grpSpPr>
          <p:cxnSp>
            <p:nvCxnSpPr>
              <p:cNvPr id="892" name="Google Shape;892;p38"/>
              <p:cNvCxnSpPr/>
              <p:nvPr/>
            </p:nvCxnSpPr>
            <p:spPr>
              <a:xfrm>
                <a:off x="2341559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38"/>
              <p:cNvCxnSpPr/>
              <p:nvPr/>
            </p:nvCxnSpPr>
            <p:spPr>
              <a:xfrm>
                <a:off x="3017768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38"/>
              <p:cNvCxnSpPr/>
              <p:nvPr/>
            </p:nvCxnSpPr>
            <p:spPr>
              <a:xfrm>
                <a:off x="3693976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38"/>
              <p:cNvCxnSpPr/>
              <p:nvPr/>
            </p:nvCxnSpPr>
            <p:spPr>
              <a:xfrm>
                <a:off x="4370184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38"/>
              <p:cNvCxnSpPr/>
              <p:nvPr/>
            </p:nvCxnSpPr>
            <p:spPr>
              <a:xfrm>
                <a:off x="5046393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7" name="Google Shape;897;p38"/>
            <p:cNvGrpSpPr/>
            <p:nvPr/>
          </p:nvGrpSpPr>
          <p:grpSpPr>
            <a:xfrm>
              <a:off x="964507" y="305553"/>
              <a:ext cx="7211705" cy="4520100"/>
              <a:chOff x="964507" y="305553"/>
              <a:chExt cx="7211705" cy="4520100"/>
            </a:xfrm>
          </p:grpSpPr>
          <p:cxnSp>
            <p:nvCxnSpPr>
              <p:cNvPr id="898" name="Google Shape;898;p38"/>
              <p:cNvCxnSpPr/>
              <p:nvPr/>
            </p:nvCxnSpPr>
            <p:spPr>
              <a:xfrm>
                <a:off x="964507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38"/>
              <p:cNvCxnSpPr/>
              <p:nvPr/>
            </p:nvCxnSpPr>
            <p:spPr>
              <a:xfrm>
                <a:off x="1765808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38"/>
              <p:cNvCxnSpPr/>
              <p:nvPr/>
            </p:nvCxnSpPr>
            <p:spPr>
              <a:xfrm>
                <a:off x="25671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38"/>
              <p:cNvCxnSpPr/>
              <p:nvPr/>
            </p:nvCxnSpPr>
            <p:spPr>
              <a:xfrm>
                <a:off x="33684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38"/>
              <p:cNvCxnSpPr/>
              <p:nvPr/>
            </p:nvCxnSpPr>
            <p:spPr>
              <a:xfrm>
                <a:off x="4169710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38"/>
              <p:cNvCxnSpPr/>
              <p:nvPr/>
            </p:nvCxnSpPr>
            <p:spPr>
              <a:xfrm>
                <a:off x="49710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38"/>
              <p:cNvCxnSpPr/>
              <p:nvPr/>
            </p:nvCxnSpPr>
            <p:spPr>
              <a:xfrm>
                <a:off x="57723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38"/>
              <p:cNvCxnSpPr/>
              <p:nvPr/>
            </p:nvCxnSpPr>
            <p:spPr>
              <a:xfrm>
                <a:off x="65736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38"/>
              <p:cNvCxnSpPr/>
              <p:nvPr/>
            </p:nvCxnSpPr>
            <p:spPr>
              <a:xfrm>
                <a:off x="73749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38"/>
              <p:cNvCxnSpPr/>
              <p:nvPr/>
            </p:nvCxnSpPr>
            <p:spPr>
              <a:xfrm>
                <a:off x="8176213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8" name="Google Shape;908;p38"/>
          <p:cNvGrpSpPr/>
          <p:nvPr/>
        </p:nvGrpSpPr>
        <p:grpSpPr>
          <a:xfrm>
            <a:off x="7766254" y="3778811"/>
            <a:ext cx="768749" cy="768749"/>
            <a:chOff x="75704" y="2675011"/>
            <a:chExt cx="768749" cy="768749"/>
          </a:xfrm>
        </p:grpSpPr>
        <p:sp>
          <p:nvSpPr>
            <p:cNvPr id="909" name="Google Shape;909;p38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8"/>
          <p:cNvGrpSpPr/>
          <p:nvPr/>
        </p:nvGrpSpPr>
        <p:grpSpPr>
          <a:xfrm>
            <a:off x="625484" y="736207"/>
            <a:ext cx="862952" cy="863121"/>
            <a:chOff x="343438" y="998376"/>
            <a:chExt cx="747921" cy="747939"/>
          </a:xfrm>
        </p:grpSpPr>
        <p:sp>
          <p:nvSpPr>
            <p:cNvPr id="914" name="Google Shape;914;p38"/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582335" y="1118318"/>
              <a:ext cx="390112" cy="389102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343438" y="1356225"/>
              <a:ext cx="390112" cy="390090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dk1"/>
        </a:soli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39"/>
          <p:cNvGrpSpPr/>
          <p:nvPr/>
        </p:nvGrpSpPr>
        <p:grpSpPr>
          <a:xfrm>
            <a:off x="5446154" y="1640152"/>
            <a:ext cx="3697846" cy="3337747"/>
            <a:chOff x="1740732" y="712175"/>
            <a:chExt cx="4287854" cy="3870300"/>
          </a:xfrm>
        </p:grpSpPr>
        <p:grpSp>
          <p:nvGrpSpPr>
            <p:cNvPr id="920" name="Google Shape;920;p39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21" name="Google Shape;921;p39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39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39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39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39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39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7" name="Google Shape;927;p39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28" name="Google Shape;928;p39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39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39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39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39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3" name="Google Shape;933;p39"/>
          <p:cNvGrpSpPr/>
          <p:nvPr/>
        </p:nvGrpSpPr>
        <p:grpSpPr>
          <a:xfrm>
            <a:off x="-675521" y="-661898"/>
            <a:ext cx="3697846" cy="3337747"/>
            <a:chOff x="1740732" y="712175"/>
            <a:chExt cx="4287854" cy="3870300"/>
          </a:xfrm>
        </p:grpSpPr>
        <p:grpSp>
          <p:nvGrpSpPr>
            <p:cNvPr id="934" name="Google Shape;934;p39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35" name="Google Shape;935;p39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39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39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39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39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9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1" name="Google Shape;941;p39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42" name="Google Shape;942;p39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9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9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9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9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7" name="Google Shape;947;p39"/>
          <p:cNvGrpSpPr/>
          <p:nvPr/>
        </p:nvGrpSpPr>
        <p:grpSpPr>
          <a:xfrm>
            <a:off x="548482" y="319223"/>
            <a:ext cx="1144978" cy="1142849"/>
            <a:chOff x="1683425" y="1404575"/>
            <a:chExt cx="819950" cy="818425"/>
          </a:xfrm>
        </p:grpSpPr>
        <p:sp>
          <p:nvSpPr>
            <p:cNvPr id="948" name="Google Shape;948;p39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39"/>
          <p:cNvGrpSpPr/>
          <p:nvPr/>
        </p:nvGrpSpPr>
        <p:grpSpPr>
          <a:xfrm>
            <a:off x="7693826" y="2266681"/>
            <a:ext cx="1036782" cy="1182010"/>
            <a:chOff x="5131825" y="2444850"/>
            <a:chExt cx="748525" cy="853375"/>
          </a:xfrm>
        </p:grpSpPr>
        <p:sp>
          <p:nvSpPr>
            <p:cNvPr id="957" name="Google Shape;957;p39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39"/>
          <p:cNvGrpSpPr/>
          <p:nvPr/>
        </p:nvGrpSpPr>
        <p:grpSpPr>
          <a:xfrm>
            <a:off x="7973975" y="4291363"/>
            <a:ext cx="476475" cy="476475"/>
            <a:chOff x="6083975" y="2384075"/>
            <a:chExt cx="476475" cy="476475"/>
          </a:xfrm>
        </p:grpSpPr>
        <p:sp>
          <p:nvSpPr>
            <p:cNvPr id="962" name="Google Shape;962;p39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solidFill>
          <a:schemeClr val="dk1"/>
        </a:soli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40"/>
          <p:cNvGrpSpPr/>
          <p:nvPr/>
        </p:nvGrpSpPr>
        <p:grpSpPr>
          <a:xfrm>
            <a:off x="-1290658" y="1192902"/>
            <a:ext cx="3697846" cy="3337747"/>
            <a:chOff x="1740732" y="712175"/>
            <a:chExt cx="4287854" cy="3870300"/>
          </a:xfrm>
        </p:grpSpPr>
        <p:grpSp>
          <p:nvGrpSpPr>
            <p:cNvPr id="968" name="Google Shape;968;p40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69" name="Google Shape;969;p40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40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40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40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40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40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5" name="Google Shape;975;p40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76" name="Google Shape;976;p40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40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40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40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40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81" name="Google Shape;981;p40"/>
          <p:cNvGrpSpPr/>
          <p:nvPr/>
        </p:nvGrpSpPr>
        <p:grpSpPr>
          <a:xfrm>
            <a:off x="6737717" y="1192902"/>
            <a:ext cx="3697846" cy="3337747"/>
            <a:chOff x="1740732" y="712175"/>
            <a:chExt cx="4287854" cy="3870300"/>
          </a:xfrm>
        </p:grpSpPr>
        <p:grpSp>
          <p:nvGrpSpPr>
            <p:cNvPr id="982" name="Google Shape;982;p40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83" name="Google Shape;983;p40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40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40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40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40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40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40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90" name="Google Shape;990;p40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40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40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40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40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95" name="Google Shape;995;p40"/>
          <p:cNvGrpSpPr/>
          <p:nvPr/>
        </p:nvGrpSpPr>
        <p:grpSpPr>
          <a:xfrm>
            <a:off x="8038979" y="1338511"/>
            <a:ext cx="768749" cy="768749"/>
            <a:chOff x="75704" y="2675011"/>
            <a:chExt cx="768749" cy="768749"/>
          </a:xfrm>
        </p:grpSpPr>
        <p:sp>
          <p:nvSpPr>
            <p:cNvPr id="996" name="Google Shape;996;p40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241295" y="305553"/>
            <a:ext cx="8658595" cy="4520100"/>
            <a:chOff x="241295" y="305553"/>
            <a:chExt cx="8658595" cy="4520100"/>
          </a:xfrm>
        </p:grpSpPr>
        <p:grpSp>
          <p:nvGrpSpPr>
            <p:cNvPr id="13" name="Google Shape;13;p3"/>
            <p:cNvGrpSpPr/>
            <p:nvPr/>
          </p:nvGrpSpPr>
          <p:grpSpPr>
            <a:xfrm rot="5400000">
              <a:off x="2991105" y="-1762873"/>
              <a:ext cx="3158975" cy="8658595"/>
              <a:chOff x="2341559" y="-1865390"/>
              <a:chExt cx="2704833" cy="6113100"/>
            </a:xfrm>
          </p:grpSpPr>
          <p:cxnSp>
            <p:nvCxnSpPr>
              <p:cNvPr id="14" name="Google Shape;14;p3"/>
              <p:cNvCxnSpPr/>
              <p:nvPr/>
            </p:nvCxnSpPr>
            <p:spPr>
              <a:xfrm>
                <a:off x="2341559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3"/>
              <p:cNvCxnSpPr/>
              <p:nvPr/>
            </p:nvCxnSpPr>
            <p:spPr>
              <a:xfrm>
                <a:off x="3017768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3"/>
              <p:cNvCxnSpPr/>
              <p:nvPr/>
            </p:nvCxnSpPr>
            <p:spPr>
              <a:xfrm>
                <a:off x="3693976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3"/>
              <p:cNvCxnSpPr/>
              <p:nvPr/>
            </p:nvCxnSpPr>
            <p:spPr>
              <a:xfrm>
                <a:off x="4370184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3"/>
              <p:cNvCxnSpPr/>
              <p:nvPr/>
            </p:nvCxnSpPr>
            <p:spPr>
              <a:xfrm>
                <a:off x="5046393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" name="Google Shape;19;p3"/>
            <p:cNvGrpSpPr/>
            <p:nvPr/>
          </p:nvGrpSpPr>
          <p:grpSpPr>
            <a:xfrm>
              <a:off x="964507" y="305553"/>
              <a:ext cx="7211705" cy="4520100"/>
              <a:chOff x="964507" y="305553"/>
              <a:chExt cx="7211705" cy="4520100"/>
            </a:xfrm>
          </p:grpSpPr>
          <p:cxnSp>
            <p:nvCxnSpPr>
              <p:cNvPr id="20" name="Google Shape;20;p3"/>
              <p:cNvCxnSpPr/>
              <p:nvPr/>
            </p:nvCxnSpPr>
            <p:spPr>
              <a:xfrm>
                <a:off x="964507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3"/>
              <p:cNvCxnSpPr/>
              <p:nvPr/>
            </p:nvCxnSpPr>
            <p:spPr>
              <a:xfrm>
                <a:off x="1765808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25671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3"/>
              <p:cNvCxnSpPr/>
              <p:nvPr/>
            </p:nvCxnSpPr>
            <p:spPr>
              <a:xfrm>
                <a:off x="33684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4169710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49710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7723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65736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73749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8176213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1053700" y="3168600"/>
            <a:ext cx="3841200" cy="4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340101"/>
            <a:ext cx="77040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8"/>
          <p:cNvGrpSpPr/>
          <p:nvPr/>
        </p:nvGrpSpPr>
        <p:grpSpPr>
          <a:xfrm>
            <a:off x="241295" y="305553"/>
            <a:ext cx="8658595" cy="4520100"/>
            <a:chOff x="241295" y="305553"/>
            <a:chExt cx="8658595" cy="4520100"/>
          </a:xfrm>
        </p:grpSpPr>
        <p:grpSp>
          <p:nvGrpSpPr>
            <p:cNvPr id="105" name="Google Shape;105;p8"/>
            <p:cNvGrpSpPr/>
            <p:nvPr/>
          </p:nvGrpSpPr>
          <p:grpSpPr>
            <a:xfrm rot="5400000">
              <a:off x="2991105" y="-1762873"/>
              <a:ext cx="3158975" cy="8658595"/>
              <a:chOff x="2341559" y="-1865390"/>
              <a:chExt cx="2704833" cy="6113100"/>
            </a:xfrm>
          </p:grpSpPr>
          <p:cxnSp>
            <p:nvCxnSpPr>
              <p:cNvPr id="106" name="Google Shape;106;p8"/>
              <p:cNvCxnSpPr/>
              <p:nvPr/>
            </p:nvCxnSpPr>
            <p:spPr>
              <a:xfrm>
                <a:off x="2341559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3017768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8"/>
              <p:cNvCxnSpPr/>
              <p:nvPr/>
            </p:nvCxnSpPr>
            <p:spPr>
              <a:xfrm>
                <a:off x="3693976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8"/>
              <p:cNvCxnSpPr/>
              <p:nvPr/>
            </p:nvCxnSpPr>
            <p:spPr>
              <a:xfrm>
                <a:off x="4370184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8"/>
              <p:cNvCxnSpPr/>
              <p:nvPr/>
            </p:nvCxnSpPr>
            <p:spPr>
              <a:xfrm>
                <a:off x="5046393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" name="Google Shape;111;p8"/>
            <p:cNvGrpSpPr/>
            <p:nvPr/>
          </p:nvGrpSpPr>
          <p:grpSpPr>
            <a:xfrm>
              <a:off x="964507" y="305553"/>
              <a:ext cx="7211705" cy="4520100"/>
              <a:chOff x="964507" y="305553"/>
              <a:chExt cx="7211705" cy="4520100"/>
            </a:xfrm>
          </p:grpSpPr>
          <p:cxnSp>
            <p:nvCxnSpPr>
              <p:cNvPr id="112" name="Google Shape;112;p8"/>
              <p:cNvCxnSpPr/>
              <p:nvPr/>
            </p:nvCxnSpPr>
            <p:spPr>
              <a:xfrm>
                <a:off x="964507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8"/>
              <p:cNvCxnSpPr/>
              <p:nvPr/>
            </p:nvCxnSpPr>
            <p:spPr>
              <a:xfrm>
                <a:off x="1765808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>
                <a:off x="25671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>
                <a:off x="33684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>
                <a:off x="4169710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>
                <a:off x="49710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>
                <a:off x="57723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8"/>
              <p:cNvCxnSpPr/>
              <p:nvPr/>
            </p:nvCxnSpPr>
            <p:spPr>
              <a:xfrm>
                <a:off x="65736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73749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8176213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720000" y="1167525"/>
            <a:ext cx="67191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3"/>
          <p:cNvGrpSpPr/>
          <p:nvPr/>
        </p:nvGrpSpPr>
        <p:grpSpPr>
          <a:xfrm>
            <a:off x="5319598" y="1668927"/>
            <a:ext cx="3697846" cy="3337747"/>
            <a:chOff x="1740732" y="712175"/>
            <a:chExt cx="4287854" cy="3870300"/>
          </a:xfrm>
        </p:grpSpPr>
        <p:grpSp>
          <p:nvGrpSpPr>
            <p:cNvPr id="152" name="Google Shape;152;p13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53" name="Google Shape;153;p13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3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3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3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3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13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9" name="Google Shape;159;p13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60" name="Google Shape;160;p13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3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13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13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13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5" name="Google Shape;165;p13"/>
          <p:cNvGrpSpPr/>
          <p:nvPr/>
        </p:nvGrpSpPr>
        <p:grpSpPr>
          <a:xfrm>
            <a:off x="-1030833" y="-86323"/>
            <a:ext cx="3697846" cy="3337747"/>
            <a:chOff x="1740732" y="712175"/>
            <a:chExt cx="4287854" cy="3870300"/>
          </a:xfrm>
        </p:grpSpPr>
        <p:grpSp>
          <p:nvGrpSpPr>
            <p:cNvPr id="166" name="Google Shape;166;p13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67" name="Google Shape;167;p13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3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13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3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3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3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3" name="Google Shape;173;p13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74" name="Google Shape;174;p13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13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13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697338" y="29041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2"/>
          </p:nvPr>
        </p:nvSpPr>
        <p:spPr>
          <a:xfrm>
            <a:off x="1697326" y="3335850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hasCustomPrompt="1"/>
          </p:nvPr>
        </p:nvSpPr>
        <p:spPr>
          <a:xfrm>
            <a:off x="848238" y="2903501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3"/>
          </p:nvPr>
        </p:nvSpPr>
        <p:spPr>
          <a:xfrm>
            <a:off x="5510368" y="290345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4"/>
          </p:nvPr>
        </p:nvSpPr>
        <p:spPr>
          <a:xfrm>
            <a:off x="5510350" y="3335232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5" hasCustomPrompt="1"/>
          </p:nvPr>
        </p:nvSpPr>
        <p:spPr>
          <a:xfrm>
            <a:off x="4659043" y="2903463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6"/>
          </p:nvPr>
        </p:nvSpPr>
        <p:spPr>
          <a:xfrm>
            <a:off x="1697186" y="15977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7"/>
          </p:nvPr>
        </p:nvSpPr>
        <p:spPr>
          <a:xfrm>
            <a:off x="1697174" y="2029251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8" hasCustomPrompt="1"/>
          </p:nvPr>
        </p:nvSpPr>
        <p:spPr>
          <a:xfrm>
            <a:off x="848231" y="1597706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9"/>
          </p:nvPr>
        </p:nvSpPr>
        <p:spPr>
          <a:xfrm>
            <a:off x="5508796" y="16027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3"/>
          </p:nvPr>
        </p:nvSpPr>
        <p:spPr>
          <a:xfrm>
            <a:off x="5508774" y="2034251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9037" y="1602099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5"/>
          </p:nvPr>
        </p:nvSpPr>
        <p:spPr>
          <a:xfrm>
            <a:off x="720000" y="52536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4"/>
          <p:cNvGrpSpPr/>
          <p:nvPr/>
        </p:nvGrpSpPr>
        <p:grpSpPr>
          <a:xfrm>
            <a:off x="241295" y="305553"/>
            <a:ext cx="8658595" cy="4520100"/>
            <a:chOff x="241295" y="305553"/>
            <a:chExt cx="8658595" cy="4520100"/>
          </a:xfrm>
        </p:grpSpPr>
        <p:grpSp>
          <p:nvGrpSpPr>
            <p:cNvPr id="194" name="Google Shape;194;p14"/>
            <p:cNvGrpSpPr/>
            <p:nvPr/>
          </p:nvGrpSpPr>
          <p:grpSpPr>
            <a:xfrm rot="5400000">
              <a:off x="2991105" y="-1762873"/>
              <a:ext cx="3158975" cy="8658595"/>
              <a:chOff x="2341559" y="-1865390"/>
              <a:chExt cx="2704833" cy="6113100"/>
            </a:xfrm>
          </p:grpSpPr>
          <p:cxnSp>
            <p:nvCxnSpPr>
              <p:cNvPr id="195" name="Google Shape;195;p14"/>
              <p:cNvCxnSpPr/>
              <p:nvPr/>
            </p:nvCxnSpPr>
            <p:spPr>
              <a:xfrm>
                <a:off x="2341559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14"/>
              <p:cNvCxnSpPr/>
              <p:nvPr/>
            </p:nvCxnSpPr>
            <p:spPr>
              <a:xfrm>
                <a:off x="3017768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4"/>
              <p:cNvCxnSpPr/>
              <p:nvPr/>
            </p:nvCxnSpPr>
            <p:spPr>
              <a:xfrm>
                <a:off x="3693976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4"/>
              <p:cNvCxnSpPr/>
              <p:nvPr/>
            </p:nvCxnSpPr>
            <p:spPr>
              <a:xfrm>
                <a:off x="4370184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4"/>
              <p:cNvCxnSpPr/>
              <p:nvPr/>
            </p:nvCxnSpPr>
            <p:spPr>
              <a:xfrm>
                <a:off x="5046393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0" name="Google Shape;200;p14"/>
            <p:cNvGrpSpPr/>
            <p:nvPr/>
          </p:nvGrpSpPr>
          <p:grpSpPr>
            <a:xfrm>
              <a:off x="964507" y="305553"/>
              <a:ext cx="7211705" cy="4520100"/>
              <a:chOff x="964507" y="305553"/>
              <a:chExt cx="7211705" cy="4520100"/>
            </a:xfrm>
          </p:grpSpPr>
          <p:cxnSp>
            <p:nvCxnSpPr>
              <p:cNvPr id="201" name="Google Shape;201;p14"/>
              <p:cNvCxnSpPr/>
              <p:nvPr/>
            </p:nvCxnSpPr>
            <p:spPr>
              <a:xfrm>
                <a:off x="964507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14"/>
              <p:cNvCxnSpPr/>
              <p:nvPr/>
            </p:nvCxnSpPr>
            <p:spPr>
              <a:xfrm>
                <a:off x="1765808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14"/>
              <p:cNvCxnSpPr/>
              <p:nvPr/>
            </p:nvCxnSpPr>
            <p:spPr>
              <a:xfrm>
                <a:off x="25671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4"/>
              <p:cNvCxnSpPr/>
              <p:nvPr/>
            </p:nvCxnSpPr>
            <p:spPr>
              <a:xfrm>
                <a:off x="33684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14"/>
              <p:cNvCxnSpPr/>
              <p:nvPr/>
            </p:nvCxnSpPr>
            <p:spPr>
              <a:xfrm>
                <a:off x="4169710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14"/>
              <p:cNvCxnSpPr/>
              <p:nvPr/>
            </p:nvCxnSpPr>
            <p:spPr>
              <a:xfrm>
                <a:off x="49710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14"/>
              <p:cNvCxnSpPr/>
              <p:nvPr/>
            </p:nvCxnSpPr>
            <p:spPr>
              <a:xfrm>
                <a:off x="57723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14"/>
              <p:cNvCxnSpPr/>
              <p:nvPr/>
            </p:nvCxnSpPr>
            <p:spPr>
              <a:xfrm>
                <a:off x="65736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4"/>
              <p:cNvCxnSpPr/>
              <p:nvPr/>
            </p:nvCxnSpPr>
            <p:spPr>
              <a:xfrm>
                <a:off x="73749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14"/>
              <p:cNvCxnSpPr/>
              <p:nvPr/>
            </p:nvCxnSpPr>
            <p:spPr>
              <a:xfrm>
                <a:off x="8176213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2430934" y="3792350"/>
            <a:ext cx="4367700" cy="48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1"/>
          </p:nvPr>
        </p:nvSpPr>
        <p:spPr>
          <a:xfrm>
            <a:off x="1450800" y="1181525"/>
            <a:ext cx="6240000" cy="24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bg>
      <p:bgPr>
        <a:solidFill>
          <a:schemeClr val="dk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720000" y="53189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da Display"/>
              <a:buNone/>
              <a:defRPr sz="31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4" r:id="rId10"/>
    <p:sldLayoutId id="2147483665" r:id="rId11"/>
    <p:sldLayoutId id="2147483672" r:id="rId12"/>
    <p:sldLayoutId id="2147483674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44"/>
          <p:cNvGrpSpPr/>
          <p:nvPr/>
        </p:nvGrpSpPr>
        <p:grpSpPr>
          <a:xfrm>
            <a:off x="5446154" y="1640152"/>
            <a:ext cx="3697846" cy="3337747"/>
            <a:chOff x="1740732" y="712175"/>
            <a:chExt cx="4287854" cy="3870300"/>
          </a:xfrm>
        </p:grpSpPr>
        <p:grpSp>
          <p:nvGrpSpPr>
            <p:cNvPr id="1011" name="Google Shape;1011;p44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012" name="Google Shape;1012;p44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44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44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44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44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44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18" name="Google Shape;1018;p44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019" name="Google Shape;1019;p44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44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44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4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44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4" name="Google Shape;1024;p44"/>
          <p:cNvSpPr txBox="1">
            <a:spLocks noGrp="1"/>
          </p:cNvSpPr>
          <p:nvPr>
            <p:ph type="ctrTitle"/>
          </p:nvPr>
        </p:nvSpPr>
        <p:spPr>
          <a:xfrm>
            <a:off x="531150" y="1540619"/>
            <a:ext cx="4966800" cy="21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4"/>
                </a:solidFill>
              </a:rPr>
              <a:t>INTEGRADOR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400" dirty="0">
                <a:solidFill>
                  <a:schemeClr val="lt2"/>
                </a:solidFill>
              </a:rPr>
              <a:t>PROBABILIDAD Y ESTADISTICA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1027" name="Google Shape;1027;p44"/>
          <p:cNvSpPr txBox="1"/>
          <p:nvPr/>
        </p:nvSpPr>
        <p:spPr>
          <a:xfrm>
            <a:off x="3457200" y="302125"/>
            <a:ext cx="22296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Octavio Garello - 21438</a:t>
            </a:r>
            <a:endParaRPr sz="1000" b="1" dirty="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8" name="Google Shape;1028;p44"/>
          <p:cNvSpPr txBox="1"/>
          <p:nvPr/>
        </p:nvSpPr>
        <p:spPr>
          <a:xfrm>
            <a:off x="6194400" y="302125"/>
            <a:ext cx="22296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Nicolas Pereyra - </a:t>
            </a:r>
            <a:r>
              <a:rPr lang="es-419" sz="1000" b="1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E010-97</a:t>
            </a:r>
            <a:endParaRPr sz="1000" b="1" dirty="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039" name="Google Shape;1039;p44"/>
          <p:cNvGrpSpPr/>
          <p:nvPr/>
        </p:nvGrpSpPr>
        <p:grpSpPr>
          <a:xfrm>
            <a:off x="6022976" y="3192556"/>
            <a:ext cx="1036782" cy="1182010"/>
            <a:chOff x="5131825" y="2444850"/>
            <a:chExt cx="748525" cy="853375"/>
          </a:xfrm>
        </p:grpSpPr>
        <p:sp>
          <p:nvSpPr>
            <p:cNvPr id="1040" name="Google Shape;1040;p44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4"/>
          <p:cNvGrpSpPr/>
          <p:nvPr/>
        </p:nvGrpSpPr>
        <p:grpSpPr>
          <a:xfrm>
            <a:off x="7767305" y="2790432"/>
            <a:ext cx="476475" cy="476475"/>
            <a:chOff x="6083975" y="2384075"/>
            <a:chExt cx="476475" cy="476475"/>
          </a:xfrm>
        </p:grpSpPr>
        <p:sp>
          <p:nvSpPr>
            <p:cNvPr id="1045" name="Google Shape;1045;p44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027;p44">
            <a:extLst>
              <a:ext uri="{FF2B5EF4-FFF2-40B4-BE49-F238E27FC236}">
                <a16:creationId xmlns:a16="http://schemas.microsoft.com/office/drawing/2014/main" id="{1138F579-D782-4E16-B129-7F3495A2A977}"/>
              </a:ext>
            </a:extLst>
          </p:cNvPr>
          <p:cNvSpPr txBox="1"/>
          <p:nvPr/>
        </p:nvSpPr>
        <p:spPr>
          <a:xfrm>
            <a:off x="720000" y="302125"/>
            <a:ext cx="22296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Juan Peña - 21151</a:t>
            </a:r>
            <a:endParaRPr sz="1000" b="1" dirty="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" name="Google Shape;4354;p48">
            <a:extLst>
              <a:ext uri="{FF2B5EF4-FFF2-40B4-BE49-F238E27FC236}">
                <a16:creationId xmlns:a16="http://schemas.microsoft.com/office/drawing/2014/main" id="{5032E887-3D93-4E43-8B43-C32F4860A92D}"/>
              </a:ext>
            </a:extLst>
          </p:cNvPr>
          <p:cNvSpPr/>
          <p:nvPr/>
        </p:nvSpPr>
        <p:spPr>
          <a:xfrm>
            <a:off x="7781904" y="3688929"/>
            <a:ext cx="1137778" cy="1082896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grpSp>
        <p:nvGrpSpPr>
          <p:cNvPr id="47" name="Google Shape;1058;p45">
            <a:extLst>
              <a:ext uri="{FF2B5EF4-FFF2-40B4-BE49-F238E27FC236}">
                <a16:creationId xmlns:a16="http://schemas.microsoft.com/office/drawing/2014/main" id="{01A92D75-D804-41B7-9E7E-684260F758E7}"/>
              </a:ext>
            </a:extLst>
          </p:cNvPr>
          <p:cNvGrpSpPr/>
          <p:nvPr/>
        </p:nvGrpSpPr>
        <p:grpSpPr>
          <a:xfrm>
            <a:off x="6482459" y="1791159"/>
            <a:ext cx="772100" cy="766775"/>
            <a:chOff x="7658800" y="538425"/>
            <a:chExt cx="772100" cy="766775"/>
          </a:xfrm>
        </p:grpSpPr>
        <p:sp>
          <p:nvSpPr>
            <p:cNvPr id="48" name="Google Shape;1059;p45">
              <a:extLst>
                <a:ext uri="{FF2B5EF4-FFF2-40B4-BE49-F238E27FC236}">
                  <a16:creationId xmlns:a16="http://schemas.microsoft.com/office/drawing/2014/main" id="{163964C0-8CAC-4B79-99D6-0C3FD432A113}"/>
                </a:ext>
              </a:extLst>
            </p:cNvPr>
            <p:cNvSpPr/>
            <p:nvPr/>
          </p:nvSpPr>
          <p:spPr>
            <a:xfrm>
              <a:off x="7658800" y="555925"/>
              <a:ext cx="748525" cy="749275"/>
            </a:xfrm>
            <a:custGeom>
              <a:avLst/>
              <a:gdLst/>
              <a:ahLst/>
              <a:cxnLst/>
              <a:rect l="l" t="t" r="r" b="b"/>
              <a:pathLst>
                <a:path w="29941" h="29971" extrusionOk="0">
                  <a:moveTo>
                    <a:pt x="1" y="0"/>
                  </a:moveTo>
                  <a:lnTo>
                    <a:pt x="1" y="29970"/>
                  </a:lnTo>
                  <a:lnTo>
                    <a:pt x="29941" y="29970"/>
                  </a:lnTo>
                  <a:lnTo>
                    <a:pt x="29941" y="21338"/>
                  </a:lnTo>
                  <a:cubicBezTo>
                    <a:pt x="29941" y="9544"/>
                    <a:pt x="20397" y="0"/>
                    <a:pt x="863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9" name="Google Shape;1060;p45">
              <a:extLst>
                <a:ext uri="{FF2B5EF4-FFF2-40B4-BE49-F238E27FC236}">
                  <a16:creationId xmlns:a16="http://schemas.microsoft.com/office/drawing/2014/main" id="{4B076EC7-B07E-42E7-8C01-2AED60A81033}"/>
                </a:ext>
              </a:extLst>
            </p:cNvPr>
            <p:cNvSpPr/>
            <p:nvPr/>
          </p:nvSpPr>
          <p:spPr>
            <a:xfrm>
              <a:off x="7809275" y="538425"/>
              <a:ext cx="621625" cy="622375"/>
            </a:xfrm>
            <a:custGeom>
              <a:avLst/>
              <a:gdLst/>
              <a:ahLst/>
              <a:cxnLst/>
              <a:rect l="l" t="t" r="r" b="b"/>
              <a:pathLst>
                <a:path w="24865" h="24895" fill="none" extrusionOk="0">
                  <a:moveTo>
                    <a:pt x="0" y="24895"/>
                  </a:moveTo>
                  <a:lnTo>
                    <a:pt x="24864" y="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34644" y="1791144"/>
            <a:ext cx="4185056" cy="1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accent4"/>
                </a:solidFill>
              </a:rPr>
              <a:t>Intervalos de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sz="4400" dirty="0">
                <a:solidFill>
                  <a:schemeClr val="lt2"/>
                </a:solidFill>
              </a:rPr>
              <a:t>Confianza</a:t>
            </a:r>
            <a:endParaRPr sz="4400"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48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1"/>
          <p:cNvSpPr txBox="1">
            <a:spLocks noGrp="1"/>
          </p:cNvSpPr>
          <p:nvPr>
            <p:ph type="title"/>
          </p:nvPr>
        </p:nvSpPr>
        <p:spPr>
          <a:xfrm>
            <a:off x="494182" y="471728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Intervalo para la </a:t>
            </a:r>
            <a:r>
              <a:rPr lang="en" dirty="0">
                <a:solidFill>
                  <a:schemeClr val="lt2"/>
                </a:solidFill>
              </a:rPr>
              <a:t>Media muestral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215" name="Google Shape;1215;p51"/>
          <p:cNvGrpSpPr/>
          <p:nvPr/>
        </p:nvGrpSpPr>
        <p:grpSpPr>
          <a:xfrm>
            <a:off x="130947" y="129634"/>
            <a:ext cx="878986" cy="877352"/>
            <a:chOff x="1683425" y="1404575"/>
            <a:chExt cx="819950" cy="818425"/>
          </a:xfrm>
        </p:grpSpPr>
        <p:sp>
          <p:nvSpPr>
            <p:cNvPr id="1216" name="Google Shape;1216;p51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F3900DFE-2867-444D-B6C0-54FAFADA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65" y="1135207"/>
            <a:ext cx="6700035" cy="37129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1"/>
          <p:cNvSpPr txBox="1">
            <a:spLocks noGrp="1"/>
          </p:cNvSpPr>
          <p:nvPr>
            <p:ph type="title"/>
          </p:nvPr>
        </p:nvSpPr>
        <p:spPr>
          <a:xfrm>
            <a:off x="494182" y="471728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Intervalo para la </a:t>
            </a:r>
            <a:r>
              <a:rPr lang="en" dirty="0">
                <a:solidFill>
                  <a:schemeClr val="lt2"/>
                </a:solidFill>
              </a:rPr>
              <a:t>Varianza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215" name="Google Shape;1215;p51"/>
          <p:cNvGrpSpPr/>
          <p:nvPr/>
        </p:nvGrpSpPr>
        <p:grpSpPr>
          <a:xfrm>
            <a:off x="130947" y="129634"/>
            <a:ext cx="878986" cy="877352"/>
            <a:chOff x="1683425" y="1404575"/>
            <a:chExt cx="819950" cy="818425"/>
          </a:xfrm>
        </p:grpSpPr>
        <p:sp>
          <p:nvSpPr>
            <p:cNvPr id="1216" name="Google Shape;1216;p51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F3900DFE-2867-444D-B6C0-54FAFADA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65" y="1135207"/>
            <a:ext cx="6700035" cy="37129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A6076B1-E514-498C-AD84-DA336E1B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9" y="1135207"/>
            <a:ext cx="6841549" cy="38269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5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34644" y="1791144"/>
            <a:ext cx="4185056" cy="1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accent4"/>
                </a:solidFill>
              </a:rPr>
              <a:t>Estimacion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sz="4400" dirty="0">
                <a:solidFill>
                  <a:schemeClr val="lt2"/>
                </a:solidFill>
              </a:rPr>
              <a:t>Puntual</a:t>
            </a:r>
            <a:endParaRPr sz="4400"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862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2"/>
          <p:cNvSpPr txBox="1">
            <a:spLocks noGrp="1"/>
          </p:cNvSpPr>
          <p:nvPr>
            <p:ph type="title"/>
          </p:nvPr>
        </p:nvSpPr>
        <p:spPr>
          <a:xfrm>
            <a:off x="1087719" y="390980"/>
            <a:ext cx="4574942" cy="949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400" dirty="0">
                <a:solidFill>
                  <a:schemeClr val="tx2"/>
                </a:solidFill>
                <a:latin typeface="Gilda Display" panose="020B0604020202020204" charset="0"/>
                <a:ea typeface="Inter"/>
                <a:cs typeface="Inter"/>
                <a:sym typeface="Inter"/>
              </a:rPr>
              <a:t>Definimos estadísticos para poder estimar los valores de la varianza y la media de dicha variable</a:t>
            </a:r>
            <a:br>
              <a:rPr lang="es-ES" dirty="0">
                <a:latin typeface="Inter"/>
                <a:ea typeface="Inter"/>
                <a:cs typeface="Inter"/>
                <a:sym typeface="Inter"/>
              </a:rPr>
            </a:br>
            <a:br>
              <a:rPr lang="es-419" dirty="0">
                <a:solidFill>
                  <a:schemeClr val="lt2"/>
                </a:solidFill>
              </a:rPr>
            </a:br>
            <a:endParaRPr lang="es-419" dirty="0">
              <a:solidFill>
                <a:schemeClr val="lt2"/>
              </a:solidFill>
            </a:endParaRPr>
          </a:p>
        </p:txBody>
      </p:sp>
      <p:grpSp>
        <p:nvGrpSpPr>
          <p:cNvPr id="1241" name="Google Shape;1241;p52"/>
          <p:cNvGrpSpPr/>
          <p:nvPr/>
        </p:nvGrpSpPr>
        <p:grpSpPr>
          <a:xfrm>
            <a:off x="8247129" y="4180761"/>
            <a:ext cx="768749" cy="768749"/>
            <a:chOff x="75704" y="2675011"/>
            <a:chExt cx="768749" cy="768749"/>
          </a:xfrm>
        </p:grpSpPr>
        <p:sp>
          <p:nvSpPr>
            <p:cNvPr id="1242" name="Google Shape;1242;p52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Picture 2">
            <a:extLst>
              <a:ext uri="{FF2B5EF4-FFF2-40B4-BE49-F238E27FC236}">
                <a16:creationId xmlns:a16="http://schemas.microsoft.com/office/drawing/2014/main" id="{DD5DEC1F-27B0-45F6-A60A-C6507967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54" y="1487512"/>
            <a:ext cx="4076700" cy="2876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8DF791D-11C6-4457-BAC5-5037C2311F13}"/>
              </a:ext>
            </a:extLst>
          </p:cNvPr>
          <p:cNvCxnSpPr>
            <a:cxnSpLocks/>
          </p:cNvCxnSpPr>
          <p:nvPr/>
        </p:nvCxnSpPr>
        <p:spPr>
          <a:xfrm>
            <a:off x="3612696" y="2204608"/>
            <a:ext cx="21118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F292DC-BF60-4ABB-A27F-5363675F292E}"/>
              </a:ext>
            </a:extLst>
          </p:cNvPr>
          <p:cNvCxnSpPr>
            <a:cxnSpLocks/>
          </p:cNvCxnSpPr>
          <p:nvPr/>
        </p:nvCxnSpPr>
        <p:spPr>
          <a:xfrm>
            <a:off x="3397704" y="3608866"/>
            <a:ext cx="232682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>
            <a:extLst>
              <a:ext uri="{FF2B5EF4-FFF2-40B4-BE49-F238E27FC236}">
                <a16:creationId xmlns:a16="http://schemas.microsoft.com/office/drawing/2014/main" id="{168FBB18-525F-4D4B-B564-C6802976D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662" y="3242102"/>
            <a:ext cx="1886213" cy="733527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95880E04-2941-4AC6-AFF4-0B1DC93F4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662" y="1871586"/>
            <a:ext cx="1415669" cy="745890"/>
          </a:xfrm>
          <a:prstGeom prst="rect">
            <a:avLst/>
          </a:prstGeom>
        </p:spPr>
      </p:pic>
      <p:grpSp>
        <p:nvGrpSpPr>
          <p:cNvPr id="58" name="Google Shape;1338;p54">
            <a:extLst>
              <a:ext uri="{FF2B5EF4-FFF2-40B4-BE49-F238E27FC236}">
                <a16:creationId xmlns:a16="http://schemas.microsoft.com/office/drawing/2014/main" id="{D9A8DCE6-015E-4CA0-BE37-E74719719CE4}"/>
              </a:ext>
            </a:extLst>
          </p:cNvPr>
          <p:cNvGrpSpPr/>
          <p:nvPr/>
        </p:nvGrpSpPr>
        <p:grpSpPr>
          <a:xfrm>
            <a:off x="8156948" y="42575"/>
            <a:ext cx="949110" cy="949110"/>
            <a:chOff x="5767154" y="1918579"/>
            <a:chExt cx="1379119" cy="1379119"/>
          </a:xfrm>
        </p:grpSpPr>
        <p:sp>
          <p:nvSpPr>
            <p:cNvPr id="59" name="Google Shape;1339;p54">
              <a:extLst>
                <a:ext uri="{FF2B5EF4-FFF2-40B4-BE49-F238E27FC236}">
                  <a16:creationId xmlns:a16="http://schemas.microsoft.com/office/drawing/2014/main" id="{B6040813-EACF-4EB4-83DD-15B0F98B5634}"/>
                </a:ext>
              </a:extLst>
            </p:cNvPr>
            <p:cNvSpPr/>
            <p:nvPr/>
          </p:nvSpPr>
          <p:spPr>
            <a:xfrm flipH="1">
              <a:off x="5767154" y="1918579"/>
              <a:ext cx="1379119" cy="1379119"/>
            </a:xfrm>
            <a:custGeom>
              <a:avLst/>
              <a:gdLst/>
              <a:ahLst/>
              <a:cxnLst/>
              <a:rect l="l" t="t" r="r" b="b"/>
              <a:pathLst>
                <a:path w="26406" h="26406" extrusionOk="0">
                  <a:moveTo>
                    <a:pt x="0" y="1"/>
                  </a:moveTo>
                  <a:lnTo>
                    <a:pt x="0" y="26406"/>
                  </a:lnTo>
                  <a:cubicBezTo>
                    <a:pt x="14576" y="26406"/>
                    <a:pt x="26405" y="14576"/>
                    <a:pt x="264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40;p54">
              <a:extLst>
                <a:ext uri="{FF2B5EF4-FFF2-40B4-BE49-F238E27FC236}">
                  <a16:creationId xmlns:a16="http://schemas.microsoft.com/office/drawing/2014/main" id="{03A81C14-7A16-41BB-BD39-CE82A2282C52}"/>
                </a:ext>
              </a:extLst>
            </p:cNvPr>
            <p:cNvSpPr/>
            <p:nvPr/>
          </p:nvSpPr>
          <p:spPr>
            <a:xfrm flipH="1">
              <a:off x="5861574" y="2606265"/>
              <a:ext cx="659529" cy="601974"/>
            </a:xfrm>
            <a:custGeom>
              <a:avLst/>
              <a:gdLst/>
              <a:ahLst/>
              <a:cxnLst/>
              <a:rect l="l" t="t" r="r" b="b"/>
              <a:pathLst>
                <a:path w="12628" h="11526" extrusionOk="0">
                  <a:moveTo>
                    <a:pt x="6314" y="1"/>
                  </a:moveTo>
                  <a:cubicBezTo>
                    <a:pt x="4841" y="1"/>
                    <a:pt x="3369" y="564"/>
                    <a:pt x="2254" y="1691"/>
                  </a:cubicBezTo>
                  <a:cubicBezTo>
                    <a:pt x="1" y="3944"/>
                    <a:pt x="1" y="7582"/>
                    <a:pt x="2254" y="9835"/>
                  </a:cubicBezTo>
                  <a:cubicBezTo>
                    <a:pt x="3369" y="10962"/>
                    <a:pt x="4841" y="11525"/>
                    <a:pt x="6314" y="11525"/>
                  </a:cubicBezTo>
                  <a:cubicBezTo>
                    <a:pt x="7787" y="11525"/>
                    <a:pt x="9260" y="10962"/>
                    <a:pt x="10375" y="9835"/>
                  </a:cubicBezTo>
                  <a:cubicBezTo>
                    <a:pt x="12628" y="7582"/>
                    <a:pt x="12628" y="3944"/>
                    <a:pt x="10375" y="1691"/>
                  </a:cubicBezTo>
                  <a:cubicBezTo>
                    <a:pt x="9260" y="564"/>
                    <a:pt x="7787" y="1"/>
                    <a:pt x="63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41;p54">
              <a:extLst>
                <a:ext uri="{FF2B5EF4-FFF2-40B4-BE49-F238E27FC236}">
                  <a16:creationId xmlns:a16="http://schemas.microsoft.com/office/drawing/2014/main" id="{253CD93C-50FF-474C-848C-426140F26DA0}"/>
                </a:ext>
              </a:extLst>
            </p:cNvPr>
            <p:cNvSpPr/>
            <p:nvPr/>
          </p:nvSpPr>
          <p:spPr>
            <a:xfrm flipH="1">
              <a:off x="6505125" y="2259054"/>
              <a:ext cx="349402" cy="318483"/>
            </a:xfrm>
            <a:custGeom>
              <a:avLst/>
              <a:gdLst/>
              <a:ahLst/>
              <a:cxnLst/>
              <a:rect l="l" t="t" r="r" b="b"/>
              <a:pathLst>
                <a:path w="6690" h="6098" extrusionOk="0">
                  <a:moveTo>
                    <a:pt x="3333" y="1"/>
                  </a:moveTo>
                  <a:cubicBezTo>
                    <a:pt x="2553" y="1"/>
                    <a:pt x="1773" y="300"/>
                    <a:pt x="1174" y="899"/>
                  </a:cubicBezTo>
                  <a:cubicBezTo>
                    <a:pt x="0" y="2096"/>
                    <a:pt x="0" y="4020"/>
                    <a:pt x="1174" y="5217"/>
                  </a:cubicBezTo>
                  <a:cubicBezTo>
                    <a:pt x="1773" y="5804"/>
                    <a:pt x="2553" y="6097"/>
                    <a:pt x="3333" y="6097"/>
                  </a:cubicBezTo>
                  <a:cubicBezTo>
                    <a:pt x="4114" y="6097"/>
                    <a:pt x="4894" y="5804"/>
                    <a:pt x="5493" y="5217"/>
                  </a:cubicBezTo>
                  <a:cubicBezTo>
                    <a:pt x="6690" y="4020"/>
                    <a:pt x="6690" y="2096"/>
                    <a:pt x="5493" y="899"/>
                  </a:cubicBezTo>
                  <a:cubicBezTo>
                    <a:pt x="4894" y="300"/>
                    <a:pt x="4114" y="1"/>
                    <a:pt x="333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2;p54">
              <a:extLst>
                <a:ext uri="{FF2B5EF4-FFF2-40B4-BE49-F238E27FC236}">
                  <a16:creationId xmlns:a16="http://schemas.microsoft.com/office/drawing/2014/main" id="{9C80FAEF-7B2B-4859-82D1-BDC7DCA97372}"/>
                </a:ext>
              </a:extLst>
            </p:cNvPr>
            <p:cNvSpPr/>
            <p:nvPr/>
          </p:nvSpPr>
          <p:spPr>
            <a:xfrm flipH="1">
              <a:off x="6894953" y="2081635"/>
              <a:ext cx="129942" cy="129994"/>
            </a:xfrm>
            <a:custGeom>
              <a:avLst/>
              <a:gdLst/>
              <a:ahLst/>
              <a:cxnLst/>
              <a:rect l="l" t="t" r="r" b="b"/>
              <a:pathLst>
                <a:path w="2488" h="2489" extrusionOk="0">
                  <a:moveTo>
                    <a:pt x="1244" y="0"/>
                  </a:moveTo>
                  <a:cubicBezTo>
                    <a:pt x="563" y="0"/>
                    <a:pt x="0" y="564"/>
                    <a:pt x="0" y="1244"/>
                  </a:cubicBezTo>
                  <a:cubicBezTo>
                    <a:pt x="0" y="1925"/>
                    <a:pt x="563" y="2488"/>
                    <a:pt x="1244" y="2488"/>
                  </a:cubicBezTo>
                  <a:cubicBezTo>
                    <a:pt x="1925" y="2488"/>
                    <a:pt x="2488" y="1925"/>
                    <a:pt x="2488" y="1244"/>
                  </a:cubicBezTo>
                  <a:cubicBezTo>
                    <a:pt x="2488" y="564"/>
                    <a:pt x="1925" y="0"/>
                    <a:pt x="12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338;p54">
            <a:extLst>
              <a:ext uri="{FF2B5EF4-FFF2-40B4-BE49-F238E27FC236}">
                <a16:creationId xmlns:a16="http://schemas.microsoft.com/office/drawing/2014/main" id="{26454D3F-3A2F-4135-824C-9E1D44BEB504}"/>
              </a:ext>
            </a:extLst>
          </p:cNvPr>
          <p:cNvGrpSpPr/>
          <p:nvPr/>
        </p:nvGrpSpPr>
        <p:grpSpPr>
          <a:xfrm rot="10800000">
            <a:off x="14306" y="4168457"/>
            <a:ext cx="949110" cy="949110"/>
            <a:chOff x="5767154" y="1918579"/>
            <a:chExt cx="1379119" cy="1379119"/>
          </a:xfrm>
        </p:grpSpPr>
        <p:sp>
          <p:nvSpPr>
            <p:cNvPr id="64" name="Google Shape;1339;p54">
              <a:extLst>
                <a:ext uri="{FF2B5EF4-FFF2-40B4-BE49-F238E27FC236}">
                  <a16:creationId xmlns:a16="http://schemas.microsoft.com/office/drawing/2014/main" id="{98A0FE9B-726C-4566-9D58-2B59D31DB7F0}"/>
                </a:ext>
              </a:extLst>
            </p:cNvPr>
            <p:cNvSpPr/>
            <p:nvPr/>
          </p:nvSpPr>
          <p:spPr>
            <a:xfrm flipH="1">
              <a:off x="5767154" y="1918579"/>
              <a:ext cx="1379119" cy="1379119"/>
            </a:xfrm>
            <a:custGeom>
              <a:avLst/>
              <a:gdLst/>
              <a:ahLst/>
              <a:cxnLst/>
              <a:rect l="l" t="t" r="r" b="b"/>
              <a:pathLst>
                <a:path w="26406" h="26406" extrusionOk="0">
                  <a:moveTo>
                    <a:pt x="0" y="1"/>
                  </a:moveTo>
                  <a:lnTo>
                    <a:pt x="0" y="26406"/>
                  </a:lnTo>
                  <a:cubicBezTo>
                    <a:pt x="14576" y="26406"/>
                    <a:pt x="26405" y="14576"/>
                    <a:pt x="264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0;p54">
              <a:extLst>
                <a:ext uri="{FF2B5EF4-FFF2-40B4-BE49-F238E27FC236}">
                  <a16:creationId xmlns:a16="http://schemas.microsoft.com/office/drawing/2014/main" id="{DE827E5F-FB21-4FAE-A0D1-6299E8EAF1D3}"/>
                </a:ext>
              </a:extLst>
            </p:cNvPr>
            <p:cNvSpPr/>
            <p:nvPr/>
          </p:nvSpPr>
          <p:spPr>
            <a:xfrm flipH="1">
              <a:off x="5861574" y="2606265"/>
              <a:ext cx="659529" cy="601974"/>
            </a:xfrm>
            <a:custGeom>
              <a:avLst/>
              <a:gdLst/>
              <a:ahLst/>
              <a:cxnLst/>
              <a:rect l="l" t="t" r="r" b="b"/>
              <a:pathLst>
                <a:path w="12628" h="11526" extrusionOk="0">
                  <a:moveTo>
                    <a:pt x="6314" y="1"/>
                  </a:moveTo>
                  <a:cubicBezTo>
                    <a:pt x="4841" y="1"/>
                    <a:pt x="3369" y="564"/>
                    <a:pt x="2254" y="1691"/>
                  </a:cubicBezTo>
                  <a:cubicBezTo>
                    <a:pt x="1" y="3944"/>
                    <a:pt x="1" y="7582"/>
                    <a:pt x="2254" y="9835"/>
                  </a:cubicBezTo>
                  <a:cubicBezTo>
                    <a:pt x="3369" y="10962"/>
                    <a:pt x="4841" y="11525"/>
                    <a:pt x="6314" y="11525"/>
                  </a:cubicBezTo>
                  <a:cubicBezTo>
                    <a:pt x="7787" y="11525"/>
                    <a:pt x="9260" y="10962"/>
                    <a:pt x="10375" y="9835"/>
                  </a:cubicBezTo>
                  <a:cubicBezTo>
                    <a:pt x="12628" y="7582"/>
                    <a:pt x="12628" y="3944"/>
                    <a:pt x="10375" y="1691"/>
                  </a:cubicBezTo>
                  <a:cubicBezTo>
                    <a:pt x="9260" y="564"/>
                    <a:pt x="7787" y="1"/>
                    <a:pt x="63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1;p54">
              <a:extLst>
                <a:ext uri="{FF2B5EF4-FFF2-40B4-BE49-F238E27FC236}">
                  <a16:creationId xmlns:a16="http://schemas.microsoft.com/office/drawing/2014/main" id="{1F3D8C9C-218C-4E48-A51D-255C0B148DB8}"/>
                </a:ext>
              </a:extLst>
            </p:cNvPr>
            <p:cNvSpPr/>
            <p:nvPr/>
          </p:nvSpPr>
          <p:spPr>
            <a:xfrm flipH="1">
              <a:off x="6505125" y="2259054"/>
              <a:ext cx="349402" cy="318483"/>
            </a:xfrm>
            <a:custGeom>
              <a:avLst/>
              <a:gdLst/>
              <a:ahLst/>
              <a:cxnLst/>
              <a:rect l="l" t="t" r="r" b="b"/>
              <a:pathLst>
                <a:path w="6690" h="6098" extrusionOk="0">
                  <a:moveTo>
                    <a:pt x="3333" y="1"/>
                  </a:moveTo>
                  <a:cubicBezTo>
                    <a:pt x="2553" y="1"/>
                    <a:pt x="1773" y="300"/>
                    <a:pt x="1174" y="899"/>
                  </a:cubicBezTo>
                  <a:cubicBezTo>
                    <a:pt x="0" y="2096"/>
                    <a:pt x="0" y="4020"/>
                    <a:pt x="1174" y="5217"/>
                  </a:cubicBezTo>
                  <a:cubicBezTo>
                    <a:pt x="1773" y="5804"/>
                    <a:pt x="2553" y="6097"/>
                    <a:pt x="3333" y="6097"/>
                  </a:cubicBezTo>
                  <a:cubicBezTo>
                    <a:pt x="4114" y="6097"/>
                    <a:pt x="4894" y="5804"/>
                    <a:pt x="5493" y="5217"/>
                  </a:cubicBezTo>
                  <a:cubicBezTo>
                    <a:pt x="6690" y="4020"/>
                    <a:pt x="6690" y="2096"/>
                    <a:pt x="5493" y="899"/>
                  </a:cubicBezTo>
                  <a:cubicBezTo>
                    <a:pt x="4894" y="300"/>
                    <a:pt x="4114" y="1"/>
                    <a:pt x="333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2;p54">
              <a:extLst>
                <a:ext uri="{FF2B5EF4-FFF2-40B4-BE49-F238E27FC236}">
                  <a16:creationId xmlns:a16="http://schemas.microsoft.com/office/drawing/2014/main" id="{447A9664-ED97-4691-97BA-6824C96D2F1F}"/>
                </a:ext>
              </a:extLst>
            </p:cNvPr>
            <p:cNvSpPr/>
            <p:nvPr/>
          </p:nvSpPr>
          <p:spPr>
            <a:xfrm flipH="1">
              <a:off x="6894953" y="2081635"/>
              <a:ext cx="129942" cy="129994"/>
            </a:xfrm>
            <a:custGeom>
              <a:avLst/>
              <a:gdLst/>
              <a:ahLst/>
              <a:cxnLst/>
              <a:rect l="l" t="t" r="r" b="b"/>
              <a:pathLst>
                <a:path w="2488" h="2489" extrusionOk="0">
                  <a:moveTo>
                    <a:pt x="1244" y="0"/>
                  </a:moveTo>
                  <a:cubicBezTo>
                    <a:pt x="563" y="0"/>
                    <a:pt x="0" y="564"/>
                    <a:pt x="0" y="1244"/>
                  </a:cubicBezTo>
                  <a:cubicBezTo>
                    <a:pt x="0" y="1925"/>
                    <a:pt x="563" y="2488"/>
                    <a:pt x="1244" y="2488"/>
                  </a:cubicBezTo>
                  <a:cubicBezTo>
                    <a:pt x="1925" y="2488"/>
                    <a:pt x="2488" y="1925"/>
                    <a:pt x="2488" y="1244"/>
                  </a:cubicBezTo>
                  <a:cubicBezTo>
                    <a:pt x="2488" y="564"/>
                    <a:pt x="1925" y="0"/>
                    <a:pt x="12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25119" y="2133594"/>
            <a:ext cx="3632606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accent4"/>
                </a:solidFill>
              </a:rPr>
              <a:t>Probabilidad</a:t>
            </a:r>
            <a:br>
              <a:rPr lang="en" dirty="0">
                <a:solidFill>
                  <a:schemeClr val="accent4"/>
                </a:solidFill>
              </a:rPr>
            </a:br>
            <a:endParaRPr sz="4400"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439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53"/>
          <p:cNvGrpSpPr/>
          <p:nvPr/>
        </p:nvGrpSpPr>
        <p:grpSpPr>
          <a:xfrm>
            <a:off x="535285" y="786728"/>
            <a:ext cx="790395" cy="789872"/>
            <a:chOff x="818574" y="2630623"/>
            <a:chExt cx="1891349" cy="1890099"/>
          </a:xfrm>
        </p:grpSpPr>
        <p:sp>
          <p:nvSpPr>
            <p:cNvPr id="1262" name="Google Shape;1262;p53"/>
            <p:cNvSpPr/>
            <p:nvPr/>
          </p:nvSpPr>
          <p:spPr>
            <a:xfrm>
              <a:off x="818574" y="2630623"/>
              <a:ext cx="1891349" cy="1890099"/>
            </a:xfrm>
            <a:custGeom>
              <a:avLst/>
              <a:gdLst/>
              <a:ahLst/>
              <a:cxnLst/>
              <a:rect l="l" t="t" r="r" b="b"/>
              <a:pathLst>
                <a:path w="36311" h="36287" extrusionOk="0">
                  <a:moveTo>
                    <a:pt x="1" y="1"/>
                  </a:moveTo>
                  <a:lnTo>
                    <a:pt x="1" y="18144"/>
                  </a:lnTo>
                  <a:lnTo>
                    <a:pt x="1" y="36287"/>
                  </a:lnTo>
                  <a:lnTo>
                    <a:pt x="36310" y="36287"/>
                  </a:lnTo>
                  <a:lnTo>
                    <a:pt x="36310" y="18144"/>
                  </a:lnTo>
                  <a:lnTo>
                    <a:pt x="3631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818574" y="2630623"/>
              <a:ext cx="1891349" cy="1890099"/>
            </a:xfrm>
            <a:custGeom>
              <a:avLst/>
              <a:gdLst/>
              <a:ahLst/>
              <a:cxnLst/>
              <a:rect l="l" t="t" r="r" b="b"/>
              <a:pathLst>
                <a:path w="36311" h="36287" extrusionOk="0">
                  <a:moveTo>
                    <a:pt x="18167" y="1"/>
                  </a:moveTo>
                  <a:lnTo>
                    <a:pt x="9084" y="9060"/>
                  </a:lnTo>
                  <a:lnTo>
                    <a:pt x="1" y="18144"/>
                  </a:lnTo>
                  <a:lnTo>
                    <a:pt x="9084" y="27227"/>
                  </a:lnTo>
                  <a:lnTo>
                    <a:pt x="18167" y="36287"/>
                  </a:lnTo>
                  <a:lnTo>
                    <a:pt x="27227" y="27227"/>
                  </a:lnTo>
                  <a:lnTo>
                    <a:pt x="36310" y="18144"/>
                  </a:lnTo>
                  <a:lnTo>
                    <a:pt x="27227" y="9060"/>
                  </a:lnTo>
                  <a:lnTo>
                    <a:pt x="1816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1206158" y="3018155"/>
              <a:ext cx="1116235" cy="1115037"/>
            </a:xfrm>
            <a:custGeom>
              <a:avLst/>
              <a:gdLst/>
              <a:ahLst/>
              <a:cxnLst/>
              <a:rect l="l" t="t" r="r" b="b"/>
              <a:pathLst>
                <a:path w="21430" h="21407" extrusionOk="0">
                  <a:moveTo>
                    <a:pt x="18190" y="1"/>
                  </a:moveTo>
                  <a:lnTo>
                    <a:pt x="9083" y="1620"/>
                  </a:lnTo>
                  <a:lnTo>
                    <a:pt x="0" y="3240"/>
                  </a:lnTo>
                  <a:lnTo>
                    <a:pt x="1620" y="12323"/>
                  </a:lnTo>
                  <a:lnTo>
                    <a:pt x="3263" y="21407"/>
                  </a:lnTo>
                  <a:lnTo>
                    <a:pt x="12346" y="19787"/>
                  </a:lnTo>
                  <a:lnTo>
                    <a:pt x="21429" y="18168"/>
                  </a:lnTo>
                  <a:lnTo>
                    <a:pt x="19810" y="9084"/>
                  </a:lnTo>
                  <a:lnTo>
                    <a:pt x="1819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1283143" y="3095192"/>
              <a:ext cx="962212" cy="960962"/>
            </a:xfrm>
            <a:custGeom>
              <a:avLst/>
              <a:gdLst/>
              <a:ahLst/>
              <a:cxnLst/>
              <a:rect l="l" t="t" r="r" b="b"/>
              <a:pathLst>
                <a:path w="18473" h="18449" extrusionOk="0">
                  <a:moveTo>
                    <a:pt x="9248" y="1"/>
                  </a:moveTo>
                  <a:lnTo>
                    <a:pt x="4625" y="4601"/>
                  </a:lnTo>
                  <a:lnTo>
                    <a:pt x="1" y="9225"/>
                  </a:lnTo>
                  <a:lnTo>
                    <a:pt x="4625" y="13849"/>
                  </a:lnTo>
                  <a:lnTo>
                    <a:pt x="9248" y="18449"/>
                  </a:lnTo>
                  <a:lnTo>
                    <a:pt x="13849" y="13849"/>
                  </a:lnTo>
                  <a:lnTo>
                    <a:pt x="18472" y="9225"/>
                  </a:lnTo>
                  <a:lnTo>
                    <a:pt x="13849" y="4601"/>
                  </a:lnTo>
                  <a:lnTo>
                    <a:pt x="924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1477534" y="3289583"/>
              <a:ext cx="573431" cy="572233"/>
            </a:xfrm>
            <a:custGeom>
              <a:avLst/>
              <a:gdLst/>
              <a:ahLst/>
              <a:cxnLst/>
              <a:rect l="l" t="t" r="r" b="b"/>
              <a:pathLst>
                <a:path w="11009" h="10986" extrusionOk="0">
                  <a:moveTo>
                    <a:pt x="2183" y="1"/>
                  </a:moveTo>
                  <a:lnTo>
                    <a:pt x="1104" y="4413"/>
                  </a:lnTo>
                  <a:lnTo>
                    <a:pt x="1" y="8826"/>
                  </a:lnTo>
                  <a:lnTo>
                    <a:pt x="4437" y="9905"/>
                  </a:lnTo>
                  <a:lnTo>
                    <a:pt x="8849" y="10985"/>
                  </a:lnTo>
                  <a:lnTo>
                    <a:pt x="9929" y="6572"/>
                  </a:lnTo>
                  <a:lnTo>
                    <a:pt x="11009" y="2160"/>
                  </a:lnTo>
                  <a:lnTo>
                    <a:pt x="6596" y="1080"/>
                  </a:lnTo>
                  <a:lnTo>
                    <a:pt x="21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1527642" y="3338493"/>
              <a:ext cx="473215" cy="474413"/>
            </a:xfrm>
            <a:custGeom>
              <a:avLst/>
              <a:gdLst/>
              <a:ahLst/>
              <a:cxnLst/>
              <a:rect l="l" t="t" r="r" b="b"/>
              <a:pathLst>
                <a:path w="9085" h="9108" extrusionOk="0">
                  <a:moveTo>
                    <a:pt x="4554" y="0"/>
                  </a:moveTo>
                  <a:lnTo>
                    <a:pt x="2278" y="2277"/>
                  </a:lnTo>
                  <a:lnTo>
                    <a:pt x="1" y="4554"/>
                  </a:lnTo>
                  <a:lnTo>
                    <a:pt x="2278" y="6830"/>
                  </a:lnTo>
                  <a:lnTo>
                    <a:pt x="4554" y="9107"/>
                  </a:lnTo>
                  <a:lnTo>
                    <a:pt x="6808" y="6830"/>
                  </a:lnTo>
                  <a:lnTo>
                    <a:pt x="9084" y="4554"/>
                  </a:lnTo>
                  <a:lnTo>
                    <a:pt x="6808" y="2277"/>
                  </a:lnTo>
                  <a:lnTo>
                    <a:pt x="4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D67AF8EB-807E-4371-B8D2-2B9F84238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701" y="783425"/>
            <a:ext cx="7395623" cy="789872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4"/>
                </a:solidFill>
                <a:latin typeface="Gilda Display" panose="020B0604020202020204" charset="0"/>
              </a:rPr>
              <a:t>Evento A = Personas Obesas (BodyFat &gt; 25)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tx2"/>
                </a:solidFill>
                <a:latin typeface="Gilda Display" panose="020B0604020202020204" charset="0"/>
                <a:ea typeface="Inter"/>
                <a:cs typeface="Inter"/>
                <a:sym typeface="Inter"/>
              </a:rPr>
              <a:t>Evento B = Personas con </a:t>
            </a:r>
            <a:r>
              <a:rPr lang="es-MX" sz="2000" dirty="0">
                <a:solidFill>
                  <a:schemeClr val="tx2"/>
                </a:solidFill>
                <a:latin typeface="Gilda Display" panose="020B0604020202020204" charset="0"/>
              </a:rPr>
              <a:t>altura mayor a 70 pulgadas (177 cm)</a:t>
            </a:r>
            <a:endParaRPr lang="es-MX" sz="2000" dirty="0">
              <a:solidFill>
                <a:schemeClr val="tx2"/>
              </a:solidFill>
              <a:latin typeface="Gilda Display" panose="020B0604020202020204" charset="0"/>
              <a:ea typeface="Inter"/>
              <a:cs typeface="Inter"/>
              <a:sym typeface="Inter"/>
            </a:endParaRPr>
          </a:p>
          <a:p>
            <a:endParaRPr lang="es-419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A1F33D0-CD54-4E84-A85F-2AD989B4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5" y="1707804"/>
            <a:ext cx="3046115" cy="1286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EB7C37D9-6DD6-4705-89F7-03BCF244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54" y="1794801"/>
            <a:ext cx="3686146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529BA2C8-CDBF-4FFA-92A1-3BA3CD95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0" y="3058468"/>
            <a:ext cx="8705850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D6301155-241C-47F7-A582-B76A9BCA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12" y="4231235"/>
            <a:ext cx="5876925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34644" y="1791144"/>
            <a:ext cx="4185056" cy="1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accent4"/>
                </a:solidFill>
              </a:rPr>
              <a:t>Regresion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sz="4400" dirty="0">
                <a:solidFill>
                  <a:schemeClr val="lt2"/>
                </a:solidFill>
              </a:rPr>
              <a:t>Lineal</a:t>
            </a:r>
            <a:endParaRPr sz="4400"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779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6" name="Google Shape;1306;p54"/>
          <p:cNvCxnSpPr>
            <a:cxnSpLocks/>
          </p:cNvCxnSpPr>
          <p:nvPr/>
        </p:nvCxnSpPr>
        <p:spPr>
          <a:xfrm rot="10800000">
            <a:off x="693693" y="2515275"/>
            <a:ext cx="70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7" name="Google Shape;1307;p54"/>
          <p:cNvGrpSpPr/>
          <p:nvPr/>
        </p:nvGrpSpPr>
        <p:grpSpPr>
          <a:xfrm>
            <a:off x="7759175" y="2354042"/>
            <a:ext cx="708300" cy="325074"/>
            <a:chOff x="7759175" y="2418256"/>
            <a:chExt cx="708300" cy="325074"/>
          </a:xfrm>
        </p:grpSpPr>
        <p:cxnSp>
          <p:nvCxnSpPr>
            <p:cNvPr id="1308" name="Google Shape;1308;p54"/>
            <p:cNvCxnSpPr>
              <a:cxnSpLocks/>
            </p:cNvCxnSpPr>
            <p:nvPr/>
          </p:nvCxnSpPr>
          <p:spPr>
            <a:xfrm>
              <a:off x="7759175" y="2579488"/>
              <a:ext cx="708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9" name="Google Shape;1309;p54"/>
            <p:cNvSpPr/>
            <p:nvPr/>
          </p:nvSpPr>
          <p:spPr>
            <a:xfrm>
              <a:off x="8287624" y="2418256"/>
              <a:ext cx="166532" cy="325074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10" name="Google Shape;1310;p54"/>
          <p:cNvSpPr txBox="1">
            <a:spLocks noGrp="1"/>
          </p:cNvSpPr>
          <p:nvPr>
            <p:ph type="title"/>
          </p:nvPr>
        </p:nvSpPr>
        <p:spPr>
          <a:xfrm>
            <a:off x="720000" y="5253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4"/>
                </a:solidFill>
              </a:rPr>
              <a:t>Por ultimo buscamos la relación que existen entre BodyFat y Weight</a:t>
            </a:r>
            <a:endParaRPr lang="es-ES" sz="1800" dirty="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38" name="Google Shape;1338;p54"/>
          <p:cNvGrpSpPr/>
          <p:nvPr/>
        </p:nvGrpSpPr>
        <p:grpSpPr>
          <a:xfrm>
            <a:off x="8036120" y="162026"/>
            <a:ext cx="949110" cy="949110"/>
            <a:chOff x="5767154" y="1918579"/>
            <a:chExt cx="1379119" cy="1379119"/>
          </a:xfrm>
        </p:grpSpPr>
        <p:sp>
          <p:nvSpPr>
            <p:cNvPr id="1339" name="Google Shape;1339;p54"/>
            <p:cNvSpPr/>
            <p:nvPr/>
          </p:nvSpPr>
          <p:spPr>
            <a:xfrm flipH="1">
              <a:off x="5767154" y="1918579"/>
              <a:ext cx="1379119" cy="1379119"/>
            </a:xfrm>
            <a:custGeom>
              <a:avLst/>
              <a:gdLst/>
              <a:ahLst/>
              <a:cxnLst/>
              <a:rect l="l" t="t" r="r" b="b"/>
              <a:pathLst>
                <a:path w="26406" h="26406" extrusionOk="0">
                  <a:moveTo>
                    <a:pt x="0" y="1"/>
                  </a:moveTo>
                  <a:lnTo>
                    <a:pt x="0" y="26406"/>
                  </a:lnTo>
                  <a:cubicBezTo>
                    <a:pt x="14576" y="26406"/>
                    <a:pt x="26405" y="14576"/>
                    <a:pt x="264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 flipH="1">
              <a:off x="5861574" y="2606265"/>
              <a:ext cx="659529" cy="601974"/>
            </a:xfrm>
            <a:custGeom>
              <a:avLst/>
              <a:gdLst/>
              <a:ahLst/>
              <a:cxnLst/>
              <a:rect l="l" t="t" r="r" b="b"/>
              <a:pathLst>
                <a:path w="12628" h="11526" extrusionOk="0">
                  <a:moveTo>
                    <a:pt x="6314" y="1"/>
                  </a:moveTo>
                  <a:cubicBezTo>
                    <a:pt x="4841" y="1"/>
                    <a:pt x="3369" y="564"/>
                    <a:pt x="2254" y="1691"/>
                  </a:cubicBezTo>
                  <a:cubicBezTo>
                    <a:pt x="1" y="3944"/>
                    <a:pt x="1" y="7582"/>
                    <a:pt x="2254" y="9835"/>
                  </a:cubicBezTo>
                  <a:cubicBezTo>
                    <a:pt x="3369" y="10962"/>
                    <a:pt x="4841" y="11525"/>
                    <a:pt x="6314" y="11525"/>
                  </a:cubicBezTo>
                  <a:cubicBezTo>
                    <a:pt x="7787" y="11525"/>
                    <a:pt x="9260" y="10962"/>
                    <a:pt x="10375" y="9835"/>
                  </a:cubicBezTo>
                  <a:cubicBezTo>
                    <a:pt x="12628" y="7582"/>
                    <a:pt x="12628" y="3944"/>
                    <a:pt x="10375" y="1691"/>
                  </a:cubicBezTo>
                  <a:cubicBezTo>
                    <a:pt x="9260" y="564"/>
                    <a:pt x="7787" y="1"/>
                    <a:pt x="63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 flipH="1">
              <a:off x="6505125" y="2259054"/>
              <a:ext cx="349402" cy="318483"/>
            </a:xfrm>
            <a:custGeom>
              <a:avLst/>
              <a:gdLst/>
              <a:ahLst/>
              <a:cxnLst/>
              <a:rect l="l" t="t" r="r" b="b"/>
              <a:pathLst>
                <a:path w="6690" h="6098" extrusionOk="0">
                  <a:moveTo>
                    <a:pt x="3333" y="1"/>
                  </a:moveTo>
                  <a:cubicBezTo>
                    <a:pt x="2553" y="1"/>
                    <a:pt x="1773" y="300"/>
                    <a:pt x="1174" y="899"/>
                  </a:cubicBezTo>
                  <a:cubicBezTo>
                    <a:pt x="0" y="2096"/>
                    <a:pt x="0" y="4020"/>
                    <a:pt x="1174" y="5217"/>
                  </a:cubicBezTo>
                  <a:cubicBezTo>
                    <a:pt x="1773" y="5804"/>
                    <a:pt x="2553" y="6097"/>
                    <a:pt x="3333" y="6097"/>
                  </a:cubicBezTo>
                  <a:cubicBezTo>
                    <a:pt x="4114" y="6097"/>
                    <a:pt x="4894" y="5804"/>
                    <a:pt x="5493" y="5217"/>
                  </a:cubicBezTo>
                  <a:cubicBezTo>
                    <a:pt x="6690" y="4020"/>
                    <a:pt x="6690" y="2096"/>
                    <a:pt x="5493" y="899"/>
                  </a:cubicBezTo>
                  <a:cubicBezTo>
                    <a:pt x="4894" y="300"/>
                    <a:pt x="4114" y="1"/>
                    <a:pt x="333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 flipH="1">
              <a:off x="6894953" y="2081635"/>
              <a:ext cx="129942" cy="129994"/>
            </a:xfrm>
            <a:custGeom>
              <a:avLst/>
              <a:gdLst/>
              <a:ahLst/>
              <a:cxnLst/>
              <a:rect l="l" t="t" r="r" b="b"/>
              <a:pathLst>
                <a:path w="2488" h="2489" extrusionOk="0">
                  <a:moveTo>
                    <a:pt x="1244" y="0"/>
                  </a:moveTo>
                  <a:cubicBezTo>
                    <a:pt x="563" y="0"/>
                    <a:pt x="0" y="564"/>
                    <a:pt x="0" y="1244"/>
                  </a:cubicBezTo>
                  <a:cubicBezTo>
                    <a:pt x="0" y="1925"/>
                    <a:pt x="563" y="2488"/>
                    <a:pt x="1244" y="2488"/>
                  </a:cubicBezTo>
                  <a:cubicBezTo>
                    <a:pt x="1925" y="2488"/>
                    <a:pt x="2488" y="1925"/>
                    <a:pt x="2488" y="1244"/>
                  </a:cubicBezTo>
                  <a:cubicBezTo>
                    <a:pt x="2488" y="564"/>
                    <a:pt x="1925" y="0"/>
                    <a:pt x="12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" name="Picture 2">
            <a:extLst>
              <a:ext uri="{FF2B5EF4-FFF2-40B4-BE49-F238E27FC236}">
                <a16:creationId xmlns:a16="http://schemas.microsoft.com/office/drawing/2014/main" id="{DFEA6677-A891-4F82-A9D1-3EBC2A27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43" y="1168446"/>
            <a:ext cx="6163582" cy="34979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Google Shape;1306;p54">
            <a:extLst>
              <a:ext uri="{FF2B5EF4-FFF2-40B4-BE49-F238E27FC236}">
                <a16:creationId xmlns:a16="http://schemas.microsoft.com/office/drawing/2014/main" id="{72DF5E3D-1AB2-438A-806A-428978C198B5}"/>
              </a:ext>
            </a:extLst>
          </p:cNvPr>
          <p:cNvCxnSpPr>
            <a:cxnSpLocks/>
          </p:cNvCxnSpPr>
          <p:nvPr/>
        </p:nvCxnSpPr>
        <p:spPr>
          <a:xfrm rot="10800000">
            <a:off x="693693" y="2977855"/>
            <a:ext cx="70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" name="Google Shape;1307;p54">
            <a:extLst>
              <a:ext uri="{FF2B5EF4-FFF2-40B4-BE49-F238E27FC236}">
                <a16:creationId xmlns:a16="http://schemas.microsoft.com/office/drawing/2014/main" id="{77624E80-02B8-40BF-AF7D-9577D05B473F}"/>
              </a:ext>
            </a:extLst>
          </p:cNvPr>
          <p:cNvGrpSpPr/>
          <p:nvPr/>
        </p:nvGrpSpPr>
        <p:grpSpPr>
          <a:xfrm>
            <a:off x="7746950" y="2939080"/>
            <a:ext cx="708300" cy="325074"/>
            <a:chOff x="7759175" y="2418256"/>
            <a:chExt cx="708300" cy="325074"/>
          </a:xfrm>
        </p:grpSpPr>
        <p:cxnSp>
          <p:nvCxnSpPr>
            <p:cNvPr id="73" name="Google Shape;1308;p54">
              <a:extLst>
                <a:ext uri="{FF2B5EF4-FFF2-40B4-BE49-F238E27FC236}">
                  <a16:creationId xmlns:a16="http://schemas.microsoft.com/office/drawing/2014/main" id="{D571C10A-F45E-4121-B79C-80A0FBB5B5DF}"/>
                </a:ext>
              </a:extLst>
            </p:cNvPr>
            <p:cNvCxnSpPr>
              <a:cxnSpLocks/>
            </p:cNvCxnSpPr>
            <p:nvPr/>
          </p:nvCxnSpPr>
          <p:spPr>
            <a:xfrm>
              <a:off x="7759175" y="2579488"/>
              <a:ext cx="708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1309;p54">
              <a:extLst>
                <a:ext uri="{FF2B5EF4-FFF2-40B4-BE49-F238E27FC236}">
                  <a16:creationId xmlns:a16="http://schemas.microsoft.com/office/drawing/2014/main" id="{CD08FE0A-DFC5-45A2-946F-0D6B2E4E9566}"/>
                </a:ext>
              </a:extLst>
            </p:cNvPr>
            <p:cNvSpPr/>
            <p:nvPr/>
          </p:nvSpPr>
          <p:spPr>
            <a:xfrm>
              <a:off x="8287624" y="2418256"/>
              <a:ext cx="166532" cy="325074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75" name="Imagen 74">
            <a:extLst>
              <a:ext uri="{FF2B5EF4-FFF2-40B4-BE49-F238E27FC236}">
                <a16:creationId xmlns:a16="http://schemas.microsoft.com/office/drawing/2014/main" id="{B2391ACE-550E-4974-AC4B-5F3F764A5E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4" b="6352"/>
          <a:stretch/>
        </p:blipFill>
        <p:spPr>
          <a:xfrm>
            <a:off x="3572994" y="162026"/>
            <a:ext cx="1998012" cy="350272"/>
          </a:xfrm>
          <a:prstGeom prst="rect">
            <a:avLst/>
          </a:prstGeom>
          <a:ln w="38100" cap="sq">
            <a:solidFill>
              <a:schemeClr val="tx2">
                <a:lumMod val="1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6" name="Google Shape;1306;p54"/>
          <p:cNvCxnSpPr>
            <a:cxnSpLocks/>
          </p:cNvCxnSpPr>
          <p:nvPr/>
        </p:nvCxnSpPr>
        <p:spPr>
          <a:xfrm rot="10800000">
            <a:off x="693693" y="2515275"/>
            <a:ext cx="70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7" name="Google Shape;1307;p54"/>
          <p:cNvGrpSpPr/>
          <p:nvPr/>
        </p:nvGrpSpPr>
        <p:grpSpPr>
          <a:xfrm>
            <a:off x="7759175" y="2354042"/>
            <a:ext cx="708300" cy="325074"/>
            <a:chOff x="7759175" y="2418256"/>
            <a:chExt cx="708300" cy="325074"/>
          </a:xfrm>
        </p:grpSpPr>
        <p:cxnSp>
          <p:nvCxnSpPr>
            <p:cNvPr id="1308" name="Google Shape;1308;p54"/>
            <p:cNvCxnSpPr>
              <a:cxnSpLocks/>
            </p:cNvCxnSpPr>
            <p:nvPr/>
          </p:nvCxnSpPr>
          <p:spPr>
            <a:xfrm>
              <a:off x="7759175" y="2579488"/>
              <a:ext cx="708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9" name="Google Shape;1309;p54"/>
            <p:cNvSpPr/>
            <p:nvPr/>
          </p:nvSpPr>
          <p:spPr>
            <a:xfrm>
              <a:off x="8287624" y="2418256"/>
              <a:ext cx="166532" cy="325074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10" name="Google Shape;1310;p54"/>
          <p:cNvSpPr txBox="1">
            <a:spLocks noGrp="1"/>
          </p:cNvSpPr>
          <p:nvPr>
            <p:ph type="title"/>
          </p:nvPr>
        </p:nvSpPr>
        <p:spPr>
          <a:xfrm>
            <a:off x="720000" y="5253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accent4"/>
                </a:solidFill>
              </a:rPr>
              <a:t>Análisis de Residuos</a:t>
            </a:r>
            <a:endParaRPr lang="es-ES" sz="2800" dirty="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38" name="Google Shape;1338;p54"/>
          <p:cNvGrpSpPr/>
          <p:nvPr/>
        </p:nvGrpSpPr>
        <p:grpSpPr>
          <a:xfrm>
            <a:off x="8036120" y="162026"/>
            <a:ext cx="949110" cy="949110"/>
            <a:chOff x="5767154" y="1918579"/>
            <a:chExt cx="1379119" cy="1379119"/>
          </a:xfrm>
        </p:grpSpPr>
        <p:sp>
          <p:nvSpPr>
            <p:cNvPr id="1339" name="Google Shape;1339;p54"/>
            <p:cNvSpPr/>
            <p:nvPr/>
          </p:nvSpPr>
          <p:spPr>
            <a:xfrm flipH="1">
              <a:off x="5767154" y="1918579"/>
              <a:ext cx="1379119" cy="1379119"/>
            </a:xfrm>
            <a:custGeom>
              <a:avLst/>
              <a:gdLst/>
              <a:ahLst/>
              <a:cxnLst/>
              <a:rect l="l" t="t" r="r" b="b"/>
              <a:pathLst>
                <a:path w="26406" h="26406" extrusionOk="0">
                  <a:moveTo>
                    <a:pt x="0" y="1"/>
                  </a:moveTo>
                  <a:lnTo>
                    <a:pt x="0" y="26406"/>
                  </a:lnTo>
                  <a:cubicBezTo>
                    <a:pt x="14576" y="26406"/>
                    <a:pt x="26405" y="14576"/>
                    <a:pt x="264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 flipH="1">
              <a:off x="5861574" y="2606265"/>
              <a:ext cx="659529" cy="601974"/>
            </a:xfrm>
            <a:custGeom>
              <a:avLst/>
              <a:gdLst/>
              <a:ahLst/>
              <a:cxnLst/>
              <a:rect l="l" t="t" r="r" b="b"/>
              <a:pathLst>
                <a:path w="12628" h="11526" extrusionOk="0">
                  <a:moveTo>
                    <a:pt x="6314" y="1"/>
                  </a:moveTo>
                  <a:cubicBezTo>
                    <a:pt x="4841" y="1"/>
                    <a:pt x="3369" y="564"/>
                    <a:pt x="2254" y="1691"/>
                  </a:cubicBezTo>
                  <a:cubicBezTo>
                    <a:pt x="1" y="3944"/>
                    <a:pt x="1" y="7582"/>
                    <a:pt x="2254" y="9835"/>
                  </a:cubicBezTo>
                  <a:cubicBezTo>
                    <a:pt x="3369" y="10962"/>
                    <a:pt x="4841" y="11525"/>
                    <a:pt x="6314" y="11525"/>
                  </a:cubicBezTo>
                  <a:cubicBezTo>
                    <a:pt x="7787" y="11525"/>
                    <a:pt x="9260" y="10962"/>
                    <a:pt x="10375" y="9835"/>
                  </a:cubicBezTo>
                  <a:cubicBezTo>
                    <a:pt x="12628" y="7582"/>
                    <a:pt x="12628" y="3944"/>
                    <a:pt x="10375" y="1691"/>
                  </a:cubicBezTo>
                  <a:cubicBezTo>
                    <a:pt x="9260" y="564"/>
                    <a:pt x="7787" y="1"/>
                    <a:pt x="63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 flipH="1">
              <a:off x="6505125" y="2259054"/>
              <a:ext cx="349402" cy="318483"/>
            </a:xfrm>
            <a:custGeom>
              <a:avLst/>
              <a:gdLst/>
              <a:ahLst/>
              <a:cxnLst/>
              <a:rect l="l" t="t" r="r" b="b"/>
              <a:pathLst>
                <a:path w="6690" h="6098" extrusionOk="0">
                  <a:moveTo>
                    <a:pt x="3333" y="1"/>
                  </a:moveTo>
                  <a:cubicBezTo>
                    <a:pt x="2553" y="1"/>
                    <a:pt x="1773" y="300"/>
                    <a:pt x="1174" y="899"/>
                  </a:cubicBezTo>
                  <a:cubicBezTo>
                    <a:pt x="0" y="2096"/>
                    <a:pt x="0" y="4020"/>
                    <a:pt x="1174" y="5217"/>
                  </a:cubicBezTo>
                  <a:cubicBezTo>
                    <a:pt x="1773" y="5804"/>
                    <a:pt x="2553" y="6097"/>
                    <a:pt x="3333" y="6097"/>
                  </a:cubicBezTo>
                  <a:cubicBezTo>
                    <a:pt x="4114" y="6097"/>
                    <a:pt x="4894" y="5804"/>
                    <a:pt x="5493" y="5217"/>
                  </a:cubicBezTo>
                  <a:cubicBezTo>
                    <a:pt x="6690" y="4020"/>
                    <a:pt x="6690" y="2096"/>
                    <a:pt x="5493" y="899"/>
                  </a:cubicBezTo>
                  <a:cubicBezTo>
                    <a:pt x="4894" y="300"/>
                    <a:pt x="4114" y="1"/>
                    <a:pt x="333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 flipH="1">
              <a:off x="6894953" y="2081635"/>
              <a:ext cx="129942" cy="129994"/>
            </a:xfrm>
            <a:custGeom>
              <a:avLst/>
              <a:gdLst/>
              <a:ahLst/>
              <a:cxnLst/>
              <a:rect l="l" t="t" r="r" b="b"/>
              <a:pathLst>
                <a:path w="2488" h="2489" extrusionOk="0">
                  <a:moveTo>
                    <a:pt x="1244" y="0"/>
                  </a:moveTo>
                  <a:cubicBezTo>
                    <a:pt x="563" y="0"/>
                    <a:pt x="0" y="564"/>
                    <a:pt x="0" y="1244"/>
                  </a:cubicBezTo>
                  <a:cubicBezTo>
                    <a:pt x="0" y="1925"/>
                    <a:pt x="563" y="2488"/>
                    <a:pt x="1244" y="2488"/>
                  </a:cubicBezTo>
                  <a:cubicBezTo>
                    <a:pt x="1925" y="2488"/>
                    <a:pt x="2488" y="1925"/>
                    <a:pt x="2488" y="1244"/>
                  </a:cubicBezTo>
                  <a:cubicBezTo>
                    <a:pt x="2488" y="564"/>
                    <a:pt x="1925" y="0"/>
                    <a:pt x="12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" name="Google Shape;1306;p54">
            <a:extLst>
              <a:ext uri="{FF2B5EF4-FFF2-40B4-BE49-F238E27FC236}">
                <a16:creationId xmlns:a16="http://schemas.microsoft.com/office/drawing/2014/main" id="{72DF5E3D-1AB2-438A-806A-428978C198B5}"/>
              </a:ext>
            </a:extLst>
          </p:cNvPr>
          <p:cNvCxnSpPr>
            <a:cxnSpLocks/>
          </p:cNvCxnSpPr>
          <p:nvPr/>
        </p:nvCxnSpPr>
        <p:spPr>
          <a:xfrm rot="10800000">
            <a:off x="693693" y="2977855"/>
            <a:ext cx="70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" name="Google Shape;1307;p54">
            <a:extLst>
              <a:ext uri="{FF2B5EF4-FFF2-40B4-BE49-F238E27FC236}">
                <a16:creationId xmlns:a16="http://schemas.microsoft.com/office/drawing/2014/main" id="{77624E80-02B8-40BF-AF7D-9577D05B473F}"/>
              </a:ext>
            </a:extLst>
          </p:cNvPr>
          <p:cNvGrpSpPr/>
          <p:nvPr/>
        </p:nvGrpSpPr>
        <p:grpSpPr>
          <a:xfrm>
            <a:off x="7746950" y="2939080"/>
            <a:ext cx="708300" cy="325074"/>
            <a:chOff x="7759175" y="2418256"/>
            <a:chExt cx="708300" cy="325074"/>
          </a:xfrm>
        </p:grpSpPr>
        <p:cxnSp>
          <p:nvCxnSpPr>
            <p:cNvPr id="73" name="Google Shape;1308;p54">
              <a:extLst>
                <a:ext uri="{FF2B5EF4-FFF2-40B4-BE49-F238E27FC236}">
                  <a16:creationId xmlns:a16="http://schemas.microsoft.com/office/drawing/2014/main" id="{D571C10A-F45E-4121-B79C-80A0FBB5B5DF}"/>
                </a:ext>
              </a:extLst>
            </p:cNvPr>
            <p:cNvCxnSpPr>
              <a:cxnSpLocks/>
            </p:cNvCxnSpPr>
            <p:nvPr/>
          </p:nvCxnSpPr>
          <p:spPr>
            <a:xfrm>
              <a:off x="7759175" y="2579488"/>
              <a:ext cx="708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1309;p54">
              <a:extLst>
                <a:ext uri="{FF2B5EF4-FFF2-40B4-BE49-F238E27FC236}">
                  <a16:creationId xmlns:a16="http://schemas.microsoft.com/office/drawing/2014/main" id="{CD08FE0A-DFC5-45A2-946F-0D6B2E4E9566}"/>
                </a:ext>
              </a:extLst>
            </p:cNvPr>
            <p:cNvSpPr/>
            <p:nvPr/>
          </p:nvSpPr>
          <p:spPr>
            <a:xfrm>
              <a:off x="8287624" y="2418256"/>
              <a:ext cx="166532" cy="325074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93C3B2AA-95EF-435D-990C-519AF3F9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84" y="1165214"/>
            <a:ext cx="6005832" cy="33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20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13715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DATA SET: </a:t>
            </a:r>
            <a:r>
              <a:rPr lang="en" sz="2400" dirty="0">
                <a:solidFill>
                  <a:schemeClr val="lt2"/>
                </a:solidFill>
              </a:rPr>
              <a:t>BodyFat </a:t>
            </a:r>
            <a:endParaRPr sz="2400" dirty="0">
              <a:solidFill>
                <a:schemeClr val="lt2"/>
              </a:solidFill>
            </a:endParaRPr>
          </a:p>
        </p:txBody>
      </p:sp>
      <p:pic>
        <p:nvPicPr>
          <p:cNvPr id="13" name="Picture 2" descr="Hombre cuerpo humano Diseño PNG">
            <a:extLst>
              <a:ext uri="{FF2B5EF4-FFF2-40B4-BE49-F238E27FC236}">
                <a16:creationId xmlns:a16="http://schemas.microsoft.com/office/drawing/2014/main" id="{66F0143D-D2A7-44D8-BEAA-F8CC2DE6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37" y="967249"/>
            <a:ext cx="4147459" cy="414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EE285F5-F465-4F1A-9E88-3A8FE720F17A}"/>
              </a:ext>
            </a:extLst>
          </p:cNvPr>
          <p:cNvSpPr txBox="1"/>
          <p:nvPr/>
        </p:nvSpPr>
        <p:spPr>
          <a:xfrm>
            <a:off x="4987588" y="1484070"/>
            <a:ext cx="3891492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s-MX" sz="1200" i="1" dirty="0">
                <a:solidFill>
                  <a:schemeClr val="bg1"/>
                </a:solidFill>
                <a:latin typeface="Gilda Display" panose="020B0604020202020204" charset="0"/>
              </a:rPr>
              <a:t>Variables Cuantitativas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MX" sz="1200" b="1" u="sng" dirty="0">
              <a:solidFill>
                <a:schemeClr val="bg1"/>
              </a:solidFill>
              <a:latin typeface="Gilda Display" panose="020B060402020202020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200" b="1" u="sng" dirty="0" err="1">
                <a:solidFill>
                  <a:schemeClr val="bg1"/>
                </a:solidFill>
                <a:latin typeface="Gilda Display" panose="020B0604020202020204" charset="0"/>
              </a:rPr>
              <a:t>Density</a:t>
            </a:r>
            <a:r>
              <a:rPr lang="es-MX" sz="1200" b="1" u="sng" dirty="0">
                <a:solidFill>
                  <a:schemeClr val="bg1"/>
                </a:solidFill>
                <a:latin typeface="Gilda Display" panose="020B0604020202020204" charset="0"/>
              </a:rPr>
              <a:t> </a:t>
            </a:r>
            <a:r>
              <a:rPr lang="es-MX" sz="1200" dirty="0">
                <a:solidFill>
                  <a:schemeClr val="bg1"/>
                </a:solidFill>
                <a:latin typeface="Gilda Display" panose="020B0604020202020204" charset="0"/>
              </a:rPr>
              <a:t>: Es una medida que relaciona la masa corporal con el volumen corporal expresado como g/cm</a:t>
            </a:r>
            <a:r>
              <a:rPr lang="es-AR" sz="1200" b="0" i="0" dirty="0">
                <a:solidFill>
                  <a:schemeClr val="bg1"/>
                </a:solidFill>
                <a:effectLst/>
                <a:latin typeface="Gilda Display" panose="020B0604020202020204" charset="0"/>
              </a:rPr>
              <a:t>^3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AR" sz="1200" b="0" i="0" dirty="0">
              <a:solidFill>
                <a:schemeClr val="bg1"/>
              </a:solidFill>
              <a:effectLst/>
              <a:latin typeface="Gilda Display" panose="020B060402020202020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AR" sz="1200" b="1" u="sng" dirty="0" err="1">
                <a:solidFill>
                  <a:schemeClr val="bg1"/>
                </a:solidFill>
                <a:latin typeface="Gilda Display" panose="020B0604020202020204" charset="0"/>
              </a:rPr>
              <a:t>BodyFat</a:t>
            </a:r>
            <a:r>
              <a:rPr lang="es-AR" sz="1200" b="1" u="sng" dirty="0">
                <a:solidFill>
                  <a:schemeClr val="bg1"/>
                </a:solidFill>
                <a:latin typeface="Gilda Display" panose="020B0604020202020204" charset="0"/>
              </a:rPr>
              <a:t> </a:t>
            </a:r>
            <a:r>
              <a:rPr lang="es-AR" sz="1200" dirty="0">
                <a:solidFill>
                  <a:schemeClr val="bg1"/>
                </a:solidFill>
                <a:latin typeface="Gilda Display" panose="020B0604020202020204" charset="0"/>
              </a:rPr>
              <a:t>: Porcentaje de Grasa corporal 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AR" sz="1200" dirty="0">
              <a:solidFill>
                <a:schemeClr val="bg1"/>
              </a:solidFill>
              <a:latin typeface="Gilda Display" panose="020B060402020202020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  <a:latin typeface="Gilda Display" panose="020B0604020202020204" charset="0"/>
              </a:rPr>
              <a:t>Age : Edad de la persona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AR" sz="1200" dirty="0">
              <a:solidFill>
                <a:schemeClr val="bg1"/>
              </a:solidFill>
              <a:latin typeface="Gilda Display" panose="020B060402020202020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AR" sz="1200" b="1" u="sng" dirty="0" err="1">
                <a:solidFill>
                  <a:schemeClr val="bg1"/>
                </a:solidFill>
                <a:latin typeface="Gilda Display" panose="020B0604020202020204" charset="0"/>
              </a:rPr>
              <a:t>Weight</a:t>
            </a:r>
            <a:r>
              <a:rPr lang="es-AR" sz="1200" b="1" u="sng" dirty="0">
                <a:solidFill>
                  <a:schemeClr val="bg1"/>
                </a:solidFill>
                <a:latin typeface="Gilda Display" panose="020B0604020202020204" charset="0"/>
              </a:rPr>
              <a:t> </a:t>
            </a:r>
            <a:r>
              <a:rPr lang="es-AR" sz="1200" dirty="0">
                <a:solidFill>
                  <a:schemeClr val="bg1"/>
                </a:solidFill>
                <a:latin typeface="Gilda Display" panose="020B0604020202020204" charset="0"/>
              </a:rPr>
              <a:t>: Peso de la persona en libras (</a:t>
            </a:r>
            <a:r>
              <a:rPr lang="es-AR" sz="1200" dirty="0" err="1">
                <a:solidFill>
                  <a:schemeClr val="bg1"/>
                </a:solidFill>
                <a:latin typeface="Gilda Display" panose="020B0604020202020204" charset="0"/>
              </a:rPr>
              <a:t>pounds</a:t>
            </a:r>
            <a:r>
              <a:rPr lang="es-AR" sz="1200" dirty="0">
                <a:solidFill>
                  <a:schemeClr val="bg1"/>
                </a:solidFill>
                <a:latin typeface="Gilda Display" panose="020B0604020202020204" charset="0"/>
              </a:rPr>
              <a:t>)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AR" sz="1200" dirty="0">
              <a:solidFill>
                <a:schemeClr val="bg1"/>
              </a:solidFill>
              <a:latin typeface="Gilda Display" panose="020B060402020202020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AR" sz="1200" b="1" u="sng" dirty="0" err="1">
                <a:solidFill>
                  <a:schemeClr val="bg1"/>
                </a:solidFill>
                <a:latin typeface="Gilda Display" panose="020B0604020202020204" charset="0"/>
              </a:rPr>
              <a:t>Height</a:t>
            </a:r>
            <a:r>
              <a:rPr lang="es-AR" sz="1200" b="1" u="sng" dirty="0">
                <a:solidFill>
                  <a:schemeClr val="bg1"/>
                </a:solidFill>
                <a:latin typeface="Gilda Display" panose="020B0604020202020204" charset="0"/>
              </a:rPr>
              <a:t> </a:t>
            </a:r>
            <a:r>
              <a:rPr lang="es-AR" sz="1200" dirty="0">
                <a:solidFill>
                  <a:schemeClr val="bg1"/>
                </a:solidFill>
                <a:latin typeface="Gilda Display" panose="020B0604020202020204" charset="0"/>
              </a:rPr>
              <a:t>: Altura de la persona en pulgadas (</a:t>
            </a:r>
            <a:r>
              <a:rPr lang="es-AR" sz="1200" dirty="0" err="1">
                <a:solidFill>
                  <a:schemeClr val="bg1"/>
                </a:solidFill>
                <a:latin typeface="Gilda Display" panose="020B0604020202020204" charset="0"/>
              </a:rPr>
              <a:t>Inchs</a:t>
            </a:r>
            <a:r>
              <a:rPr lang="es-AR" sz="1200" dirty="0">
                <a:solidFill>
                  <a:schemeClr val="bg1"/>
                </a:solidFill>
                <a:latin typeface="Gilda Display" panose="020B0604020202020204" charset="0"/>
              </a:rPr>
              <a:t>)</a:t>
            </a:r>
          </a:p>
          <a:p>
            <a:pPr marL="171450" indent="-1714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s-AR" sz="1200" dirty="0">
              <a:solidFill>
                <a:schemeClr val="bg1"/>
              </a:solidFill>
              <a:latin typeface="Gilda Display" panose="020B060402020202020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AR" sz="1200" b="1" u="sng" dirty="0">
                <a:solidFill>
                  <a:schemeClr val="bg1"/>
                </a:solidFill>
                <a:latin typeface="Gilda Display" panose="020B0604020202020204" charset="0"/>
              </a:rPr>
              <a:t>Circunferencia :</a:t>
            </a:r>
            <a:r>
              <a:rPr lang="es-AR" sz="1200" dirty="0">
                <a:solidFill>
                  <a:schemeClr val="bg1"/>
                </a:solidFill>
                <a:latin typeface="Gilda Display" panose="020B0604020202020204" charset="0"/>
              </a:rPr>
              <a:t> de distintas partes del cuerpo en </a:t>
            </a:r>
            <a:r>
              <a:rPr lang="es-AR" sz="1200" dirty="0" err="1">
                <a:solidFill>
                  <a:schemeClr val="bg1"/>
                </a:solidFill>
                <a:latin typeface="Gilda Display" panose="020B0604020202020204" charset="0"/>
              </a:rPr>
              <a:t>Cm’s</a:t>
            </a:r>
            <a:endParaRPr lang="es-AR" sz="1200" dirty="0">
              <a:solidFill>
                <a:schemeClr val="bg1"/>
              </a:solidFill>
              <a:latin typeface="Gilda Display" panose="020B060402020202020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4113A01-7526-4F2B-9C3F-83C234A27712}"/>
              </a:ext>
            </a:extLst>
          </p:cNvPr>
          <p:cNvSpPr/>
          <p:nvPr/>
        </p:nvSpPr>
        <p:spPr>
          <a:xfrm>
            <a:off x="2465887" y="30541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70659C1-8038-4797-A11A-936FD775A5E9}"/>
              </a:ext>
            </a:extLst>
          </p:cNvPr>
          <p:cNvCxnSpPr>
            <a:cxnSpLocks/>
            <a:stCxn id="38" idx="3"/>
            <a:endCxn id="18" idx="5"/>
          </p:cNvCxnSpPr>
          <p:nvPr/>
        </p:nvCxnSpPr>
        <p:spPr>
          <a:xfrm>
            <a:off x="1467937" y="1897351"/>
            <a:ext cx="514725" cy="2535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24B69E0-B787-4E14-B51F-7F878C613434}"/>
              </a:ext>
            </a:extLst>
          </p:cNvPr>
          <p:cNvSpPr/>
          <p:nvPr/>
        </p:nvSpPr>
        <p:spPr>
          <a:xfrm>
            <a:off x="1949087" y="17205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5F90439-9879-426D-B05F-DCE36F65EF87}"/>
              </a:ext>
            </a:extLst>
          </p:cNvPr>
          <p:cNvSpPr/>
          <p:nvPr/>
        </p:nvSpPr>
        <p:spPr>
          <a:xfrm>
            <a:off x="1943638" y="21119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10783E6-5432-4A74-966B-EE0BCE024061}"/>
              </a:ext>
            </a:extLst>
          </p:cNvPr>
          <p:cNvSpPr/>
          <p:nvPr/>
        </p:nvSpPr>
        <p:spPr>
          <a:xfrm>
            <a:off x="1943637" y="26333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0B11658-1D29-431C-A8FD-AE74D5FBACC1}"/>
              </a:ext>
            </a:extLst>
          </p:cNvPr>
          <p:cNvSpPr/>
          <p:nvPr/>
        </p:nvSpPr>
        <p:spPr>
          <a:xfrm>
            <a:off x="1955883" y="30181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1DC5DD0-5ECD-468A-B208-57EE9925875B}"/>
              </a:ext>
            </a:extLst>
          </p:cNvPr>
          <p:cNvSpPr/>
          <p:nvPr/>
        </p:nvSpPr>
        <p:spPr>
          <a:xfrm>
            <a:off x="2150201" y="34709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142FEEB-CD3C-41AD-A6AC-86E35EDA28D5}"/>
              </a:ext>
            </a:extLst>
          </p:cNvPr>
          <p:cNvSpPr/>
          <p:nvPr/>
        </p:nvSpPr>
        <p:spPr>
          <a:xfrm>
            <a:off x="2137412" y="382148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AF4410A-2E44-4A09-9AB3-B9390C5044AA}"/>
              </a:ext>
            </a:extLst>
          </p:cNvPr>
          <p:cNvSpPr/>
          <p:nvPr/>
        </p:nvSpPr>
        <p:spPr>
          <a:xfrm>
            <a:off x="2420168" y="27781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77BFCE8-3D76-4785-A73E-396B5EC109D0}"/>
              </a:ext>
            </a:extLst>
          </p:cNvPr>
          <p:cNvSpPr/>
          <p:nvPr/>
        </p:nvSpPr>
        <p:spPr>
          <a:xfrm>
            <a:off x="2114552" y="46030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01DC474-5404-4C44-8BD0-565CF1DB5BA5}"/>
              </a:ext>
            </a:extLst>
          </p:cNvPr>
          <p:cNvSpPr/>
          <p:nvPr/>
        </p:nvSpPr>
        <p:spPr>
          <a:xfrm>
            <a:off x="2324373" y="22294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400547D-C14F-4486-8EB8-441877944EA2}"/>
              </a:ext>
            </a:extLst>
          </p:cNvPr>
          <p:cNvCxnSpPr>
            <a:cxnSpLocks/>
            <a:stCxn id="43" idx="3"/>
            <a:endCxn id="20" idx="1"/>
          </p:cNvCxnSpPr>
          <p:nvPr/>
        </p:nvCxnSpPr>
        <p:spPr>
          <a:xfrm>
            <a:off x="1462899" y="2326010"/>
            <a:ext cx="499679" cy="6988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C637677-9126-4589-9B9E-EDC8D924B268}"/>
              </a:ext>
            </a:extLst>
          </p:cNvPr>
          <p:cNvCxnSpPr>
            <a:cxnSpLocks/>
            <a:stCxn id="19" idx="6"/>
            <a:endCxn id="41" idx="1"/>
          </p:cNvCxnSpPr>
          <p:nvPr/>
        </p:nvCxnSpPr>
        <p:spPr>
          <a:xfrm flipV="1">
            <a:off x="1989356" y="2291278"/>
            <a:ext cx="738957" cy="3648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6519563-F21F-41F5-BAC6-030B71D080D2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001602" y="1603234"/>
            <a:ext cx="735611" cy="14019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3EA1780-F93A-4BD8-8F1A-9DE9397A8FA3}"/>
              </a:ext>
            </a:extLst>
          </p:cNvPr>
          <p:cNvCxnSpPr>
            <a:cxnSpLocks/>
            <a:stCxn id="25" idx="6"/>
            <a:endCxn id="40" idx="1"/>
          </p:cNvCxnSpPr>
          <p:nvPr/>
        </p:nvCxnSpPr>
        <p:spPr>
          <a:xfrm flipV="1">
            <a:off x="2370092" y="1957506"/>
            <a:ext cx="356999" cy="29476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53E4559-AC9C-45CC-B2E1-D64B923F181A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420168" y="2629652"/>
            <a:ext cx="296388" cy="17134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B0B1387-E0AE-4722-8139-EEB9DFAAB0D0}"/>
              </a:ext>
            </a:extLst>
          </p:cNvPr>
          <p:cNvCxnSpPr>
            <a:cxnSpLocks/>
            <a:stCxn id="15" idx="1"/>
            <a:endCxn id="44" idx="1"/>
          </p:cNvCxnSpPr>
          <p:nvPr/>
        </p:nvCxnSpPr>
        <p:spPr>
          <a:xfrm flipV="1">
            <a:off x="2472582" y="2992140"/>
            <a:ext cx="243973" cy="6874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DBF4D41-AC82-400A-8B80-E9CD19DDD34D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2156896" y="3394687"/>
            <a:ext cx="559990" cy="11530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376213D-7AF3-44D2-B25C-0516785414A9}"/>
              </a:ext>
            </a:extLst>
          </p:cNvPr>
          <p:cNvCxnSpPr>
            <a:cxnSpLocks/>
            <a:stCxn id="22" idx="6"/>
            <a:endCxn id="36" idx="1"/>
          </p:cNvCxnSpPr>
          <p:nvPr/>
        </p:nvCxnSpPr>
        <p:spPr>
          <a:xfrm flipV="1">
            <a:off x="2183131" y="3755260"/>
            <a:ext cx="533424" cy="8908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9A5A396-E3A0-41FA-A08E-75DA72052DA8}"/>
              </a:ext>
            </a:extLst>
          </p:cNvPr>
          <p:cNvCxnSpPr>
            <a:cxnSpLocks/>
            <a:stCxn id="24" idx="7"/>
            <a:endCxn id="35" idx="1"/>
          </p:cNvCxnSpPr>
          <p:nvPr/>
        </p:nvCxnSpPr>
        <p:spPr>
          <a:xfrm flipV="1">
            <a:off x="2153576" y="4128426"/>
            <a:ext cx="562979" cy="48134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48A460D-28AE-4F26-83F9-D60BFA95C9C8}"/>
              </a:ext>
            </a:extLst>
          </p:cNvPr>
          <p:cNvSpPr txBox="1"/>
          <p:nvPr/>
        </p:nvSpPr>
        <p:spPr>
          <a:xfrm>
            <a:off x="2716555" y="4005315"/>
            <a:ext cx="139519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Tobillo (</a:t>
            </a:r>
            <a:r>
              <a:rPr lang="es-MX" sz="1000" dirty="0" err="1">
                <a:solidFill>
                  <a:schemeClr val="tx2"/>
                </a:solidFill>
                <a:latin typeface="Gilda Display" panose="020B0604020202020204" charset="0"/>
              </a:rPr>
              <a:t>ankle</a:t>
            </a:r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)</a:t>
            </a:r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1A6B26D-FA36-4E0D-89DD-44124C84D291}"/>
              </a:ext>
            </a:extLst>
          </p:cNvPr>
          <p:cNvSpPr txBox="1"/>
          <p:nvPr/>
        </p:nvSpPr>
        <p:spPr>
          <a:xfrm>
            <a:off x="2716555" y="3632149"/>
            <a:ext cx="140498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Rodilla (</a:t>
            </a:r>
            <a:r>
              <a:rPr lang="es-MX" sz="1000" dirty="0" err="1">
                <a:solidFill>
                  <a:schemeClr val="tx2"/>
                </a:solidFill>
                <a:latin typeface="Gilda Display" panose="020B0604020202020204" charset="0"/>
              </a:rPr>
              <a:t>knee</a:t>
            </a:r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)</a:t>
            </a:r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DEC9FA8-F384-4872-8D84-9E49E75091E3}"/>
              </a:ext>
            </a:extLst>
          </p:cNvPr>
          <p:cNvSpPr txBox="1"/>
          <p:nvPr/>
        </p:nvSpPr>
        <p:spPr>
          <a:xfrm>
            <a:off x="2716886" y="3271576"/>
            <a:ext cx="140498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Muslo (</a:t>
            </a:r>
            <a:r>
              <a:rPr lang="es-MX" sz="1000" dirty="0" err="1">
                <a:solidFill>
                  <a:schemeClr val="tx2"/>
                </a:solidFill>
                <a:latin typeface="Gilda Display" panose="020B0604020202020204" charset="0"/>
              </a:rPr>
              <a:t>thigh</a:t>
            </a:r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)</a:t>
            </a:r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2F2D005-5A1F-44CD-B117-8FB09F9F8B8C}"/>
              </a:ext>
            </a:extLst>
          </p:cNvPr>
          <p:cNvSpPr txBox="1"/>
          <p:nvPr/>
        </p:nvSpPr>
        <p:spPr>
          <a:xfrm>
            <a:off x="83277" y="1774240"/>
            <a:ext cx="138466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Pecho (</a:t>
            </a:r>
            <a:r>
              <a:rPr lang="es-MX" sz="1000" dirty="0" err="1">
                <a:solidFill>
                  <a:schemeClr val="tx2"/>
                </a:solidFill>
                <a:latin typeface="Gilda Display" panose="020B0604020202020204" charset="0"/>
              </a:rPr>
              <a:t>Chest</a:t>
            </a:r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)</a:t>
            </a:r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76A940F-7893-4212-90BE-4AEE10B5CCA6}"/>
              </a:ext>
            </a:extLst>
          </p:cNvPr>
          <p:cNvSpPr txBox="1"/>
          <p:nvPr/>
        </p:nvSpPr>
        <p:spPr>
          <a:xfrm>
            <a:off x="2737213" y="1480123"/>
            <a:ext cx="137453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Cuello (</a:t>
            </a:r>
            <a:r>
              <a:rPr lang="es-MX" sz="1000" dirty="0" err="1">
                <a:solidFill>
                  <a:schemeClr val="tx2"/>
                </a:solidFill>
                <a:latin typeface="Gilda Display" panose="020B0604020202020204" charset="0"/>
              </a:rPr>
              <a:t>neck</a:t>
            </a:r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)</a:t>
            </a:r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DF0811E-09AD-4CEF-BE38-689BCC36F075}"/>
              </a:ext>
            </a:extLst>
          </p:cNvPr>
          <p:cNvSpPr txBox="1"/>
          <p:nvPr/>
        </p:nvSpPr>
        <p:spPr>
          <a:xfrm>
            <a:off x="2727091" y="1834395"/>
            <a:ext cx="138466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 </a:t>
            </a:r>
            <a:r>
              <a:rPr lang="es-MX" sz="1000" dirty="0" err="1">
                <a:solidFill>
                  <a:schemeClr val="tx2"/>
                </a:solidFill>
                <a:latin typeface="Gilda Display" panose="020B0604020202020204" charset="0"/>
              </a:rPr>
              <a:t>Bicep</a:t>
            </a:r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D392BFC-B415-49B7-9C8C-A986F8C32BEB}"/>
              </a:ext>
            </a:extLst>
          </p:cNvPr>
          <p:cNvSpPr txBox="1"/>
          <p:nvPr/>
        </p:nvSpPr>
        <p:spPr>
          <a:xfrm>
            <a:off x="2728313" y="2168167"/>
            <a:ext cx="138466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Abdomen</a:t>
            </a:r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494CC1A-8B96-40BB-B6E7-0F2674307EA9}"/>
              </a:ext>
            </a:extLst>
          </p:cNvPr>
          <p:cNvSpPr txBox="1"/>
          <p:nvPr/>
        </p:nvSpPr>
        <p:spPr>
          <a:xfrm>
            <a:off x="2716556" y="2506541"/>
            <a:ext cx="140531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Antebrazo (</a:t>
            </a:r>
            <a:r>
              <a:rPr lang="es-MX" sz="1000" dirty="0" err="1">
                <a:solidFill>
                  <a:schemeClr val="tx2"/>
                </a:solidFill>
                <a:latin typeface="Gilda Display" panose="020B0604020202020204" charset="0"/>
              </a:rPr>
              <a:t>forearm</a:t>
            </a:r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)</a:t>
            </a:r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CB3AE66-F57E-462F-A4A0-982F099633B8}"/>
              </a:ext>
            </a:extLst>
          </p:cNvPr>
          <p:cNvSpPr txBox="1"/>
          <p:nvPr/>
        </p:nvSpPr>
        <p:spPr>
          <a:xfrm>
            <a:off x="78239" y="2202899"/>
            <a:ext cx="138466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Cadera (Hip)</a:t>
            </a:r>
            <a:endParaRPr lang="es-AR" sz="1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03F8CE8-89B0-4F7B-B48A-45D94A343AD8}"/>
              </a:ext>
            </a:extLst>
          </p:cNvPr>
          <p:cNvSpPr txBox="1"/>
          <p:nvPr/>
        </p:nvSpPr>
        <p:spPr>
          <a:xfrm>
            <a:off x="2716555" y="2869029"/>
            <a:ext cx="1405317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tx2"/>
                </a:solidFill>
                <a:latin typeface="Gilda Display" panose="020B0604020202020204" charset="0"/>
              </a:rPr>
              <a:t>Mu</a:t>
            </a:r>
            <a:r>
              <a:rPr lang="es-AR" sz="1000" dirty="0">
                <a:solidFill>
                  <a:schemeClr val="tx2"/>
                </a:solidFill>
                <a:latin typeface="Gilda Display" panose="020B0604020202020204" charset="0"/>
              </a:rPr>
              <a:t>ñeca (</a:t>
            </a:r>
            <a:r>
              <a:rPr lang="es-AR" sz="1000" dirty="0" err="1">
                <a:solidFill>
                  <a:schemeClr val="tx2"/>
                </a:solidFill>
                <a:latin typeface="Gilda Display" panose="020B0604020202020204" charset="0"/>
              </a:rPr>
              <a:t>wrist</a:t>
            </a:r>
            <a:r>
              <a:rPr lang="es-AR" sz="1000" dirty="0">
                <a:solidFill>
                  <a:schemeClr val="tx2"/>
                </a:solidFill>
                <a:latin typeface="Gilda Display" panose="020B0604020202020204" charset="0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62"/>
          <p:cNvSpPr txBox="1">
            <a:spLocks noGrp="1"/>
          </p:cNvSpPr>
          <p:nvPr>
            <p:ph type="title"/>
          </p:nvPr>
        </p:nvSpPr>
        <p:spPr>
          <a:xfrm>
            <a:off x="720000" y="1167525"/>
            <a:ext cx="6719100" cy="29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highlight>
                  <a:schemeClr val="dk1"/>
                </a:highlight>
              </a:rPr>
              <a:t>Gracias </a:t>
            </a:r>
            <a:r>
              <a:rPr lang="en" dirty="0">
                <a:highlight>
                  <a:schemeClr val="dk1"/>
                </a:highlight>
              </a:rPr>
              <a:t> </a:t>
            </a:r>
            <a:r>
              <a:rPr lang="en" dirty="0">
                <a:solidFill>
                  <a:schemeClr val="lt2"/>
                </a:solidFill>
                <a:highlight>
                  <a:schemeClr val="dk1"/>
                </a:highlight>
              </a:rPr>
              <a:t>Profes!!</a:t>
            </a:r>
            <a:endParaRPr dirty="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grpSp>
        <p:nvGrpSpPr>
          <p:cNvPr id="1583" name="Google Shape;1583;p62"/>
          <p:cNvGrpSpPr/>
          <p:nvPr/>
        </p:nvGrpSpPr>
        <p:grpSpPr>
          <a:xfrm>
            <a:off x="6109576" y="3454434"/>
            <a:ext cx="1118624" cy="1118624"/>
            <a:chOff x="2742725" y="1284500"/>
            <a:chExt cx="1057800" cy="1057800"/>
          </a:xfrm>
        </p:grpSpPr>
        <p:sp>
          <p:nvSpPr>
            <p:cNvPr id="1584" name="Google Shape;1584;p62"/>
            <p:cNvSpPr/>
            <p:nvPr/>
          </p:nvSpPr>
          <p:spPr>
            <a:xfrm>
              <a:off x="2742725" y="1284500"/>
              <a:ext cx="1057800" cy="1057800"/>
            </a:xfrm>
            <a:custGeom>
              <a:avLst/>
              <a:gdLst/>
              <a:ahLst/>
              <a:cxnLst/>
              <a:rect l="l" t="t" r="r" b="b"/>
              <a:pathLst>
                <a:path w="42312" h="42312" extrusionOk="0">
                  <a:moveTo>
                    <a:pt x="0" y="1"/>
                  </a:moveTo>
                  <a:lnTo>
                    <a:pt x="0" y="42311"/>
                  </a:lnTo>
                  <a:lnTo>
                    <a:pt x="42311" y="42311"/>
                  </a:lnTo>
                  <a:lnTo>
                    <a:pt x="423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2"/>
            <p:cNvSpPr/>
            <p:nvPr/>
          </p:nvSpPr>
          <p:spPr>
            <a:xfrm rot="10800000">
              <a:off x="2862775" y="1404575"/>
              <a:ext cx="818425" cy="818425"/>
            </a:xfrm>
            <a:custGeom>
              <a:avLst/>
              <a:gdLst/>
              <a:ahLst/>
              <a:cxnLst/>
              <a:rect l="l" t="t" r="r" b="b"/>
              <a:pathLst>
                <a:path w="32737" h="32737" extrusionOk="0">
                  <a:moveTo>
                    <a:pt x="1" y="0"/>
                  </a:moveTo>
                  <a:lnTo>
                    <a:pt x="1" y="32736"/>
                  </a:lnTo>
                  <a:lnTo>
                    <a:pt x="32737" y="32736"/>
                  </a:lnTo>
                  <a:lnTo>
                    <a:pt x="3273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2982075" y="1523875"/>
              <a:ext cx="579825" cy="579825"/>
            </a:xfrm>
            <a:custGeom>
              <a:avLst/>
              <a:gdLst/>
              <a:ahLst/>
              <a:cxnLst/>
              <a:rect l="l" t="t" r="r" b="b"/>
              <a:pathLst>
                <a:path w="23193" h="23193" extrusionOk="0">
                  <a:moveTo>
                    <a:pt x="1" y="0"/>
                  </a:moveTo>
                  <a:lnTo>
                    <a:pt x="1" y="23192"/>
                  </a:lnTo>
                  <a:lnTo>
                    <a:pt x="23193" y="23192"/>
                  </a:lnTo>
                  <a:lnTo>
                    <a:pt x="23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2"/>
            <p:cNvSpPr/>
            <p:nvPr/>
          </p:nvSpPr>
          <p:spPr>
            <a:xfrm>
              <a:off x="3114300" y="1656100"/>
              <a:ext cx="315375" cy="315375"/>
            </a:xfrm>
            <a:custGeom>
              <a:avLst/>
              <a:gdLst/>
              <a:ahLst/>
              <a:cxnLst/>
              <a:rect l="l" t="t" r="r" b="b"/>
              <a:pathLst>
                <a:path w="12615" h="12615" extrusionOk="0">
                  <a:moveTo>
                    <a:pt x="1" y="0"/>
                  </a:moveTo>
                  <a:lnTo>
                    <a:pt x="1" y="12614"/>
                  </a:lnTo>
                  <a:lnTo>
                    <a:pt x="12615" y="12614"/>
                  </a:lnTo>
                  <a:lnTo>
                    <a:pt x="12615" y="0"/>
                  </a:lnTo>
                  <a:close/>
                </a:path>
              </a:pathLst>
            </a:custGeom>
            <a:solidFill>
              <a:srgbClr val="537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2"/>
            <p:cNvSpPr/>
            <p:nvPr/>
          </p:nvSpPr>
          <p:spPr>
            <a:xfrm>
              <a:off x="3056550" y="1609250"/>
              <a:ext cx="483325" cy="433900"/>
            </a:xfrm>
            <a:custGeom>
              <a:avLst/>
              <a:gdLst/>
              <a:ahLst/>
              <a:cxnLst/>
              <a:rect l="l" t="t" r="r" b="b"/>
              <a:pathLst>
                <a:path w="19333" h="17356" extrusionOk="0">
                  <a:moveTo>
                    <a:pt x="14913" y="322"/>
                  </a:moveTo>
                  <a:cubicBezTo>
                    <a:pt x="15453" y="322"/>
                    <a:pt x="15886" y="614"/>
                    <a:pt x="16262" y="962"/>
                  </a:cubicBezTo>
                  <a:cubicBezTo>
                    <a:pt x="17569" y="2208"/>
                    <a:pt x="17934" y="4275"/>
                    <a:pt x="17569" y="6008"/>
                  </a:cubicBezTo>
                  <a:cubicBezTo>
                    <a:pt x="17539" y="6129"/>
                    <a:pt x="17539" y="6251"/>
                    <a:pt x="17509" y="6373"/>
                  </a:cubicBezTo>
                  <a:cubicBezTo>
                    <a:pt x="16901" y="5674"/>
                    <a:pt x="16080" y="5218"/>
                    <a:pt x="15199" y="5157"/>
                  </a:cubicBezTo>
                  <a:cubicBezTo>
                    <a:pt x="15103" y="5147"/>
                    <a:pt x="15009" y="5142"/>
                    <a:pt x="14915" y="5142"/>
                  </a:cubicBezTo>
                  <a:cubicBezTo>
                    <a:pt x="14171" y="5142"/>
                    <a:pt x="13475" y="5448"/>
                    <a:pt x="12828" y="5826"/>
                  </a:cubicBezTo>
                  <a:cubicBezTo>
                    <a:pt x="12676" y="5917"/>
                    <a:pt x="12584" y="6008"/>
                    <a:pt x="12433" y="6099"/>
                  </a:cubicBezTo>
                  <a:cubicBezTo>
                    <a:pt x="12463" y="5491"/>
                    <a:pt x="12493" y="4853"/>
                    <a:pt x="12554" y="4245"/>
                  </a:cubicBezTo>
                  <a:cubicBezTo>
                    <a:pt x="12676" y="3151"/>
                    <a:pt x="12888" y="1965"/>
                    <a:pt x="13557" y="1084"/>
                  </a:cubicBezTo>
                  <a:cubicBezTo>
                    <a:pt x="13861" y="658"/>
                    <a:pt x="14317" y="354"/>
                    <a:pt x="14834" y="324"/>
                  </a:cubicBezTo>
                  <a:cubicBezTo>
                    <a:pt x="14861" y="323"/>
                    <a:pt x="14887" y="322"/>
                    <a:pt x="14913" y="322"/>
                  </a:cubicBezTo>
                  <a:close/>
                  <a:moveTo>
                    <a:pt x="7204" y="420"/>
                  </a:moveTo>
                  <a:cubicBezTo>
                    <a:pt x="7630" y="420"/>
                    <a:pt x="8069" y="706"/>
                    <a:pt x="8329" y="993"/>
                  </a:cubicBezTo>
                  <a:cubicBezTo>
                    <a:pt x="9028" y="1874"/>
                    <a:pt x="8967" y="3090"/>
                    <a:pt x="8846" y="4154"/>
                  </a:cubicBezTo>
                  <a:cubicBezTo>
                    <a:pt x="8724" y="5096"/>
                    <a:pt x="8572" y="6099"/>
                    <a:pt x="7964" y="6889"/>
                  </a:cubicBezTo>
                  <a:cubicBezTo>
                    <a:pt x="6384" y="5765"/>
                    <a:pt x="5837" y="3363"/>
                    <a:pt x="6232" y="1540"/>
                  </a:cubicBezTo>
                  <a:cubicBezTo>
                    <a:pt x="6293" y="1114"/>
                    <a:pt x="6505" y="597"/>
                    <a:pt x="6992" y="446"/>
                  </a:cubicBezTo>
                  <a:cubicBezTo>
                    <a:pt x="7062" y="428"/>
                    <a:pt x="7133" y="420"/>
                    <a:pt x="7204" y="420"/>
                  </a:cubicBezTo>
                  <a:close/>
                  <a:moveTo>
                    <a:pt x="1657" y="3823"/>
                  </a:moveTo>
                  <a:cubicBezTo>
                    <a:pt x="2198" y="3823"/>
                    <a:pt x="2799" y="4153"/>
                    <a:pt x="3162" y="4458"/>
                  </a:cubicBezTo>
                  <a:cubicBezTo>
                    <a:pt x="4256" y="5370"/>
                    <a:pt x="4864" y="6677"/>
                    <a:pt x="5168" y="8044"/>
                  </a:cubicBezTo>
                  <a:cubicBezTo>
                    <a:pt x="3405" y="7953"/>
                    <a:pt x="1824" y="6829"/>
                    <a:pt x="973" y="5309"/>
                  </a:cubicBezTo>
                  <a:cubicBezTo>
                    <a:pt x="882" y="5066"/>
                    <a:pt x="761" y="4853"/>
                    <a:pt x="669" y="4610"/>
                  </a:cubicBezTo>
                  <a:cubicBezTo>
                    <a:pt x="669" y="4458"/>
                    <a:pt x="761" y="4336"/>
                    <a:pt x="821" y="4245"/>
                  </a:cubicBezTo>
                  <a:cubicBezTo>
                    <a:pt x="1036" y="3939"/>
                    <a:pt x="1336" y="3823"/>
                    <a:pt x="1657" y="3823"/>
                  </a:cubicBezTo>
                  <a:close/>
                  <a:moveTo>
                    <a:pt x="639" y="5187"/>
                  </a:moveTo>
                  <a:cubicBezTo>
                    <a:pt x="1004" y="5947"/>
                    <a:pt x="1581" y="6585"/>
                    <a:pt x="2220" y="7133"/>
                  </a:cubicBezTo>
                  <a:cubicBezTo>
                    <a:pt x="3071" y="7801"/>
                    <a:pt x="4165" y="8257"/>
                    <a:pt x="5259" y="8288"/>
                  </a:cubicBezTo>
                  <a:cubicBezTo>
                    <a:pt x="5381" y="8865"/>
                    <a:pt x="5502" y="9473"/>
                    <a:pt x="5533" y="10051"/>
                  </a:cubicBezTo>
                  <a:cubicBezTo>
                    <a:pt x="5624" y="10628"/>
                    <a:pt x="5654" y="11175"/>
                    <a:pt x="5715" y="11753"/>
                  </a:cubicBezTo>
                  <a:cubicBezTo>
                    <a:pt x="5654" y="11763"/>
                    <a:pt x="5597" y="11766"/>
                    <a:pt x="5542" y="11766"/>
                  </a:cubicBezTo>
                  <a:cubicBezTo>
                    <a:pt x="5431" y="11766"/>
                    <a:pt x="5330" y="11753"/>
                    <a:pt x="5229" y="11753"/>
                  </a:cubicBezTo>
                  <a:cubicBezTo>
                    <a:pt x="4226" y="11570"/>
                    <a:pt x="3223" y="11175"/>
                    <a:pt x="2493" y="10385"/>
                  </a:cubicBezTo>
                  <a:cubicBezTo>
                    <a:pt x="1794" y="9595"/>
                    <a:pt x="1277" y="8531"/>
                    <a:pt x="973" y="7467"/>
                  </a:cubicBezTo>
                  <a:cubicBezTo>
                    <a:pt x="821" y="6920"/>
                    <a:pt x="730" y="6373"/>
                    <a:pt x="669" y="5826"/>
                  </a:cubicBezTo>
                  <a:cubicBezTo>
                    <a:pt x="669" y="5643"/>
                    <a:pt x="639" y="5400"/>
                    <a:pt x="639" y="5187"/>
                  </a:cubicBezTo>
                  <a:close/>
                  <a:moveTo>
                    <a:pt x="12037" y="6768"/>
                  </a:moveTo>
                  <a:cubicBezTo>
                    <a:pt x="12007" y="7041"/>
                    <a:pt x="12007" y="7315"/>
                    <a:pt x="11977" y="7588"/>
                  </a:cubicBezTo>
                  <a:cubicBezTo>
                    <a:pt x="11825" y="8592"/>
                    <a:pt x="11612" y="9655"/>
                    <a:pt x="11004" y="10567"/>
                  </a:cubicBezTo>
                  <a:cubicBezTo>
                    <a:pt x="10761" y="10993"/>
                    <a:pt x="10396" y="11327"/>
                    <a:pt x="9940" y="11570"/>
                  </a:cubicBezTo>
                  <a:cubicBezTo>
                    <a:pt x="9454" y="11844"/>
                    <a:pt x="8846" y="11905"/>
                    <a:pt x="8299" y="11905"/>
                  </a:cubicBezTo>
                  <a:cubicBezTo>
                    <a:pt x="8076" y="11914"/>
                    <a:pt x="7854" y="11917"/>
                    <a:pt x="7631" y="11917"/>
                  </a:cubicBezTo>
                  <a:cubicBezTo>
                    <a:pt x="7094" y="11917"/>
                    <a:pt x="6556" y="11896"/>
                    <a:pt x="6019" y="11874"/>
                  </a:cubicBezTo>
                  <a:cubicBezTo>
                    <a:pt x="5928" y="10689"/>
                    <a:pt x="5806" y="9503"/>
                    <a:pt x="5563" y="8348"/>
                  </a:cubicBezTo>
                  <a:cubicBezTo>
                    <a:pt x="6110" y="8348"/>
                    <a:pt x="6688" y="8227"/>
                    <a:pt x="7174" y="7984"/>
                  </a:cubicBezTo>
                  <a:cubicBezTo>
                    <a:pt x="7539" y="7801"/>
                    <a:pt x="7843" y="7588"/>
                    <a:pt x="8116" y="7315"/>
                  </a:cubicBezTo>
                  <a:cubicBezTo>
                    <a:pt x="8542" y="7558"/>
                    <a:pt x="9028" y="7710"/>
                    <a:pt x="9575" y="7710"/>
                  </a:cubicBezTo>
                  <a:cubicBezTo>
                    <a:pt x="10396" y="7710"/>
                    <a:pt x="11156" y="7376"/>
                    <a:pt x="11794" y="6920"/>
                  </a:cubicBezTo>
                  <a:cubicBezTo>
                    <a:pt x="11885" y="6889"/>
                    <a:pt x="11946" y="6859"/>
                    <a:pt x="12037" y="6768"/>
                  </a:cubicBezTo>
                  <a:close/>
                  <a:moveTo>
                    <a:pt x="17661" y="6920"/>
                  </a:moveTo>
                  <a:cubicBezTo>
                    <a:pt x="18603" y="8105"/>
                    <a:pt x="18968" y="9777"/>
                    <a:pt x="18724" y="11236"/>
                  </a:cubicBezTo>
                  <a:cubicBezTo>
                    <a:pt x="18420" y="13151"/>
                    <a:pt x="17083" y="14823"/>
                    <a:pt x="15229" y="15522"/>
                  </a:cubicBezTo>
                  <a:cubicBezTo>
                    <a:pt x="14773" y="15674"/>
                    <a:pt x="14317" y="15795"/>
                    <a:pt x="13831" y="15826"/>
                  </a:cubicBezTo>
                  <a:cubicBezTo>
                    <a:pt x="13679" y="15836"/>
                    <a:pt x="13513" y="15846"/>
                    <a:pt x="13347" y="15846"/>
                  </a:cubicBezTo>
                  <a:cubicBezTo>
                    <a:pt x="13013" y="15846"/>
                    <a:pt x="12676" y="15805"/>
                    <a:pt x="12433" y="15643"/>
                  </a:cubicBezTo>
                  <a:cubicBezTo>
                    <a:pt x="12007" y="15370"/>
                    <a:pt x="11916" y="14731"/>
                    <a:pt x="11885" y="14275"/>
                  </a:cubicBezTo>
                  <a:cubicBezTo>
                    <a:pt x="11855" y="13820"/>
                    <a:pt x="11885" y="13364"/>
                    <a:pt x="12007" y="12938"/>
                  </a:cubicBezTo>
                  <a:cubicBezTo>
                    <a:pt x="12189" y="12057"/>
                    <a:pt x="12645" y="11266"/>
                    <a:pt x="13223" y="10628"/>
                  </a:cubicBezTo>
                  <a:cubicBezTo>
                    <a:pt x="13527" y="10263"/>
                    <a:pt x="13861" y="10020"/>
                    <a:pt x="14256" y="9777"/>
                  </a:cubicBezTo>
                  <a:cubicBezTo>
                    <a:pt x="14712" y="9503"/>
                    <a:pt x="15199" y="9351"/>
                    <a:pt x="15654" y="9169"/>
                  </a:cubicBezTo>
                  <a:cubicBezTo>
                    <a:pt x="16110" y="8987"/>
                    <a:pt x="16536" y="8744"/>
                    <a:pt x="16840" y="8409"/>
                  </a:cubicBezTo>
                  <a:cubicBezTo>
                    <a:pt x="17174" y="8044"/>
                    <a:pt x="17387" y="7619"/>
                    <a:pt x="17600" y="7163"/>
                  </a:cubicBezTo>
                  <a:cubicBezTo>
                    <a:pt x="17630" y="7072"/>
                    <a:pt x="17630" y="7011"/>
                    <a:pt x="17661" y="6920"/>
                  </a:cubicBezTo>
                  <a:close/>
                  <a:moveTo>
                    <a:pt x="14864" y="1"/>
                  </a:moveTo>
                  <a:cubicBezTo>
                    <a:pt x="14183" y="1"/>
                    <a:pt x="13545" y="419"/>
                    <a:pt x="13132" y="993"/>
                  </a:cubicBezTo>
                  <a:cubicBezTo>
                    <a:pt x="12524" y="1904"/>
                    <a:pt x="12372" y="3060"/>
                    <a:pt x="12281" y="4123"/>
                  </a:cubicBezTo>
                  <a:cubicBezTo>
                    <a:pt x="12189" y="4853"/>
                    <a:pt x="12159" y="5613"/>
                    <a:pt x="12068" y="6312"/>
                  </a:cubicBezTo>
                  <a:cubicBezTo>
                    <a:pt x="11612" y="6616"/>
                    <a:pt x="11156" y="6920"/>
                    <a:pt x="10670" y="7163"/>
                  </a:cubicBezTo>
                  <a:cubicBezTo>
                    <a:pt x="10298" y="7320"/>
                    <a:pt x="9913" y="7403"/>
                    <a:pt x="9537" y="7403"/>
                  </a:cubicBezTo>
                  <a:cubicBezTo>
                    <a:pt x="9113" y="7403"/>
                    <a:pt x="8700" y="7297"/>
                    <a:pt x="8329" y="7072"/>
                  </a:cubicBezTo>
                  <a:cubicBezTo>
                    <a:pt x="8572" y="6737"/>
                    <a:pt x="8785" y="6373"/>
                    <a:pt x="8876" y="5947"/>
                  </a:cubicBezTo>
                  <a:cubicBezTo>
                    <a:pt x="9028" y="5491"/>
                    <a:pt x="9119" y="5005"/>
                    <a:pt x="9180" y="4488"/>
                  </a:cubicBezTo>
                  <a:cubicBezTo>
                    <a:pt x="9271" y="3941"/>
                    <a:pt x="9332" y="3363"/>
                    <a:pt x="9302" y="2756"/>
                  </a:cubicBezTo>
                  <a:cubicBezTo>
                    <a:pt x="9241" y="1844"/>
                    <a:pt x="8846" y="932"/>
                    <a:pt x="8056" y="385"/>
                  </a:cubicBezTo>
                  <a:cubicBezTo>
                    <a:pt x="7774" y="233"/>
                    <a:pt x="7447" y="97"/>
                    <a:pt x="7117" y="97"/>
                  </a:cubicBezTo>
                  <a:cubicBezTo>
                    <a:pt x="6983" y="97"/>
                    <a:pt x="6849" y="119"/>
                    <a:pt x="6718" y="172"/>
                  </a:cubicBezTo>
                  <a:cubicBezTo>
                    <a:pt x="6353" y="324"/>
                    <a:pt x="6110" y="658"/>
                    <a:pt x="5989" y="1053"/>
                  </a:cubicBezTo>
                  <a:cubicBezTo>
                    <a:pt x="5685" y="1996"/>
                    <a:pt x="5745" y="3181"/>
                    <a:pt x="5989" y="4123"/>
                  </a:cubicBezTo>
                  <a:cubicBezTo>
                    <a:pt x="6232" y="5066"/>
                    <a:pt x="6688" y="5947"/>
                    <a:pt x="7326" y="6616"/>
                  </a:cubicBezTo>
                  <a:cubicBezTo>
                    <a:pt x="7478" y="6768"/>
                    <a:pt x="7660" y="6920"/>
                    <a:pt x="7873" y="7072"/>
                  </a:cubicBezTo>
                  <a:cubicBezTo>
                    <a:pt x="7265" y="7710"/>
                    <a:pt x="6384" y="7984"/>
                    <a:pt x="5533" y="8044"/>
                  </a:cubicBezTo>
                  <a:cubicBezTo>
                    <a:pt x="5381" y="7436"/>
                    <a:pt x="5198" y="6859"/>
                    <a:pt x="4894" y="6281"/>
                  </a:cubicBezTo>
                  <a:cubicBezTo>
                    <a:pt x="4469" y="5461"/>
                    <a:pt x="3922" y="4701"/>
                    <a:pt x="3162" y="4154"/>
                  </a:cubicBezTo>
                  <a:cubicBezTo>
                    <a:pt x="2698" y="3844"/>
                    <a:pt x="2122" y="3567"/>
                    <a:pt x="1561" y="3567"/>
                  </a:cubicBezTo>
                  <a:cubicBezTo>
                    <a:pt x="1351" y="3567"/>
                    <a:pt x="1142" y="3606"/>
                    <a:pt x="943" y="3698"/>
                  </a:cubicBezTo>
                  <a:cubicBezTo>
                    <a:pt x="761" y="3789"/>
                    <a:pt x="609" y="3941"/>
                    <a:pt x="487" y="4093"/>
                  </a:cubicBezTo>
                  <a:cubicBezTo>
                    <a:pt x="365" y="3667"/>
                    <a:pt x="335" y="3242"/>
                    <a:pt x="335" y="2816"/>
                  </a:cubicBezTo>
                  <a:cubicBezTo>
                    <a:pt x="335" y="2709"/>
                    <a:pt x="168" y="2601"/>
                    <a:pt x="70" y="2601"/>
                  </a:cubicBezTo>
                  <a:cubicBezTo>
                    <a:pt x="29" y="2601"/>
                    <a:pt x="1" y="2620"/>
                    <a:pt x="1" y="2664"/>
                  </a:cubicBezTo>
                  <a:cubicBezTo>
                    <a:pt x="1" y="3333"/>
                    <a:pt x="122" y="3941"/>
                    <a:pt x="335" y="4549"/>
                  </a:cubicBezTo>
                  <a:cubicBezTo>
                    <a:pt x="213" y="5066"/>
                    <a:pt x="305" y="5704"/>
                    <a:pt x="365" y="6160"/>
                  </a:cubicBezTo>
                  <a:cubicBezTo>
                    <a:pt x="517" y="7224"/>
                    <a:pt x="882" y="8288"/>
                    <a:pt x="1399" y="9260"/>
                  </a:cubicBezTo>
                  <a:cubicBezTo>
                    <a:pt x="1885" y="10111"/>
                    <a:pt x="2493" y="10932"/>
                    <a:pt x="3375" y="11388"/>
                  </a:cubicBezTo>
                  <a:cubicBezTo>
                    <a:pt x="4104" y="11783"/>
                    <a:pt x="4925" y="11996"/>
                    <a:pt x="5745" y="12087"/>
                  </a:cubicBezTo>
                  <a:cubicBezTo>
                    <a:pt x="5897" y="13424"/>
                    <a:pt x="6110" y="14762"/>
                    <a:pt x="6870" y="15886"/>
                  </a:cubicBezTo>
                  <a:cubicBezTo>
                    <a:pt x="7296" y="16555"/>
                    <a:pt x="7904" y="17072"/>
                    <a:pt x="8663" y="17345"/>
                  </a:cubicBezTo>
                  <a:cubicBezTo>
                    <a:pt x="8687" y="17352"/>
                    <a:pt x="8707" y="17355"/>
                    <a:pt x="8725" y="17355"/>
                  </a:cubicBezTo>
                  <a:cubicBezTo>
                    <a:pt x="8874" y="17355"/>
                    <a:pt x="8856" y="17153"/>
                    <a:pt x="8694" y="17072"/>
                  </a:cubicBezTo>
                  <a:cubicBezTo>
                    <a:pt x="6900" y="16494"/>
                    <a:pt x="6384" y="14367"/>
                    <a:pt x="6141" y="12756"/>
                  </a:cubicBezTo>
                  <a:cubicBezTo>
                    <a:pt x="6110" y="12543"/>
                    <a:pt x="6110" y="12330"/>
                    <a:pt x="6080" y="12148"/>
                  </a:cubicBezTo>
                  <a:lnTo>
                    <a:pt x="6141" y="12148"/>
                  </a:lnTo>
                  <a:cubicBezTo>
                    <a:pt x="6657" y="12178"/>
                    <a:pt x="7144" y="12178"/>
                    <a:pt x="7630" y="12209"/>
                  </a:cubicBezTo>
                  <a:cubicBezTo>
                    <a:pt x="8177" y="12209"/>
                    <a:pt x="8694" y="12209"/>
                    <a:pt x="9241" y="12148"/>
                  </a:cubicBezTo>
                  <a:cubicBezTo>
                    <a:pt x="10214" y="11996"/>
                    <a:pt x="10974" y="11449"/>
                    <a:pt x="11460" y="10567"/>
                  </a:cubicBezTo>
                  <a:cubicBezTo>
                    <a:pt x="12007" y="9716"/>
                    <a:pt x="12189" y="8652"/>
                    <a:pt x="12311" y="7619"/>
                  </a:cubicBezTo>
                  <a:cubicBezTo>
                    <a:pt x="12341" y="7224"/>
                    <a:pt x="12372" y="6889"/>
                    <a:pt x="12433" y="6525"/>
                  </a:cubicBezTo>
                  <a:cubicBezTo>
                    <a:pt x="12949" y="6160"/>
                    <a:pt x="13436" y="5826"/>
                    <a:pt x="14013" y="5613"/>
                  </a:cubicBezTo>
                  <a:cubicBezTo>
                    <a:pt x="14352" y="5473"/>
                    <a:pt x="14699" y="5404"/>
                    <a:pt x="15044" y="5404"/>
                  </a:cubicBezTo>
                  <a:cubicBezTo>
                    <a:pt x="15596" y="5404"/>
                    <a:pt x="16140" y="5580"/>
                    <a:pt x="16627" y="5917"/>
                  </a:cubicBezTo>
                  <a:cubicBezTo>
                    <a:pt x="16931" y="6099"/>
                    <a:pt x="17205" y="6312"/>
                    <a:pt x="17448" y="6585"/>
                  </a:cubicBezTo>
                  <a:cubicBezTo>
                    <a:pt x="17205" y="7315"/>
                    <a:pt x="16809" y="8044"/>
                    <a:pt x="16232" y="8500"/>
                  </a:cubicBezTo>
                  <a:cubicBezTo>
                    <a:pt x="15806" y="8804"/>
                    <a:pt x="15259" y="8956"/>
                    <a:pt x="14773" y="9139"/>
                  </a:cubicBezTo>
                  <a:cubicBezTo>
                    <a:pt x="14347" y="9291"/>
                    <a:pt x="13983" y="9473"/>
                    <a:pt x="13648" y="9747"/>
                  </a:cubicBezTo>
                  <a:cubicBezTo>
                    <a:pt x="12250" y="10719"/>
                    <a:pt x="11460" y="12482"/>
                    <a:pt x="11581" y="14184"/>
                  </a:cubicBezTo>
                  <a:cubicBezTo>
                    <a:pt x="11612" y="14640"/>
                    <a:pt x="11703" y="15127"/>
                    <a:pt x="11977" y="15491"/>
                  </a:cubicBezTo>
                  <a:cubicBezTo>
                    <a:pt x="12220" y="15826"/>
                    <a:pt x="12645" y="16008"/>
                    <a:pt x="13071" y="16038"/>
                  </a:cubicBezTo>
                  <a:cubicBezTo>
                    <a:pt x="13279" y="16066"/>
                    <a:pt x="13488" y="16080"/>
                    <a:pt x="13697" y="16080"/>
                  </a:cubicBezTo>
                  <a:cubicBezTo>
                    <a:pt x="14404" y="16080"/>
                    <a:pt x="15105" y="15925"/>
                    <a:pt x="15715" y="15643"/>
                  </a:cubicBezTo>
                  <a:cubicBezTo>
                    <a:pt x="17448" y="14914"/>
                    <a:pt x="18724" y="13394"/>
                    <a:pt x="19059" y="11540"/>
                  </a:cubicBezTo>
                  <a:cubicBezTo>
                    <a:pt x="19332" y="9868"/>
                    <a:pt x="18907" y="7984"/>
                    <a:pt x="17782" y="6616"/>
                  </a:cubicBezTo>
                  <a:cubicBezTo>
                    <a:pt x="17995" y="5947"/>
                    <a:pt x="18086" y="5218"/>
                    <a:pt x="18056" y="4488"/>
                  </a:cubicBezTo>
                  <a:cubicBezTo>
                    <a:pt x="17995" y="3637"/>
                    <a:pt x="17813" y="2756"/>
                    <a:pt x="17387" y="1996"/>
                  </a:cubicBezTo>
                  <a:cubicBezTo>
                    <a:pt x="16992" y="1236"/>
                    <a:pt x="16323" y="446"/>
                    <a:pt x="15533" y="142"/>
                  </a:cubicBezTo>
                  <a:cubicBezTo>
                    <a:pt x="15310" y="45"/>
                    <a:pt x="15085" y="1"/>
                    <a:pt x="14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62"/>
          <p:cNvGrpSpPr/>
          <p:nvPr/>
        </p:nvGrpSpPr>
        <p:grpSpPr>
          <a:xfrm>
            <a:off x="7627658" y="575419"/>
            <a:ext cx="862978" cy="863095"/>
            <a:chOff x="343415" y="998376"/>
            <a:chExt cx="747944" cy="747916"/>
          </a:xfrm>
        </p:grpSpPr>
        <p:sp>
          <p:nvSpPr>
            <p:cNvPr id="1590" name="Google Shape;1590;p62"/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2"/>
            <p:cNvSpPr/>
            <p:nvPr/>
          </p:nvSpPr>
          <p:spPr>
            <a:xfrm rot="5400000" flipH="1">
              <a:off x="582369" y="1118284"/>
              <a:ext cx="390044" cy="389170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2"/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2"/>
            <p:cNvSpPr/>
            <p:nvPr/>
          </p:nvSpPr>
          <p:spPr>
            <a:xfrm rot="5400000" flipH="1">
              <a:off x="343472" y="1356191"/>
              <a:ext cx="390044" cy="390158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27;p44">
            <a:extLst>
              <a:ext uri="{FF2B5EF4-FFF2-40B4-BE49-F238E27FC236}">
                <a16:creationId xmlns:a16="http://schemas.microsoft.com/office/drawing/2014/main" id="{D48FA889-9BF6-472C-B531-8394D1082E40}"/>
              </a:ext>
            </a:extLst>
          </p:cNvPr>
          <p:cNvSpPr txBox="1"/>
          <p:nvPr/>
        </p:nvSpPr>
        <p:spPr>
          <a:xfrm>
            <a:off x="3457200" y="302125"/>
            <a:ext cx="22296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Octavio Garello - 21438</a:t>
            </a:r>
            <a:endParaRPr sz="1000" b="1" dirty="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" name="Google Shape;1028;p44">
            <a:extLst>
              <a:ext uri="{FF2B5EF4-FFF2-40B4-BE49-F238E27FC236}">
                <a16:creationId xmlns:a16="http://schemas.microsoft.com/office/drawing/2014/main" id="{A358C6DD-8F22-4BE0-875E-11AC1FC8D6CD}"/>
              </a:ext>
            </a:extLst>
          </p:cNvPr>
          <p:cNvSpPr txBox="1"/>
          <p:nvPr/>
        </p:nvSpPr>
        <p:spPr>
          <a:xfrm>
            <a:off x="6194400" y="302125"/>
            <a:ext cx="22296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Nicolas Pereyra - </a:t>
            </a:r>
            <a:r>
              <a:rPr lang="es-419" sz="1000" b="1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E010-97</a:t>
            </a:r>
            <a:endParaRPr sz="1000" b="1" dirty="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" name="Google Shape;1027;p44">
            <a:extLst>
              <a:ext uri="{FF2B5EF4-FFF2-40B4-BE49-F238E27FC236}">
                <a16:creationId xmlns:a16="http://schemas.microsoft.com/office/drawing/2014/main" id="{9EB77A27-F370-42DD-9F1C-51D1BE4FA504}"/>
              </a:ext>
            </a:extLst>
          </p:cNvPr>
          <p:cNvSpPr txBox="1"/>
          <p:nvPr/>
        </p:nvSpPr>
        <p:spPr>
          <a:xfrm>
            <a:off x="720000" y="302125"/>
            <a:ext cx="22296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Juan Peña - 21151</a:t>
            </a:r>
            <a:endParaRPr sz="1000" b="1" dirty="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6"/>
          <p:cNvSpPr txBox="1">
            <a:spLocks noGrp="1"/>
          </p:cNvSpPr>
          <p:nvPr>
            <p:ph type="title" idx="15"/>
          </p:nvPr>
        </p:nvSpPr>
        <p:spPr>
          <a:xfrm>
            <a:off x="720000" y="5253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DATA SET: </a:t>
            </a:r>
            <a:r>
              <a:rPr lang="en" sz="3200" dirty="0">
                <a:solidFill>
                  <a:schemeClr val="lt2"/>
                </a:solidFill>
              </a:rPr>
              <a:t>BodyFat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74" name="Google Shape;1074;p46"/>
          <p:cNvGrpSpPr/>
          <p:nvPr/>
        </p:nvGrpSpPr>
        <p:grpSpPr>
          <a:xfrm>
            <a:off x="8038754" y="4042861"/>
            <a:ext cx="784282" cy="782824"/>
            <a:chOff x="1683425" y="1404575"/>
            <a:chExt cx="819950" cy="818425"/>
          </a:xfrm>
        </p:grpSpPr>
        <p:sp>
          <p:nvSpPr>
            <p:cNvPr id="1075" name="Google Shape;1075;p46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321932" y="538429"/>
            <a:ext cx="937083" cy="937083"/>
            <a:chOff x="6083975" y="2384075"/>
            <a:chExt cx="476475" cy="476475"/>
          </a:xfrm>
        </p:grpSpPr>
        <p:sp>
          <p:nvSpPr>
            <p:cNvPr id="1084" name="Google Shape;1084;p46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C071E7A-177A-44DB-A2CB-FC2B32E54FCD}"/>
              </a:ext>
            </a:extLst>
          </p:cNvPr>
          <p:cNvSpPr txBox="1"/>
          <p:nvPr/>
        </p:nvSpPr>
        <p:spPr>
          <a:xfrm>
            <a:off x="5147139" y="1390899"/>
            <a:ext cx="3752851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i="1" dirty="0">
                <a:solidFill>
                  <a:schemeClr val="bg1"/>
                </a:solidFill>
                <a:latin typeface="Gilda Display" panose="020B0604020202020204" charset="0"/>
              </a:rPr>
              <a:t>Variables Cualitativas</a:t>
            </a:r>
          </a:p>
          <a:p>
            <a:endParaRPr lang="es-MX" sz="1200" b="1" u="sng" dirty="0">
              <a:solidFill>
                <a:schemeClr val="bg1"/>
              </a:solidFill>
              <a:latin typeface="Gilda Display" panose="020B0604020202020204" charset="0"/>
            </a:endParaRPr>
          </a:p>
          <a:p>
            <a:r>
              <a:rPr lang="es-MX" sz="1200" b="1" u="sng" dirty="0">
                <a:solidFill>
                  <a:schemeClr val="bg1"/>
                </a:solidFill>
                <a:latin typeface="Gilda Display" panose="020B0604020202020204" charset="0"/>
              </a:rPr>
              <a:t>Estado</a:t>
            </a:r>
            <a:r>
              <a:rPr lang="es-MX" sz="1200" b="1" dirty="0">
                <a:solidFill>
                  <a:schemeClr val="bg1"/>
                </a:solidFill>
                <a:latin typeface="Gilda Display" panose="020B0604020202020204" charset="0"/>
              </a:rPr>
              <a:t>: </a:t>
            </a:r>
            <a:r>
              <a:rPr lang="es-MX" sz="1200" dirty="0">
                <a:solidFill>
                  <a:schemeClr val="bg1"/>
                </a:solidFill>
                <a:latin typeface="Gilda Display" panose="020B0604020202020204" charset="0"/>
              </a:rPr>
              <a:t>Estado al que pertenece la persona teniendo en cuenta 5 estados del lado Oeste EE.UU:</a:t>
            </a:r>
          </a:p>
          <a:p>
            <a:pPr lvl="8" algn="ctr"/>
            <a:r>
              <a:rPr lang="es-MX" sz="1200" dirty="0">
                <a:solidFill>
                  <a:schemeClr val="accent4"/>
                </a:solidFill>
                <a:latin typeface="Gilda Display" panose="020B0604020202020204" charset="0"/>
              </a:rPr>
              <a:t> </a:t>
            </a:r>
          </a:p>
          <a:p>
            <a:pPr lvl="8" algn="ctr"/>
            <a:r>
              <a:rPr lang="es-MX" sz="1200" dirty="0">
                <a:solidFill>
                  <a:schemeClr val="accent4"/>
                </a:solidFill>
                <a:latin typeface="Gilda Display" panose="020B0604020202020204" charset="0"/>
              </a:rPr>
              <a:t>California</a:t>
            </a:r>
          </a:p>
          <a:p>
            <a:pPr lvl="8" algn="ctr"/>
            <a:r>
              <a:rPr lang="es-MX" sz="1200" dirty="0">
                <a:solidFill>
                  <a:schemeClr val="accent4"/>
                </a:solidFill>
                <a:latin typeface="Gilda Display" panose="020B0604020202020204" charset="0"/>
              </a:rPr>
              <a:t>Idaho</a:t>
            </a:r>
          </a:p>
          <a:p>
            <a:pPr lvl="8" algn="ctr"/>
            <a:r>
              <a:rPr lang="es-MX" sz="1200" dirty="0">
                <a:solidFill>
                  <a:schemeClr val="accent4"/>
                </a:solidFill>
                <a:latin typeface="Gilda Display" panose="020B0604020202020204" charset="0"/>
              </a:rPr>
              <a:t>Oregón</a:t>
            </a:r>
          </a:p>
          <a:p>
            <a:pPr lvl="8" algn="ctr"/>
            <a:r>
              <a:rPr lang="es-MX" sz="1200" dirty="0">
                <a:solidFill>
                  <a:schemeClr val="accent4"/>
                </a:solidFill>
                <a:latin typeface="Gilda Display" panose="020B0604020202020204" charset="0"/>
              </a:rPr>
              <a:t>Nevada</a:t>
            </a:r>
          </a:p>
          <a:p>
            <a:pPr lvl="8" algn="ctr"/>
            <a:r>
              <a:rPr lang="es-MX" sz="1200" dirty="0">
                <a:solidFill>
                  <a:schemeClr val="accent4"/>
                </a:solidFill>
                <a:latin typeface="Gilda Display" panose="020B0604020202020204" charset="0"/>
              </a:rPr>
              <a:t>Washington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8F829BF1-8EAC-4155-9253-30C102D5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0" y="1991481"/>
            <a:ext cx="4327990" cy="30295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Analisis </a:t>
            </a:r>
            <a:r>
              <a:rPr lang="en" dirty="0">
                <a:solidFill>
                  <a:schemeClr val="lt2"/>
                </a:solidFill>
              </a:rPr>
              <a:t>Exploratorio</a:t>
            </a:r>
            <a:r>
              <a:rPr lang="en" dirty="0"/>
              <a:t> </a:t>
            </a:r>
            <a:endParaRPr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" name="Google Shape;1373;p56"/>
          <p:cNvGrpSpPr/>
          <p:nvPr/>
        </p:nvGrpSpPr>
        <p:grpSpPr>
          <a:xfrm>
            <a:off x="1248497" y="599670"/>
            <a:ext cx="6289704" cy="4389770"/>
            <a:chOff x="1740732" y="712175"/>
            <a:chExt cx="4287854" cy="3870300"/>
          </a:xfrm>
        </p:grpSpPr>
        <p:grpSp>
          <p:nvGrpSpPr>
            <p:cNvPr id="1374" name="Google Shape;1374;p5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375" name="Google Shape;1375;p5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5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5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5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5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5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81" name="Google Shape;1381;p5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382" name="Google Shape;1382;p5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5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5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5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5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02" name="Google Shape;1402;p56"/>
          <p:cNvGrpSpPr/>
          <p:nvPr/>
        </p:nvGrpSpPr>
        <p:grpSpPr>
          <a:xfrm>
            <a:off x="8046529" y="154061"/>
            <a:ext cx="768749" cy="768749"/>
            <a:chOff x="75704" y="2675011"/>
            <a:chExt cx="768749" cy="768749"/>
          </a:xfrm>
        </p:grpSpPr>
        <p:sp>
          <p:nvSpPr>
            <p:cNvPr id="1403" name="Google Shape;1403;p56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145;p49">
            <a:extLst>
              <a:ext uri="{FF2B5EF4-FFF2-40B4-BE49-F238E27FC236}">
                <a16:creationId xmlns:a16="http://schemas.microsoft.com/office/drawing/2014/main" id="{E98306FC-2CF1-420A-A7D8-60D9F2EA3A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1809" y="154060"/>
            <a:ext cx="7704000" cy="1119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accent4"/>
                </a:solidFill>
              </a:rPr>
              <a:t>Distribución de </a:t>
            </a:r>
            <a:br>
              <a:rPr lang="es-419" sz="2400" dirty="0">
                <a:solidFill>
                  <a:schemeClr val="accent4"/>
                </a:solidFill>
              </a:rPr>
            </a:br>
            <a:r>
              <a:rPr lang="es-419" sz="2400" dirty="0">
                <a:solidFill>
                  <a:schemeClr val="lt2"/>
                </a:solidFill>
              </a:rPr>
              <a:t>los</a:t>
            </a:r>
            <a:r>
              <a:rPr lang="es-419" sz="2400" dirty="0"/>
              <a:t> </a:t>
            </a:r>
            <a:r>
              <a:rPr lang="es-419" sz="2400" dirty="0">
                <a:solidFill>
                  <a:schemeClr val="lt2"/>
                </a:solidFill>
              </a:rPr>
              <a:t>Estados</a:t>
            </a:r>
            <a:endParaRPr lang="es-419" sz="2400" b="0" dirty="0">
              <a:solidFill>
                <a:schemeClr val="lt2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B7B349CC-396D-4F6E-A6CC-ABAFDBD0F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8" t="9051" r="10434" b="1650"/>
          <a:stretch/>
        </p:blipFill>
        <p:spPr bwMode="auto">
          <a:xfrm>
            <a:off x="2572271" y="1386841"/>
            <a:ext cx="3999458" cy="33176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6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2766060" y="49957"/>
            <a:ext cx="5787581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accent4"/>
                </a:solidFill>
              </a:rPr>
              <a:t>Visualización de </a:t>
            </a:r>
            <a:endParaRPr lang="es-419" dirty="0">
              <a:solidFill>
                <a:schemeClr val="lt2"/>
              </a:solidFill>
            </a:endParaRP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801242" y="3274289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B9704CF7-D7B0-41AB-A339-E5E7C7A41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4360" r="4732" b="3547"/>
          <a:stretch/>
        </p:blipFill>
        <p:spPr bwMode="auto">
          <a:xfrm>
            <a:off x="2146735" y="1295272"/>
            <a:ext cx="6706959" cy="36793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0FAF8836-319B-4115-B602-C9265161097D}"/>
              </a:ext>
            </a:extLst>
          </p:cNvPr>
          <p:cNvSpPr txBox="1"/>
          <p:nvPr/>
        </p:nvSpPr>
        <p:spPr>
          <a:xfrm>
            <a:off x="608307" y="2070609"/>
            <a:ext cx="1406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  <a:latin typeface="Gilda Display" panose="020B0604020202020204" charset="0"/>
              </a:rPr>
              <a:t>Weight</a:t>
            </a:r>
            <a:endParaRPr lang="es-MX" sz="2000" dirty="0">
              <a:solidFill>
                <a:schemeClr val="tx2"/>
              </a:solidFill>
              <a:latin typeface="Gilda Display" panose="020B060402020202020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2"/>
                </a:solidFill>
                <a:latin typeface="Gilda Display" panose="020B0604020202020204" charset="0"/>
              </a:rPr>
              <a:t>Height</a:t>
            </a:r>
            <a:endParaRPr lang="es-MX" sz="2000" dirty="0">
              <a:solidFill>
                <a:schemeClr val="tx2"/>
              </a:solidFill>
              <a:latin typeface="Gilda Display" panose="020B060402020202020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2"/>
                </a:solidFill>
                <a:latin typeface="Gilda Display" panose="020B0604020202020204" charset="0"/>
              </a:rPr>
              <a:t>BodyFat</a:t>
            </a:r>
            <a:endParaRPr lang="es-AR" sz="2000" dirty="0">
              <a:solidFill>
                <a:schemeClr val="tx2"/>
              </a:solidFill>
              <a:latin typeface="Gilda Display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25119" y="1463111"/>
            <a:ext cx="4185056" cy="2089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4400" dirty="0">
                <a:solidFill>
                  <a:schemeClr val="accent4"/>
                </a:solidFill>
              </a:rPr>
              <a:t>Tests de 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sz="4400" dirty="0">
                <a:solidFill>
                  <a:schemeClr val="lt2"/>
                </a:solidFill>
              </a:rPr>
              <a:t>Normalidad y</a:t>
            </a:r>
            <a:br>
              <a:rPr lang="en" sz="4400" dirty="0">
                <a:solidFill>
                  <a:schemeClr val="lt2"/>
                </a:solidFill>
              </a:rPr>
            </a:br>
            <a:r>
              <a:rPr lang="en" sz="4400" dirty="0">
                <a:solidFill>
                  <a:schemeClr val="lt2"/>
                </a:solidFill>
              </a:rPr>
              <a:t>Hipotesis</a:t>
            </a:r>
            <a:r>
              <a:rPr lang="en" sz="4400" dirty="0"/>
              <a:t> </a:t>
            </a:r>
            <a:endParaRPr sz="4400"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178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" name="Google Shape;1373;p56"/>
          <p:cNvGrpSpPr/>
          <p:nvPr/>
        </p:nvGrpSpPr>
        <p:grpSpPr>
          <a:xfrm>
            <a:off x="1248497" y="599670"/>
            <a:ext cx="6289704" cy="4389770"/>
            <a:chOff x="1740732" y="712175"/>
            <a:chExt cx="4287854" cy="3870300"/>
          </a:xfrm>
        </p:grpSpPr>
        <p:grpSp>
          <p:nvGrpSpPr>
            <p:cNvPr id="1374" name="Google Shape;1374;p5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375" name="Google Shape;1375;p5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5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5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5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5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5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81" name="Google Shape;1381;p5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382" name="Google Shape;1382;p5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5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5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5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5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02" name="Google Shape;1402;p56"/>
          <p:cNvGrpSpPr/>
          <p:nvPr/>
        </p:nvGrpSpPr>
        <p:grpSpPr>
          <a:xfrm>
            <a:off x="8046529" y="154061"/>
            <a:ext cx="768749" cy="768749"/>
            <a:chOff x="75704" y="2675011"/>
            <a:chExt cx="768749" cy="768749"/>
          </a:xfrm>
        </p:grpSpPr>
        <p:sp>
          <p:nvSpPr>
            <p:cNvPr id="1403" name="Google Shape;1403;p56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145;p49">
            <a:extLst>
              <a:ext uri="{FF2B5EF4-FFF2-40B4-BE49-F238E27FC236}">
                <a16:creationId xmlns:a16="http://schemas.microsoft.com/office/drawing/2014/main" id="{E98306FC-2CF1-420A-A7D8-60D9F2EA3A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641" y="539837"/>
            <a:ext cx="7704000" cy="1119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accent4"/>
                </a:solidFill>
              </a:rPr>
              <a:t>H0: La variable distribuye normal</a:t>
            </a:r>
            <a:br>
              <a:rPr lang="es-419" sz="2400" dirty="0">
                <a:solidFill>
                  <a:schemeClr val="accent4"/>
                </a:solidFill>
              </a:rPr>
            </a:br>
            <a:r>
              <a:rPr lang="es-419" sz="2400" dirty="0">
                <a:solidFill>
                  <a:schemeClr val="tx2"/>
                </a:solidFill>
              </a:rPr>
              <a:t>H1: La variable no distribuye normal</a:t>
            </a:r>
            <a:endParaRPr lang="es-419" sz="2400" b="0" dirty="0">
              <a:solidFill>
                <a:schemeClr val="lt2"/>
              </a:solidFill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19E6BF1-9379-47FE-AC35-90982202C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" t="1446" r="3652" b="2016"/>
          <a:stretch/>
        </p:blipFill>
        <p:spPr bwMode="auto">
          <a:xfrm>
            <a:off x="1612076" y="1548313"/>
            <a:ext cx="5692487" cy="33598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3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29;p26">
            <a:extLst>
              <a:ext uri="{FF2B5EF4-FFF2-40B4-BE49-F238E27FC236}">
                <a16:creationId xmlns:a16="http://schemas.microsoft.com/office/drawing/2014/main" id="{0F30B091-CE15-4BB0-9669-EB8D348B97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2512" y="771329"/>
            <a:ext cx="3462738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tx2"/>
                </a:solidFill>
                <a:latin typeface="Gilda Display" panose="020B0604020202020204" charset="0"/>
                <a:ea typeface="Inter"/>
                <a:cs typeface="Inter"/>
                <a:sym typeface="Inter"/>
              </a:rPr>
              <a:t>Realizamos test paramétricos para ver como se comporta la media y la varianza del BodyFat</a:t>
            </a:r>
            <a:endParaRPr sz="2000" dirty="0">
              <a:solidFill>
                <a:schemeClr val="tx2"/>
              </a:solidFill>
              <a:latin typeface="Gilda Display" panose="020B0604020202020204" charset="0"/>
              <a:ea typeface="Inter"/>
              <a:cs typeface="Inter"/>
              <a:sym typeface="Inter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A5567F4C-F321-444F-BC68-009C57E5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50" y="498162"/>
            <a:ext cx="3079689" cy="1989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83DF03A-D657-4887-8930-C99F06E9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67" y="2534627"/>
            <a:ext cx="3546819" cy="1831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oogle Shape;1246;p52">
            <a:extLst>
              <a:ext uri="{FF2B5EF4-FFF2-40B4-BE49-F238E27FC236}">
                <a16:creationId xmlns:a16="http://schemas.microsoft.com/office/drawing/2014/main" id="{2CE203EC-C40B-441B-9D58-A8D9CF7A27A2}"/>
              </a:ext>
            </a:extLst>
          </p:cNvPr>
          <p:cNvGrpSpPr/>
          <p:nvPr/>
        </p:nvGrpSpPr>
        <p:grpSpPr>
          <a:xfrm>
            <a:off x="332299" y="2873761"/>
            <a:ext cx="862952" cy="863121"/>
            <a:chOff x="343438" y="998376"/>
            <a:chExt cx="747921" cy="747939"/>
          </a:xfrm>
        </p:grpSpPr>
        <p:sp>
          <p:nvSpPr>
            <p:cNvPr id="51" name="Google Shape;1247;p52">
              <a:extLst>
                <a:ext uri="{FF2B5EF4-FFF2-40B4-BE49-F238E27FC236}">
                  <a16:creationId xmlns:a16="http://schemas.microsoft.com/office/drawing/2014/main" id="{6E32AEC3-C7BB-4982-875B-A6C17D044130}"/>
                </a:ext>
              </a:extLst>
            </p:cNvPr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8;p52">
              <a:extLst>
                <a:ext uri="{FF2B5EF4-FFF2-40B4-BE49-F238E27FC236}">
                  <a16:creationId xmlns:a16="http://schemas.microsoft.com/office/drawing/2014/main" id="{054E9AEE-2521-4D8E-A3F1-DE5836FE5046}"/>
                </a:ext>
              </a:extLst>
            </p:cNvPr>
            <p:cNvSpPr/>
            <p:nvPr/>
          </p:nvSpPr>
          <p:spPr>
            <a:xfrm>
              <a:off x="582335" y="1118318"/>
              <a:ext cx="390112" cy="389102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49;p52">
              <a:extLst>
                <a:ext uri="{FF2B5EF4-FFF2-40B4-BE49-F238E27FC236}">
                  <a16:creationId xmlns:a16="http://schemas.microsoft.com/office/drawing/2014/main" id="{03052E2E-535E-41FD-8D7D-6D77812528F6}"/>
                </a:ext>
              </a:extLst>
            </p:cNvPr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0;p52">
              <a:extLst>
                <a:ext uri="{FF2B5EF4-FFF2-40B4-BE49-F238E27FC236}">
                  <a16:creationId xmlns:a16="http://schemas.microsoft.com/office/drawing/2014/main" id="{0BF3B3A5-5E39-4DA1-8160-22B3DC5CF71F}"/>
                </a:ext>
              </a:extLst>
            </p:cNvPr>
            <p:cNvSpPr/>
            <p:nvPr/>
          </p:nvSpPr>
          <p:spPr>
            <a:xfrm>
              <a:off x="343438" y="1356225"/>
              <a:ext cx="390112" cy="390090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246;p52">
            <a:extLst>
              <a:ext uri="{FF2B5EF4-FFF2-40B4-BE49-F238E27FC236}">
                <a16:creationId xmlns:a16="http://schemas.microsoft.com/office/drawing/2014/main" id="{B913826E-9742-4A83-9EE9-3708C35EB05F}"/>
              </a:ext>
            </a:extLst>
          </p:cNvPr>
          <p:cNvGrpSpPr/>
          <p:nvPr/>
        </p:nvGrpSpPr>
        <p:grpSpPr>
          <a:xfrm rot="10800000">
            <a:off x="8155250" y="1308579"/>
            <a:ext cx="862952" cy="863121"/>
            <a:chOff x="343438" y="998376"/>
            <a:chExt cx="747921" cy="747939"/>
          </a:xfrm>
        </p:grpSpPr>
        <p:sp>
          <p:nvSpPr>
            <p:cNvPr id="56" name="Google Shape;1247;p52">
              <a:extLst>
                <a:ext uri="{FF2B5EF4-FFF2-40B4-BE49-F238E27FC236}">
                  <a16:creationId xmlns:a16="http://schemas.microsoft.com/office/drawing/2014/main" id="{38149391-48AC-474B-B22D-F6D82EDEF8CE}"/>
                </a:ext>
              </a:extLst>
            </p:cNvPr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8;p52">
              <a:extLst>
                <a:ext uri="{FF2B5EF4-FFF2-40B4-BE49-F238E27FC236}">
                  <a16:creationId xmlns:a16="http://schemas.microsoft.com/office/drawing/2014/main" id="{587143C3-EE8A-4652-886C-DF632C82B0CF}"/>
                </a:ext>
              </a:extLst>
            </p:cNvPr>
            <p:cNvSpPr/>
            <p:nvPr/>
          </p:nvSpPr>
          <p:spPr>
            <a:xfrm>
              <a:off x="582335" y="1118318"/>
              <a:ext cx="390112" cy="389102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9;p52">
              <a:extLst>
                <a:ext uri="{FF2B5EF4-FFF2-40B4-BE49-F238E27FC236}">
                  <a16:creationId xmlns:a16="http://schemas.microsoft.com/office/drawing/2014/main" id="{2F006608-EFA6-42FA-8902-9A2E9D65CE78}"/>
                </a:ext>
              </a:extLst>
            </p:cNvPr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50;p52">
              <a:extLst>
                <a:ext uri="{FF2B5EF4-FFF2-40B4-BE49-F238E27FC236}">
                  <a16:creationId xmlns:a16="http://schemas.microsoft.com/office/drawing/2014/main" id="{EE5E157B-26DF-497F-B95B-2A5C5DAB5721}"/>
                </a:ext>
              </a:extLst>
            </p:cNvPr>
            <p:cNvSpPr/>
            <p:nvPr/>
          </p:nvSpPr>
          <p:spPr>
            <a:xfrm>
              <a:off x="343438" y="1356225"/>
              <a:ext cx="390112" cy="390090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l Control Consulting Toolkit by Slidesgo">
  <a:themeElements>
    <a:clrScheme name="Simple Light">
      <a:dk1>
        <a:srgbClr val="212222"/>
      </a:dk1>
      <a:lt1>
        <a:srgbClr val="FFFFFF"/>
      </a:lt1>
      <a:dk2>
        <a:srgbClr val="3949E8"/>
      </a:dk2>
      <a:lt2>
        <a:srgbClr val="F9BFBA"/>
      </a:lt2>
      <a:accent1>
        <a:srgbClr val="B4A7D6"/>
      </a:accent1>
      <a:accent2>
        <a:srgbClr val="8E7CC3"/>
      </a:accent2>
      <a:accent3>
        <a:srgbClr val="692BC9"/>
      </a:accent3>
      <a:accent4>
        <a:srgbClr val="FB7E8A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300</Words>
  <Application>Microsoft Office PowerPoint</Application>
  <PresentationFormat>Presentación en pantalla (16:9)</PresentationFormat>
  <Paragraphs>68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Assistant</vt:lpstr>
      <vt:lpstr>Montserrat</vt:lpstr>
      <vt:lpstr>Inter</vt:lpstr>
      <vt:lpstr>Arial</vt:lpstr>
      <vt:lpstr>Anek Latin</vt:lpstr>
      <vt:lpstr>Roboto Condensed Light</vt:lpstr>
      <vt:lpstr>Gilda Display</vt:lpstr>
      <vt:lpstr>Internal Control Consulting Toolkit by Slidesgo</vt:lpstr>
      <vt:lpstr>INTEGRADOR PROBABILIDAD Y ESTADISTICA</vt:lpstr>
      <vt:lpstr>DATA SET: BodyFat </vt:lpstr>
      <vt:lpstr>DATA SET: BodyFat </vt:lpstr>
      <vt:lpstr>Analisis Exploratorio </vt:lpstr>
      <vt:lpstr>Distribución de  los Estados</vt:lpstr>
      <vt:lpstr>Visualización de </vt:lpstr>
      <vt:lpstr>Tests de  Normalidad y Hipotesis </vt:lpstr>
      <vt:lpstr>H0: La variable distribuye normal H1: La variable no distribuye normal</vt:lpstr>
      <vt:lpstr>Presentación de PowerPoint</vt:lpstr>
      <vt:lpstr>Intervalos de Confianza</vt:lpstr>
      <vt:lpstr>Intervalo para la Media muestral</vt:lpstr>
      <vt:lpstr>Intervalo para la Varianza</vt:lpstr>
      <vt:lpstr>Estimacion Puntual</vt:lpstr>
      <vt:lpstr>Definimos estadísticos para poder estimar los valores de la varianza y la media de dicha variable  </vt:lpstr>
      <vt:lpstr>Probabilidad </vt:lpstr>
      <vt:lpstr>Presentación de PowerPoint</vt:lpstr>
      <vt:lpstr>Regresion Lineal</vt:lpstr>
      <vt:lpstr>Por ultimo buscamos la relación que existen entre BodyFat y Weight</vt:lpstr>
      <vt:lpstr>Análisis de Residuos</vt:lpstr>
      <vt:lpstr>Gracias  Profes!!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INTEGRADOR PROBABILIDAD Y ESTADISTICA</dc:title>
  <cp:lastModifiedBy>Octa Garello</cp:lastModifiedBy>
  <cp:revision>12</cp:revision>
  <dcterms:modified xsi:type="dcterms:W3CDTF">2024-07-24T01:04:30Z</dcterms:modified>
</cp:coreProperties>
</file>