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Lst>
  <p:sldIdLst>
    <p:sldId id="257" r:id="rId5"/>
    <p:sldId id="258" r:id="rId6"/>
    <p:sldId id="259"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varScale="1">
        <p:scale>
          <a:sx n="82" d="100"/>
          <a:sy n="82" d="100"/>
        </p:scale>
        <p:origin x="51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84DA70-C731-4C70-880D-CCD4705E623C}" type="datetime1">
              <a:rPr lang="en-US" smtClean="0"/>
              <a:t>10/25/2023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070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0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587DA83-5663-4C9C-B9AA-0B40A3DAFF81}" type="datetime1">
              <a:rPr lang="en-US" smtClean="0"/>
              <a:t>10/25/2023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6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669AF7-7BEB-44E4-9852-375E34362B5B}" type="datetime1">
              <a:rPr lang="en-US" smtClean="0"/>
              <a:t>10/25/2023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4244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824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813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77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293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2BEA474-078D-4E9B-9B14-09A87B19DC46}" type="datetime1">
              <a:rPr lang="en-US" smtClean="0"/>
              <a:t>10/25/2023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6977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09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D6E202-B606-4609-B914-27C9371A1F6D}" type="datetime1">
              <a:rPr lang="en-US" smtClean="0"/>
              <a:t>10/25/2023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699014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6456" y="928347"/>
            <a:ext cx="7465193" cy="1982804"/>
          </a:xfrm>
        </p:spPr>
        <p:txBody>
          <a:bodyPr>
            <a:normAutofit fontScale="90000"/>
          </a:bodyPr>
          <a:lstStyle/>
          <a:p>
            <a:pPr algn="l"/>
            <a:r>
              <a:rPr lang="en-US" sz="4400" b="1" u="sng" dirty="0"/>
              <a:t>Title of the paper</a:t>
            </a:r>
            <a:r>
              <a:rPr lang="en-US" sz="4400" dirty="0"/>
              <a:t>:</a:t>
            </a:r>
            <a:br>
              <a:rPr lang="en-US" sz="4400" dirty="0"/>
            </a:br>
            <a:r>
              <a:rPr lang="en-US" sz="2400" dirty="0"/>
              <a:t>Predicting the IMDB rating by using EDA and Machine Learning Algorithms</a:t>
            </a:r>
            <a:br>
              <a:rPr lang="en-US" sz="2400" dirty="0"/>
            </a:br>
            <a:br>
              <a:rPr lang="en-US" sz="2400" dirty="0"/>
            </a:br>
            <a:r>
              <a:rPr lang="en-US" sz="2400" dirty="0"/>
              <a:t>(Dixit,Hussain,Singh,2020)</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267842" y="4738053"/>
            <a:ext cx="6317529" cy="1021498"/>
          </a:xfrm>
        </p:spPr>
        <p:txBody>
          <a:bodyPr>
            <a:normAutofit fontScale="85000" lnSpcReduction="20000"/>
          </a:bodyPr>
          <a:lstStyle/>
          <a:p>
            <a:r>
              <a:rPr lang="en-US" sz="2400" dirty="0">
                <a:solidFill>
                  <a:schemeClr val="bg1">
                    <a:lumMod val="65000"/>
                  </a:schemeClr>
                </a:solidFill>
              </a:rPr>
              <a:t>BY</a:t>
            </a:r>
          </a:p>
          <a:p>
            <a:r>
              <a:rPr lang="en-US" sz="2400" dirty="0">
                <a:solidFill>
                  <a:schemeClr val="bg1">
                    <a:lumMod val="65000"/>
                  </a:schemeClr>
                </a:solidFill>
              </a:rPr>
              <a:t>ANANYA PATTNAIK, ANMOL TULI</a:t>
            </a:r>
          </a:p>
          <a:p>
            <a:r>
              <a:rPr lang="en-US" dirty="0">
                <a:solidFill>
                  <a:schemeClr val="bg1">
                    <a:lumMod val="65000"/>
                  </a:schemeClr>
                </a:solidFill>
              </a:rPr>
              <a:t>(22030121023),(22030121028)</a:t>
            </a:r>
            <a:endParaRPr lang="en-US" sz="2400" dirty="0">
              <a:solidFill>
                <a:schemeClr val="bg1">
                  <a:lumMod val="6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3CF7-21E4-BDC3-AFEC-F7FB13743283}"/>
              </a:ext>
            </a:extLst>
          </p:cNvPr>
          <p:cNvSpPr>
            <a:spLocks noGrp="1"/>
          </p:cNvSpPr>
          <p:nvPr>
            <p:ph type="title"/>
          </p:nvPr>
        </p:nvSpPr>
        <p:spPr>
          <a:xfrm>
            <a:off x="581193" y="867747"/>
            <a:ext cx="9404723" cy="752236"/>
          </a:xfrm>
        </p:spPr>
        <p:txBody>
          <a:bodyPr/>
          <a:lstStyle/>
          <a:p>
            <a:r>
              <a:rPr lang="en-IN" u="sng" dirty="0">
                <a:latin typeface="Times New Roman" panose="02020603050405020304" pitchFamily="18" charset="0"/>
                <a:cs typeface="Times New Roman" panose="02020603050405020304" pitchFamily="18" charset="0"/>
              </a:rPr>
              <a:t>Abstract and Keywords</a:t>
            </a:r>
          </a:p>
        </p:txBody>
      </p:sp>
      <p:sp>
        <p:nvSpPr>
          <p:cNvPr id="3" name="Content Placeholder 2">
            <a:extLst>
              <a:ext uri="{FF2B5EF4-FFF2-40B4-BE49-F238E27FC236}">
                <a16:creationId xmlns:a16="http://schemas.microsoft.com/office/drawing/2014/main" id="{525D00F9-FE61-EF66-64A6-D217A5DB9D39}"/>
              </a:ext>
            </a:extLst>
          </p:cNvPr>
          <p:cNvSpPr>
            <a:spLocks noGrp="1"/>
          </p:cNvSpPr>
          <p:nvPr>
            <p:ph sz="half" idx="1"/>
          </p:nvPr>
        </p:nvSpPr>
        <p:spPr/>
        <p:txBody>
          <a:bodyPr>
            <a:normAutofit fontScale="25000" lnSpcReduction="20000"/>
          </a:bodyPr>
          <a:lstStyle/>
          <a:p>
            <a:r>
              <a:rPr lang="en-IN" sz="6400" b="1" dirty="0"/>
              <a:t>Abstract:</a:t>
            </a:r>
            <a:r>
              <a:rPr lang="en-IN" sz="6400" dirty="0"/>
              <a:t>-</a:t>
            </a:r>
          </a:p>
          <a:p>
            <a:pPr marL="0" indent="0">
              <a:buNone/>
            </a:pPr>
            <a:r>
              <a:rPr lang="en-US" sz="6400" dirty="0"/>
              <a:t>The film industry is a significant source of entertainment, employment, and business. Famous actors and directors may boost a movie's publicity, but they can't guarantee a high IMDb score. To predict IMDb ratings, we collected online data on Hollywood movies and created a dataset. We performed exploratory data analysis and applied various machine learning algorithms. We identified the best-fit algorithm for accurate IMDb rating predictions.</a:t>
            </a:r>
          </a:p>
          <a:p>
            <a:r>
              <a:rPr lang="en-US" sz="6400" b="1" dirty="0"/>
              <a:t>Keywords:</a:t>
            </a:r>
            <a:endParaRPr lang="en-IN" sz="6400" b="1" dirty="0"/>
          </a:p>
          <a:p>
            <a:pPr>
              <a:buFont typeface="+mj-lt"/>
              <a:buAutoNum type="arabicPeriod"/>
            </a:pPr>
            <a:r>
              <a:rPr lang="en-IN" sz="6400" dirty="0"/>
              <a:t>Exploratory Data </a:t>
            </a:r>
          </a:p>
          <a:p>
            <a:pPr>
              <a:buFont typeface="+mj-lt"/>
              <a:buAutoNum type="arabicPeriod"/>
            </a:pPr>
            <a:r>
              <a:rPr lang="en-IN" sz="6400" dirty="0"/>
              <a:t>Regression </a:t>
            </a:r>
          </a:p>
          <a:p>
            <a:pPr>
              <a:buFont typeface="+mj-lt"/>
              <a:buAutoNum type="arabicPeriod"/>
            </a:pPr>
            <a:r>
              <a:rPr lang="en-IN" sz="6400" dirty="0"/>
              <a:t>Multiclass Classification.</a:t>
            </a:r>
          </a:p>
          <a:p>
            <a:pPr>
              <a:buFont typeface="+mj-lt"/>
              <a:buAutoNum type="arabicPeriod"/>
            </a:pPr>
            <a:r>
              <a:rPr lang="en-IN" sz="6400" dirty="0"/>
              <a:t>Machine Learning Algorithms</a:t>
            </a:r>
          </a:p>
          <a:p>
            <a:pPr marL="0" indent="0">
              <a:buNone/>
            </a:pPr>
            <a:endParaRPr lang="en-IN" dirty="0"/>
          </a:p>
        </p:txBody>
      </p:sp>
      <p:pic>
        <p:nvPicPr>
          <p:cNvPr id="14" name="Content Placeholder 13">
            <a:extLst>
              <a:ext uri="{FF2B5EF4-FFF2-40B4-BE49-F238E27FC236}">
                <a16:creationId xmlns:a16="http://schemas.microsoft.com/office/drawing/2014/main" id="{5D772962-492A-C72E-7C0B-AE9E9520DB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08997" y="2298029"/>
            <a:ext cx="3245142" cy="4052391"/>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5125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72A10C-27F3-3EB2-04F2-956017C51209}"/>
              </a:ext>
            </a:extLst>
          </p:cNvPr>
          <p:cNvSpPr>
            <a:spLocks noGrp="1"/>
          </p:cNvSpPr>
          <p:nvPr>
            <p:ph type="title"/>
          </p:nvPr>
        </p:nvSpPr>
        <p:spPr>
          <a:xfrm>
            <a:off x="1265822" y="602995"/>
            <a:ext cx="8288725" cy="1121029"/>
          </a:xfrm>
        </p:spPr>
        <p:txBody>
          <a:bodyPr>
            <a:normAutofit/>
          </a:bodyPr>
          <a:lstStyle/>
          <a:p>
            <a:r>
              <a:rPr lang="en-IN" sz="3200" u="sng" dirty="0">
                <a:latin typeface="Times New Roman" panose="02020603050405020304" pitchFamily="18" charset="0"/>
                <a:cs typeface="Times New Roman" panose="02020603050405020304" pitchFamily="18" charset="0"/>
              </a:rPr>
              <a:t>Introduction &amp; Literature review</a:t>
            </a:r>
          </a:p>
        </p:txBody>
      </p:sp>
      <p:sp>
        <p:nvSpPr>
          <p:cNvPr id="8" name="Content Placeholder 2">
            <a:extLst>
              <a:ext uri="{FF2B5EF4-FFF2-40B4-BE49-F238E27FC236}">
                <a16:creationId xmlns:a16="http://schemas.microsoft.com/office/drawing/2014/main" id="{092BE52F-B05C-8A71-BBE5-5E812A2CCA26}"/>
              </a:ext>
            </a:extLst>
          </p:cNvPr>
          <p:cNvSpPr>
            <a:spLocks noGrp="1"/>
          </p:cNvSpPr>
          <p:nvPr>
            <p:ph sz="half" idx="1"/>
          </p:nvPr>
        </p:nvSpPr>
        <p:spPr>
          <a:xfrm>
            <a:off x="229319" y="1724024"/>
            <a:ext cx="3275882" cy="4499493"/>
          </a:xfrm>
        </p:spPr>
        <p:txBody>
          <a:bodyPr>
            <a:normAutofit fontScale="77500" lnSpcReduction="20000"/>
          </a:bodyPr>
          <a:lstStyle/>
          <a:p>
            <a:r>
              <a:rPr lang="en-IN" sz="2400" b="1" u="sng" dirty="0">
                <a:solidFill>
                  <a:schemeClr val="bg2">
                    <a:lumMod val="50000"/>
                  </a:schemeClr>
                </a:solidFill>
              </a:rPr>
              <a:t>Introduction</a:t>
            </a:r>
          </a:p>
          <a:p>
            <a:pPr marL="0" indent="0">
              <a:buNone/>
            </a:pPr>
            <a:r>
              <a:rPr lang="en-US" sz="2400" b="0" i="0" dirty="0">
                <a:solidFill>
                  <a:schemeClr val="tx1"/>
                </a:solidFill>
                <a:effectLst/>
                <a:latin typeface="Söhne"/>
              </a:rPr>
              <a:t>Viewers seek information about movies before watching them. Movie trailers are limited, and IMDb ratings provide valuable insights.</a:t>
            </a:r>
          </a:p>
          <a:p>
            <a:pPr marL="0" indent="0">
              <a:buNone/>
            </a:pPr>
            <a:r>
              <a:rPr lang="en-US" sz="2400" b="0" i="0" dirty="0">
                <a:solidFill>
                  <a:schemeClr val="tx1"/>
                </a:solidFill>
                <a:effectLst/>
                <a:latin typeface="Söhne"/>
              </a:rPr>
              <a:t>This research paper introduces a model predicting IMDb ratings using factors like duration, budget, genre, and language. Historical data aids in assessing upcoming movie success with high accuracy.</a:t>
            </a:r>
          </a:p>
          <a:p>
            <a:pPr marL="0" indent="0">
              <a:buNone/>
            </a:pPr>
            <a:r>
              <a:rPr lang="en-US" sz="2400" b="0" i="0" dirty="0">
                <a:solidFill>
                  <a:schemeClr val="tx1"/>
                </a:solidFill>
                <a:effectLst/>
                <a:latin typeface="Söhne"/>
              </a:rPr>
              <a:t>The sections cover data collection, algorithms, results, and conclusions.</a:t>
            </a:r>
            <a:endParaRPr lang="en-IN" sz="2400" b="1" u="sng" dirty="0">
              <a:solidFill>
                <a:schemeClr val="tx1"/>
              </a:solidFill>
            </a:endParaRPr>
          </a:p>
        </p:txBody>
      </p:sp>
      <p:pic>
        <p:nvPicPr>
          <p:cNvPr id="13" name="Picture 12">
            <a:extLst>
              <a:ext uri="{FF2B5EF4-FFF2-40B4-BE49-F238E27FC236}">
                <a16:creationId xmlns:a16="http://schemas.microsoft.com/office/drawing/2014/main" id="{355EE7FB-779A-875F-FBF1-5BAD663FC1AA}"/>
              </a:ext>
            </a:extLst>
          </p:cNvPr>
          <p:cNvPicPr>
            <a:picLocks noChangeAspect="1"/>
          </p:cNvPicPr>
          <p:nvPr/>
        </p:nvPicPr>
        <p:blipFill>
          <a:blip r:embed="rId2">
            <a:alphaModFix/>
          </a:blip>
          <a:stretch>
            <a:fillRect/>
          </a:stretch>
        </p:blipFill>
        <p:spPr>
          <a:xfrm>
            <a:off x="3794615" y="2296684"/>
            <a:ext cx="4799628" cy="4178759"/>
          </a:xfrm>
          <a:prstGeom prst="rect">
            <a:avLst/>
          </a:prstGeom>
          <a:ln w="228600" cap="sq" cmpd="thickThin">
            <a:solidFill>
              <a:schemeClr val="accent1"/>
            </a:solidFill>
            <a:prstDash val="solid"/>
            <a:miter lim="800000"/>
          </a:ln>
          <a:effectLst>
            <a:innerShdw blurRad="76200">
              <a:srgbClr val="000000"/>
            </a:innerShdw>
          </a:effectLst>
        </p:spPr>
      </p:pic>
      <p:sp>
        <p:nvSpPr>
          <p:cNvPr id="9" name="Content Placeholder 3">
            <a:extLst>
              <a:ext uri="{FF2B5EF4-FFF2-40B4-BE49-F238E27FC236}">
                <a16:creationId xmlns:a16="http://schemas.microsoft.com/office/drawing/2014/main" id="{E166AB30-59BB-601F-985D-BB40B6E40EAB}"/>
              </a:ext>
            </a:extLst>
          </p:cNvPr>
          <p:cNvSpPr>
            <a:spLocks noGrp="1"/>
          </p:cNvSpPr>
          <p:nvPr>
            <p:ph sz="half" idx="2"/>
          </p:nvPr>
        </p:nvSpPr>
        <p:spPr>
          <a:xfrm>
            <a:off x="8883658" y="2032517"/>
            <a:ext cx="3079023" cy="4191000"/>
          </a:xfrm>
        </p:spPr>
        <p:txBody>
          <a:bodyPr>
            <a:normAutofit fontScale="77500" lnSpcReduction="20000"/>
          </a:bodyPr>
          <a:lstStyle/>
          <a:p>
            <a:r>
              <a:rPr lang="en-IN" sz="2000" b="1" i="1" u="sng" dirty="0">
                <a:solidFill>
                  <a:schemeClr val="bg2">
                    <a:lumMod val="50000"/>
                  </a:schemeClr>
                </a:solidFill>
              </a:rPr>
              <a:t>Literature Review</a:t>
            </a:r>
          </a:p>
          <a:p>
            <a:pPr marL="0" indent="0">
              <a:buNone/>
            </a:pPr>
            <a:r>
              <a:rPr lang="en-US" sz="2000" dirty="0">
                <a:solidFill>
                  <a:schemeClr val="tx1"/>
                </a:solidFill>
              </a:rPr>
              <a:t>The literature review offers a thorough look at the dynamic field of predicting movie ratings, highlighting its evolution and ongoing relevance in the data-driven film industry. Paper involves:</a:t>
            </a:r>
          </a:p>
          <a:p>
            <a:pPr algn="l">
              <a:buFont typeface="+mj-lt"/>
              <a:buAutoNum type="arabicPeriod"/>
            </a:pPr>
            <a:r>
              <a:rPr lang="en-US" sz="2000" b="0" i="0" dirty="0">
                <a:solidFill>
                  <a:schemeClr val="tx1"/>
                </a:solidFill>
                <a:effectLst/>
                <a:latin typeface="Söhne"/>
              </a:rPr>
              <a:t>Movie rating prediction using machine learning which is a burgeoning field.</a:t>
            </a:r>
          </a:p>
          <a:p>
            <a:pPr algn="l">
              <a:buFont typeface="+mj-lt"/>
              <a:buAutoNum type="arabicPeriod"/>
            </a:pPr>
            <a:r>
              <a:rPr lang="en-US" sz="2000" b="0" i="0" dirty="0">
                <a:solidFill>
                  <a:schemeClr val="tx1"/>
                </a:solidFill>
                <a:effectLst/>
                <a:latin typeface="Söhne"/>
              </a:rPr>
              <a:t>Studies have explored attributes like genre, director, and actors for predictions.</a:t>
            </a:r>
          </a:p>
          <a:p>
            <a:pPr algn="l">
              <a:buFont typeface="+mj-lt"/>
              <a:buAutoNum type="arabicPeriod"/>
            </a:pPr>
            <a:r>
              <a:rPr lang="en-US" sz="2000" b="0" i="0" dirty="0">
                <a:solidFill>
                  <a:schemeClr val="tx1"/>
                </a:solidFill>
                <a:effectLst/>
                <a:latin typeface="Söhne"/>
              </a:rPr>
              <a:t>Ensemble models and SVMs are promising tools for IMDb rating forecasts.</a:t>
            </a:r>
          </a:p>
          <a:p>
            <a:pPr marL="0" indent="0">
              <a:buNone/>
            </a:pPr>
            <a:endParaRPr lang="en-IN" sz="2000" dirty="0">
              <a:solidFill>
                <a:schemeClr val="tx1"/>
              </a:solidFill>
            </a:endParaRPr>
          </a:p>
        </p:txBody>
      </p:sp>
    </p:spTree>
    <p:extLst>
      <p:ext uri="{BB962C8B-B14F-4D97-AF65-F5344CB8AC3E}">
        <p14:creationId xmlns:p14="http://schemas.microsoft.com/office/powerpoint/2010/main" val="208614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CEED-4652-6CC0-5359-B6E9211B0D44}"/>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Research Methodology &amp; Conclusion</a:t>
            </a:r>
          </a:p>
        </p:txBody>
      </p:sp>
      <p:sp>
        <p:nvSpPr>
          <p:cNvPr id="3" name="Text Placeholder 2">
            <a:extLst>
              <a:ext uri="{FF2B5EF4-FFF2-40B4-BE49-F238E27FC236}">
                <a16:creationId xmlns:a16="http://schemas.microsoft.com/office/drawing/2014/main" id="{0B096D95-E02C-A7B0-0FBE-DD9583AFA730}"/>
              </a:ext>
            </a:extLst>
          </p:cNvPr>
          <p:cNvSpPr>
            <a:spLocks noGrp="1"/>
          </p:cNvSpPr>
          <p:nvPr>
            <p:ph type="body" idx="1"/>
          </p:nvPr>
        </p:nvSpPr>
        <p:spPr/>
        <p:txBody>
          <a:bodyPr/>
          <a:lstStyle/>
          <a:p>
            <a:r>
              <a:rPr lang="en-IN" b="1" i="1" u="sng" dirty="0"/>
              <a:t>RESEARCH METHODOLOGY</a:t>
            </a:r>
          </a:p>
        </p:txBody>
      </p:sp>
      <p:sp>
        <p:nvSpPr>
          <p:cNvPr id="4" name="Content Placeholder 3">
            <a:extLst>
              <a:ext uri="{FF2B5EF4-FFF2-40B4-BE49-F238E27FC236}">
                <a16:creationId xmlns:a16="http://schemas.microsoft.com/office/drawing/2014/main" id="{432CE6C7-3886-29A6-5572-D767B0D880BD}"/>
              </a:ext>
            </a:extLst>
          </p:cNvPr>
          <p:cNvSpPr>
            <a:spLocks noGrp="1"/>
          </p:cNvSpPr>
          <p:nvPr>
            <p:ph sz="half" idx="2"/>
          </p:nvPr>
        </p:nvSpPr>
        <p:spPr/>
        <p:txBody>
          <a:bodyPr>
            <a:normAutofit fontScale="25000" lnSpcReduction="20000"/>
          </a:bodyPr>
          <a:lstStyle/>
          <a:p>
            <a:endParaRPr lang="en-US" dirty="0"/>
          </a:p>
          <a:p>
            <a:r>
              <a:rPr lang="en-US" sz="5600" dirty="0"/>
              <a:t>The research methodology involves building two types of models, regression and classification, to predict IMDb ratings based on movie data. </a:t>
            </a:r>
          </a:p>
          <a:p>
            <a:r>
              <a:rPr lang="en-US" sz="5600" dirty="0"/>
              <a:t>The regression model selection process included data preprocessing, missing value treatment, outlier analysis, and converting categorical variables to numerical ones. Various Regression algorithms like Simple      Linear Regression and Support Vector Machines with various kernels are considered with XG Boost performing the best with the lowest mean squared error.</a:t>
            </a:r>
          </a:p>
          <a:p>
            <a:r>
              <a:rPr lang="en-US" sz="5600" dirty="0"/>
              <a:t> In the classification model building process, Three techniques are applied: Logistic Regression, Support Vector Classifier, and Ensemble Models. Random Forest, Gradient Boosting, and XG Boost classifiers are used with hyperparameter tuning. </a:t>
            </a:r>
          </a:p>
          <a:p>
            <a:r>
              <a:rPr lang="en-US" sz="5600" dirty="0"/>
              <a:t>Methods </a:t>
            </a:r>
            <a:r>
              <a:rPr lang="en-US" sz="5600" dirty="0" err="1"/>
              <a:t>used:,Exploratory</a:t>
            </a:r>
            <a:r>
              <a:rPr lang="en-US" sz="5600" dirty="0"/>
              <a:t> Data Analysis (EDA) for data exploration, feature engineering, and machine learning algorithms, such as Linear Regression, Support Vector Machines, Gradient Boosting, Random Forest, and XG Boost, for building regression and classification models.</a:t>
            </a:r>
            <a:endParaRPr lang="en-IN" sz="5600" dirty="0"/>
          </a:p>
        </p:txBody>
      </p:sp>
      <p:sp>
        <p:nvSpPr>
          <p:cNvPr id="5" name="Text Placeholder 4">
            <a:extLst>
              <a:ext uri="{FF2B5EF4-FFF2-40B4-BE49-F238E27FC236}">
                <a16:creationId xmlns:a16="http://schemas.microsoft.com/office/drawing/2014/main" id="{1F276654-2E8A-4853-6A4B-B85997B34042}"/>
              </a:ext>
            </a:extLst>
          </p:cNvPr>
          <p:cNvSpPr>
            <a:spLocks noGrp="1"/>
          </p:cNvSpPr>
          <p:nvPr>
            <p:ph type="body" sz="quarter" idx="3"/>
          </p:nvPr>
        </p:nvSpPr>
        <p:spPr>
          <a:xfrm>
            <a:off x="7281078" y="2250892"/>
            <a:ext cx="4185618" cy="576262"/>
          </a:xfrm>
        </p:spPr>
        <p:txBody>
          <a:bodyPr/>
          <a:lstStyle/>
          <a:p>
            <a:r>
              <a:rPr lang="en-IN" b="1" i="1" u="sng" dirty="0"/>
              <a:t>HYPOTHESIS</a:t>
            </a:r>
          </a:p>
        </p:txBody>
      </p:sp>
      <p:sp>
        <p:nvSpPr>
          <p:cNvPr id="6" name="Content Placeholder 5">
            <a:extLst>
              <a:ext uri="{FF2B5EF4-FFF2-40B4-BE49-F238E27FC236}">
                <a16:creationId xmlns:a16="http://schemas.microsoft.com/office/drawing/2014/main" id="{6A18CCF0-AD7E-8B04-091C-D459EC78994F}"/>
              </a:ext>
            </a:extLst>
          </p:cNvPr>
          <p:cNvSpPr>
            <a:spLocks noGrp="1"/>
          </p:cNvSpPr>
          <p:nvPr>
            <p:ph sz="quarter" idx="4"/>
          </p:nvPr>
        </p:nvSpPr>
        <p:spPr>
          <a:xfrm>
            <a:off x="7181193" y="3092926"/>
            <a:ext cx="4185617" cy="3304117"/>
          </a:xfrm>
        </p:spPr>
        <p:txBody>
          <a:bodyPr>
            <a:normAutofit fontScale="25000" lnSpcReduction="20000"/>
          </a:bodyPr>
          <a:lstStyle/>
          <a:p>
            <a:r>
              <a:rPr lang="en-US" sz="5600" dirty="0"/>
              <a:t>The hypothesis for the research paper "Predicting the IMDB rating by using EDA and machine learning Algorithms" could be as follows:</a:t>
            </a:r>
          </a:p>
          <a:p>
            <a:r>
              <a:rPr lang="en-US" sz="5600" dirty="0"/>
              <a:t>Null Hypothesis (H0): Movie attributes, such as duration, budget, genre, and language, have no significant predictive power in determining IMDb ratings.</a:t>
            </a:r>
          </a:p>
          <a:p>
            <a:r>
              <a:rPr lang="en-US" sz="5600" dirty="0"/>
              <a:t>Alternative Hypothesis (H1): Movie attributes, such as duration, budget, genre, and language, significantly influence and predict IMDb ratings.</a:t>
            </a:r>
          </a:p>
          <a:p>
            <a:r>
              <a:rPr lang="en-US" sz="5600" dirty="0"/>
              <a:t>The paper doesn't provide information about which hypothesis (H0 or H1) was found to be true after their calculations. Process: if sample size(n)  &gt;30 z-test would have been performed else t-test will be considered. if |z-</a:t>
            </a:r>
            <a:r>
              <a:rPr lang="en-US" sz="5600" dirty="0" err="1"/>
              <a:t>cal</a:t>
            </a:r>
            <a:r>
              <a:rPr lang="en-US" sz="5600" dirty="0"/>
              <a:t>| &lt; 1.96 at 5% level of significance then H0 will be accepted else H1.Similarly, accept H0 if |t-</a:t>
            </a:r>
            <a:r>
              <a:rPr lang="en-US" sz="5600" dirty="0" err="1"/>
              <a:t>cal</a:t>
            </a:r>
            <a:r>
              <a:rPr lang="en-US" sz="5600" dirty="0"/>
              <a:t>| &lt; [ t (n-1); α/2;0.025] else accept H1 at 5% level of significance.</a:t>
            </a:r>
          </a:p>
          <a:p>
            <a:endParaRPr lang="en-US" dirty="0"/>
          </a:p>
        </p:txBody>
      </p:sp>
    </p:spTree>
    <p:extLst>
      <p:ext uri="{BB962C8B-B14F-4D97-AF65-F5344CB8AC3E}">
        <p14:creationId xmlns:p14="http://schemas.microsoft.com/office/powerpoint/2010/main" val="118628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98F9-E3DA-F630-E86D-3573C85A8879}"/>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1F60B5C-20E9-F013-0701-2EC90470C07E}"/>
              </a:ext>
            </a:extLst>
          </p:cNvPr>
          <p:cNvSpPr>
            <a:spLocks noGrp="1"/>
          </p:cNvSpPr>
          <p:nvPr>
            <p:ph idx="1"/>
          </p:nvPr>
        </p:nvSpPr>
        <p:spPr>
          <a:xfrm>
            <a:off x="581192" y="1837255"/>
            <a:ext cx="10326293" cy="2949349"/>
          </a:xfrm>
        </p:spPr>
        <p:txBody>
          <a:bodyPr>
            <a:normAutofit/>
          </a:bodyPr>
          <a:lstStyle/>
          <a:p>
            <a:r>
              <a:rPr lang="en-US" sz="1800" dirty="0"/>
              <a:t>In summary, our research created models for IMDb rating prediction, with </a:t>
            </a:r>
            <a:r>
              <a:rPr lang="en-US" sz="1800" b="1" dirty="0"/>
              <a:t>XG Boost</a:t>
            </a:r>
            <a:r>
              <a:rPr lang="en-US" sz="1800" dirty="0"/>
              <a:t> standing out as the </a:t>
            </a:r>
            <a:r>
              <a:rPr lang="en-US" sz="1800" b="1" dirty="0"/>
              <a:t>optimal regression model </a:t>
            </a:r>
            <a:r>
              <a:rPr lang="en-US" dirty="0"/>
              <a:t>with the lowest mean squared error</a:t>
            </a:r>
            <a:r>
              <a:rPr lang="en-US" b="1" dirty="0"/>
              <a:t> </a:t>
            </a:r>
            <a:r>
              <a:rPr lang="en-US" sz="1800" dirty="0"/>
              <a:t>and </a:t>
            </a:r>
            <a:r>
              <a:rPr lang="en-US" sz="1800" b="1" dirty="0"/>
              <a:t>Gradient Boosting </a:t>
            </a:r>
            <a:r>
              <a:rPr lang="en-US" sz="1800" dirty="0"/>
              <a:t>achieved 83% accuracy in movie success classification</a:t>
            </a:r>
            <a:r>
              <a:rPr lang="en-US" sz="1800" b="1" dirty="0"/>
              <a:t>(i.e. Classification Building Model)</a:t>
            </a:r>
            <a:r>
              <a:rPr lang="en-US" sz="1800" dirty="0"/>
              <a:t>.</a:t>
            </a:r>
          </a:p>
          <a:p>
            <a:r>
              <a:rPr lang="en-US" sz="1800" dirty="0"/>
              <a:t>HENCE The XG Boost and Gradient Boosting will be preferred for similar predictions in future.  </a:t>
            </a:r>
          </a:p>
          <a:p>
            <a:r>
              <a:rPr lang="en-US" sz="1800" dirty="0"/>
              <a:t>These models help viewers make more informed and enjoyable movie selections, enhancing their cinematic experience.</a:t>
            </a:r>
          </a:p>
          <a:p>
            <a:r>
              <a:rPr lang="en-US" sz="1800" dirty="0"/>
              <a:t>The adaptable datasets remain relevant as new movies release, offering valuable tools for data enthusiasts and analysts in the dynamic film industry.</a:t>
            </a:r>
          </a:p>
        </p:txBody>
      </p:sp>
      <p:pic>
        <p:nvPicPr>
          <p:cNvPr id="5" name="Picture 4">
            <a:extLst>
              <a:ext uri="{FF2B5EF4-FFF2-40B4-BE49-F238E27FC236}">
                <a16:creationId xmlns:a16="http://schemas.microsoft.com/office/drawing/2014/main" id="{AB19D043-413B-FE82-64EA-F1B4DFCED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67" y="4463165"/>
            <a:ext cx="4058817" cy="2257147"/>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66F900C5-B6EF-D123-2F4E-0146EEC26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961" y="4718272"/>
            <a:ext cx="3299528" cy="2002040"/>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8273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2F58-61FD-1F36-30AB-8BCB196B56F5}"/>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Relevance of paper</a:t>
            </a:r>
          </a:p>
        </p:txBody>
      </p:sp>
      <p:sp>
        <p:nvSpPr>
          <p:cNvPr id="3" name="Content Placeholder 2">
            <a:extLst>
              <a:ext uri="{FF2B5EF4-FFF2-40B4-BE49-F238E27FC236}">
                <a16:creationId xmlns:a16="http://schemas.microsoft.com/office/drawing/2014/main" id="{B7396E28-A046-1604-5BF0-B914A9F26D83}"/>
              </a:ext>
            </a:extLst>
          </p:cNvPr>
          <p:cNvSpPr>
            <a:spLocks noGrp="1"/>
          </p:cNvSpPr>
          <p:nvPr>
            <p:ph idx="1"/>
          </p:nvPr>
        </p:nvSpPr>
        <p:spPr/>
        <p:txBody>
          <a:bodyPr>
            <a:normAutofit/>
          </a:bodyPr>
          <a:lstStyle/>
          <a:p>
            <a:r>
              <a:rPr lang="en-US" dirty="0"/>
              <a:t>Movie Industry: The research offers valuable insights for the movie industry. Movie studios and producers can benefit from predicting IMDb ratings to understand potential success, allocate resources effectively, and improve their films.</a:t>
            </a:r>
          </a:p>
          <a:p>
            <a:r>
              <a:rPr lang="en-US" dirty="0"/>
              <a:t>Viewers: Movie enthusiasts can make more informed choices by using the predictive models to anticipate movie quality and suitability to their preferences.</a:t>
            </a:r>
          </a:p>
          <a:p>
            <a:r>
              <a:rPr lang="en-US" b="1" i="1" u="sng" dirty="0"/>
              <a:t>PERSONALISED MOVIE RECOMMENDATIONS:</a:t>
            </a:r>
          </a:p>
          <a:p>
            <a:pPr marL="0" indent="0">
              <a:buNone/>
            </a:pPr>
            <a:r>
              <a:rPr lang="en-US" dirty="0"/>
              <a:t>Another real-life example that can be addressed using these techniques(especially</a:t>
            </a:r>
            <a:r>
              <a:rPr lang="en-US" sz="1800" dirty="0"/>
              <a:t> the classification model building process)</a:t>
            </a:r>
            <a:r>
              <a:rPr lang="en-US" dirty="0"/>
              <a:t>  is personalized movie recommendations:</a:t>
            </a:r>
          </a:p>
          <a:p>
            <a:pPr marL="0" indent="0">
              <a:buNone/>
            </a:pPr>
            <a:r>
              <a:rPr lang="en-US" dirty="0"/>
              <a:t>	By analyzing a user's preferences, historical movie ratings, and other  attributes, the models can predict which movies a viewer might enjoy, enhancing the movie-watching experience and providing tailored recommendations through streaming platforms.</a:t>
            </a:r>
            <a:endParaRPr lang="en-IN" dirty="0"/>
          </a:p>
        </p:txBody>
      </p:sp>
    </p:spTree>
    <p:extLst>
      <p:ext uri="{BB962C8B-B14F-4D97-AF65-F5344CB8AC3E}">
        <p14:creationId xmlns:p14="http://schemas.microsoft.com/office/powerpoint/2010/main" val="25912981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1193</TotalTime>
  <Words>847</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Gill Sans MT</vt:lpstr>
      <vt:lpstr>Söhne</vt:lpstr>
      <vt:lpstr>Times New Roman</vt:lpstr>
      <vt:lpstr>Wingdings 2</vt:lpstr>
      <vt:lpstr>Dividend</vt:lpstr>
      <vt:lpstr>Title of the paper: Predicting the IMDB rating by using EDA and Machine Learning Algorithms  (Dixit,Hussain,Singh,2020)</vt:lpstr>
      <vt:lpstr>Abstract and Keywords</vt:lpstr>
      <vt:lpstr>Introduction &amp; Literature review</vt:lpstr>
      <vt:lpstr>Research Methodology &amp; Conclusion</vt:lpstr>
      <vt:lpstr>Conclusion</vt:lpstr>
      <vt:lpstr>Relevance of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 Predicting the IMDB rating by using EDA and Machine Learning Algorithms(Dixit,Hussain,Singh,2020)</dc:title>
  <dc:creator>ananya pattnaik</dc:creator>
  <cp:lastModifiedBy>ananya pattnaik</cp:lastModifiedBy>
  <cp:revision>4</cp:revision>
  <dcterms:created xsi:type="dcterms:W3CDTF">2023-10-24T16:58:30Z</dcterms:created>
  <dcterms:modified xsi:type="dcterms:W3CDTF">2023-10-25T13:31:27Z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