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"/>
  </p:notesMasterIdLst>
  <p:handoutMasterIdLst>
    <p:handoutMasterId r:id="rId5"/>
  </p:handoutMasterIdLst>
  <p:sldIdLst>
    <p:sldId id="413" r:id="rId2"/>
    <p:sldId id="414" r:id="rId3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376431-0ADB-4B73-9DCA-E5CBE54D4F39}">
          <p14:sldIdLst>
            <p14:sldId id="413"/>
            <p14:sldId id="414"/>
          </p14:sldIdLst>
        </p14:section>
        <p14:section name="Old Tools for CX, May not working" id="{E66E578D-5D60-4DA0-8C51-022B66DBC3D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00FFFF"/>
    <a:srgbClr val="9966FF"/>
    <a:srgbClr val="7AB7E0"/>
    <a:srgbClr val="49A942"/>
    <a:srgbClr val="73C167"/>
    <a:srgbClr val="4E917A"/>
    <a:srgbClr val="76AE99"/>
    <a:srgbClr val="005C42"/>
    <a:srgbClr val="9DC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5" autoAdjust="0"/>
    <p:restoredTop sz="94245" autoAdjust="0"/>
  </p:normalViewPr>
  <p:slideViewPr>
    <p:cSldViewPr snapToGrid="0" showGuides="1">
      <p:cViewPr>
        <p:scale>
          <a:sx n="100" d="100"/>
          <a:sy n="100" d="100"/>
        </p:scale>
        <p:origin x="-1020" y="-342"/>
      </p:cViewPr>
      <p:guideLst>
        <p:guide orient="horz" pos="495"/>
        <p:guide orient="horz" pos="687"/>
        <p:guide pos="5529"/>
        <p:guide pos="2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1965892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176518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795743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4" y="2269331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0" y="0"/>
            <a:ext cx="2439989" cy="4629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2728913" y="3320641"/>
            <a:ext cx="6048375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6713" y="1074738"/>
            <a:ext cx="4032250" cy="339883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628650" indent="-22860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1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 bwMode="gray">
          <a:xfrm>
            <a:off x="4745038" y="1074738"/>
            <a:ext cx="4032250" cy="339883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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628650" indent="-22860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1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/>
          <a:lstStyle>
            <a:lvl1pPr marL="225425" indent="-225425">
              <a:spcBef>
                <a:spcPts val="1200"/>
              </a:spcBef>
              <a:buClr>
                <a:schemeClr val="tx2"/>
              </a:buClr>
              <a:buFont typeface="+mj-lt"/>
              <a:buNone/>
              <a:defRPr sz="3600">
                <a:solidFill>
                  <a:schemeClr val="tx2"/>
                </a:solidFill>
                <a:latin typeface="Verdana" pitchFamily="34" charset="0"/>
              </a:defRPr>
            </a:lvl1pPr>
            <a:lvl2pPr marL="581025" indent="0" algn="l">
              <a:spcBef>
                <a:spcPts val="600"/>
              </a:spcBef>
              <a:buClr>
                <a:schemeClr val="tx2"/>
              </a:buClr>
              <a:buFont typeface="Wingdings" pitchFamily="2" charset="2"/>
              <a:buNone/>
              <a:defRPr sz="18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“Click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949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Verdana" pitchFamily="34" charset="0"/>
            </a:endParaRPr>
          </a:p>
        </p:txBody>
      </p:sp>
      <p:pic>
        <p:nvPicPr>
          <p:cNvPr id="4" name="Picture 3" descr="EMC logo white-lg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8010525" y="4691146"/>
            <a:ext cx="766763" cy="241456"/>
          </a:xfrm>
          <a:prstGeom prst="rect">
            <a:avLst/>
          </a:prstGeom>
        </p:spPr>
      </p:pic>
      <p:pic>
        <p:nvPicPr>
          <p:cNvPr id="5" name="Picture 4" descr="RSA_Division_EMC_logo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gray">
          <a:xfrm>
            <a:off x="366713" y="4684871"/>
            <a:ext cx="596304" cy="27432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accent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795743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0" y="0"/>
            <a:ext cx="2439989" cy="46291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C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Verdana" pitchFamily="34" charset="0"/>
            </a:endParaRPr>
          </a:p>
        </p:txBody>
      </p:sp>
      <p:pic>
        <p:nvPicPr>
          <p:cNvPr id="4" name="Picture 3" descr="EMC logo white-lg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8010525" y="4691146"/>
            <a:ext cx="766763" cy="241456"/>
          </a:xfrm>
          <a:prstGeom prst="rect">
            <a:avLst/>
          </a:prstGeom>
        </p:spPr>
      </p:pic>
      <p:pic>
        <p:nvPicPr>
          <p:cNvPr id="6" name="Picture 5" descr="VMW_09Q3_LOGO_Corp_White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 bwMode="gray">
          <a:xfrm>
            <a:off x="338603" y="4739735"/>
            <a:ext cx="1087981" cy="164592"/>
          </a:xfrm>
          <a:prstGeom prst="rect">
            <a:avLst/>
          </a:prstGeom>
        </p:spPr>
      </p:pic>
      <p:pic>
        <p:nvPicPr>
          <p:cNvPr id="7" name="Picture 6" descr="Cisco_white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 bwMode="gray">
          <a:xfrm>
            <a:off x="4298549" y="4678014"/>
            <a:ext cx="546902" cy="2880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verse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C Blue background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C-no-tag_white_RGB-150dpi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022128" y="1534824"/>
            <a:ext cx="5486400" cy="17665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 bwMode="gray">
          <a:xfrm>
            <a:off x="0" y="0"/>
            <a:ext cx="9144000" cy="4414838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 userDrawn="1"/>
        </p:nvGrpSpPr>
        <p:grpSpPr bwMode="gray">
          <a:xfrm>
            <a:off x="0" y="0"/>
            <a:ext cx="9144000" cy="4414838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657600" y="1411110"/>
            <a:ext cx="5119688" cy="2494845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80000"/>
              </a:lnSpc>
              <a:defRPr sz="9600"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 userDrawn="1"/>
        </p:nvGrpSpPr>
        <p:grpSpPr bwMode="gray">
          <a:xfrm>
            <a:off x="0" y="0"/>
            <a:ext cx="9144000" cy="4414838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795743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4" y="2269332"/>
            <a:ext cx="6048375" cy="21026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33041"/>
            <a:ext cx="5334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600" smtClean="0">
                <a:solidFill>
                  <a:schemeClr val="bg2"/>
                </a:solidFill>
                <a:latin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26" cstate="screen"/>
          <a:srcRect/>
          <a:stretch>
            <a:fillRect/>
          </a:stretch>
        </p:blipFill>
        <p:spPr bwMode="gray">
          <a:xfrm>
            <a:off x="8010525" y="4691146"/>
            <a:ext cx="766763" cy="2414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366714" y="5033041"/>
            <a:ext cx="167674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2"/>
                </a:solidFill>
                <a:latin typeface="+mn-lt"/>
              </a:rPr>
              <a:t>EMC CONFIDENTIAL—INTERNAL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97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93" r:id="rId14"/>
    <p:sldLayoutId id="2147483692" r:id="rId15"/>
    <p:sldLayoutId id="2147483682" r:id="rId16"/>
    <p:sldLayoutId id="2147483684" r:id="rId17"/>
    <p:sldLayoutId id="2147483686" r:id="rId18"/>
    <p:sldLayoutId id="2147483689" r:id="rId19"/>
    <p:sldLayoutId id="2147483690" r:id="rId20"/>
    <p:sldLayoutId id="2147483688" r:id="rId21"/>
    <p:sldLayoutId id="2147483695" r:id="rId22"/>
    <p:sldLayoutId id="2147483691" r:id="rId23"/>
    <p:sldLayoutId id="2147483687" r:id="rId2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utsnarscan1/narscandisks.html" TargetMode="Externa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0.241.171.170/speed.corp.emc.com" TargetMode="Externa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49238"/>
            <a:ext cx="8410575" cy="460375"/>
          </a:xfrm>
        </p:spPr>
        <p:txBody>
          <a:bodyPr/>
          <a:lstStyle/>
          <a:p>
            <a:r>
              <a:rPr lang="en-US" dirty="0" err="1" smtClean="0"/>
              <a:t>NARscandisks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14339" y="762001"/>
            <a:ext cx="8410574" cy="3781424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Installation Path: </a:t>
            </a:r>
          </a:p>
          <a:p>
            <a:pPr marL="0" indent="0">
              <a:buNone/>
            </a:pPr>
            <a:r>
              <a:rPr lang="en-US" sz="1400" dirty="0">
                <a:hlinkClick r:id="rId3" tooltip="http://autsnarscan1/narscandisks.html"/>
              </a:rPr>
              <a:t>http://</a:t>
            </a:r>
            <a:r>
              <a:rPr lang="en-US" sz="1400" dirty="0" smtClean="0">
                <a:hlinkClick r:id="rId3" tooltip="http://autsnarscan1/narscandisks.html"/>
              </a:rPr>
              <a:t>autsnarscan1/narscandisks.html</a:t>
            </a:r>
            <a:r>
              <a:rPr lang="en-US" sz="1400" dirty="0" smtClean="0"/>
              <a:t> 	use online version or just download the *.exe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Comments: </a:t>
            </a:r>
          </a:p>
          <a:p>
            <a:pPr marL="0" indent="0">
              <a:buNone/>
            </a:pPr>
            <a:r>
              <a:rPr lang="en-US" sz="1400" dirty="0"/>
              <a:t>It is a great tool to help engineer to analysis performance related issue more efficiently. It can scan </a:t>
            </a:r>
            <a:r>
              <a:rPr lang="en-US" sz="1400" dirty="0" smtClean="0"/>
              <a:t>out the general performance issue very quickly, like: disk overloaded</a:t>
            </a:r>
            <a:r>
              <a:rPr lang="en-US" sz="1400" dirty="0"/>
              <a:t>, force </a:t>
            </a:r>
            <a:r>
              <a:rPr lang="en-US" sz="1400" dirty="0" smtClean="0"/>
              <a:t>flushing, queue full, BE bandwidth overload, and etc. </a:t>
            </a:r>
            <a:r>
              <a:rPr lang="en-US" sz="1400" dirty="0"/>
              <a:t>After using this tool, you can check the NAR file in details in </a:t>
            </a:r>
            <a:r>
              <a:rPr lang="en-US" sz="1400" dirty="0" err="1"/>
              <a:t>Unisphere</a:t>
            </a:r>
            <a:r>
              <a:rPr lang="en-US" sz="1400" dirty="0"/>
              <a:t> more </a:t>
            </a:r>
            <a:r>
              <a:rPr lang="en-US" sz="1400" dirty="0" smtClean="0"/>
              <a:t>specifically.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Details: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autsnarscan1/narscandisks.html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NARscandisk0.wrf</a:t>
            </a:r>
          </a:p>
        </p:txBody>
      </p:sp>
      <p:pic>
        <p:nvPicPr>
          <p:cNvPr id="13315" name="Picture 3" hidden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3100388"/>
            <a:ext cx="66484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6" y="1630599"/>
            <a:ext cx="5114924" cy="316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264727"/>
              </p:ext>
            </p:extLst>
          </p:nvPr>
        </p:nvGraphicFramePr>
        <p:xfrm>
          <a:off x="2857500" y="4019550"/>
          <a:ext cx="863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Packager Shell Object" showAsIcon="1" r:id="rId6" imgW="864000" imgH="518400" progId="Package">
                  <p:embed/>
                </p:oleObj>
              </mc:Choice>
              <mc:Fallback>
                <p:oleObj name="Packager Shell Object" showAsIcon="1" r:id="rId6" imgW="864000" imgH="518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7500" y="4019550"/>
                        <a:ext cx="863600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430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49238"/>
            <a:ext cx="8410575" cy="460375"/>
          </a:xfrm>
        </p:spPr>
        <p:txBody>
          <a:bodyPr/>
          <a:lstStyle/>
          <a:p>
            <a:r>
              <a:rPr lang="en-US" dirty="0" err="1" smtClean="0"/>
              <a:t>Perf_trace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14339" y="762001"/>
            <a:ext cx="8410574" cy="3781424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Installation Path: </a:t>
            </a:r>
          </a:p>
          <a:p>
            <a:pPr marL="0" indent="0">
              <a:buNone/>
            </a:pPr>
            <a:r>
              <a:rPr lang="en-US" sz="1400" dirty="0"/>
              <a:t>The </a:t>
            </a:r>
            <a:r>
              <a:rPr lang="en-US" sz="1400" dirty="0" err="1"/>
              <a:t>Perf_trace</a:t>
            </a:r>
            <a:r>
              <a:rPr lang="en-US" sz="1400" dirty="0"/>
              <a:t> tool can be found on the </a:t>
            </a:r>
            <a:r>
              <a:rPr lang="en-US" sz="1400" dirty="0">
                <a:hlinkClick r:id="rId3" tooltip="speed.corp.emc.com"/>
              </a:rPr>
              <a:t>SPEED</a:t>
            </a:r>
            <a:r>
              <a:rPr lang="en-US" sz="1400" dirty="0"/>
              <a:t> website. It can be downloaded directly from the menu bar on SPEED - Tools -&gt; Resources/Tools/Links.</a:t>
            </a:r>
          </a:p>
          <a:p>
            <a:pPr marL="0" indent="0">
              <a:buNone/>
            </a:pPr>
            <a:r>
              <a:rPr lang="en-US" sz="1400" dirty="0"/>
              <a:t>Note: Only CSPEED members have access to this tool on the SPEED website.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Comments: </a:t>
            </a:r>
          </a:p>
          <a:p>
            <a:pPr marL="0" indent="0">
              <a:buNone/>
            </a:pPr>
            <a:r>
              <a:rPr lang="en-US" sz="1400" dirty="0" err="1" smtClean="0"/>
              <a:t>PERF_trace</a:t>
            </a:r>
            <a:r>
              <a:rPr lang="en-US" sz="1400" dirty="0" smtClean="0"/>
              <a:t> </a:t>
            </a:r>
            <a:r>
              <a:rPr lang="en-US" sz="1400" dirty="0"/>
              <a:t>is a tool which automates the collection of </a:t>
            </a:r>
            <a:r>
              <a:rPr lang="en-US" sz="1400" dirty="0" smtClean="0"/>
              <a:t>RBA </a:t>
            </a:r>
            <a:r>
              <a:rPr lang="en-US" sz="1400" dirty="0"/>
              <a:t>traces. This tool is only available for </a:t>
            </a:r>
            <a:r>
              <a:rPr lang="en-US" sz="1400" dirty="0" err="1"/>
              <a:t>CLARiiON</a:t>
            </a:r>
            <a:r>
              <a:rPr lang="en-US" sz="1400" dirty="0"/>
              <a:t> arrays running Release 29 and higher. For arrays running an older Flare code you must still collect these RBA traces manually by connection to the SP via </a:t>
            </a:r>
            <a:r>
              <a:rPr lang="en-US" sz="1400" dirty="0" err="1"/>
              <a:t>emcremote</a:t>
            </a:r>
            <a:r>
              <a:rPr lang="en-US" sz="1400" dirty="0"/>
              <a:t>.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Details:</a:t>
            </a:r>
          </a:p>
          <a:p>
            <a:pPr marL="0" indent="0">
              <a:buNone/>
            </a:pPr>
            <a:r>
              <a:rPr lang="en-US" sz="1400" dirty="0" err="1"/>
              <a:t>PERF_trace</a:t>
            </a:r>
            <a:r>
              <a:rPr lang="en-US" sz="1400" dirty="0"/>
              <a:t> User </a:t>
            </a:r>
            <a:r>
              <a:rPr lang="en-US" sz="1400" dirty="0" smtClean="0"/>
              <a:t>Manual.pdf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Demo: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Perf_trace.wrf</a:t>
            </a:r>
            <a:endParaRPr lang="en-US" sz="1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5" name="Picture 3" hidden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3100388"/>
            <a:ext cx="66484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397482"/>
              </p:ext>
            </p:extLst>
          </p:nvPr>
        </p:nvGraphicFramePr>
        <p:xfrm>
          <a:off x="3800475" y="4019550"/>
          <a:ext cx="6556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Packager Shell Object" showAsIcon="1" r:id="rId5" imgW="655200" imgH="518400" progId="Package">
                  <p:embed/>
                </p:oleObj>
              </mc:Choice>
              <mc:Fallback>
                <p:oleObj name="Packager Shell Object" showAsIcon="1" r:id="rId5" imgW="655200" imgH="518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0475" y="4019550"/>
                        <a:ext cx="655638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70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MC 16x9 templat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EMC 16x9 template</Template>
  <TotalTime>41279</TotalTime>
  <Words>112</Words>
  <Application>Microsoft Office PowerPoint</Application>
  <PresentationFormat>On-screen Show (16:9)</PresentationFormat>
  <Paragraphs>19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EMC 16x9 template</vt:lpstr>
      <vt:lpstr>Package</vt:lpstr>
      <vt:lpstr>Packager Shell Object</vt:lpstr>
      <vt:lpstr>NARscandisks</vt:lpstr>
      <vt:lpstr>Perf_trace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rogovm</dc:creator>
  <cp:lastModifiedBy>EMC</cp:lastModifiedBy>
  <cp:revision>358</cp:revision>
  <dcterms:created xsi:type="dcterms:W3CDTF">2013-02-17T18:57:00Z</dcterms:created>
  <dcterms:modified xsi:type="dcterms:W3CDTF">2014-05-07T02:03:42Z</dcterms:modified>
</cp:coreProperties>
</file>