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0" r:id="rId2"/>
    <p:sldMasterId id="2147483763" r:id="rId3"/>
    <p:sldMasterId id="2147483770" r:id="rId4"/>
    <p:sldMasterId id="2147483784" r:id="rId5"/>
    <p:sldMasterId id="2147483797" r:id="rId6"/>
  </p:sldMasterIdLst>
  <p:notesMasterIdLst>
    <p:notesMasterId r:id="rId11"/>
  </p:notesMasterIdLst>
  <p:sldIdLst>
    <p:sldId id="256" r:id="rId7"/>
    <p:sldId id="257" r:id="rId8"/>
    <p:sldId id="258" r:id="rId9"/>
    <p:sldId id="259" r:id="rId10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3">
          <p15:clr>
            <a:srgbClr val="A4A3A4"/>
          </p15:clr>
        </p15:guide>
        <p15:guide id="2" orient="horz" pos="252">
          <p15:clr>
            <a:srgbClr val="A4A3A4"/>
          </p15:clr>
        </p15:guide>
        <p15:guide id="3" orient="horz" pos="3899">
          <p15:clr>
            <a:srgbClr val="A4A3A4"/>
          </p15:clr>
        </p15:guide>
        <p15:guide id="4" orient="horz" pos="816">
          <p15:clr>
            <a:srgbClr val="A4A3A4"/>
          </p15:clr>
        </p15:guide>
        <p15:guide id="5" orient="horz" pos="4073">
          <p15:clr>
            <a:srgbClr val="A4A3A4"/>
          </p15:clr>
        </p15:guide>
        <p15:guide id="6" orient="horz" pos="2200">
          <p15:clr>
            <a:srgbClr val="A4A3A4"/>
          </p15:clr>
        </p15:guide>
        <p15:guide id="7" orient="horz" pos="2233">
          <p15:clr>
            <a:srgbClr val="A4A3A4"/>
          </p15:clr>
        </p15:guide>
        <p15:guide id="8" pos="249">
          <p15:clr>
            <a:srgbClr val="A4A3A4"/>
          </p15:clr>
        </p15:guide>
        <p15:guide id="9" pos="7433">
          <p15:clr>
            <a:srgbClr val="A4A3A4"/>
          </p15:clr>
        </p15:guide>
        <p15:guide id="10" pos="3825">
          <p15:clr>
            <a:srgbClr val="A4A3A4"/>
          </p15:clr>
        </p15:guide>
        <p15:guide id="11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7551" autoAdjust="0"/>
  </p:normalViewPr>
  <p:slideViewPr>
    <p:cSldViewPr snapToGrid="0">
      <p:cViewPr varScale="1">
        <p:scale>
          <a:sx n="118" d="100"/>
          <a:sy n="118" d="100"/>
        </p:scale>
        <p:origin x="156" y="222"/>
      </p:cViewPr>
      <p:guideLst>
        <p:guide orient="horz" pos="783"/>
        <p:guide orient="horz" pos="252"/>
        <p:guide orient="horz" pos="3899"/>
        <p:guide orient="horz" pos="816"/>
        <p:guide orient="horz" pos="4073"/>
        <p:guide orient="horz" pos="2200"/>
        <p:guide orient="horz" pos="2233"/>
        <p:guide pos="249"/>
        <p:guide pos="7433"/>
        <p:guide pos="382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71C2-B73A-4E7D-B655-97DE34C02FC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1D67-4808-4996-904F-1BAD8A14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Well Program allows companies to plan, approve, and monitor each phase of the well construction process based on a company’s unique processes and business rules. The foundation of these workflows are created using DecisionSpace Business Process Management (BPM).</a:t>
            </a:r>
          </a:p>
          <a:p>
            <a:r>
              <a:rPr lang="en-CA" dirty="0" smtClean="0"/>
              <a:t>Since DWP is focused</a:t>
            </a:r>
            <a:r>
              <a:rPr lang="en-CA" baseline="0" dirty="0" smtClean="0"/>
              <a:t> on guiding your end to end workflow it is imperative that you collect as much information as you can from the Company. </a:t>
            </a:r>
          </a:p>
          <a:p>
            <a:r>
              <a:rPr lang="en-CA" baseline="0" dirty="0" smtClean="0"/>
              <a:t>Such as their Processes, Structure, Workflows and Business Rules. </a:t>
            </a:r>
          </a:p>
          <a:p>
            <a:r>
              <a:rPr lang="en-CA" baseline="0" dirty="0" smtClean="0"/>
              <a:t>You will need this information to build the DWP workflows that meet the clients specific needs.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1D67-4808-4996-904F-1BAD8A14F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Well Program allows companies to plan, approve, and monitor each phase of the well construction process based on a company’s unique processes and business rules. The foundation of these workflows are created using DecisionSpace Business Process Management (BPM).</a:t>
            </a:r>
          </a:p>
          <a:p>
            <a:r>
              <a:rPr lang="en-CA" dirty="0" smtClean="0"/>
              <a:t>Since DWP is focused</a:t>
            </a:r>
            <a:r>
              <a:rPr lang="en-CA" baseline="0" dirty="0" smtClean="0"/>
              <a:t> on guiding your end to end workflow it is imperative that you collect as much information as you can from the Company. </a:t>
            </a:r>
          </a:p>
          <a:p>
            <a:r>
              <a:rPr lang="en-CA" baseline="0" dirty="0" smtClean="0"/>
              <a:t>Such as their Processes, Structure, Workflows and Business Rules. </a:t>
            </a:r>
          </a:p>
          <a:p>
            <a:r>
              <a:rPr lang="en-CA" baseline="0" dirty="0" smtClean="0"/>
              <a:t>You will need this information to build the DWP workflows that meet the clients specific needs.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1D67-4808-4996-904F-1BAD8A14F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Well Program allows companies to plan, approve, and monitor each phase of the well construction process based on a company’s unique processes and business rules. The foundation of these workflows are created using DecisionSpace Business Process Management (BPM).</a:t>
            </a:r>
          </a:p>
          <a:p>
            <a:r>
              <a:rPr lang="en-CA" dirty="0" smtClean="0"/>
              <a:t>Since DWP is focused</a:t>
            </a:r>
            <a:r>
              <a:rPr lang="en-CA" baseline="0" dirty="0" smtClean="0"/>
              <a:t> on guiding your end to end workflow it is imperative that you collect as much information as you can from the Company. </a:t>
            </a:r>
          </a:p>
          <a:p>
            <a:r>
              <a:rPr lang="en-CA" baseline="0" dirty="0" smtClean="0"/>
              <a:t>Such as their Processes, Structure, Workflows and Business Rules. </a:t>
            </a:r>
          </a:p>
          <a:p>
            <a:r>
              <a:rPr lang="en-CA" baseline="0" dirty="0" smtClean="0"/>
              <a:t>You will need this information to build the DWP workflows that meet the clients specific needs.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1D67-4808-4996-904F-1BAD8A14F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eg"/><Relationship Id="rId11" Type="http://schemas.openxmlformats.org/officeDocument/2006/relationships/image" Target="../media/image3.jpeg"/><Relationship Id="rId5" Type="http://schemas.openxmlformats.org/officeDocument/2006/relationships/image" Target="../media/image10.jpeg"/><Relationship Id="rId10" Type="http://schemas.openxmlformats.org/officeDocument/2006/relationships/image" Target="../media/image2.jpeg"/><Relationship Id="rId4" Type="http://schemas.openxmlformats.org/officeDocument/2006/relationships/image" Target="../media/image9.jpeg"/><Relationship Id="rId9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8.jpeg"/><Relationship Id="rId5" Type="http://schemas.openxmlformats.org/officeDocument/2006/relationships/image" Target="../media/image24.jpeg"/><Relationship Id="rId4" Type="http://schemas.openxmlformats.org/officeDocument/2006/relationships/image" Target="../media/image27.jpe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6631" y="2556164"/>
            <a:ext cx="6739325" cy="1033638"/>
          </a:xfrm>
        </p:spPr>
        <p:txBody>
          <a:bodyPr tIns="0" rIns="0" anchor="b" anchorCtr="0"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6631" y="3664441"/>
            <a:ext cx="6739325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133694" y="3509116"/>
            <a:ext cx="2940423" cy="207190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219792" y="3612711"/>
            <a:ext cx="6570908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395288"/>
            <a:ext cx="11404600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Case Study Template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817" y="1296989"/>
            <a:ext cx="7273072" cy="4891086"/>
          </a:xfrm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2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395289" y="1296989"/>
            <a:ext cx="4086403" cy="4891087"/>
          </a:xfrm>
          <a:ln w="19050">
            <a:noFill/>
            <a:miter lim="800000"/>
          </a:ln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Image or Chart Placeholder</a:t>
            </a:r>
          </a:p>
        </p:txBody>
      </p:sp>
      <p:sp>
        <p:nvSpPr>
          <p:cNvPr id="4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38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4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09" y="395350"/>
            <a:ext cx="11402807" cy="5792725"/>
            <a:chOff x="392826" y="395350"/>
            <a:chExt cx="11609268" cy="5792725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395350"/>
              <a:ext cx="8371762" cy="5792725"/>
              <a:chOff x="392826" y="395350"/>
              <a:chExt cx="8371762" cy="5375506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8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8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8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8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395350"/>
              <a:ext cx="3191909" cy="5792725"/>
              <a:chOff x="8486122" y="395350"/>
              <a:chExt cx="3191909" cy="5792725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89"/>
            <a:ext cx="11400188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0" y="6188076"/>
            <a:ext cx="393192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0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5998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3" y="6188075"/>
            <a:ext cx="393192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2" y="3314673"/>
            <a:ext cx="4904312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4" y="4767359"/>
            <a:ext cx="4904311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52" name="Picture 51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95350"/>
            <a:ext cx="3452424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h164554\Desktop\Global Marketing Files\Graphics, Images, Photos\Permedia_Suite_brittlene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7388455" y="395350"/>
            <a:ext cx="4414391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spwest/sites/MarketingCentral/Landmark%20Screenshots/wellplanning1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558" y="395352"/>
            <a:ext cx="3452770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spwest/sites/MarketingCentral/Landmark%20Screenshots/Petrophysics_Banner_shutterstock_274708658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4779" y="3093926"/>
            <a:ext cx="154467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http://spwest/sites/MarketingCentral/Landmark%20Screenshots/Volume-Render-With-Salt2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093926"/>
            <a:ext cx="1536308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h164554\Pictures\electronic%20disc000016032699web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3145" y="3093925"/>
            <a:ext cx="2816846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1" y="5091040"/>
            <a:ext cx="3097033" cy="2471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34574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752532" y="3092924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752532" y="4545609"/>
            <a:ext cx="5042943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9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49" y="3093923"/>
            <a:ext cx="34559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898" y="3093923"/>
            <a:ext cx="2498550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pic>
        <p:nvPicPr>
          <p:cNvPr id="32" name="Picture 31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53" y="395353"/>
            <a:ext cx="4725322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49" y="395351"/>
            <a:ext cx="3134464" cy="2649539"/>
          </a:xfrm>
          <a:prstGeom prst="rect">
            <a:avLst/>
          </a:prstGeom>
        </p:spPr>
      </p:pic>
      <p:pic>
        <p:nvPicPr>
          <p:cNvPr id="34" name="Picture 33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2940" y="395352"/>
            <a:ext cx="3452426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0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2065"/>
            <a:ext cx="5430503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4" y="3664442"/>
            <a:ext cx="5430503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39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226631" y="2556164"/>
            <a:ext cx="6739325" cy="1033638"/>
          </a:xfrm>
        </p:spPr>
        <p:txBody>
          <a:bodyPr tIns="0" rIns="0" anchor="b" anchorCtr="0"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5226631" y="3664441"/>
            <a:ext cx="6739325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grpSp>
        <p:nvGrpSpPr>
          <p:cNvPr id="34" name="Group 33"/>
          <p:cNvGrpSpPr/>
          <p:nvPr/>
        </p:nvGrpSpPr>
        <p:grpSpPr bwMode="black">
          <a:xfrm>
            <a:off x="1133694" y="3509116"/>
            <a:ext cx="2940423" cy="207190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219792" y="3612711"/>
            <a:ext cx="6570908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3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2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4"/>
            <a:ext cx="3097033" cy="247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119814" y="1763320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119814" y="3664140"/>
            <a:ext cx="568007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78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1128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6491"/>
            <a:ext cx="5680076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5236"/>
          <a:stretch/>
        </p:blipFill>
        <p:spPr>
          <a:xfrm>
            <a:off x="393009" y="395352"/>
            <a:ext cx="5360521" cy="60705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4"/>
            <a:ext cx="3097033" cy="247181"/>
          </a:xfrm>
          <a:prstGeom prst="rect">
            <a:avLst/>
          </a:prstGeom>
        </p:spPr>
      </p:pic>
      <p:pic>
        <p:nvPicPr>
          <p:cNvPr id="7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009" y="395351"/>
            <a:ext cx="5360521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119814" y="1761126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119813" y="3666489"/>
            <a:ext cx="568007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ooter Placeholder 4"/>
          <p:cNvSpPr txBox="1">
            <a:spLocks/>
          </p:cNvSpPr>
          <p:nvPr/>
        </p:nvSpPr>
        <p:spPr>
          <a:xfrm>
            <a:off x="515809" y="6513858"/>
            <a:ext cx="145713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9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2979" r="9652" b="17430"/>
          <a:stretch/>
        </p:blipFill>
        <p:spPr bwMode="auto">
          <a:xfrm>
            <a:off x="3" y="0"/>
            <a:ext cx="12188822" cy="61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9814" y="395289"/>
            <a:ext cx="6069011" cy="23247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8849" y="973691"/>
            <a:ext cx="5461039" cy="847663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8850" y="1873739"/>
            <a:ext cx="5461037" cy="846312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© 2016 Halliburton. All rights reserved.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48" y="741217"/>
            <a:ext cx="3097033" cy="2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1"/>
            <a:ext cx="11404601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4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2" y="3092924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2" y="4545609"/>
            <a:ext cx="5042943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49" y="3093923"/>
            <a:ext cx="34559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898" y="3093923"/>
            <a:ext cx="2498550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53" y="395353"/>
            <a:ext cx="4725322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49" y="395351"/>
            <a:ext cx="3134464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2940" y="395352"/>
            <a:ext cx="3452426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1" y="1296991"/>
            <a:ext cx="5676899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9973" indent="-22380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1"/>
            <a:ext cx="5680076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914269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419" indent="-23015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888858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1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1" y="255586"/>
            <a:ext cx="11402807" cy="6072258"/>
            <a:chOff x="392826" y="255584"/>
            <a:chExt cx="11609268" cy="6072258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7"/>
              <a:chOff x="392826" y="265651"/>
              <a:chExt cx="8371762" cy="5634904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8"/>
              <a:chOff x="8486122" y="255584"/>
              <a:chExt cx="3191909" cy="6072258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1"/>
            <a:ext cx="11400188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2" y="6188077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1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0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4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20" name="Group 819"/>
          <p:cNvGrpSpPr/>
          <p:nvPr/>
        </p:nvGrpSpPr>
        <p:grpSpPr>
          <a:xfrm>
            <a:off x="393009" y="395350"/>
            <a:ext cx="11402807" cy="5792725"/>
            <a:chOff x="392826" y="395350"/>
            <a:chExt cx="11609268" cy="5792725"/>
          </a:xfrm>
          <a:solidFill>
            <a:schemeClr val="bg2"/>
          </a:solidFill>
        </p:grpSpPr>
        <p:grpSp>
          <p:nvGrpSpPr>
            <p:cNvPr id="821" name="Group 820"/>
            <p:cNvGrpSpPr/>
            <p:nvPr/>
          </p:nvGrpSpPr>
          <p:grpSpPr>
            <a:xfrm>
              <a:off x="392826" y="395350"/>
              <a:ext cx="8371762" cy="5792725"/>
              <a:chOff x="392826" y="395350"/>
              <a:chExt cx="8371762" cy="5375506"/>
            </a:xfrm>
            <a:grpFill/>
          </p:grpSpPr>
          <p:sp>
            <p:nvSpPr>
              <p:cNvPr id="957" name="Rectangle 956"/>
              <p:cNvSpPr/>
              <p:nvPr/>
            </p:nvSpPr>
            <p:spPr>
              <a:xfrm>
                <a:off x="39317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71688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104060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36432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68803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201175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2335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265918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98289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30661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63033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39540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492519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524891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55726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58963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622006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65437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686749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719121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75149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39282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71654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04025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136397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168769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201140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2335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265883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298255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330626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362998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395370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492485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524856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55722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589600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621971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65434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686715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719086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75145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9282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71654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104025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136397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168769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201140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2335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265883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298255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330626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362998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395370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492485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524856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55722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589600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621971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65434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686715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719086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75145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39282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71654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104025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136397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68769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201140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2335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265883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8" name="Rectangle 1027"/>
              <p:cNvSpPr/>
              <p:nvPr/>
            </p:nvSpPr>
            <p:spPr>
              <a:xfrm>
                <a:off x="298255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9" name="Rectangle 1028"/>
              <p:cNvSpPr/>
              <p:nvPr/>
            </p:nvSpPr>
            <p:spPr>
              <a:xfrm>
                <a:off x="330626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362998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95370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492485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524856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5722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589600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21971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65434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686715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719086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75145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39282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71654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04025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36397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68769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01140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2335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265883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298255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330626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362998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395370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492485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524856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55722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589600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621971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65434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686715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719086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75145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39282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71654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104025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136397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168769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201140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2335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265883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298255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330626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362998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395370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492485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524856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55722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589600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621971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65434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686715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719086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75145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39282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71654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104025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136397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168769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201140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2335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265883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298255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330626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362998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395370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492485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524856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55722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89600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21971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5434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686715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719086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75145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39282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71654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04025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36397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68769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201140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335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265883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298255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330626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362998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395370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492485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524856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55722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589600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621971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65434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686715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719086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75145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39282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71654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104025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136397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168769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201140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2335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265883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298255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330626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362998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395370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492485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524856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55722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589600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621971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65434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686715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719086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75145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39317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71688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104060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136432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168803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201175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2335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265918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298289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330661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363033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39540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492519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524891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55726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58963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622006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5437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6749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19121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75149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39317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71688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4060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36432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68803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201175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2335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65918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298289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30661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363033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39540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492519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524891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55726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58963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622006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65437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686749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719121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75149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39317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71688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104060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136432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168803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201175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2335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265918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298289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330661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363033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39540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492519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524891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55726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58963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622006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65437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686749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719121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75149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9" name="Rectangle 1208"/>
              <p:cNvSpPr>
                <a:spLocks noChangeAspect="1"/>
              </p:cNvSpPr>
              <p:nvPr/>
            </p:nvSpPr>
            <p:spPr>
              <a:xfrm>
                <a:off x="39282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71654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104025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136397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168769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201140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2335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265883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298255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330626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362998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395370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492485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524856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55722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589600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621971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65434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86715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719086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145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427776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427741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427741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427741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427741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427741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427741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427741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427741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427776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427776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27776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427741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460148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460113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460113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460113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460113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460113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460113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460113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460113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460148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460148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460148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460113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783864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783829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783829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783829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783829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83829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783829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783829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783829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783864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783864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783864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783829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81623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81620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81620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81620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81620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81620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81620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81620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81620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1623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81623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81623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81620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8486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8486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8486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8486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8486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8486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8486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8486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8486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8486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8486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8486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8486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>
              <a:off x="8810185" y="395350"/>
              <a:ext cx="3191909" cy="5792725"/>
              <a:chOff x="8486122" y="395350"/>
              <a:chExt cx="3191909" cy="5792725"/>
            </a:xfrm>
            <a:grpFill/>
          </p:grpSpPr>
          <p:sp>
            <p:nvSpPr>
              <p:cNvPr id="823" name="Rectangle 822"/>
              <p:cNvSpPr/>
              <p:nvPr/>
            </p:nvSpPr>
            <p:spPr>
              <a:xfrm>
                <a:off x="848646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881018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913390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457616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781332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10504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0428764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075248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107619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1399911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848612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880983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913355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9457270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9780986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1010470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10428418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1075213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1107584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11399565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848612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880983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913355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9457270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9780986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010470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10428418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1075213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1107584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11399565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848612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880983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913355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9457270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9780986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1010470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10428418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75213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07584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1399565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848612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880983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913355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9457270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9780986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1010470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10428418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1075213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1107584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11399565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48612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880983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13355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9457270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9780986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010470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0428418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075213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1107584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11399565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848612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880983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913355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9457270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9780986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1010470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10428418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1075213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1107584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1399565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848612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880983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913355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9457270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9780986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1010470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10428418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1075213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1107584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11399565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848612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880983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913355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457270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780986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10470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0428418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075213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107584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1399565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848646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881018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913390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9457616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9781332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1010504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10428764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1075248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1107619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11399911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848646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881018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913390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9457616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9781332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010504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10428764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1075248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1107619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11399911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848646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881018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913390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9457616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9781332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1010504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10428764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75248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07619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1399911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848612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880983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913355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9457270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9780986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1010470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10428418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1075213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1107584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11399565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95" name="Rectangle 1294"/>
          <p:cNvSpPr/>
          <p:nvPr/>
        </p:nvSpPr>
        <p:spPr>
          <a:xfrm>
            <a:off x="0" y="6188076"/>
            <a:ext cx="393192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96" name="Rectangle 1295"/>
          <p:cNvSpPr/>
          <p:nvPr/>
        </p:nvSpPr>
        <p:spPr>
          <a:xfrm>
            <a:off x="0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97" name="Rectangle 1296"/>
          <p:cNvSpPr/>
          <p:nvPr/>
        </p:nvSpPr>
        <p:spPr>
          <a:xfrm>
            <a:off x="11795998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98" name="Rectangle 1297"/>
          <p:cNvSpPr/>
          <p:nvPr/>
        </p:nvSpPr>
        <p:spPr>
          <a:xfrm>
            <a:off x="11795633" y="6188075"/>
            <a:ext cx="393192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88824" cy="61825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24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FE15 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7589" y="1867107"/>
            <a:ext cx="5691006" cy="1470025"/>
          </a:xfrm>
        </p:spPr>
        <p:txBody>
          <a:bodyPr tIns="0" anchor="b" anchorCtr="0"/>
          <a:lstStyle>
            <a:lvl1pPr algn="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589" y="3364881"/>
            <a:ext cx="5691006" cy="1456461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tx1"/>
                </a:solidFill>
              </a:defRPr>
            </a:lvl1pPr>
            <a:lvl2pPr marL="45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2893" y="6266630"/>
            <a:ext cx="2694811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121" y="1438276"/>
            <a:ext cx="11196637" cy="463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118" y="1438277"/>
            <a:ext cx="5499100" cy="46307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5" y="1438277"/>
            <a:ext cx="5545137" cy="46307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8"/>
            <a:ext cx="11404600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3" y="1762064"/>
            <a:ext cx="5430503" cy="1827738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3" y="3664441"/>
            <a:ext cx="5430503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2" y="3283837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62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15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652" y="2365378"/>
            <a:ext cx="11254558" cy="893763"/>
          </a:xfrm>
        </p:spPr>
        <p:txBody>
          <a:bodyPr anchor="b" anchorCtr="0">
            <a:noAutofit/>
          </a:bodyPr>
          <a:lstStyle>
            <a:lvl1pPr>
              <a:defRPr sz="1867"/>
            </a:lvl1pPr>
          </a:lstStyle>
          <a:p>
            <a:pPr lvl="0"/>
            <a:r>
              <a:rPr lang="en-US" dirty="0" smtClean="0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133" y="3274219"/>
            <a:ext cx="11264081" cy="1119188"/>
          </a:xfrm>
        </p:spPr>
        <p:txBody>
          <a:bodyPr anchor="t" anchorCtr="0"/>
          <a:lstStyle>
            <a:lvl1pPr algn="l">
              <a:defRPr sz="2399" b="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6633" y="2556167"/>
            <a:ext cx="6739325" cy="1033639"/>
          </a:xfrm>
        </p:spPr>
        <p:txBody>
          <a:bodyPr tIns="0" rIns="0" anchor="b" anchorCtr="0"/>
          <a:lstStyle>
            <a:lvl1pPr>
              <a:defRPr sz="2399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6633" y="3664442"/>
            <a:ext cx="6739325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867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133696" y="3509119"/>
            <a:ext cx="2940423" cy="207191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219794" y="3612714"/>
            <a:ext cx="6570908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97036" y="6142616"/>
            <a:ext cx="2291790" cy="715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spcFirstLastPara="0" vertOverflow="overflow" horzOverflow="overflow" vert="horz" wrap="square" lIns="91424" tIns="91424" rIns="91424" bIns="91424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4" y="3092925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3" y="4545613"/>
            <a:ext cx="5042942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093927"/>
            <a:ext cx="34559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899" y="3093927"/>
            <a:ext cx="2498550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56" y="395356"/>
            <a:ext cx="4725322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49" y="395354"/>
            <a:ext cx="3134464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2941" y="395352"/>
            <a:ext cx="3452426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1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6" y="1762066"/>
            <a:ext cx="5430503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6" y="3664442"/>
            <a:ext cx="5430503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40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6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3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4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3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5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012" y="395353"/>
            <a:ext cx="5360521" cy="6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1130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6492"/>
            <a:ext cx="5680076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7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" y="4"/>
            <a:ext cx="12188824" cy="6182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9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2"/>
            <a:ext cx="11404601" cy="4891087"/>
          </a:xfrm>
        </p:spPr>
        <p:txBody>
          <a:bodyPr/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5987" indent="-1698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09" indent="-2317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32" indent="-22062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3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3" y="1296992"/>
            <a:ext cx="5676899" cy="4891087"/>
          </a:xfrm>
        </p:spPr>
        <p:txBody>
          <a:bodyPr>
            <a:normAutofit/>
          </a:bodyPr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745987" indent="-1698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09" indent="-2317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9907" indent="-223797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2"/>
            <a:ext cx="5680076" cy="4891087"/>
          </a:xfrm>
        </p:spPr>
        <p:txBody>
          <a:bodyPr>
            <a:normAutofit/>
          </a:bodyPr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9142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544355" indent="-230146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888779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3320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4" y="3664140"/>
            <a:ext cx="568007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54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Footnotes are 9pt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2" y="255587"/>
            <a:ext cx="11402807" cy="6072261"/>
            <a:chOff x="392826" y="255585"/>
            <a:chExt cx="11609268" cy="6072257"/>
          </a:xfrm>
          <a:solidFill>
            <a:schemeClr val="accent4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5"/>
              <a:ext cx="8371762" cy="6072255"/>
              <a:chOff x="392826" y="265652"/>
              <a:chExt cx="8371762" cy="5634903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5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8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5"/>
              <a:ext cx="3191909" cy="6072257"/>
              <a:chOff x="8486122" y="255585"/>
              <a:chExt cx="3191909" cy="6072257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8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63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2"/>
            <a:ext cx="11400188" cy="4891087"/>
          </a:xfrm>
        </p:spPr>
        <p:txBody>
          <a:bodyPr/>
          <a:lstStyle>
            <a:lvl1pPr marL="228559" indent="-228559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31" indent="-228559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5987" indent="-1698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09" indent="-23173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32" indent="-220622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3" y="6188078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no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3" y="-140232"/>
            <a:ext cx="392827" cy="677044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sp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1" y="-140232"/>
            <a:ext cx="392827" cy="677044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sp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5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48" tIns="182848" rIns="182848" bIns="182848" rtlCol="0" anchor="ctr">
            <a:noAutofit/>
          </a:bodyPr>
          <a:lstStyle/>
          <a:p>
            <a:pPr algn="ctr" defTabSz="1218763"/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3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x25110\Desktop\INTEGRATION\Presentation template\working\Q&amp;A Slide\working\Final-Slide_Wide-Da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3" y="3092925"/>
            <a:ext cx="4884475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4" y="4545611"/>
            <a:ext cx="4884473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95350"/>
            <a:ext cx="3452424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h164554\Desktop\Global Marketing Files\Graphics, Images, Photos\Permedia_Suite_brittlene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7388455" y="395350"/>
            <a:ext cx="4414391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spwest/sites/MarketingCentral/Landmark%20Screenshots/wellplanning1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558" y="395352"/>
            <a:ext cx="3452770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pwest/sites/MarketingCentral/Landmark%20Screenshots/Petrophysics_Banner_shutterstock_274708658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4779" y="3093926"/>
            <a:ext cx="154467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west/sites/MarketingCentral/Landmark%20Screenshots/Volume-Render-With-Salt2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51" y="3093926"/>
            <a:ext cx="1536308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4" descr="C:\Users\h164554\Pictures\electronic%20disc000016032699web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3145" y="3093925"/>
            <a:ext cx="2816846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2" y="5102663"/>
            <a:ext cx="3099817" cy="2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0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2065"/>
            <a:ext cx="5680076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442"/>
            <a:ext cx="5680076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39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5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3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2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6"/>
            <a:ext cx="3099817" cy="2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1128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6491"/>
            <a:ext cx="5680076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5236"/>
          <a:stretch/>
        </p:blipFill>
        <p:spPr>
          <a:xfrm>
            <a:off x="393009" y="395352"/>
            <a:ext cx="5360521" cy="6070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67" y="2509886"/>
            <a:ext cx="3099817" cy="2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2979" r="9652" b="17430"/>
          <a:stretch/>
        </p:blipFill>
        <p:spPr bwMode="auto">
          <a:xfrm>
            <a:off x="3" y="0"/>
            <a:ext cx="12188822" cy="61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9814" y="395289"/>
            <a:ext cx="6069011" cy="23247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ctrTitle"/>
          </p:nvPr>
        </p:nvSpPr>
        <p:spPr>
          <a:xfrm>
            <a:off x="6338849" y="973691"/>
            <a:ext cx="5461039" cy="847663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338850" y="1873739"/>
            <a:ext cx="5461037" cy="846312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48" y="741217"/>
            <a:ext cx="3097033" cy="2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009" y="395351"/>
            <a:ext cx="5360521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1126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3" y="3666489"/>
            <a:ext cx="568007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ooter Placeholder 4"/>
          <p:cNvSpPr txBox="1">
            <a:spLocks/>
          </p:cNvSpPr>
          <p:nvPr/>
        </p:nvSpPr>
        <p:spPr>
          <a:xfrm>
            <a:off x="515809" y="6513858"/>
            <a:ext cx="145713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34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1"/>
            <a:ext cx="11404601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1" y="1296991"/>
            <a:ext cx="5676899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9973" indent="-223806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1"/>
            <a:ext cx="5680076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 marL="914269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544419" indent="-230156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888858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5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Case Study Template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818" y="1296991"/>
            <a:ext cx="7273073" cy="4891087"/>
          </a:xfrm>
        </p:spPr>
        <p:txBody>
          <a:bodyPr>
            <a:normAutofit/>
          </a:bodyPr>
          <a:lstStyle>
            <a:lvl1pPr>
              <a:defRPr sz="2267">
                <a:solidFill>
                  <a:schemeClr val="bg1"/>
                </a:solidFill>
              </a:defRPr>
            </a:lvl1pPr>
            <a:lvl2pPr>
              <a:buClr>
                <a:schemeClr val="tx2"/>
              </a:buClr>
              <a:defRPr sz="2267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bg1"/>
                </a:solidFill>
              </a:defRPr>
            </a:lvl3pPr>
            <a:lvl4pPr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395290" y="1296991"/>
            <a:ext cx="4086404" cy="4891087"/>
          </a:xfrm>
          <a:ln w="19050">
            <a:noFill/>
            <a:miter lim="800000"/>
          </a:ln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Image or Chart Placeholder</a:t>
            </a:r>
          </a:p>
        </p:txBody>
      </p:sp>
      <p:sp>
        <p:nvSpPr>
          <p:cNvPr id="4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1" y="255586"/>
            <a:ext cx="11402807" cy="6072258"/>
            <a:chOff x="392826" y="255584"/>
            <a:chExt cx="11609268" cy="6072258"/>
          </a:xfrm>
          <a:solidFill>
            <a:schemeClr val="accent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7"/>
              <a:chOff x="392826" y="265651"/>
              <a:chExt cx="8371762" cy="5634904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8"/>
              <a:chOff x="8486122" y="255584"/>
              <a:chExt cx="3191909" cy="6072258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1"/>
            <a:ext cx="11400188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267">
                <a:solidFill>
                  <a:schemeClr val="bg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2" y="6188077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1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0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4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x25110\Desktop\INTEGRATION\Presentation template\working\Q&amp;A Slide\working\Final-Slide_Wide-Da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3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h164554\Pictures\electronic%20disc000016032699web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6" b="8386"/>
          <a:stretch/>
        </p:blipFill>
        <p:spPr bwMode="auto">
          <a:xfrm>
            <a:off x="393350" y="3093925"/>
            <a:ext cx="3450493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164554\Desktop\Global Marketing Files\Graphics, Images, Photos\Permedia_Suite_brittlenes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5890" b="1346"/>
          <a:stretch/>
        </p:blipFill>
        <p:spPr bwMode="auto">
          <a:xfrm>
            <a:off x="8346861" y="395350"/>
            <a:ext cx="3455987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\\corp.halliburton.com\na\HOU\02\Data\RESOURCES\02 Templates\2016 Templates\Presentation Templates\images\453_G9Q649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9" t="28254" r="5938" b="20147"/>
          <a:stretch/>
        </p:blipFill>
        <p:spPr bwMode="auto">
          <a:xfrm>
            <a:off x="3890900" y="3093925"/>
            <a:ext cx="2498549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164554\Desktop\HAL_Landmark_Hor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77" y="6468078"/>
            <a:ext cx="2690812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164554\Desktop\Global Marketing Files\Graphics, Images, Photos\iStock_000001756961_Mediu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6" b="27670"/>
          <a:stretch/>
        </p:blipFill>
        <p:spPr bwMode="auto">
          <a:xfrm>
            <a:off x="393350" y="395351"/>
            <a:ext cx="5042220" cy="264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434573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534" y="3092925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533" y="4545611"/>
            <a:ext cx="5042942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099" name="Picture 3" descr="\\corp.halliburton.com\na\HOU\02\Data\RESOURCES\02 Templates\2016 Templates\Presentation Templates\images\HAL3275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r="11799" b="28099"/>
          <a:stretch/>
        </p:blipFill>
        <p:spPr bwMode="auto">
          <a:xfrm>
            <a:off x="5480697" y="395350"/>
            <a:ext cx="2816868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61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9" y="395290"/>
            <a:ext cx="1140460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4" y="1762065"/>
            <a:ext cx="5430503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4" y="3664442"/>
            <a:ext cx="5430503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9884" y="3283839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69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5" y="1763323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5" y="3664142"/>
            <a:ext cx="5680074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30" name="Picture 9" descr="C:\Users\h164554\Desktop\HAL_Landmark_Hor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77" y="6468078"/>
            <a:ext cx="2690812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88824" cy="61825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chemeClr val="tx2"/>
                </a:solidFill>
              </a:rPr>
              <a:t>© 2018 Halliburton.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9" y="1296991"/>
            <a:ext cx="11404601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91" y="1296991"/>
            <a:ext cx="5676899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9973" indent="-22380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5" y="1296991"/>
            <a:ext cx="5680076" cy="4891087"/>
          </a:xfrm>
        </p:spPr>
        <p:txBody>
          <a:bodyPr>
            <a:normAutofit/>
          </a:bodyPr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67">
                <a:solidFill>
                  <a:schemeClr val="tx1"/>
                </a:solidFill>
              </a:defRPr>
            </a:lvl2pPr>
            <a:lvl3pPr marL="914269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419" indent="-23015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888858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9" y="395288"/>
            <a:ext cx="11404601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011" y="255586"/>
            <a:ext cx="11402807" cy="6072258"/>
            <a:chOff x="392826" y="255584"/>
            <a:chExt cx="11609268" cy="6072258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7"/>
              <a:chOff x="392826" y="265651"/>
              <a:chExt cx="8371762" cy="5634904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9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8"/>
              <a:chOff x="8486122" y="255584"/>
              <a:chExt cx="3191909" cy="6072258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91"/>
            <a:ext cx="11400188" cy="4891087"/>
          </a:xfrm>
        </p:spPr>
        <p:txBody>
          <a:bodyPr/>
          <a:lstStyle>
            <a:lvl1pPr marL="228568" indent="-228568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1pPr>
            <a:lvl2pPr marL="517453" indent="-22856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67">
                <a:solidFill>
                  <a:schemeClr val="tx1"/>
                </a:solidFill>
              </a:defRPr>
            </a:lvl2pPr>
            <a:lvl3pPr marL="746019" indent="-169839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263" indent="-231742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4pPr>
            <a:lvl5pPr marL="1596798" indent="-22063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2" y="6188077"/>
            <a:ext cx="393193" cy="669924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1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6000" y="-140240"/>
            <a:ext cx="392827" cy="677060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sp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5634" y="6188077"/>
            <a:ext cx="393193" cy="669925"/>
          </a:xfrm>
          <a:prstGeom prst="rect">
            <a:avLst/>
          </a:prstGeom>
          <a:solidFill>
            <a:schemeClr val="accent1"/>
          </a:solidFill>
        </p:spPr>
        <p:txBody>
          <a:bodyPr lIns="182856" tIns="182856" rIns="182856" bIns="182856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4306" y="275570"/>
            <a:ext cx="10969943" cy="973137"/>
          </a:xfrm>
        </p:spPr>
        <p:txBody>
          <a:bodyPr/>
          <a:lstStyle>
            <a:lvl1pPr marL="0" indent="0">
              <a:buNone/>
              <a:defRPr sz="2667"/>
            </a:lvl1pPr>
            <a:lvl2pPr marL="3175" indent="0">
              <a:buNone/>
              <a:defRPr sz="2000" b="1" i="1">
                <a:solidFill>
                  <a:srgbClr val="FF0000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542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89"/>
            <a:ext cx="11404600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296989"/>
            <a:ext cx="5676899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600200" indent="-22383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3" y="1296989"/>
            <a:ext cx="5680075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914400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638" indent="-23018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8891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tags" Target="../tags/tag17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24.jpe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8" y="395288"/>
            <a:ext cx="11404600" cy="84931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8" y="1296989"/>
            <a:ext cx="11404600" cy="489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38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2" y="6514273"/>
            <a:ext cx="266084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rgbClr val="8E979D"/>
                </a:solidFill>
              </a:rPr>
              <a:t>© 2018 Halliburton. All rights reserved.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4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  <p:sldLayoutId id="2147483749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52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indent="-1698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450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7025" indent="-2206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9" tIns="0" rIns="68589" bIns="3429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black">
          <a:xfrm>
            <a:off x="395289" y="1296991"/>
            <a:ext cx="11404601" cy="489108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5961374" y="6514275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69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269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2017 Halliburton. All rights reserved.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>
              <p:custDataLst>
                <p:tags r:id="rId19"/>
              </p:custDataLst>
            </p:nvPr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3" name="Freeform 22"/>
            <p:cNvSpPr>
              <a:spLocks/>
            </p:cNvSpPr>
            <p:nvPr>
              <p:custDataLst>
                <p:tags r:id="rId20"/>
              </p:custDataLst>
            </p:nvPr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4" name="Freeform 23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5" name="Freeform 24"/>
            <p:cNvSpPr>
              <a:spLocks/>
            </p:cNvSpPr>
            <p:nvPr>
              <p:custDataLst>
                <p:tags r:id="rId22"/>
              </p:custDataLst>
            </p:nvPr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6" name="Freeform 25"/>
            <p:cNvSpPr>
              <a:spLocks/>
            </p:cNvSpPr>
            <p:nvPr>
              <p:custDataLst>
                <p:tags r:id="rId23"/>
              </p:custDataLst>
            </p:nvPr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7" name="Freeform 26"/>
            <p:cNvSpPr>
              <a:spLocks/>
            </p:cNvSpPr>
            <p:nvPr>
              <p:custDataLst>
                <p:tags r:id="rId24"/>
              </p:custDataLst>
            </p:nvPr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8" name="Freeform 27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29" name="Freeform 28"/>
            <p:cNvSpPr>
              <a:spLocks/>
            </p:cNvSpPr>
            <p:nvPr>
              <p:custDataLst>
                <p:tags r:id="rId26"/>
              </p:custDataLst>
            </p:nvPr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0" name="Freeform 29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1" name="Freeform 30"/>
            <p:cNvSpPr>
              <a:spLocks/>
            </p:cNvSpPr>
            <p:nvPr>
              <p:custDataLst>
                <p:tags r:id="rId28"/>
              </p:custDataLst>
            </p:nvPr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  <p:sp>
          <p:nvSpPr>
            <p:cNvPr id="32" name="Freeform 3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/>
            </a:p>
          </p:txBody>
        </p:sp>
      </p:grpSp>
      <p:sp>
        <p:nvSpPr>
          <p:cNvPr id="19" name="Footer Placeholder 4"/>
          <p:cNvSpPr txBox="1">
            <a:spLocks/>
          </p:cNvSpPr>
          <p:nvPr/>
        </p:nvSpPr>
        <p:spPr>
          <a:xfrm>
            <a:off x="5961372" y="6514273"/>
            <a:ext cx="266084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515809" y="6513858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dirty="0" smtClean="0">
                <a:solidFill>
                  <a:srgbClr val="8E979D"/>
                </a:solidFill>
              </a:rPr>
              <a:t>© 2018 Halliburton. All rights reserved.</a:t>
            </a:r>
          </a:p>
        </p:txBody>
      </p:sp>
      <p:grpSp>
        <p:nvGrpSpPr>
          <p:cNvPr id="33" name="Group 32"/>
          <p:cNvGrpSpPr/>
          <p:nvPr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48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69" rtl="0" eaLnBrk="1" latinLnBrk="0" hangingPunct="1">
        <a:spcBef>
          <a:spcPct val="0"/>
        </a:spcBef>
        <a:buNone/>
        <a:defRPr sz="2399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68" indent="-228568" algn="l" defTabSz="914269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53" indent="-228568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67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019" indent="-169839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63" indent="-231742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98" indent="-220631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43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5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5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3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7" y="0"/>
            <a:ext cx="12185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21" y="265590"/>
            <a:ext cx="11196637" cy="911367"/>
          </a:xfrm>
          <a:prstGeom prst="rect">
            <a:avLst/>
          </a:prstGeom>
        </p:spPr>
        <p:txBody>
          <a:bodyPr vert="horz" lIns="68583" tIns="0" rIns="68583" bIns="3429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21" y="1438277"/>
            <a:ext cx="11196637" cy="4630736"/>
          </a:xfrm>
          <a:prstGeom prst="rect">
            <a:avLst/>
          </a:prstGeom>
        </p:spPr>
        <p:txBody>
          <a:bodyPr vert="horz" lIns="68583" tIns="34292" rIns="68583" bIns="34292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19073" y="6514276"/>
            <a:ext cx="2019784" cy="1026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193">
              <a:defRPr/>
            </a:pPr>
            <a:r>
              <a:rPr lang="en-US" sz="667" dirty="0" smtClean="0">
                <a:solidFill>
                  <a:prstClr val="black"/>
                </a:solidFill>
              </a:rPr>
              <a:t>© 2016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8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193">
              <a:defRPr/>
            </a:pPr>
            <a:fld id="{76AAE41A-6C46-46B9-AE84-74847143DEEF}" type="slidenum">
              <a:rPr lang="en-US" sz="800" smtClean="0">
                <a:solidFill>
                  <a:prstClr val="black"/>
                </a:solidFill>
              </a:rPr>
              <a:pPr algn="ctr" defTabSz="914193">
                <a:defRPr/>
              </a:pPr>
              <a:t>‹#›</a:t>
            </a:fld>
            <a:endParaRPr lang="en-US" sz="800" dirty="0" smtClean="0">
              <a:solidFill>
                <a:prstClr val="black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0478" y="6454671"/>
            <a:ext cx="2133036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4" y="6108334"/>
            <a:ext cx="2062716" cy="3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3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193" rtl="0" eaLnBrk="1" latinLnBrk="0" hangingPunct="1">
        <a:spcBef>
          <a:spcPct val="0"/>
        </a:spcBef>
        <a:buNone/>
        <a:defRPr sz="2799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6961" indent="-226961" algn="l" defTabSz="914193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784" indent="-285686" algn="l" defTabSz="914193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742" indent="-228549" algn="l" defTabSz="914193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840" indent="-228549" algn="l" defTabSz="914193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6937" indent="-228549" algn="l" defTabSz="914193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035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1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29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26" indent="-228549" algn="l" defTabSz="91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96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93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1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4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4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9" algn="l" defTabSz="91419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6" tIns="0" rIns="68586" bIns="34294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9" y="1296992"/>
            <a:ext cx="11404601" cy="4891087"/>
          </a:xfrm>
          <a:prstGeom prst="rect">
            <a:avLst/>
          </a:prstGeom>
        </p:spPr>
        <p:txBody>
          <a:bodyPr vert="horz" lIns="68586" tIns="34294" rIns="68586" bIns="34294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2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218763"/>
            <a:r>
              <a:rPr lang="en-US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6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31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231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31" y="6468080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63"/>
              <a:endParaRPr lang="en-US" sz="3199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Footer Placeholder 4"/>
          <p:cNvSpPr txBox="1">
            <a:spLocks/>
          </p:cNvSpPr>
          <p:nvPr/>
        </p:nvSpPr>
        <p:spPr>
          <a:xfrm>
            <a:off x="515810" y="6513862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763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 dirty="0" smtClean="0">
                <a:solidFill>
                  <a:prstClr val="white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3172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31" rtl="0" eaLnBrk="1" latinLnBrk="0" hangingPunct="1">
        <a:spcBef>
          <a:spcPct val="0"/>
        </a:spcBef>
        <a:buNone/>
        <a:defRPr sz="2399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59" indent="-228559" algn="l" defTabSz="914231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31" indent="-228559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5987" indent="-169832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09" indent="-231732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32" indent="-220622" algn="l" defTabSz="914231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−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39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5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9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31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8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5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0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6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1" algn="l" defTabSz="91423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9" tIns="0" rIns="68589" bIns="3429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9" y="1296991"/>
            <a:ext cx="11404601" cy="489108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/>
                </a:solidFill>
              </a:rPr>
              <a:t>Footnotes are 9pt</a:t>
            </a:r>
            <a:endParaRPr lang="en-US" dirty="0">
              <a:solidFill>
                <a:srgbClr val="8E979D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5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69">
              <a:defRPr/>
            </a:pPr>
            <a:fld id="{76AAE41A-6C46-46B9-AE84-74847143DEEF}" type="slidenum">
              <a:rPr lang="en-US" sz="800" smtClean="0">
                <a:solidFill>
                  <a:srgbClr val="8E979D"/>
                </a:solidFill>
              </a:rPr>
              <a:pPr algn="ctr" defTabSz="914269">
                <a:defRPr/>
              </a:pPr>
              <a:t>‹#›</a:t>
            </a:fld>
            <a:endParaRPr lang="en-US" sz="800" dirty="0" smtClean="0">
              <a:solidFill>
                <a:srgbClr val="8E979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0331" y="6468079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199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69" rtl="0" eaLnBrk="1" latinLnBrk="0" hangingPunct="1">
        <a:spcBef>
          <a:spcPct val="0"/>
        </a:spcBef>
        <a:buNone/>
        <a:defRPr sz="2399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68" indent="-228568" algn="l" defTabSz="914269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53" indent="-228568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2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019" indent="-169839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63" indent="-231742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98" indent="-220631" algn="l" defTabSz="914269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−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43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5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5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3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9" y="395288"/>
            <a:ext cx="11404601" cy="849312"/>
          </a:xfrm>
          <a:prstGeom prst="rect">
            <a:avLst/>
          </a:prstGeom>
        </p:spPr>
        <p:txBody>
          <a:bodyPr vert="horz" lIns="68589" tIns="0" rIns="68589" bIns="3429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9" y="1296991"/>
            <a:ext cx="11404601" cy="489108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40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  <a:endParaRPr lang="en-US" dirty="0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1374" y="6514275"/>
            <a:ext cx="266084" cy="9233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269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269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515811" y="6513860"/>
            <a:ext cx="189795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69">
              <a:defRPr/>
            </a:pPr>
            <a:r>
              <a:rPr lang="en-US" sz="800" dirty="0" smtClean="0">
                <a:solidFill>
                  <a:srgbClr val="8E979D"/>
                </a:solidFill>
              </a:rPr>
              <a:t>© 2016 Halliburton. All rights reserved.</a:t>
            </a:r>
          </a:p>
        </p:txBody>
      </p:sp>
      <p:pic>
        <p:nvPicPr>
          <p:cNvPr id="19" name="Picture 9" descr="C:\Users\h164554\Desktop\HAL_Landmark_Horz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77" y="6468078"/>
            <a:ext cx="2690812" cy="2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69" rtl="0" eaLnBrk="1" latinLnBrk="0" hangingPunct="1">
        <a:spcBef>
          <a:spcPct val="0"/>
        </a:spcBef>
        <a:buNone/>
        <a:defRPr sz="2399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68" indent="-228568" algn="l" defTabSz="914269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53" indent="-228568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67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019" indent="-169839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263" indent="-231742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798" indent="-220631" algn="l" defTabSz="91426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43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5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5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3" algn="l" defTabSz="91426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Microservice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64736"/>
            <a:ext cx="11404600" cy="51911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Async framework - 1</a:t>
            </a:r>
            <a:endParaRPr lang="en-US" sz="2800" b="1" dirty="0">
              <a:solidFill>
                <a:srgbClr val="CC000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52483" y="631180"/>
            <a:ext cx="9519154" cy="4847128"/>
            <a:chOff x="2152483" y="631180"/>
            <a:chExt cx="9519154" cy="4847128"/>
          </a:xfrm>
        </p:grpSpPr>
        <p:sp>
          <p:nvSpPr>
            <p:cNvPr id="2" name="Rectangle 1"/>
            <p:cNvSpPr/>
            <p:nvPr/>
          </p:nvSpPr>
          <p:spPr>
            <a:xfrm>
              <a:off x="2152483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Client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02270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Server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stCxn id="2" idx="2"/>
            </p:cNvCxnSpPr>
            <p:nvPr/>
          </p:nvCxnSpPr>
          <p:spPr>
            <a:xfrm>
              <a:off x="2925272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475059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925272" y="1909720"/>
              <a:ext cx="5549787" cy="1618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227455" y="1488935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altLang="zh-CN" sz="2000" dirty="0" smtClean="0"/>
                <a:t>call</a:t>
              </a:r>
              <a:endParaRPr lang="en-US" sz="2000" dirty="0" smtClean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2925272" y="2834361"/>
              <a:ext cx="5549787" cy="17533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5250384" y="2891153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r>
                <a:rPr lang="en-US" altLang="zh-CN" sz="2000" dirty="0" smtClean="0"/>
                <a:t>return</a:t>
              </a:r>
              <a:endParaRPr lang="en-US" sz="2000" dirty="0" smtClean="0"/>
            </a:p>
          </p:txBody>
        </p:sp>
        <p:sp>
          <p:nvSpPr>
            <p:cNvPr id="92" name="Curved Left Arrow 91"/>
            <p:cNvSpPr/>
            <p:nvPr/>
          </p:nvSpPr>
          <p:spPr>
            <a:xfrm>
              <a:off x="8497988" y="1917812"/>
              <a:ext cx="1100516" cy="2209126"/>
            </a:xfrm>
            <a:prstGeom prst="curvedLeftArrow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640496" y="2780011"/>
              <a:ext cx="3031141" cy="4348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2000" dirty="0" smtClean="0"/>
                <a:t>create </a:t>
              </a:r>
              <a:r>
                <a:rPr lang="en-US" sz="2000" dirty="0" smtClean="0"/>
                <a:t>thread to process business</a:t>
              </a:r>
              <a:endParaRPr lang="en-US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693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404600" cy="51911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Async framework - 2</a:t>
            </a:r>
            <a:endParaRPr lang="en-US" sz="2800" b="1" dirty="0">
              <a:solidFill>
                <a:srgbClr val="CC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2483" y="631180"/>
            <a:ext cx="9520501" cy="4847128"/>
            <a:chOff x="2152483" y="631180"/>
            <a:chExt cx="9520501" cy="4847128"/>
          </a:xfrm>
        </p:grpSpPr>
        <p:sp>
          <p:nvSpPr>
            <p:cNvPr id="2" name="Rectangle 1"/>
            <p:cNvSpPr/>
            <p:nvPr/>
          </p:nvSpPr>
          <p:spPr>
            <a:xfrm>
              <a:off x="2152483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Client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02270" y="631180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Server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stCxn id="2" idx="2"/>
            </p:cNvCxnSpPr>
            <p:nvPr/>
          </p:nvCxnSpPr>
          <p:spPr>
            <a:xfrm>
              <a:off x="2925272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475059" y="1205714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925272" y="1909720"/>
              <a:ext cx="5549787" cy="1618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227455" y="1488935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altLang="zh-CN" sz="2000" dirty="0" smtClean="0"/>
                <a:t>call</a:t>
              </a:r>
              <a:endParaRPr lang="en-US" sz="2000" dirty="0" smtClean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2925272" y="2834361"/>
              <a:ext cx="5549787" cy="17533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5250384" y="2891153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r>
                <a:rPr lang="en-US" altLang="zh-CN" sz="2000" dirty="0" smtClean="0"/>
                <a:t>return</a:t>
              </a:r>
              <a:endParaRPr lang="en-US" sz="2000" dirty="0" smtClean="0"/>
            </a:p>
          </p:txBody>
        </p:sp>
        <p:sp>
          <p:nvSpPr>
            <p:cNvPr id="92" name="Curved Left Arrow 91"/>
            <p:cNvSpPr/>
            <p:nvPr/>
          </p:nvSpPr>
          <p:spPr>
            <a:xfrm>
              <a:off x="8475059" y="2851894"/>
              <a:ext cx="1100516" cy="2209126"/>
            </a:xfrm>
            <a:prstGeom prst="curvedLeftArrow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641843" y="3650286"/>
              <a:ext cx="3031141" cy="4348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process business</a:t>
              </a:r>
              <a:endParaRPr lang="en-US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341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64737"/>
            <a:ext cx="11404600" cy="51911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Async framework - 3</a:t>
            </a:r>
            <a:endParaRPr lang="en-US" sz="2800" b="1" dirty="0">
              <a:solidFill>
                <a:srgbClr val="CC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5971" y="713933"/>
            <a:ext cx="10908629" cy="4974769"/>
            <a:chOff x="210395" y="608736"/>
            <a:chExt cx="10908629" cy="4974769"/>
          </a:xfrm>
        </p:grpSpPr>
        <p:sp>
          <p:nvSpPr>
            <p:cNvPr id="2" name="Rectangle 1"/>
            <p:cNvSpPr/>
            <p:nvPr/>
          </p:nvSpPr>
          <p:spPr>
            <a:xfrm>
              <a:off x="210395" y="639272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Client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77713" y="639272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Server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stCxn id="2" idx="2"/>
            </p:cNvCxnSpPr>
            <p:nvPr/>
          </p:nvCxnSpPr>
          <p:spPr>
            <a:xfrm>
              <a:off x="983184" y="1213806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0502" y="1229990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83184" y="1933996"/>
              <a:ext cx="2167318" cy="161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697984" y="1526571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altLang="zh-CN" sz="2000" dirty="0" smtClean="0"/>
                <a:t>call</a:t>
              </a:r>
              <a:endParaRPr lang="en-US" sz="2000" dirty="0" smtClean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983184" y="2775568"/>
              <a:ext cx="2167319" cy="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658867" y="2859986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r>
                <a:rPr lang="en-US" altLang="zh-CN" sz="2000" dirty="0" smtClean="0"/>
                <a:t>return</a:t>
              </a:r>
              <a:endParaRPr lang="en-US" sz="2000" dirty="0" smtClean="0"/>
            </a:p>
          </p:txBody>
        </p:sp>
        <p:sp>
          <p:nvSpPr>
            <p:cNvPr id="92" name="Curved Left Arrow 91"/>
            <p:cNvSpPr/>
            <p:nvPr/>
          </p:nvSpPr>
          <p:spPr>
            <a:xfrm>
              <a:off x="8214659" y="3374379"/>
              <a:ext cx="1100516" cy="2209126"/>
            </a:xfrm>
            <a:prstGeom prst="curvedLeftArrow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87883" y="3963874"/>
              <a:ext cx="3031141" cy="4348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process business</a:t>
              </a:r>
              <a:endParaRPr lang="en-US" sz="2000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47731" y="639272"/>
              <a:ext cx="1545578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m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q</a:t>
              </a:r>
              <a:r>
                <a:rPr lang="en-US" sz="2000" dirty="0" smtClean="0">
                  <a:solidFill>
                    <a:schemeClr val="bg1"/>
                  </a:solidFill>
                </a:rPr>
                <a:t>/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db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320520" y="1229990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50502" y="2354782"/>
              <a:ext cx="2167318" cy="161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986680" y="1912164"/>
              <a:ext cx="614995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sz="2000" dirty="0" smtClean="0"/>
                <a:t>save</a:t>
              </a:r>
              <a:endParaRPr lang="en-US" sz="2000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17749" y="608736"/>
              <a:ext cx="2885705" cy="574534"/>
            </a:xfrm>
            <a:prstGeom prst="rect">
              <a:avLst/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b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usines</a:t>
              </a:r>
              <a:r>
                <a:rPr lang="en-US" sz="2000" dirty="0" smtClean="0">
                  <a:solidFill>
                    <a:schemeClr val="bg1"/>
                  </a:solidFill>
                </a:rPr>
                <a:t> logic process 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175891" y="1183270"/>
              <a:ext cx="0" cy="42725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317820" y="2811434"/>
              <a:ext cx="2850880" cy="485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327712" y="3374379"/>
              <a:ext cx="2855371" cy="4518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39366" y="2384327"/>
              <a:ext cx="1615699" cy="34795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sz="2000" dirty="0"/>
                <a:t>r</a:t>
              </a:r>
              <a:r>
                <a:rPr lang="en-US" sz="2000" dirty="0" smtClean="0"/>
                <a:t>ead message</a:t>
              </a:r>
              <a:endParaRPr lang="en-US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129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465&quot;&gt;&lt;object type=&quot;3&quot; unique_id=&quot;10466&quot;&gt;&lt;property id=&quot;20148&quot; value=&quot;5&quot;/&gt;&lt;property id=&quot;20300&quot; value=&quot;Slide 1 - &amp;quot;Digital Well Program™ Software&amp;quot;&quot;/&gt;&lt;property id=&quot;20307&quot; value=&quot;256&quot;/&gt;&lt;/object&gt;&lt;object type=&quot;3&quot; unique_id=&quot;10467&quot;&gt;&lt;property id=&quot;20148&quot; value=&quot;5&quot;/&gt;&lt;property id=&quot;20300&quot; value=&quot;Slide 2 - &amp;quot;Implementation Plan*&amp;quot;&quot;/&gt;&lt;property id=&quot;20307&quot; value=&quot;257&quot;/&gt;&lt;/object&gt;&lt;object type=&quot;3&quot; unique_id=&quot;10468&quot;&gt;&lt;property id=&quot;20148&quot; value=&quot;5&quot;/&gt;&lt;property id=&quot;20300&quot; value=&quot;Slide 3 - &amp;quot;Prerequisites*&amp;quot;&quot;/&gt;&lt;property id=&quot;20307&quot; value=&quot;261&quot;/&gt;&lt;/object&gt;&lt;object type=&quot;3&quot; unique_id=&quot;10469&quot;&gt;&lt;property id=&quot;20148&quot; value=&quot;5&quot;/&gt;&lt;property id=&quot;20300&quot; value=&quot;Slide 4 - &amp;quot;Digital Well Program Package&amp;quot;&quot;/&gt;&lt;property id=&quot;20307&quot; value=&quot;260&quot;/&gt;&lt;/object&gt;&lt;object type=&quot;3&quot; unique_id=&quot;10470&quot;&gt;&lt;property id=&quot;20148&quot; value=&quot;5&quot;/&gt;&lt;property id=&quot;20300&quot; value=&quot;Slide 5 - &amp;quot;Building Workflows in DWP&amp;quot;&quot;/&gt;&lt;property id=&quot;20307&quot; value=&quot;259&quot;/&gt;&lt;/object&gt;&lt;object type=&quot;3&quot; unique_id=&quot;10471&quot;&gt;&lt;property id=&quot;20148&quot; value=&quot;5&quot;/&gt;&lt;property id=&quot;20300&quot; value=&quot;Slide 6 - &amp;quot;Add Custom Plugins&amp;amp;#x09;&amp;quot;&quot;/&gt;&lt;property id=&quot;20307&quot; value=&quot;258&quot;/&gt;&lt;/object&gt;&lt;/object&gt;&lt;object type=&quot;8&quot; unique_id=&quot;10479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{56C5CD24-1FB5-463B-B4FE-E4C3E09A8039}&quot;/&gt;&lt;isInvalidForFieldText val=&quot;0&quot;/&gt;&lt;Image&gt;&lt;filename val=&quot;C:\Users\HBL2644\AppData\Local\Temp\CP137254940359Session\CPTrustFolder137254940359\PPTImport137256660468\data\asimages\{56C5CD24-1FB5-463B-B4FE-E4C3E09A8039}_1.png&quot;/&gt;&lt;left val=&quot;938&quot;/&gt;&lt;top val=&quot;1020&quot;/&gt;&lt;width val=&quot;43&quot;/&gt;&lt;height val=&quot;3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  <p:tag name="HTML_SHAPEINFO" val="&lt;ThreeDShapeInfo&gt;&lt;uuid val=&quot;{F40FA5A5-00AA-4D14-A9A6-14D5E50C8CE2}&quot;/&gt;&lt;isInvalidForFieldText val=&quot;0&quot;/&gt;&lt;Image&gt;&lt;filename val=&quot;C:\Users\HBL2644\AppData\Local\Temp\CP137254940359Session\CPTrustFolder137254940359\PPTImport137256660468\data\asimages\{F40FA5A5-00AA-4D14-A9A6-14D5E50C8CE2}_1.png&quot;/&gt;&lt;left val=&quot;71&quot;/&gt;&lt;top val=&quot;1020&quot;/&gt;&lt;width val=&quot;314&quot;/&gt;&lt;height val=&quot;3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Halliburton2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272A2D"/>
      </a:accent4>
      <a:accent5>
        <a:srgbClr val="A8AFB5"/>
      </a:accent5>
      <a:accent6>
        <a:srgbClr val="5F656A"/>
      </a:accent6>
      <a:hlink>
        <a:srgbClr val="CC0000"/>
      </a:hlink>
      <a:folHlink>
        <a:srgbClr val="CC0000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lliburton2" id="{E9D5ECF5-169F-4B54-836F-C919968E72C6}" vid="{CB59297B-5078-4F4F-BC3E-CA6B3DD33DD0}"/>
    </a:ext>
  </a:extLst>
</a:theme>
</file>

<file path=ppt/theme/theme2.xml><?xml version="1.0" encoding="utf-8"?>
<a:theme xmlns:a="http://schemas.openxmlformats.org/drawingml/2006/main" name="Halliburton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lliburton" id="{1721877F-7953-446D-A971-A756DBC20124}" vid="{2B7C3830-6385-4B66-9CFA-AAEAF4FA2B07}"/>
    </a:ext>
  </a:extLst>
</a:theme>
</file>

<file path=ppt/theme/theme3.xml><?xml version="1.0" encoding="utf-8"?>
<a:theme xmlns:a="http://schemas.openxmlformats.org/drawingml/2006/main" name="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272A2D"/>
      </a:accent4>
      <a:accent5>
        <a:srgbClr val="A8AFB5"/>
      </a:accent5>
      <a:accent6>
        <a:srgbClr val="5F656A"/>
      </a:accent6>
      <a:hlink>
        <a:srgbClr val="CC0000"/>
      </a:hlink>
      <a:folHlink>
        <a:srgbClr val="CC0000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Halliburton2</Template>
  <TotalTime>680</TotalTime>
  <Words>345</Words>
  <Application>Microsoft Office PowerPoint</Application>
  <PresentationFormat>Custom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Wingdings</vt:lpstr>
      <vt:lpstr>Halliburton2</vt:lpstr>
      <vt:lpstr>Halliburton</vt:lpstr>
      <vt:lpstr>2014 Halliburton Template</vt:lpstr>
      <vt:lpstr>1_Halliburton Template</vt:lpstr>
      <vt:lpstr>2_Halliburton Template</vt:lpstr>
      <vt:lpstr>3_Halliburton Template</vt:lpstr>
      <vt:lpstr>Microservice Architecture</vt:lpstr>
      <vt:lpstr>Async framework - 1</vt:lpstr>
      <vt:lpstr>Async framework - 2</vt:lpstr>
      <vt:lpstr>Async framework - 3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Well Program™ Software</dc:title>
  <dc:creator>Carolyn Squires</dc:creator>
  <cp:lastModifiedBy>Jianfeng LIU</cp:lastModifiedBy>
  <cp:revision>43</cp:revision>
  <dcterms:created xsi:type="dcterms:W3CDTF">2018-01-09T19:20:34Z</dcterms:created>
  <dcterms:modified xsi:type="dcterms:W3CDTF">2018-12-03T05:05:11Z</dcterms:modified>
</cp:coreProperties>
</file>