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10287000" cx="18288000"/>
  <p:notesSz cx="6858000" cy="9144000"/>
  <p:embeddedFontLst>
    <p:embeddedFont>
      <p:font typeface="Noto Sans"/>
      <p:bold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giaH5Y0jFYAVEWlR/T5PbXzKTe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otoSans-bold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font" Target="fonts/NotoSans-boldItalic.fntdata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9" Type="http://schemas.openxmlformats.org/officeDocument/2006/relationships/image" Target="../media/image2.png"/><Relationship Id="rId15" Type="http://schemas.openxmlformats.org/officeDocument/2006/relationships/image" Target="../media/image20.png"/><Relationship Id="rId1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3.png"/><Relationship Id="rId6" Type="http://schemas.openxmlformats.org/officeDocument/2006/relationships/image" Target="../media/image6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3.png"/><Relationship Id="rId6" Type="http://schemas.openxmlformats.org/officeDocument/2006/relationships/image" Target="../media/image65.png"/><Relationship Id="rId7" Type="http://schemas.openxmlformats.org/officeDocument/2006/relationships/image" Target="../media/image73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Relationship Id="rId8" Type="http://schemas.openxmlformats.org/officeDocument/2006/relationships/image" Target="../media/image7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Relationship Id="rId8" Type="http://schemas.openxmlformats.org/officeDocument/2006/relationships/image" Target="../media/image7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Relationship Id="rId8" Type="http://schemas.openxmlformats.org/officeDocument/2006/relationships/image" Target="../media/image7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Relationship Id="rId8" Type="http://schemas.openxmlformats.org/officeDocument/2006/relationships/image" Target="../media/image7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87.png"/><Relationship Id="rId6" Type="http://schemas.openxmlformats.org/officeDocument/2006/relationships/image" Target="../media/image9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1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1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1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8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8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86.png"/><Relationship Id="rId6" Type="http://schemas.openxmlformats.org/officeDocument/2006/relationships/image" Target="../media/image9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Relationship Id="rId5" Type="http://schemas.openxmlformats.org/officeDocument/2006/relationships/image" Target="../media/image89.png"/><Relationship Id="rId6" Type="http://schemas.openxmlformats.org/officeDocument/2006/relationships/image" Target="../media/image85.png"/><Relationship Id="rId7" Type="http://schemas.openxmlformats.org/officeDocument/2006/relationships/image" Target="../media/image88.png"/><Relationship Id="rId8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8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0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10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96.png"/><Relationship Id="rId6" Type="http://schemas.openxmlformats.org/officeDocument/2006/relationships/image" Target="../media/image9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3.png"/><Relationship Id="rId6" Type="http://schemas.openxmlformats.org/officeDocument/2006/relationships/image" Target="../media/image126.png"/><Relationship Id="rId7" Type="http://schemas.openxmlformats.org/officeDocument/2006/relationships/image" Target="../media/image100.png"/><Relationship Id="rId8" Type="http://schemas.openxmlformats.org/officeDocument/2006/relationships/image" Target="../media/image1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1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9" Type="http://schemas.openxmlformats.org/officeDocument/2006/relationships/image" Target="../media/image109.png"/><Relationship Id="rId5" Type="http://schemas.openxmlformats.org/officeDocument/2006/relationships/image" Target="../media/image102.png"/><Relationship Id="rId6" Type="http://schemas.openxmlformats.org/officeDocument/2006/relationships/image" Target="../media/image114.png"/><Relationship Id="rId7" Type="http://schemas.openxmlformats.org/officeDocument/2006/relationships/image" Target="../media/image107.png"/><Relationship Id="rId8" Type="http://schemas.openxmlformats.org/officeDocument/2006/relationships/image" Target="../media/image1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5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Relationship Id="rId6" Type="http://schemas.openxmlformats.org/officeDocument/2006/relationships/image" Target="../media/image108.png"/><Relationship Id="rId7" Type="http://schemas.openxmlformats.org/officeDocument/2006/relationships/image" Target="../media/image106.png"/><Relationship Id="rId8" Type="http://schemas.openxmlformats.org/officeDocument/2006/relationships/image" Target="../media/image1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116.png"/><Relationship Id="rId6" Type="http://schemas.openxmlformats.org/officeDocument/2006/relationships/image" Target="../media/image1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3.pn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1.png"/><Relationship Id="rId10" Type="http://schemas.openxmlformats.org/officeDocument/2006/relationships/image" Target="../media/image128.png"/><Relationship Id="rId13" Type="http://schemas.openxmlformats.org/officeDocument/2006/relationships/image" Target="../media/image123.png"/><Relationship Id="rId1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9.png"/><Relationship Id="rId4" Type="http://schemas.openxmlformats.org/officeDocument/2006/relationships/image" Target="../media/image125.png"/><Relationship Id="rId9" Type="http://schemas.openxmlformats.org/officeDocument/2006/relationships/image" Target="../media/image119.png"/><Relationship Id="rId5" Type="http://schemas.openxmlformats.org/officeDocument/2006/relationships/image" Target="../media/image110.png"/><Relationship Id="rId6" Type="http://schemas.openxmlformats.org/officeDocument/2006/relationships/image" Target="../media/image115.png"/><Relationship Id="rId7" Type="http://schemas.openxmlformats.org/officeDocument/2006/relationships/image" Target="../media/image118.png"/><Relationship Id="rId8" Type="http://schemas.openxmlformats.org/officeDocument/2006/relationships/image" Target="../media/image124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Relationship Id="rId9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57.png"/><Relationship Id="rId8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58.png"/><Relationship Id="rId6" Type="http://schemas.openxmlformats.org/officeDocument/2006/relationships/image" Target="../media/image61.png"/><Relationship Id="rId7" Type="http://schemas.openxmlformats.org/officeDocument/2006/relationships/image" Target="../media/image64.png"/><Relationship Id="rId8" Type="http://schemas.openxmlformats.org/officeDocument/2006/relationships/image" Target="../media/image6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3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Relationship Id="rId6" Type="http://schemas.openxmlformats.org/officeDocument/2006/relationships/image" Target="../media/image84.png"/><Relationship Id="rId7" Type="http://schemas.openxmlformats.org/officeDocument/2006/relationships/image" Target="../media/image7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9925" y="3790950"/>
            <a:ext cx="96648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캐글 데이터를 통한</a:t>
            </a:r>
            <a:endParaRPr b="0" i="0" sz="8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학생 시험 통과 예측</a:t>
            </a:r>
            <a:endParaRPr b="0" i="0" sz="8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49400" y="6159500"/>
            <a:ext cx="7670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45720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b="0" i="0" sz="28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6210300"/>
            <a:ext cx="15494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0" y="2197100"/>
            <a:ext cx="1739900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55500" y="3695700"/>
            <a:ext cx="17018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70100" y="1930400"/>
            <a:ext cx="17780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3000" y="6426200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42700" y="4724400"/>
            <a:ext cx="8509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541500" y="3365500"/>
            <a:ext cx="8636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77700" y="532130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439400" y="2895600"/>
            <a:ext cx="15494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541500" y="51435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836900" y="6299200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748000" y="4076700"/>
            <a:ext cx="16129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4700" y="8801100"/>
            <a:ext cx="167386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14503400" y="69469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0223500" y="53213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3843000" y="48895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790700" y="9067800"/>
            <a:ext cx="150495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7조  :</a:t>
            </a:r>
            <a:r>
              <a:rPr b="0" i="0" lang="ko-KR" sz="180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     구성윤, 장재웅, 한세진, 박란영</a:t>
            </a:r>
            <a:endParaRPr b="0" i="0" sz="1800" u="none" cap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3098800" y="10287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로지스틱스 회귀 모델</a:t>
            </a:r>
            <a:endParaRPr b="0" i="0" sz="7200" u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11"/>
          <p:cNvGrpSpPr/>
          <p:nvPr/>
        </p:nvGrpSpPr>
        <p:grpSpPr>
          <a:xfrm>
            <a:off x="8458200" y="2533650"/>
            <a:ext cx="9381522" cy="7258050"/>
            <a:chOff x="8458200" y="6743700"/>
            <a:chExt cx="9525000" cy="2501901"/>
          </a:xfrm>
        </p:grpSpPr>
        <p:pic>
          <p:nvPicPr>
            <p:cNvPr id="270" name="Google Shape;27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58200" y="6755765"/>
              <a:ext cx="9388599" cy="2489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11"/>
            <p:cNvSpPr txBox="1"/>
            <p:nvPr/>
          </p:nvSpPr>
          <p:spPr>
            <a:xfrm>
              <a:off x="8458200" y="6743700"/>
              <a:ext cx="9525000" cy="827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75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Noto Sans Symbols"/>
                <a:buChar char="⇒"/>
              </a:pPr>
              <a:r>
                <a:rPr lang="ko-KR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Roc,auc 곡선 역시 정밀도가 0.5에 머물러 있는 것을 볼 수 있음</a:t>
              </a:r>
              <a:endParaRPr/>
            </a:p>
          </p:txBody>
        </p:sp>
      </p:grpSp>
      <p:pic>
        <p:nvPicPr>
          <p:cNvPr id="272" name="Google Shape;27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305" y="2533650"/>
            <a:ext cx="7467600" cy="743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3098800" y="10287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로지스틱스 회귀 모델</a:t>
            </a:r>
            <a:endParaRPr b="0" i="0" sz="7200" u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12"/>
          <p:cNvGrpSpPr/>
          <p:nvPr/>
        </p:nvGrpSpPr>
        <p:grpSpPr>
          <a:xfrm>
            <a:off x="9969499" y="2422197"/>
            <a:ext cx="7543800" cy="7258050"/>
            <a:chOff x="8458200" y="6743700"/>
            <a:chExt cx="9525000" cy="2501901"/>
          </a:xfrm>
        </p:grpSpPr>
        <p:pic>
          <p:nvPicPr>
            <p:cNvPr id="282" name="Google Shape;282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58200" y="6755765"/>
              <a:ext cx="9388599" cy="2489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12"/>
            <p:cNvSpPr txBox="1"/>
            <p:nvPr/>
          </p:nvSpPr>
          <p:spPr>
            <a:xfrm>
              <a:off x="8458200" y="6743700"/>
              <a:ext cx="9525000" cy="16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가장 회귀계수가 높았던 피쳐만 가지고 모델 학습</a:t>
              </a:r>
              <a:endParaRPr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=&gt;편향된 예측은 줄었으나 여전히 낮은 정확도를 보여줌</a:t>
              </a:r>
              <a:endParaRPr/>
            </a:p>
          </p:txBody>
        </p:sp>
      </p:grpSp>
      <p:pic>
        <p:nvPicPr>
          <p:cNvPr id="284" name="Google Shape;28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701" y="2679700"/>
            <a:ext cx="8216900" cy="272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700" y="5550280"/>
            <a:ext cx="8216900" cy="38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A8F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/>
        </p:nvSpPr>
        <p:spPr>
          <a:xfrm>
            <a:off x="5207000" y="2698750"/>
            <a:ext cx="10109947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800"/>
              <a:buFont typeface="Calibri"/>
              <a:buNone/>
            </a:pPr>
            <a:r>
              <a:rPr b="0" i="0" lang="ko-KR" sz="1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랜덤포레스트</a:t>
            </a:r>
            <a:endParaRPr b="0" i="0" sz="1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800"/>
              <a:buFont typeface="Calibri"/>
              <a:buNone/>
            </a:pPr>
            <a:r>
              <a:rPr b="0" i="0" lang="ko-KR" sz="1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(RandomForest)</a:t>
            </a:r>
            <a:endParaRPr b="0" i="0" sz="1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 rot="5400000">
            <a:off x="1231900" y="5422900"/>
            <a:ext cx="6235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2827000" y="760730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3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15519400" y="7200900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3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13944600" y="5092700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3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16192500" y="37592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952500" y="5816600"/>
            <a:ext cx="13462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3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2298700" y="7581900"/>
            <a:ext cx="11684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1282700" y="1993900"/>
            <a:ext cx="3263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800"/>
              <a:buFont typeface="Arial"/>
              <a:buNone/>
            </a:pPr>
            <a:r>
              <a:rPr b="1" i="0" lang="ko-KR" sz="1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99" name="Google Shape;299;p13"/>
          <p:cNvSpPr txBox="1"/>
          <p:nvPr/>
        </p:nvSpPr>
        <p:spPr>
          <a:xfrm>
            <a:off x="5105400" y="4813300"/>
            <a:ext cx="73406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354300" y="838200"/>
            <a:ext cx="2667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14541500" y="7137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15201900" y="3581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3048000" y="6248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10922000" y="80645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8500" y="3543300"/>
            <a:ext cx="14351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4"/>
          <p:cNvPicPr preferRelativeResize="0"/>
          <p:nvPr/>
        </p:nvPicPr>
        <p:blipFill rotWithShape="1">
          <a:blip r:embed="rId6">
            <a:alphaModFix amt="17000"/>
          </a:blip>
          <a:srcRect b="0" l="0" r="0" t="0"/>
          <a:stretch/>
        </p:blipFill>
        <p:spPr>
          <a:xfrm>
            <a:off x="3835400" y="4559300"/>
            <a:ext cx="106299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2438400" y="57404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3683000" y="3771900"/>
            <a:ext cx="10922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 주요 개념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2400300" y="58420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(배깅)Bagging</a:t>
            </a:r>
            <a:endParaRPr/>
          </a:p>
        </p:txBody>
      </p:sp>
      <p:pic>
        <p:nvPicPr>
          <p:cNvPr id="318" name="Google Shape;318;p14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77597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/>
          <p:nvPr/>
        </p:nvSpPr>
        <p:spPr>
          <a:xfrm>
            <a:off x="77216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랜덤성 도입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130683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/>
          <p:nvPr/>
        </p:nvSpPr>
        <p:spPr>
          <a:xfrm>
            <a:off x="130302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앙상블 결과 도출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 txBox="1"/>
          <p:nvPr/>
        </p:nvSpPr>
        <p:spPr>
          <a:xfrm>
            <a:off x="2286000" y="68453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여러 개 결정트리 각각 학습 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/>
        </p:nvSpPr>
        <p:spPr>
          <a:xfrm>
            <a:off x="2286000" y="74295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Calibri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예측 결과를 종합해 최종 예측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 txBox="1"/>
          <p:nvPr/>
        </p:nvSpPr>
        <p:spPr>
          <a:xfrm>
            <a:off x="12915900" y="68453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분류 문제: 다수결 투표 방식 결과 도출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 txBox="1"/>
          <p:nvPr/>
        </p:nvSpPr>
        <p:spPr>
          <a:xfrm>
            <a:off x="12915900" y="74168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회귀 문제: 트리 예측값 평균 -&gt; 최종값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0305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 txBox="1"/>
          <p:nvPr/>
        </p:nvSpPr>
        <p:spPr>
          <a:xfrm>
            <a:off x="7636809" y="69035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Calibri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데이터 샘플링: 학습 데이터 랜덤하게 선택 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6020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7636809" y="74750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특성 샘플링: 임의 특성 사용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8500" y="3543300"/>
            <a:ext cx="14351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6">
            <a:alphaModFix amt="17000"/>
          </a:blip>
          <a:srcRect b="0" l="0" r="0" t="0"/>
          <a:stretch/>
        </p:blipFill>
        <p:spPr>
          <a:xfrm>
            <a:off x="3835400" y="4559300"/>
            <a:ext cx="106299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2438400" y="57404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>
            <a:off x="3683000" y="3771900"/>
            <a:ext cx="10922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 장점</a:t>
            </a:r>
            <a:endParaRPr/>
          </a:p>
        </p:txBody>
      </p:sp>
      <p:sp>
        <p:nvSpPr>
          <p:cNvPr id="346" name="Google Shape;346;p15"/>
          <p:cNvSpPr txBox="1"/>
          <p:nvPr/>
        </p:nvSpPr>
        <p:spPr>
          <a:xfrm>
            <a:off x="2400300" y="58420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과적합 방지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5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77597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5"/>
          <p:cNvSpPr txBox="1"/>
          <p:nvPr/>
        </p:nvSpPr>
        <p:spPr>
          <a:xfrm>
            <a:off x="77216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높은 정확도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130683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5"/>
          <p:cNvSpPr txBox="1"/>
          <p:nvPr/>
        </p:nvSpPr>
        <p:spPr>
          <a:xfrm>
            <a:off x="130302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특성 중요도 평가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5"/>
          <p:cNvSpPr txBox="1"/>
          <p:nvPr/>
        </p:nvSpPr>
        <p:spPr>
          <a:xfrm>
            <a:off x="2286000" y="68453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Calibri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여러 트리 조합 최종 결과 도출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5"/>
          <p:cNvSpPr txBox="1"/>
          <p:nvPr/>
        </p:nvSpPr>
        <p:spPr>
          <a:xfrm>
            <a:off x="2286000" y="74295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개별 트리 가진 과적합 문제 줄어듦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5"/>
          <p:cNvSpPr txBox="1"/>
          <p:nvPr/>
        </p:nvSpPr>
        <p:spPr>
          <a:xfrm>
            <a:off x="12915900" y="68453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특성 중요도 계산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12915900" y="74168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어떤 특성이 중요한지 파악 가능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0305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/>
        </p:nvSpPr>
        <p:spPr>
          <a:xfrm>
            <a:off x="7636809" y="69035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Calibri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다양한 데이터에 대해 강력한 성능 발휘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6020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/>
          <p:cNvSpPr txBox="1"/>
          <p:nvPr/>
        </p:nvSpPr>
        <p:spPr>
          <a:xfrm>
            <a:off x="7636809" y="74750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복잡한 데이터셋 좋은 예측 성능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8500" y="3543300"/>
            <a:ext cx="14351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6"/>
          <p:cNvPicPr preferRelativeResize="0"/>
          <p:nvPr/>
        </p:nvPicPr>
        <p:blipFill rotWithShape="1">
          <a:blip r:embed="rId6">
            <a:alphaModFix amt="17000"/>
          </a:blip>
          <a:srcRect b="0" l="0" r="0" t="0"/>
          <a:stretch/>
        </p:blipFill>
        <p:spPr>
          <a:xfrm>
            <a:off x="3835400" y="4559300"/>
            <a:ext cx="106299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6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2438400" y="57404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6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3683000" y="3771900"/>
            <a:ext cx="10922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 단점</a:t>
            </a:r>
            <a:endParaRPr/>
          </a:p>
        </p:txBody>
      </p:sp>
      <p:sp>
        <p:nvSpPr>
          <p:cNvPr id="375" name="Google Shape;375;p16"/>
          <p:cNvSpPr txBox="1"/>
          <p:nvPr/>
        </p:nvSpPr>
        <p:spPr>
          <a:xfrm>
            <a:off x="2400300" y="58420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느린 예측 속도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6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77597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6"/>
          <p:cNvSpPr txBox="1"/>
          <p:nvPr/>
        </p:nvSpPr>
        <p:spPr>
          <a:xfrm>
            <a:off x="77216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메모리 사용량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16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130683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6"/>
          <p:cNvSpPr txBox="1"/>
          <p:nvPr/>
        </p:nvSpPr>
        <p:spPr>
          <a:xfrm>
            <a:off x="130302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해석의 어려움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6"/>
          <p:cNvSpPr txBox="1"/>
          <p:nvPr/>
        </p:nvSpPr>
        <p:spPr>
          <a:xfrm>
            <a:off x="2286000" y="68453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Calibri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수백 개 이상의 트리 생성하여 예측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6"/>
          <p:cNvSpPr txBox="1"/>
          <p:nvPr/>
        </p:nvSpPr>
        <p:spPr>
          <a:xfrm>
            <a:off x="2286000" y="74295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실시간 응답에 비효율적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6"/>
          <p:cNvSpPr txBox="1"/>
          <p:nvPr/>
        </p:nvSpPr>
        <p:spPr>
          <a:xfrm>
            <a:off x="12915900" y="68453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개별 트리보다 복잡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6"/>
          <p:cNvSpPr txBox="1"/>
          <p:nvPr/>
        </p:nvSpPr>
        <p:spPr>
          <a:xfrm>
            <a:off x="12915900" y="74168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직관적 이해 어려움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0305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6"/>
          <p:cNvSpPr txBox="1"/>
          <p:nvPr/>
        </p:nvSpPr>
        <p:spPr>
          <a:xfrm>
            <a:off x="7636809" y="69035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Calibri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많은 트리 사용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6020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6"/>
          <p:cNvSpPr txBox="1"/>
          <p:nvPr/>
        </p:nvSpPr>
        <p:spPr>
          <a:xfrm>
            <a:off x="7636809" y="74750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필요한 메모리 자원 커짐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8500" y="3543300"/>
            <a:ext cx="14351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7"/>
          <p:cNvPicPr preferRelativeResize="0"/>
          <p:nvPr/>
        </p:nvPicPr>
        <p:blipFill rotWithShape="1">
          <a:blip r:embed="rId6">
            <a:alphaModFix amt="17000"/>
          </a:blip>
          <a:srcRect b="0" l="0" r="0" t="0"/>
          <a:stretch/>
        </p:blipFill>
        <p:spPr>
          <a:xfrm>
            <a:off x="3835400" y="4559300"/>
            <a:ext cx="106299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7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2438400" y="57404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7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7"/>
          <p:cNvSpPr txBox="1"/>
          <p:nvPr/>
        </p:nvSpPr>
        <p:spPr>
          <a:xfrm>
            <a:off x="3683000" y="3771900"/>
            <a:ext cx="10922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 주요 하이퍼 파라미터</a:t>
            </a:r>
            <a:endParaRPr/>
          </a:p>
        </p:txBody>
      </p:sp>
      <p:sp>
        <p:nvSpPr>
          <p:cNvPr id="404" name="Google Shape;404;p17"/>
          <p:cNvSpPr txBox="1"/>
          <p:nvPr/>
        </p:nvSpPr>
        <p:spPr>
          <a:xfrm>
            <a:off x="2400300" y="58420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n_estimators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7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77597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/>
        </p:nvSpPr>
        <p:spPr>
          <a:xfrm>
            <a:off x="77216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max_depth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7"/>
          <p:cNvPicPr preferRelativeResize="0"/>
          <p:nvPr/>
        </p:nvPicPr>
        <p:blipFill rotWithShape="1">
          <a:blip r:embed="rId7">
            <a:alphaModFix amt="52999"/>
          </a:blip>
          <a:srcRect b="0" l="0" r="0" t="0"/>
          <a:stretch/>
        </p:blipFill>
        <p:spPr>
          <a:xfrm>
            <a:off x="13068300" y="5753100"/>
            <a:ext cx="2781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7"/>
          <p:cNvSpPr txBox="1"/>
          <p:nvPr/>
        </p:nvSpPr>
        <p:spPr>
          <a:xfrm>
            <a:off x="13030200" y="5867400"/>
            <a:ext cx="2857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min_samples_split</a:t>
            </a:r>
            <a:endParaRPr b="0" i="0" sz="28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7"/>
          <p:cNvSpPr txBox="1"/>
          <p:nvPr/>
        </p:nvSpPr>
        <p:spPr>
          <a:xfrm>
            <a:off x="2286000" y="68453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트리 개수 지정하는 파라미터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828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7"/>
          <p:cNvSpPr txBox="1"/>
          <p:nvPr/>
        </p:nvSpPr>
        <p:spPr>
          <a:xfrm>
            <a:off x="2286000" y="7429500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개수 많을수록 성능 향상, 시간 길어짐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69723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7"/>
          <p:cNvSpPr txBox="1"/>
          <p:nvPr/>
        </p:nvSpPr>
        <p:spPr>
          <a:xfrm>
            <a:off x="12915900" y="68453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최소 샘플 수 설정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712700" y="755650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7"/>
          <p:cNvSpPr txBox="1"/>
          <p:nvPr/>
        </p:nvSpPr>
        <p:spPr>
          <a:xfrm>
            <a:off x="12915900" y="7416800"/>
            <a:ext cx="3467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값을 크게 하면 과적합 줄어듦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0305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7"/>
          <p:cNvSpPr txBox="1"/>
          <p:nvPr/>
        </p:nvSpPr>
        <p:spPr>
          <a:xfrm>
            <a:off x="7636809" y="69035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개별 트리의 최대 깊이 설정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33609" y="7602071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7"/>
          <p:cNvSpPr txBox="1"/>
          <p:nvPr/>
        </p:nvSpPr>
        <p:spPr>
          <a:xfrm>
            <a:off x="7636809" y="7475071"/>
            <a:ext cx="3327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깊이가 깊을수록 과적합 할 수 있다.</a:t>
            </a:r>
            <a:endParaRPr b="0" i="0" sz="17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8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상관계수 확인</a:t>
            </a:r>
            <a:endParaRPr/>
          </a:p>
        </p:txBody>
      </p:sp>
      <p:pic>
        <p:nvPicPr>
          <p:cNvPr id="429" name="Google Shape;42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2838" y="3924300"/>
            <a:ext cx="9082324" cy="537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9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RandomForest 학습</a:t>
            </a:r>
            <a:endParaRPr/>
          </a:p>
        </p:txBody>
      </p:sp>
      <p:pic>
        <p:nvPicPr>
          <p:cNvPr id="438" name="Google Shape;4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771900"/>
            <a:ext cx="8259104" cy="563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5600" y="5279952"/>
            <a:ext cx="6914911" cy="261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0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0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0832" y="3086100"/>
            <a:ext cx="10033635" cy="700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1549400" y="1587500"/>
            <a:ext cx="59563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5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95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460500" y="6629400"/>
            <a:ext cx="153797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5400000">
            <a:off x="4406900" y="6629400"/>
            <a:ext cx="41402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 rot="5400000">
            <a:off x="9740900" y="6629400"/>
            <a:ext cx="41402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5">
            <a:alphaModFix amt="24000"/>
          </a:blip>
          <a:srcRect b="0" l="0" r="0" t="0"/>
          <a:stretch/>
        </p:blipFill>
        <p:spPr>
          <a:xfrm>
            <a:off x="774700" y="9664700"/>
            <a:ext cx="167386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2743200" y="4546600"/>
            <a:ext cx="2032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6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155701" y="5765800"/>
            <a:ext cx="4991097" cy="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주제 선정 이유/데이터 전처리</a:t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3563600" y="4546600"/>
            <a:ext cx="2032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6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2509500" y="5549900"/>
            <a:ext cx="4140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모델 – 랜덤 포레스트</a:t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730500" y="7048500"/>
            <a:ext cx="2032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6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1676400" y="8051800"/>
            <a:ext cx="4140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모델 - 최근접이웃</a:t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8128000" y="4546600"/>
            <a:ext cx="2032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6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7073900" y="5549900"/>
            <a:ext cx="4140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 – 로지스틱스 회귀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8128000" y="7048500"/>
            <a:ext cx="2032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6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7073900" y="8267700"/>
            <a:ext cx="4140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모델 - 최근접이웃</a:t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3538200" y="7048500"/>
            <a:ext cx="2032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6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12484100" y="8051800"/>
            <a:ext cx="41402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b="0" i="0" sz="2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2000" y="1778000"/>
            <a:ext cx="13462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04700" y="812800"/>
            <a:ext cx="1498600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79500" y="1651000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68600" y="1104900"/>
            <a:ext cx="1346200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10312400" y="1638300"/>
            <a:ext cx="660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12928600" y="2743200"/>
            <a:ext cx="660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16662400" y="2743200"/>
            <a:ext cx="660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1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5061" y="4229100"/>
            <a:ext cx="11837878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2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Feature Importance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1387" y="3924300"/>
            <a:ext cx="9845226" cy="5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3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데이터 변환</a:t>
            </a:r>
            <a:endParaRPr/>
          </a:p>
        </p:txBody>
      </p:sp>
      <p:pic>
        <p:nvPicPr>
          <p:cNvPr id="475" name="Google Shape;47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300" y="3390900"/>
            <a:ext cx="7863400" cy="658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4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Standard Scaling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0271" y="3543300"/>
            <a:ext cx="9487458" cy="598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5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9689" y="3695700"/>
            <a:ext cx="10568622" cy="609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6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RandomizedSearchCV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3915" y="4076700"/>
            <a:ext cx="13700170" cy="453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7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 txBox="1"/>
          <p:nvPr/>
        </p:nvSpPr>
        <p:spPr>
          <a:xfrm>
            <a:off x="2438400" y="1892300"/>
            <a:ext cx="133985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7200"/>
              <a:buFont typeface="Calibri"/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3390900"/>
            <a:ext cx="7315200" cy="605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96267" y="4633609"/>
            <a:ext cx="6581174" cy="24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A8F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/>
          <p:nvPr/>
        </p:nvSpPr>
        <p:spPr>
          <a:xfrm>
            <a:off x="5105400" y="2159000"/>
            <a:ext cx="78613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Calibri"/>
              <a:buNone/>
            </a:pPr>
            <a:r>
              <a:rPr b="0" i="0" lang="ko-KR" sz="6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KNN(최근접이웃)</a:t>
            </a:r>
            <a:endParaRPr b="0" i="0" sz="6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28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 rot="5400000">
            <a:off x="1231900" y="5422900"/>
            <a:ext cx="6235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8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2827000" y="760730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8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15519400" y="7200900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8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13944600" y="5092700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8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16192500" y="37592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8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952500" y="5816600"/>
            <a:ext cx="13462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8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2298700" y="7581900"/>
            <a:ext cx="11684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8"/>
          <p:cNvSpPr txBox="1"/>
          <p:nvPr/>
        </p:nvSpPr>
        <p:spPr>
          <a:xfrm>
            <a:off x="1282700" y="1993900"/>
            <a:ext cx="3263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800"/>
              <a:buFont typeface="Arial"/>
              <a:buNone/>
            </a:pPr>
            <a:r>
              <a:rPr b="1" i="0" lang="ko-KR" sz="1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526" name="Google Shape;526;p28"/>
          <p:cNvSpPr txBox="1"/>
          <p:nvPr/>
        </p:nvSpPr>
        <p:spPr>
          <a:xfrm>
            <a:off x="14541500" y="7137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27" name="Google Shape;527;p28"/>
          <p:cNvSpPr txBox="1"/>
          <p:nvPr/>
        </p:nvSpPr>
        <p:spPr>
          <a:xfrm>
            <a:off x="15201900" y="3581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28" name="Google Shape;528;p28"/>
          <p:cNvSpPr txBox="1"/>
          <p:nvPr/>
        </p:nvSpPr>
        <p:spPr>
          <a:xfrm>
            <a:off x="3048000" y="6248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29" name="Google Shape;529;p28"/>
          <p:cNvSpPr txBox="1"/>
          <p:nvPr/>
        </p:nvSpPr>
        <p:spPr>
          <a:xfrm>
            <a:off x="10922000" y="80645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1" y="635000"/>
            <a:ext cx="16738601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1" y="660401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9"/>
          <p:cNvSpPr txBox="1"/>
          <p:nvPr/>
        </p:nvSpPr>
        <p:spPr>
          <a:xfrm>
            <a:off x="876301" y="1638301"/>
            <a:ext cx="749300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537" name="Google Shape;537;p29"/>
          <p:cNvSpPr txBox="1"/>
          <p:nvPr/>
        </p:nvSpPr>
        <p:spPr>
          <a:xfrm>
            <a:off x="3098801" y="1892302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인코딩</a:t>
            </a:r>
            <a:endParaRPr/>
          </a:p>
        </p:txBody>
      </p:sp>
      <p:sp>
        <p:nvSpPr>
          <p:cNvPr id="538" name="Google Shape;538;p29"/>
          <p:cNvSpPr txBox="1"/>
          <p:nvPr/>
        </p:nvSpPr>
        <p:spPr>
          <a:xfrm>
            <a:off x="7556501" y="1435102"/>
            <a:ext cx="3175001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Business Project</a:t>
            </a:r>
            <a:endParaRPr/>
          </a:p>
        </p:txBody>
      </p:sp>
      <p:pic>
        <p:nvPicPr>
          <p:cNvPr id="539" name="Google Shape;53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701" y="3175001"/>
            <a:ext cx="11557538" cy="2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112" y="5792894"/>
            <a:ext cx="11587127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701" y="7724987"/>
            <a:ext cx="6951089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41300" y="3467100"/>
            <a:ext cx="481330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9"/>
          <p:cNvSpPr txBox="1"/>
          <p:nvPr/>
        </p:nvSpPr>
        <p:spPr>
          <a:xfrm>
            <a:off x="13703300" y="3848101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인코딩</a:t>
            </a:r>
            <a:endParaRPr sz="3200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60400" y="4914901"/>
            <a:ext cx="88901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9"/>
          <p:cNvSpPr txBox="1"/>
          <p:nvPr/>
        </p:nvSpPr>
        <p:spPr>
          <a:xfrm>
            <a:off x="13589002" y="4940300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범주형 컬럼 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=&gt; 숫자 범주로 바꿔주기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60400" y="6578600"/>
            <a:ext cx="88901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9"/>
          <p:cNvSpPr txBox="1"/>
          <p:nvPr/>
        </p:nvSpPr>
        <p:spPr>
          <a:xfrm>
            <a:off x="13589002" y="6438901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Target =&gt; 라벨 인코딩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41300" y="8229600"/>
            <a:ext cx="4813301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9"/>
          <p:cNvSpPr txBox="1"/>
          <p:nvPr/>
        </p:nvSpPr>
        <p:spPr>
          <a:xfrm>
            <a:off x="13449301" y="8356601"/>
            <a:ext cx="37973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KNN은 기본적인 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거리기반 알고리즘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1" y="635000"/>
            <a:ext cx="16738601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1" y="660401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0"/>
          <p:cNvSpPr txBox="1"/>
          <p:nvPr/>
        </p:nvSpPr>
        <p:spPr>
          <a:xfrm>
            <a:off x="876301" y="1638301"/>
            <a:ext cx="749300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557" name="Google Shape;557;p30"/>
          <p:cNvSpPr txBox="1"/>
          <p:nvPr/>
        </p:nvSpPr>
        <p:spPr>
          <a:xfrm>
            <a:off x="3098801" y="1892302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스케일링</a:t>
            </a:r>
            <a:endParaRPr/>
          </a:p>
        </p:txBody>
      </p:sp>
      <p:sp>
        <p:nvSpPr>
          <p:cNvPr id="558" name="Google Shape;558;p30"/>
          <p:cNvSpPr txBox="1"/>
          <p:nvPr/>
        </p:nvSpPr>
        <p:spPr>
          <a:xfrm>
            <a:off x="7556501" y="1435102"/>
            <a:ext cx="3175001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Business Project</a:t>
            </a:r>
            <a:endParaRPr/>
          </a:p>
        </p:txBody>
      </p:sp>
      <p:pic>
        <p:nvPicPr>
          <p:cNvPr id="559" name="Google Shape;55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8576" y="3368461"/>
            <a:ext cx="7233024" cy="6283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63401" y="3543300"/>
            <a:ext cx="481330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 txBox="1"/>
          <p:nvPr/>
        </p:nvSpPr>
        <p:spPr>
          <a:xfrm>
            <a:off x="12725400" y="3924301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스케일링</a:t>
            </a:r>
            <a:endParaRPr sz="3200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82501" y="4991101"/>
            <a:ext cx="88901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0"/>
          <p:cNvSpPr txBox="1"/>
          <p:nvPr/>
        </p:nvSpPr>
        <p:spPr>
          <a:xfrm>
            <a:off x="12611101" y="5016500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범주형 컬럼 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=&gt; 숫자 범주로 바꿔주기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82501" y="6654800"/>
            <a:ext cx="88901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0"/>
          <p:cNvSpPr txBox="1"/>
          <p:nvPr/>
        </p:nvSpPr>
        <p:spPr>
          <a:xfrm>
            <a:off x="12611101" y="6515101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Target =&gt; 라벨 인코딩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63401" y="8191500"/>
            <a:ext cx="4813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0"/>
          <p:cNvSpPr txBox="1"/>
          <p:nvPr/>
        </p:nvSpPr>
        <p:spPr>
          <a:xfrm>
            <a:off x="12471401" y="8432801"/>
            <a:ext cx="37973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각 피쳐가 서로 다른 스케일을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가지면, 거리에 큰 영향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A8F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/>
        </p:nvSpPr>
        <p:spPr>
          <a:xfrm>
            <a:off x="5105400" y="2159000"/>
            <a:ext cx="78613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주제 선정 이유</a:t>
            </a:r>
            <a:endParaRPr b="0" i="0" sz="6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 rot="5400000">
            <a:off x="1231900" y="5422900"/>
            <a:ext cx="6235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2827000" y="760730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15519400" y="7200900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13944600" y="5092700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16192500" y="37592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952500" y="5816600"/>
            <a:ext cx="13462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2298700" y="7581900"/>
            <a:ext cx="11684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1282700" y="1993900"/>
            <a:ext cx="3263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5105400" y="5600700"/>
            <a:ext cx="112776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내일 치는 빅분기 시험, 과연 통과할 수 있을까?</a:t>
            </a:r>
            <a:endParaRPr b="0" i="0" sz="4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4541500" y="7137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15201900" y="3581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3048000" y="6248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10922000" y="80645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1" y="635000"/>
            <a:ext cx="16738601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1" y="660401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 txBox="1"/>
          <p:nvPr/>
        </p:nvSpPr>
        <p:spPr>
          <a:xfrm>
            <a:off x="876301" y="1638301"/>
            <a:ext cx="749300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575" name="Google Shape;575;p31"/>
          <p:cNvSpPr txBox="1"/>
          <p:nvPr/>
        </p:nvSpPr>
        <p:spPr>
          <a:xfrm>
            <a:off x="3098801" y="1892302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기본 모델 만들기</a:t>
            </a:r>
            <a:endParaRPr/>
          </a:p>
        </p:txBody>
      </p:sp>
      <p:sp>
        <p:nvSpPr>
          <p:cNvPr id="576" name="Google Shape;576;p31"/>
          <p:cNvSpPr txBox="1"/>
          <p:nvPr/>
        </p:nvSpPr>
        <p:spPr>
          <a:xfrm>
            <a:off x="7556501" y="1435102"/>
            <a:ext cx="3175001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Business Project</a:t>
            </a:r>
            <a:endParaRPr/>
          </a:p>
        </p:txBody>
      </p:sp>
      <p:pic>
        <p:nvPicPr>
          <p:cNvPr id="577" name="Google Shape;57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7201" y="3463839"/>
            <a:ext cx="7797800" cy="627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63401" y="3543300"/>
            <a:ext cx="481330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1"/>
          <p:cNvSpPr txBox="1"/>
          <p:nvPr/>
        </p:nvSpPr>
        <p:spPr>
          <a:xfrm>
            <a:off x="12725400" y="3924301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기본 모델</a:t>
            </a:r>
            <a:endParaRPr sz="3200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82501" y="5676901"/>
            <a:ext cx="88901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1"/>
          <p:cNvSpPr txBox="1"/>
          <p:nvPr/>
        </p:nvSpPr>
        <p:spPr>
          <a:xfrm>
            <a:off x="12611101" y="5549900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점수 : 0.5059….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63401" y="8191500"/>
            <a:ext cx="4813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1"/>
          <p:cNvSpPr txBox="1"/>
          <p:nvPr/>
        </p:nvSpPr>
        <p:spPr>
          <a:xfrm>
            <a:off x="12509501" y="8432801"/>
            <a:ext cx="37973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점수는 낮지만 혼동행렬 그려보기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1" y="635000"/>
            <a:ext cx="16738601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1" y="660401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2"/>
          <p:cNvSpPr txBox="1"/>
          <p:nvPr/>
        </p:nvSpPr>
        <p:spPr>
          <a:xfrm>
            <a:off x="876301" y="1638301"/>
            <a:ext cx="749300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591" name="Google Shape;591;p32"/>
          <p:cNvSpPr txBox="1"/>
          <p:nvPr/>
        </p:nvSpPr>
        <p:spPr>
          <a:xfrm>
            <a:off x="3098801" y="1892302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기본 모델 혼동행렬</a:t>
            </a:r>
            <a:endParaRPr/>
          </a:p>
        </p:txBody>
      </p:sp>
      <p:sp>
        <p:nvSpPr>
          <p:cNvPr id="592" name="Google Shape;592;p32"/>
          <p:cNvSpPr txBox="1"/>
          <p:nvPr/>
        </p:nvSpPr>
        <p:spPr>
          <a:xfrm>
            <a:off x="7556501" y="1435102"/>
            <a:ext cx="3175001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Business Project</a:t>
            </a:r>
            <a:endParaRPr/>
          </a:p>
        </p:txBody>
      </p:sp>
      <p:pic>
        <p:nvPicPr>
          <p:cNvPr id="593" name="Google Shape;59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1" y="3314701"/>
            <a:ext cx="7783460" cy="645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63401" y="3543300"/>
            <a:ext cx="481330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2"/>
          <p:cNvSpPr txBox="1"/>
          <p:nvPr/>
        </p:nvSpPr>
        <p:spPr>
          <a:xfrm>
            <a:off x="12725400" y="3924301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기본 모델</a:t>
            </a:r>
            <a:endParaRPr sz="3200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07900" y="5575301"/>
            <a:ext cx="88901" cy="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2"/>
          <p:cNvSpPr txBox="1"/>
          <p:nvPr/>
        </p:nvSpPr>
        <p:spPr>
          <a:xfrm>
            <a:off x="12573001" y="5600701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TP, TN, FP, TN의 값이 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모두 0.5로 비슷</a:t>
            </a:r>
            <a:endParaRPr sz="200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63401" y="8191500"/>
            <a:ext cx="4813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/>
          <p:nvPr/>
        </p:nvSpPr>
        <p:spPr>
          <a:xfrm>
            <a:off x="12471401" y="8432801"/>
            <a:ext cx="37973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점수가 너무 낮아서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하이퍼 파라미터 수정</a:t>
            </a:r>
            <a:endParaRPr/>
          </a:p>
        </p:txBody>
      </p:sp>
      <p:sp>
        <p:nvSpPr>
          <p:cNvPr id="600" name="Google Shape;600;p32"/>
          <p:cNvSpPr txBox="1"/>
          <p:nvPr/>
        </p:nvSpPr>
        <p:spPr>
          <a:xfrm>
            <a:off x="12573001" y="6464300"/>
            <a:ext cx="3797300" cy="35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F1 Score =</a:t>
            </a:r>
            <a:r>
              <a:rPr lang="ko-KR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0.5069…</a:t>
            </a:r>
            <a:r>
              <a:rPr lang="ko-KR" sz="20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01" name="Google Shape;60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07900" y="6604001"/>
            <a:ext cx="88901" cy="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1" y="635000"/>
            <a:ext cx="16738601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1" y="660401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3"/>
          <p:cNvSpPr txBox="1"/>
          <p:nvPr/>
        </p:nvSpPr>
        <p:spPr>
          <a:xfrm>
            <a:off x="876301" y="1638301"/>
            <a:ext cx="749300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609" name="Google Shape;609;p33"/>
          <p:cNvSpPr txBox="1"/>
          <p:nvPr/>
        </p:nvSpPr>
        <p:spPr>
          <a:xfrm>
            <a:off x="3098801" y="1892302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하이퍼파라미터 수정</a:t>
            </a:r>
            <a:endParaRPr/>
          </a:p>
        </p:txBody>
      </p:sp>
      <p:sp>
        <p:nvSpPr>
          <p:cNvPr id="610" name="Google Shape;610;p33"/>
          <p:cNvSpPr txBox="1"/>
          <p:nvPr/>
        </p:nvSpPr>
        <p:spPr>
          <a:xfrm>
            <a:off x="7556501" y="1435102"/>
            <a:ext cx="3175001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Business Project</a:t>
            </a:r>
            <a:endParaRPr/>
          </a:p>
        </p:txBody>
      </p:sp>
      <p:pic>
        <p:nvPicPr>
          <p:cNvPr id="611" name="Google Shape;61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3467101"/>
            <a:ext cx="9677400" cy="612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1" y="635000"/>
            <a:ext cx="16738601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1" y="660401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4"/>
          <p:cNvSpPr txBox="1"/>
          <p:nvPr/>
        </p:nvSpPr>
        <p:spPr>
          <a:xfrm>
            <a:off x="876301" y="1638301"/>
            <a:ext cx="749300" cy="546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  <p:sp>
        <p:nvSpPr>
          <p:cNvPr id="619" name="Google Shape;619;p34"/>
          <p:cNvSpPr txBox="1"/>
          <p:nvPr/>
        </p:nvSpPr>
        <p:spPr>
          <a:xfrm>
            <a:off x="7556501" y="1435102"/>
            <a:ext cx="3175001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Business Project</a:t>
            </a:r>
            <a:endParaRPr/>
          </a:p>
        </p:txBody>
      </p:sp>
      <p:pic>
        <p:nvPicPr>
          <p:cNvPr id="620" name="Google Shape;62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7201" y="3314701"/>
            <a:ext cx="6940907" cy="154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20200" y="3225802"/>
            <a:ext cx="7469841" cy="629039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4"/>
          <p:cNvSpPr txBox="1"/>
          <p:nvPr/>
        </p:nvSpPr>
        <p:spPr>
          <a:xfrm>
            <a:off x="5270501" y="6197602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차이 없음</a:t>
            </a:r>
            <a:endParaRPr sz="3200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3098801" y="1892302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Best model 혼동행렬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A8F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5"/>
          <p:cNvSpPr txBox="1"/>
          <p:nvPr/>
        </p:nvSpPr>
        <p:spPr>
          <a:xfrm>
            <a:off x="5105400" y="2159000"/>
            <a:ext cx="78613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Calibri"/>
              <a:buNone/>
            </a:pPr>
            <a:r>
              <a:rPr b="0" i="0" lang="ko-KR" sz="6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결정 트리</a:t>
            </a:r>
            <a:endParaRPr b="0" i="0" sz="6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Calibri"/>
              <a:buNone/>
            </a:pPr>
            <a:r>
              <a:rPr b="0" i="0" lang="ko-KR" sz="6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(Decision Tree)</a:t>
            </a:r>
            <a:endParaRPr b="0" i="0" sz="6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35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 rot="5400000">
            <a:off x="1231900" y="5422900"/>
            <a:ext cx="6235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5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2827000" y="760730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5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15519400" y="7200900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5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13944600" y="5092700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5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16192500" y="37592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5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952500" y="5816600"/>
            <a:ext cx="13462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35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2298700" y="7581900"/>
            <a:ext cx="11684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5"/>
          <p:cNvSpPr txBox="1"/>
          <p:nvPr/>
        </p:nvSpPr>
        <p:spPr>
          <a:xfrm>
            <a:off x="1282700" y="1993900"/>
            <a:ext cx="3263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800"/>
              <a:buFont typeface="Malgun Gothic"/>
              <a:buNone/>
            </a:pPr>
            <a:r>
              <a:rPr b="1" i="0" lang="ko-KR" sz="1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/>
          </a:p>
        </p:txBody>
      </p:sp>
      <p:sp>
        <p:nvSpPr>
          <p:cNvPr id="637" name="Google Shape;637;p35"/>
          <p:cNvSpPr txBox="1"/>
          <p:nvPr/>
        </p:nvSpPr>
        <p:spPr>
          <a:xfrm>
            <a:off x="10142682" y="8933873"/>
            <a:ext cx="7340600" cy="14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		박 란 영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5"/>
          <p:cNvSpPr txBox="1"/>
          <p:nvPr/>
        </p:nvSpPr>
        <p:spPr>
          <a:xfrm>
            <a:off x="14541500" y="7137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39" name="Google Shape;639;p35"/>
          <p:cNvSpPr txBox="1"/>
          <p:nvPr/>
        </p:nvSpPr>
        <p:spPr>
          <a:xfrm>
            <a:off x="15201900" y="3581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0" name="Google Shape;640;p35"/>
          <p:cNvSpPr txBox="1"/>
          <p:nvPr/>
        </p:nvSpPr>
        <p:spPr>
          <a:xfrm>
            <a:off x="3048000" y="6248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1" name="Google Shape;641;p35"/>
          <p:cNvSpPr txBox="1"/>
          <p:nvPr/>
        </p:nvSpPr>
        <p:spPr>
          <a:xfrm>
            <a:off x="10922000" y="80645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6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grpSp>
        <p:nvGrpSpPr>
          <p:cNvPr id="649" name="Google Shape;649;p36"/>
          <p:cNvGrpSpPr/>
          <p:nvPr/>
        </p:nvGrpSpPr>
        <p:grpSpPr>
          <a:xfrm>
            <a:off x="1981200" y="2324100"/>
            <a:ext cx="6400800" cy="7124700"/>
            <a:chOff x="1905000" y="876300"/>
            <a:chExt cx="7848600" cy="8972550"/>
          </a:xfrm>
        </p:grpSpPr>
        <p:pic>
          <p:nvPicPr>
            <p:cNvPr id="650" name="Google Shape;650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05000" y="876300"/>
              <a:ext cx="7848600" cy="8972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51" name="Google Shape;651;p36"/>
            <p:cNvGrpSpPr/>
            <p:nvPr/>
          </p:nvGrpSpPr>
          <p:grpSpPr>
            <a:xfrm>
              <a:off x="2209800" y="1200150"/>
              <a:ext cx="7315200" cy="8385718"/>
              <a:chOff x="2209800" y="1200150"/>
              <a:chExt cx="7315200" cy="8385718"/>
            </a:xfrm>
          </p:grpSpPr>
          <p:pic>
            <p:nvPicPr>
              <p:cNvPr id="652" name="Google Shape;652;p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209800" y="1200150"/>
                <a:ext cx="7315200" cy="83857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3" name="Google Shape;653;p36"/>
              <p:cNvSpPr/>
              <p:nvPr/>
            </p:nvSpPr>
            <p:spPr>
              <a:xfrm>
                <a:off x="2209800" y="8420100"/>
                <a:ext cx="3276600" cy="990600"/>
              </a:xfrm>
              <a:prstGeom prst="rect">
                <a:avLst/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654" name="Google Shape;654;p36"/>
          <p:cNvSpPr txBox="1"/>
          <p:nvPr/>
        </p:nvSpPr>
        <p:spPr>
          <a:xfrm>
            <a:off x="1828800" y="952229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5400"/>
              <a:buFont typeface="Calibri"/>
              <a:buNone/>
            </a:pPr>
            <a:r>
              <a:rPr b="0" i="0" lang="ko-KR" sz="5400" u="none" cap="none" strike="noStrike">
                <a:solidFill>
                  <a:srgbClr val="18A8F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b="0" i="0" sz="5400" u="none" cap="none" strike="noStrike">
              <a:solidFill>
                <a:srgbClr val="18A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5" name="Google Shape;655;p36"/>
          <p:cNvGrpSpPr/>
          <p:nvPr/>
        </p:nvGrpSpPr>
        <p:grpSpPr>
          <a:xfrm>
            <a:off x="8839200" y="2382104"/>
            <a:ext cx="8001000" cy="915369"/>
            <a:chOff x="2057400" y="876300"/>
            <a:chExt cx="8991600" cy="1028700"/>
          </a:xfrm>
        </p:grpSpPr>
        <p:sp>
          <p:nvSpPr>
            <p:cNvPr id="656" name="Google Shape;656;p36"/>
            <p:cNvSpPr/>
            <p:nvPr/>
          </p:nvSpPr>
          <p:spPr>
            <a:xfrm>
              <a:off x="2057400" y="876300"/>
              <a:ext cx="8991600" cy="1028700"/>
            </a:xfrm>
            <a:prstGeom prst="rect">
              <a:avLst/>
            </a:prstGeom>
            <a:noFill/>
            <a:ln cap="flat" cmpd="sng" w="25400">
              <a:solidFill>
                <a:srgbClr val="18A8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7" name="Google Shape;657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41893" y="952500"/>
              <a:ext cx="8830907" cy="905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8" name="Google Shape;658;p36"/>
          <p:cNvGrpSpPr/>
          <p:nvPr/>
        </p:nvGrpSpPr>
        <p:grpSpPr>
          <a:xfrm>
            <a:off x="8763000" y="3768227"/>
            <a:ext cx="9146309" cy="5254330"/>
            <a:chOff x="1978891" y="2552700"/>
            <a:chExt cx="12519906" cy="7192379"/>
          </a:xfrm>
        </p:grpSpPr>
        <p:pic>
          <p:nvPicPr>
            <p:cNvPr id="659" name="Google Shape;659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78891" y="2552700"/>
              <a:ext cx="12517597" cy="71923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" name="Google Shape;660;p36"/>
            <p:cNvSpPr/>
            <p:nvPr/>
          </p:nvSpPr>
          <p:spPr>
            <a:xfrm>
              <a:off x="1995055" y="6715991"/>
              <a:ext cx="12503742" cy="3048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7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1981201" y="2283276"/>
            <a:ext cx="10896600" cy="6746425"/>
          </a:xfrm>
          <a:prstGeom prst="rect">
            <a:avLst/>
          </a:prstGeom>
          <a:noFill/>
          <a:ln cap="flat" cmpd="sng" w="25400">
            <a:solidFill>
              <a:srgbClr val="18A8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9" name="Google Shape;66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2552700"/>
            <a:ext cx="10469436" cy="628737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7"/>
          <p:cNvSpPr/>
          <p:nvPr/>
        </p:nvSpPr>
        <p:spPr>
          <a:xfrm>
            <a:off x="9753601" y="8267700"/>
            <a:ext cx="914399" cy="381001"/>
          </a:xfrm>
          <a:prstGeom prst="ellipse">
            <a:avLst/>
          </a:prstGeom>
          <a:solidFill>
            <a:srgbClr val="FFFF00">
              <a:alpha val="2980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7"/>
          <p:cNvSpPr txBox="1"/>
          <p:nvPr/>
        </p:nvSpPr>
        <p:spPr>
          <a:xfrm>
            <a:off x="1828800" y="952229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5400"/>
              <a:buFont typeface="Calibri"/>
              <a:buNone/>
            </a:pPr>
            <a:r>
              <a:rPr b="0" i="0" lang="ko-KR" sz="5400" u="none" cap="none" strike="noStrike">
                <a:solidFill>
                  <a:srgbClr val="18A8F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b="0" i="0" sz="5400" u="none" cap="none" strike="noStrike">
              <a:solidFill>
                <a:srgbClr val="18A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8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algun Gothic"/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/>
          </a:p>
        </p:txBody>
      </p:sp>
      <p:pic>
        <p:nvPicPr>
          <p:cNvPr id="679" name="Google Shape;67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700" y="2390534"/>
            <a:ext cx="12870071" cy="19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6949" y="4136735"/>
            <a:ext cx="12469965" cy="172426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8"/>
          <p:cNvSpPr/>
          <p:nvPr/>
        </p:nvSpPr>
        <p:spPr>
          <a:xfrm>
            <a:off x="826949" y="4649779"/>
            <a:ext cx="12503742" cy="3048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2" name="Google Shape;682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5600" y="5706161"/>
            <a:ext cx="7458898" cy="439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4700" y="6021394"/>
            <a:ext cx="9512997" cy="184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949" y="7915010"/>
            <a:ext cx="5325218" cy="21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8"/>
          <p:cNvSpPr/>
          <p:nvPr/>
        </p:nvSpPr>
        <p:spPr>
          <a:xfrm>
            <a:off x="16764000" y="9461499"/>
            <a:ext cx="914399" cy="381001"/>
          </a:xfrm>
          <a:prstGeom prst="ellipse">
            <a:avLst/>
          </a:prstGeom>
          <a:solidFill>
            <a:srgbClr val="FFFF00">
              <a:alpha val="29803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8"/>
          <p:cNvSpPr txBox="1"/>
          <p:nvPr/>
        </p:nvSpPr>
        <p:spPr>
          <a:xfrm>
            <a:off x="1828800" y="952229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5400"/>
              <a:buFont typeface="Calibri"/>
              <a:buNone/>
            </a:pPr>
            <a:r>
              <a:rPr b="0" i="0" lang="ko-KR" sz="5400" u="none" cap="none" strike="noStrike">
                <a:solidFill>
                  <a:srgbClr val="18A8F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b="0" i="0" sz="5400" u="none" cap="none" strike="noStrike">
              <a:solidFill>
                <a:srgbClr val="18A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673" y="3656337"/>
            <a:ext cx="7702604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9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pic>
        <p:nvPicPr>
          <p:cNvPr id="695" name="Google Shape;69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5056" y="1976473"/>
            <a:ext cx="11669754" cy="990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696;p39"/>
          <p:cNvGrpSpPr/>
          <p:nvPr/>
        </p:nvGrpSpPr>
        <p:grpSpPr>
          <a:xfrm>
            <a:off x="1995056" y="3047920"/>
            <a:ext cx="13051071" cy="1143160"/>
            <a:chOff x="1976583" y="2400300"/>
            <a:chExt cx="13051071" cy="1143160"/>
          </a:xfrm>
        </p:grpSpPr>
        <p:pic>
          <p:nvPicPr>
            <p:cNvPr id="697" name="Google Shape;697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76583" y="2400300"/>
              <a:ext cx="13051071" cy="1143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8" name="Google Shape;698;p39"/>
            <p:cNvSpPr/>
            <p:nvPr/>
          </p:nvSpPr>
          <p:spPr>
            <a:xfrm>
              <a:off x="1981200" y="2781300"/>
              <a:ext cx="13046453" cy="34282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99" name="Google Shape;699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29800" y="5081367"/>
            <a:ext cx="5010849" cy="2029108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39"/>
          <p:cNvSpPr txBox="1"/>
          <p:nvPr/>
        </p:nvSpPr>
        <p:spPr>
          <a:xfrm>
            <a:off x="1828800" y="952229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5400"/>
              <a:buFont typeface="Calibri"/>
              <a:buNone/>
            </a:pPr>
            <a:r>
              <a:rPr b="0" i="0" lang="ko-KR" sz="5400" u="none" cap="none" strike="noStrike">
                <a:solidFill>
                  <a:srgbClr val="18A8F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b="0" i="0" sz="5400" u="none" cap="none" strike="noStrike">
              <a:solidFill>
                <a:srgbClr val="18A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0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algun Gothic"/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/>
          </a:p>
        </p:txBody>
      </p:sp>
      <p:pic>
        <p:nvPicPr>
          <p:cNvPr id="708" name="Google Shape;70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1252200" y="6134100"/>
            <a:ext cx="1866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0"/>
          <p:cNvSpPr txBox="1"/>
          <p:nvPr/>
        </p:nvSpPr>
        <p:spPr>
          <a:xfrm>
            <a:off x="7721600" y="5829300"/>
            <a:ext cx="2844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0" lvl="0" marL="0" marR="0" rtl="0" algn="ctr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endParaRPr/>
          </a:p>
        </p:txBody>
      </p:sp>
      <p:sp>
        <p:nvSpPr>
          <p:cNvPr id="710" name="Google Shape;710;p40"/>
          <p:cNvSpPr txBox="1"/>
          <p:nvPr/>
        </p:nvSpPr>
        <p:spPr>
          <a:xfrm>
            <a:off x="3476746" y="3031550"/>
            <a:ext cx="3276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18A8F1"/>
                </a:solidFill>
              </a:rPr>
              <a:t>BEST MODEL</a:t>
            </a:r>
            <a:endParaRPr b="1"/>
          </a:p>
        </p:txBody>
      </p:sp>
      <p:sp>
        <p:nvSpPr>
          <p:cNvPr id="711" name="Google Shape;711;p40"/>
          <p:cNvSpPr txBox="1"/>
          <p:nvPr/>
        </p:nvSpPr>
        <p:spPr>
          <a:xfrm>
            <a:off x="3612997" y="3600162"/>
            <a:ext cx="4127500" cy="1746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ko-K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랜덤 포레스트 </a:t>
            </a:r>
            <a:endParaRPr b="1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3200"/>
              <a:buFont typeface="Calibri"/>
              <a:buNone/>
            </a:pPr>
            <a:r>
              <a:rPr b="1" i="0" lang="ko-KR" sz="3200" u="none" cap="none" strike="noStrike">
                <a:solidFill>
                  <a:srgbClr val="616161"/>
                </a:solidFill>
                <a:latin typeface="Calibri"/>
                <a:ea typeface="Calibri"/>
                <a:cs typeface="Calibri"/>
                <a:sym typeface="Calibri"/>
              </a:rPr>
              <a:t>Best score:  </a:t>
            </a:r>
            <a:r>
              <a:rPr b="1" i="0" lang="ko-KR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0.512 </a:t>
            </a:r>
            <a:endParaRPr/>
          </a:p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1978161" y="2781300"/>
            <a:ext cx="149860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7600"/>
              <a:buFont typeface="Malgun Gothic"/>
              <a:buNone/>
            </a:pPr>
            <a:r>
              <a:rPr b="1" i="0" lang="ko-KR" sz="7600" u="none" cap="none" strike="noStrike">
                <a:solidFill>
                  <a:srgbClr val="18A8F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</p:txBody>
      </p:sp>
      <p:sp>
        <p:nvSpPr>
          <p:cNvPr id="713" name="Google Shape;713;p40"/>
          <p:cNvSpPr txBox="1"/>
          <p:nvPr/>
        </p:nvSpPr>
        <p:spPr>
          <a:xfrm>
            <a:off x="8141279" y="2692400"/>
            <a:ext cx="1651000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7600"/>
              <a:buFont typeface="Malgun Gothic"/>
              <a:buNone/>
            </a:pPr>
            <a:r>
              <a:rPr b="1" i="0" lang="ko-KR" sz="7600" u="none" cap="none" strike="noStrike">
                <a:solidFill>
                  <a:srgbClr val="18A8F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/>
          </a:p>
        </p:txBody>
      </p:sp>
      <p:sp>
        <p:nvSpPr>
          <p:cNvPr id="714" name="Google Shape;714;p40"/>
          <p:cNvSpPr txBox="1"/>
          <p:nvPr/>
        </p:nvSpPr>
        <p:spPr>
          <a:xfrm>
            <a:off x="13131800" y="3759200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13131800" y="4457700"/>
            <a:ext cx="4127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1828800" y="952229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A8F1"/>
              </a:buClr>
              <a:buSzPts val="5400"/>
              <a:buFont typeface="Calibri"/>
              <a:buNone/>
            </a:pPr>
            <a:r>
              <a:rPr b="0" i="0" lang="ko-KR" sz="5400" u="none" cap="none" strike="noStrike">
                <a:solidFill>
                  <a:srgbClr val="18A8F1"/>
                </a:solidFill>
                <a:latin typeface="Calibri"/>
                <a:ea typeface="Calibri"/>
                <a:cs typeface="Calibri"/>
                <a:sym typeface="Calibri"/>
              </a:rPr>
              <a:t>결론</a:t>
            </a:r>
            <a:endParaRPr b="0" i="0" sz="5400" u="none" cap="none" strike="noStrike">
              <a:solidFill>
                <a:srgbClr val="18A8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9972" y="2889279"/>
            <a:ext cx="7123963" cy="644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A8F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5105400" y="2159000"/>
            <a:ext cx="78613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Calibri"/>
              <a:buNone/>
            </a:pPr>
            <a:r>
              <a:rPr b="0" i="0" lang="ko-KR" sz="6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로지스틱스 회귀</a:t>
            </a:r>
            <a:endParaRPr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 amt="63000"/>
          </a:blip>
          <a:srcRect b="0" l="0" r="0" t="0"/>
          <a:stretch/>
        </p:blipFill>
        <p:spPr>
          <a:xfrm rot="5400000">
            <a:off x="1231900" y="5422900"/>
            <a:ext cx="6235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2827000" y="760730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15519400" y="7200900"/>
            <a:ext cx="13589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13944600" y="5092700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16192500" y="37592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952500" y="5816600"/>
            <a:ext cx="13462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2298700" y="7581900"/>
            <a:ext cx="11684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1282700" y="1993900"/>
            <a:ext cx="3263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800"/>
              <a:buFont typeface="Arial"/>
              <a:buNone/>
            </a:pPr>
            <a:r>
              <a:rPr b="1" i="0" lang="ko-KR" sz="1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14541500" y="7137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15201900" y="3581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3048000" y="62484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10922000" y="8064500"/>
            <a:ext cx="6350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41"/>
          <p:cNvGrpSpPr/>
          <p:nvPr/>
        </p:nvGrpSpPr>
        <p:grpSpPr>
          <a:xfrm>
            <a:off x="419100" y="2044700"/>
            <a:ext cx="17449800" cy="6197600"/>
            <a:chOff x="-25400" y="1003300"/>
            <a:chExt cx="17449800" cy="6197600"/>
          </a:xfrm>
        </p:grpSpPr>
        <p:pic>
          <p:nvPicPr>
            <p:cNvPr id="723" name="Google Shape;723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5400" y="2997200"/>
              <a:ext cx="16586200" cy="420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Google Shape;724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5100" y="1828800"/>
              <a:ext cx="15494000" cy="412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5" name="Google Shape;725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38300" y="222250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75000" y="1981200"/>
              <a:ext cx="1549400" cy="154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671800" y="3251200"/>
              <a:ext cx="749300" cy="138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4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722600" y="4699000"/>
              <a:ext cx="1409700" cy="14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5400000">
              <a:off x="2082800" y="3352800"/>
              <a:ext cx="7493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4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04900" y="2324100"/>
              <a:ext cx="1320800" cy="132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4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25800" y="4013200"/>
              <a:ext cx="1485900" cy="14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4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06600" y="5016500"/>
              <a:ext cx="1181100" cy="11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4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352800" y="1003300"/>
              <a:ext cx="1193800" cy="119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41"/>
            <p:cNvSpPr txBox="1"/>
            <p:nvPr/>
          </p:nvSpPr>
          <p:spPr>
            <a:xfrm>
              <a:off x="14249400" y="4622800"/>
              <a:ext cx="558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A8F1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18A8F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735" name="Google Shape;735;p41"/>
            <p:cNvSpPr txBox="1"/>
            <p:nvPr/>
          </p:nvSpPr>
          <p:spPr>
            <a:xfrm>
              <a:off x="2971800" y="3263900"/>
              <a:ext cx="558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A8F1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18A8F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736" name="Google Shape;736;p41"/>
            <p:cNvSpPr txBox="1"/>
            <p:nvPr/>
          </p:nvSpPr>
          <p:spPr>
            <a:xfrm>
              <a:off x="1104900" y="5499100"/>
              <a:ext cx="558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A8F1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18A8F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737" name="Google Shape;737;p41"/>
            <p:cNvSpPr txBox="1"/>
            <p:nvPr/>
          </p:nvSpPr>
          <p:spPr>
            <a:xfrm>
              <a:off x="13220700" y="1511300"/>
              <a:ext cx="558800" cy="3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A8F1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18A8F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898900"/>
            <a:ext cx="150876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200" y="4102100"/>
            <a:ext cx="4318000" cy="4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5000" y="4102100"/>
            <a:ext cx="4318000" cy="4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15800" y="4102100"/>
            <a:ext cx="4318000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6261100" y="5842000"/>
            <a:ext cx="647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1379200" y="5842000"/>
            <a:ext cx="647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6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사용한 데이터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0400" y="4559300"/>
            <a:ext cx="16129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0100" y="4648200"/>
            <a:ext cx="1435100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11200" y="4495800"/>
            <a:ext cx="1739900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2374900" y="6096000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학생 시험 통과 예측</a:t>
            </a:r>
            <a:endParaRPr b="0" i="0" sz="3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463800" y="6807200"/>
            <a:ext cx="3086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출처: https://www.kaggle.com/datasets/souradippal/student-performance-prediction/data</a:t>
            </a:r>
            <a:endParaRPr b="0" i="0" sz="19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7505700" y="6096000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사용한 피쳐</a:t>
            </a:r>
            <a:endParaRPr b="0" i="0" sz="3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7594600" y="6807200"/>
            <a:ext cx="3086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7개</a:t>
            </a:r>
            <a:endParaRPr b="0" i="0" sz="40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12636500" y="6096000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타겟</a:t>
            </a:r>
            <a:endParaRPr b="0" i="0" sz="3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12725400" y="6807200"/>
            <a:ext cx="30861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시험 통과 여부</a:t>
            </a:r>
            <a:endParaRPr b="0" i="0" sz="30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8056" y="3522283"/>
            <a:ext cx="16594866" cy="543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3759200"/>
            <a:ext cx="4813300" cy="5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1200" y="3759200"/>
            <a:ext cx="48133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5270500" y="4152900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음수,  이상치 처리</a:t>
            </a:r>
            <a:endParaRPr b="0" i="0" sz="3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10375900" y="4140200"/>
            <a:ext cx="32766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결측치 처리</a:t>
            </a:r>
            <a:endParaRPr b="0" i="0" sz="3200" u="none" cap="none" strike="noStrike">
              <a:solidFill>
                <a:srgbClr val="18A8F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0" y="52070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5181600" y="5232400"/>
            <a:ext cx="37973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출석률, 점수, 시간 등 음수가 나올 수 없는 데이터 제거</a:t>
            </a:r>
            <a:endParaRPr b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0" y="65278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 txBox="1"/>
          <p:nvPr/>
        </p:nvSpPr>
        <p:spPr>
          <a:xfrm>
            <a:off x="5181600" y="6375400"/>
            <a:ext cx="37973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범위를 넘은 값  제거</a:t>
            </a:r>
            <a:endParaRPr b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5700" y="52070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 txBox="1"/>
          <p:nvPr/>
        </p:nvSpPr>
        <p:spPr>
          <a:xfrm>
            <a:off x="10274300" y="5092700"/>
            <a:ext cx="38989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이전 점수-&gt; 중앙값으로 대체</a:t>
            </a:r>
            <a:endParaRPr b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5700" y="58674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0210800" y="5715000"/>
            <a:ext cx="4140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부모 학력-&gt; 중졸 이하로 대체</a:t>
            </a:r>
            <a:endParaRPr b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5700" y="65278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0274300" y="6375400"/>
            <a:ext cx="37973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사교육 -&gt; no로 대체</a:t>
            </a:r>
            <a:endParaRPr b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5700" y="7188200"/>
            <a:ext cx="889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10274300" y="7048500"/>
            <a:ext cx="37973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통과 여부-&gt; 제거</a:t>
            </a:r>
            <a:endParaRPr b="0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5800" y="8534400"/>
            <a:ext cx="48133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5003800" y="8661400"/>
            <a:ext cx="37973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78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01200" y="8534400"/>
            <a:ext cx="481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6300" y="3746500"/>
            <a:ext cx="16344900" cy="535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로지스틱스 회귀 모델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1321" y="3012172"/>
            <a:ext cx="7182852" cy="259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300" y="5574694"/>
            <a:ext cx="7207873" cy="227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9283" y="7852012"/>
            <a:ext cx="7182851" cy="210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08558" y="3175000"/>
            <a:ext cx="9153481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7"/>
          <p:cNvSpPr txBox="1"/>
          <p:nvPr/>
        </p:nvSpPr>
        <p:spPr>
          <a:xfrm>
            <a:off x="8686800" y="3543300"/>
            <a:ext cx="8991600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⇒"/>
            </a:pPr>
            <a:r>
              <a:rPr b="0" i="0" lang="ko-KR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부모의 학력: Label_encoding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⇒"/>
            </a:pPr>
            <a:r>
              <a:rPr b="0" i="0" lang="ko-KR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사교육 여부: one_hot_encoding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oto Sans Symbols"/>
              <a:buChar char="⇒"/>
            </a:pPr>
            <a:r>
              <a:rPr b="0" i="0" lang="ko-KR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데이터: min_max_scaling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0" y="6755765"/>
            <a:ext cx="9388599" cy="248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cap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로지스틱스 회귀 모델</a:t>
            </a:r>
            <a:endParaRPr b="0" i="0" sz="7200" u="none" cap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961" y="3327400"/>
            <a:ext cx="15051601" cy="305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201" y="6537752"/>
            <a:ext cx="7559799" cy="32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/>
        </p:nvSpPr>
        <p:spPr>
          <a:xfrm>
            <a:off x="8458200" y="6743700"/>
            <a:ext cx="95250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⇒"/>
            </a:pPr>
            <a:r>
              <a:rPr b="0" i="0" lang="ko-K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학습과 테스트 값과 스코어값의     차이가 크지 않지만,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유의미한 결과가 나오지 않음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635000"/>
            <a:ext cx="167386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660400"/>
            <a:ext cx="9525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/>
          <p:nvPr/>
        </p:nvSpPr>
        <p:spPr>
          <a:xfrm>
            <a:off x="876300" y="1638300"/>
            <a:ext cx="749300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3098800" y="1892300"/>
            <a:ext cx="120777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8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200" u="none" strike="noStrik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rPr>
              <a:t>로지스틱스 회귀 모델</a:t>
            </a:r>
            <a:endParaRPr b="0" i="0" sz="7200" u="none" strike="noStrik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10"/>
          <p:cNvGrpSpPr/>
          <p:nvPr/>
        </p:nvGrpSpPr>
        <p:grpSpPr>
          <a:xfrm>
            <a:off x="981678" y="8001000"/>
            <a:ext cx="16087121" cy="2004781"/>
            <a:chOff x="8458200" y="6743700"/>
            <a:chExt cx="9525000" cy="2501901"/>
          </a:xfrm>
        </p:grpSpPr>
        <p:pic>
          <p:nvPicPr>
            <p:cNvPr id="257" name="Google Shape;25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58200" y="6755765"/>
              <a:ext cx="9388599" cy="2489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0"/>
            <p:cNvSpPr txBox="1"/>
            <p:nvPr/>
          </p:nvSpPr>
          <p:spPr>
            <a:xfrm>
              <a:off x="8458200" y="6743700"/>
              <a:ext cx="9525000" cy="2035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75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0"/>
                <a:buFont typeface="Noto Sans Symbols"/>
                <a:buChar char="⇒"/>
              </a:pPr>
              <a:r>
                <a:rPr lang="ko-KR" sz="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모델이 전부 False값으로 편향된 예측을 해서 편향된 재현율 값이 나옴</a:t>
              </a:r>
              <a:endParaRPr/>
            </a:p>
          </p:txBody>
        </p:sp>
      </p:grpSp>
      <p:pic>
        <p:nvPicPr>
          <p:cNvPr id="259" name="Google Shape;25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2159" y="3325584"/>
            <a:ext cx="8360441" cy="402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07136" y="3325583"/>
            <a:ext cx="6685464" cy="402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KDP-25</dc:creator>
</cp:coreProperties>
</file>