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6" roundtripDataSignature="AMtx7mjlUuwuTc6IMZvUmTjzE9tjr3ma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1.png"/><Relationship Id="rId4" Type="http://schemas.openxmlformats.org/officeDocument/2006/relationships/image" Target="../media/image25.png"/><Relationship Id="rId9" Type="http://schemas.openxmlformats.org/officeDocument/2006/relationships/image" Target="../media/image2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3.png"/><Relationship Id="rId8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30.png"/><Relationship Id="rId6" Type="http://schemas.openxmlformats.org/officeDocument/2006/relationships/image" Target="../media/image20.png"/><Relationship Id="rId7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4.png"/><Relationship Id="rId5" Type="http://schemas.openxmlformats.org/officeDocument/2006/relationships/image" Target="../media/image11.png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28.png"/><Relationship Id="rId7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29.png"/><Relationship Id="rId6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5" Type="http://schemas.openxmlformats.org/officeDocument/2006/relationships/image" Target="../media/image2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-2700000">
            <a:off x="1509851" y="31938"/>
            <a:ext cx="2364796" cy="2474786"/>
          </a:xfrm>
          <a:custGeom>
            <a:rect b="b" l="l" r="r" t="t"/>
            <a:pathLst>
              <a:path extrusionOk="0" h="2474786" w="2364796">
                <a:moveTo>
                  <a:pt x="0" y="0"/>
                </a:moveTo>
                <a:lnTo>
                  <a:pt x="2364796" y="0"/>
                </a:lnTo>
                <a:lnTo>
                  <a:pt x="2364796" y="2474786"/>
                </a:lnTo>
                <a:lnTo>
                  <a:pt x="0" y="2474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" l="0" r="0" t="-132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rot="-2700000">
            <a:off x="4690476" y="-175853"/>
            <a:ext cx="2793093" cy="1593495"/>
          </a:xfrm>
          <a:custGeom>
            <a:rect b="b" l="l" r="r" t="t"/>
            <a:pathLst>
              <a:path extrusionOk="0" h="1593495" w="2793093">
                <a:moveTo>
                  <a:pt x="0" y="0"/>
                </a:moveTo>
                <a:lnTo>
                  <a:pt x="2793093" y="0"/>
                </a:lnTo>
                <a:lnTo>
                  <a:pt x="2793093" y="1593495"/>
                </a:lnTo>
                <a:lnTo>
                  <a:pt x="0" y="15934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 rot="-2700000">
            <a:off x="3597276" y="2429480"/>
            <a:ext cx="2505566" cy="1966046"/>
          </a:xfrm>
          <a:custGeom>
            <a:rect b="b" l="l" r="r" t="t"/>
            <a:pathLst>
              <a:path extrusionOk="0" h="1966046" w="2505566">
                <a:moveTo>
                  <a:pt x="0" y="0"/>
                </a:moveTo>
                <a:lnTo>
                  <a:pt x="2505566" y="0"/>
                </a:lnTo>
                <a:lnTo>
                  <a:pt x="2505566" y="1966047"/>
                </a:lnTo>
                <a:lnTo>
                  <a:pt x="0" y="19660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23" l="0" r="0" t="-223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-287032">
            <a:off x="7345234" y="-79316"/>
            <a:ext cx="2885110" cy="2703529"/>
          </a:xfrm>
          <a:custGeom>
            <a:rect b="b" l="l" r="r" t="t"/>
            <a:pathLst>
              <a:path extrusionOk="0" h="2703529" w="2885110">
                <a:moveTo>
                  <a:pt x="0" y="0"/>
                </a:moveTo>
                <a:lnTo>
                  <a:pt x="2885109" y="0"/>
                </a:lnTo>
                <a:lnTo>
                  <a:pt x="2885109" y="2703529"/>
                </a:lnTo>
                <a:lnTo>
                  <a:pt x="0" y="27035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49" l="0" r="0" t="-5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-2700000">
            <a:off x="1110845" y="3977406"/>
            <a:ext cx="1945205" cy="1866611"/>
          </a:xfrm>
          <a:custGeom>
            <a:rect b="b" l="l" r="r" t="t"/>
            <a:pathLst>
              <a:path extrusionOk="0" h="1866611" w="1945205">
                <a:moveTo>
                  <a:pt x="0" y="0"/>
                </a:moveTo>
                <a:lnTo>
                  <a:pt x="1945206" y="0"/>
                </a:lnTo>
                <a:lnTo>
                  <a:pt x="1945206" y="1866611"/>
                </a:lnTo>
                <a:lnTo>
                  <a:pt x="0" y="186661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120" r="-119" t="0"/>
            </a:stretch>
          </a:blipFill>
          <a:ln>
            <a:noFill/>
          </a:ln>
        </p:spPr>
      </p:sp>
      <p:sp>
        <p:nvSpPr>
          <p:cNvPr id="89" name="Google Shape;89;p1"/>
          <p:cNvSpPr/>
          <p:nvPr/>
        </p:nvSpPr>
        <p:spPr>
          <a:xfrm rot="-2700000">
            <a:off x="2232177" y="6806617"/>
            <a:ext cx="2421317" cy="2070134"/>
          </a:xfrm>
          <a:custGeom>
            <a:rect b="b" l="l" r="r" t="t"/>
            <a:pathLst>
              <a:path extrusionOk="0" h="2070134" w="2421317">
                <a:moveTo>
                  <a:pt x="0" y="0"/>
                </a:moveTo>
                <a:lnTo>
                  <a:pt x="2421317" y="0"/>
                </a:lnTo>
                <a:lnTo>
                  <a:pt x="2421317" y="2070133"/>
                </a:lnTo>
                <a:lnTo>
                  <a:pt x="0" y="20701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-107" l="0" r="0" t="-108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5286083" y="3989594"/>
            <a:ext cx="2215795" cy="2597203"/>
          </a:xfrm>
          <a:custGeom>
            <a:rect b="b" l="l" r="r" t="t"/>
            <a:pathLst>
              <a:path extrusionOk="0" h="2597203" w="2215795">
                <a:moveTo>
                  <a:pt x="0" y="0"/>
                </a:moveTo>
                <a:lnTo>
                  <a:pt x="2215795" y="0"/>
                </a:lnTo>
                <a:lnTo>
                  <a:pt x="2215795" y="2597202"/>
                </a:lnTo>
                <a:lnTo>
                  <a:pt x="0" y="2597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-32" l="0" r="0" t="-33"/>
            </a:stretch>
          </a:blipFill>
          <a:ln>
            <a:noFill/>
          </a:ln>
        </p:spPr>
      </p:sp>
      <p:grpSp>
        <p:nvGrpSpPr>
          <p:cNvPr id="91" name="Google Shape;91;p1"/>
          <p:cNvGrpSpPr/>
          <p:nvPr/>
        </p:nvGrpSpPr>
        <p:grpSpPr>
          <a:xfrm>
            <a:off x="8651281" y="1657306"/>
            <a:ext cx="8379539" cy="7444427"/>
            <a:chOff x="43976" y="-366095"/>
            <a:chExt cx="9058565" cy="9925903"/>
          </a:xfrm>
        </p:grpSpPr>
        <p:sp>
          <p:nvSpPr>
            <p:cNvPr id="92" name="Google Shape;92;p1"/>
            <p:cNvSpPr txBox="1"/>
            <p:nvPr/>
          </p:nvSpPr>
          <p:spPr>
            <a:xfrm>
              <a:off x="382416" y="-366095"/>
              <a:ext cx="8720125" cy="9506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648" u="none" cap="none" strike="noStrike">
                  <a:solidFill>
                    <a:srgbClr val="303030"/>
                  </a:solidFill>
                  <a:latin typeface="Arial"/>
                  <a:ea typeface="Arial"/>
                  <a:cs typeface="Arial"/>
                  <a:sym typeface="Arial"/>
                </a:rPr>
                <a:t>생활 습관을 통한</a:t>
              </a:r>
              <a:endParaRPr b="1" i="0" sz="12648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12648" u="none" cap="none" strike="noStrike">
                  <a:solidFill>
                    <a:srgbClr val="303030"/>
                  </a:solidFill>
                  <a:latin typeface="Arial"/>
                  <a:ea typeface="Arial"/>
                  <a:cs typeface="Arial"/>
                  <a:sym typeface="Arial"/>
                </a:rPr>
                <a:t>건강점수 예측</a:t>
              </a:r>
              <a:endParaRPr b="1" i="0" sz="12648" u="none" cap="none" strike="noStrike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43976" y="9057364"/>
              <a:ext cx="8720125" cy="50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2812" u="none" cap="none" strike="noStrike">
                  <a:solidFill>
                    <a:srgbClr val="74AEDB"/>
                  </a:solidFill>
                  <a:latin typeface="Arial"/>
                  <a:ea typeface="Arial"/>
                  <a:cs typeface="Arial"/>
                  <a:sym typeface="Arial"/>
                </a:rPr>
                <a:t>구성윤</a:t>
              </a:r>
              <a:endParaRPr b="1" i="0" sz="2812" u="none" cap="none" strike="noStrike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" name="Google Shape;94;p1"/>
          <p:cNvSpPr/>
          <p:nvPr/>
        </p:nvSpPr>
        <p:spPr>
          <a:xfrm>
            <a:off x="11057302" y="666412"/>
            <a:ext cx="5627464" cy="696369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12362585" y="905381"/>
            <a:ext cx="3922808" cy="2677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2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68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5조</a:t>
            </a:r>
            <a:endParaRPr b="1" i="0" sz="1687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/>
          <p:nvPr/>
        </p:nvSpPr>
        <p:spPr>
          <a:xfrm>
            <a:off x="1626989" y="-803672"/>
            <a:ext cx="15034022" cy="3836194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9" name="Google Shape;199;p10"/>
          <p:cNvGrpSpPr/>
          <p:nvPr/>
        </p:nvGrpSpPr>
        <p:grpSpPr>
          <a:xfrm>
            <a:off x="2006686" y="440435"/>
            <a:ext cx="10487918" cy="800675"/>
            <a:chOff x="0" y="48021"/>
            <a:chExt cx="13983891" cy="1067568"/>
          </a:xfrm>
        </p:grpSpPr>
        <p:sp>
          <p:nvSpPr>
            <p:cNvPr id="200" name="Google Shape;200;p10"/>
            <p:cNvSpPr txBox="1"/>
            <p:nvPr/>
          </p:nvSpPr>
          <p:spPr>
            <a:xfrm>
              <a:off x="0" y="48021"/>
              <a:ext cx="13983891" cy="663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15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4. 결론</a:t>
              </a:r>
              <a:endParaRPr b="1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0"/>
            <p:cNvSpPr txBox="1"/>
            <p:nvPr/>
          </p:nvSpPr>
          <p:spPr>
            <a:xfrm>
              <a:off x="0" y="726678"/>
              <a:ext cx="13983891" cy="388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" name="Google Shape;202;p10"/>
          <p:cNvSpPr/>
          <p:nvPr/>
        </p:nvSpPr>
        <p:spPr>
          <a:xfrm rot="2700000">
            <a:off x="13330836" y="-396786"/>
            <a:ext cx="3608397" cy="3776229"/>
          </a:xfrm>
          <a:custGeom>
            <a:rect b="b" l="l" r="r" t="t"/>
            <a:pathLst>
              <a:path extrusionOk="0" h="3776229" w="3608397">
                <a:moveTo>
                  <a:pt x="0" y="0"/>
                </a:moveTo>
                <a:lnTo>
                  <a:pt x="3608397" y="0"/>
                </a:lnTo>
                <a:lnTo>
                  <a:pt x="3608397" y="3776229"/>
                </a:lnTo>
                <a:lnTo>
                  <a:pt x="0" y="3776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" l="0" r="0" t="-132"/>
            </a:stretch>
          </a:blipFill>
          <a:ln>
            <a:noFill/>
          </a:ln>
        </p:spPr>
      </p:sp>
      <p:sp>
        <p:nvSpPr>
          <p:cNvPr id="203" name="Google Shape;203;p10"/>
          <p:cNvSpPr/>
          <p:nvPr/>
        </p:nvSpPr>
        <p:spPr>
          <a:xfrm>
            <a:off x="3089672" y="6846862"/>
            <a:ext cx="1993632" cy="1993632"/>
          </a:xfrm>
          <a:custGeom>
            <a:rect b="b" l="l" r="r" t="t"/>
            <a:pathLst>
              <a:path extrusionOk="0" h="1993632" w="1993632">
                <a:moveTo>
                  <a:pt x="0" y="0"/>
                </a:moveTo>
                <a:lnTo>
                  <a:pt x="1993632" y="0"/>
                </a:lnTo>
                <a:lnTo>
                  <a:pt x="1993632" y="1993633"/>
                </a:lnTo>
                <a:lnTo>
                  <a:pt x="0" y="199363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4" name="Google Shape;204;p10"/>
          <p:cNvSpPr/>
          <p:nvPr/>
        </p:nvSpPr>
        <p:spPr>
          <a:xfrm>
            <a:off x="3560480" y="7316165"/>
            <a:ext cx="1052015" cy="1009510"/>
          </a:xfrm>
          <a:custGeom>
            <a:rect b="b" l="l" r="r" t="t"/>
            <a:pathLst>
              <a:path extrusionOk="0" h="1009510" w="1052015">
                <a:moveTo>
                  <a:pt x="0" y="0"/>
                </a:moveTo>
                <a:lnTo>
                  <a:pt x="1052016" y="0"/>
                </a:lnTo>
                <a:lnTo>
                  <a:pt x="1052016" y="1009510"/>
                </a:lnTo>
                <a:lnTo>
                  <a:pt x="0" y="10095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120" r="-119" t="0"/>
            </a:stretch>
          </a:blipFill>
          <a:ln>
            <a:noFill/>
          </a:ln>
        </p:spPr>
      </p:sp>
      <p:sp>
        <p:nvSpPr>
          <p:cNvPr id="205" name="Google Shape;205;p10"/>
          <p:cNvSpPr/>
          <p:nvPr/>
        </p:nvSpPr>
        <p:spPr>
          <a:xfrm>
            <a:off x="3089672" y="3942876"/>
            <a:ext cx="1993632" cy="1993632"/>
          </a:xfrm>
          <a:custGeom>
            <a:rect b="b" l="l" r="r" t="t"/>
            <a:pathLst>
              <a:path extrusionOk="0" h="1993632" w="1993632">
                <a:moveTo>
                  <a:pt x="0" y="0"/>
                </a:moveTo>
                <a:lnTo>
                  <a:pt x="1993632" y="0"/>
                </a:lnTo>
                <a:lnTo>
                  <a:pt x="1993632" y="1993632"/>
                </a:lnTo>
                <a:lnTo>
                  <a:pt x="0" y="1993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6" name="Google Shape;206;p10"/>
          <p:cNvSpPr/>
          <p:nvPr/>
        </p:nvSpPr>
        <p:spPr>
          <a:xfrm>
            <a:off x="3468933" y="4502741"/>
            <a:ext cx="1235111" cy="1055972"/>
          </a:xfrm>
          <a:custGeom>
            <a:rect b="b" l="l" r="r" t="t"/>
            <a:pathLst>
              <a:path extrusionOk="0" h="1055972" w="1235111">
                <a:moveTo>
                  <a:pt x="0" y="0"/>
                </a:moveTo>
                <a:lnTo>
                  <a:pt x="1235110" y="0"/>
                </a:lnTo>
                <a:lnTo>
                  <a:pt x="1235110" y="1055973"/>
                </a:lnTo>
                <a:lnTo>
                  <a:pt x="0" y="10559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107" l="0" r="0" t="-108"/>
            </a:stretch>
          </a:blipFill>
          <a:ln>
            <a:noFill/>
          </a:ln>
        </p:spPr>
      </p:sp>
      <p:sp>
        <p:nvSpPr>
          <p:cNvPr id="207" name="Google Shape;207;p10"/>
          <p:cNvSpPr/>
          <p:nvPr/>
        </p:nvSpPr>
        <p:spPr>
          <a:xfrm>
            <a:off x="9144000" y="3942876"/>
            <a:ext cx="1993632" cy="1993632"/>
          </a:xfrm>
          <a:custGeom>
            <a:rect b="b" l="l" r="r" t="t"/>
            <a:pathLst>
              <a:path extrusionOk="0" h="1993632" w="1993632">
                <a:moveTo>
                  <a:pt x="0" y="0"/>
                </a:moveTo>
                <a:lnTo>
                  <a:pt x="1993632" y="0"/>
                </a:lnTo>
                <a:lnTo>
                  <a:pt x="1993632" y="1993632"/>
                </a:lnTo>
                <a:lnTo>
                  <a:pt x="0" y="19936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10"/>
          <p:cNvSpPr/>
          <p:nvPr/>
        </p:nvSpPr>
        <p:spPr>
          <a:xfrm>
            <a:off x="9498020" y="4292956"/>
            <a:ext cx="1103521" cy="1293472"/>
          </a:xfrm>
          <a:custGeom>
            <a:rect b="b" l="l" r="r" t="t"/>
            <a:pathLst>
              <a:path extrusionOk="0" h="1293472" w="1103521">
                <a:moveTo>
                  <a:pt x="0" y="0"/>
                </a:moveTo>
                <a:lnTo>
                  <a:pt x="1103521" y="0"/>
                </a:lnTo>
                <a:lnTo>
                  <a:pt x="1103521" y="1293472"/>
                </a:lnTo>
                <a:lnTo>
                  <a:pt x="0" y="12934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2" l="0" r="0" t="-33"/>
            </a:stretch>
          </a:blipFill>
          <a:ln>
            <a:noFill/>
          </a:ln>
        </p:spPr>
      </p:sp>
      <p:sp>
        <p:nvSpPr>
          <p:cNvPr id="209" name="Google Shape;209;p10"/>
          <p:cNvSpPr txBox="1"/>
          <p:nvPr/>
        </p:nvSpPr>
        <p:spPr>
          <a:xfrm>
            <a:off x="5538481" y="4749192"/>
            <a:ext cx="2576815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3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1.생활습관 만으론  	부족</a:t>
            </a:r>
            <a:endParaRPr b="1" sz="2531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0"/>
          <p:cNvSpPr txBox="1"/>
          <p:nvPr/>
        </p:nvSpPr>
        <p:spPr>
          <a:xfrm>
            <a:off x="5538481" y="7653179"/>
            <a:ext cx="3959539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3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2. 간단한 전처리 자동화 필요</a:t>
            </a:r>
            <a:endParaRPr b="1" sz="2531">
              <a:solidFill>
                <a:srgbClr val="30303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0"/>
          <p:cNvSpPr txBox="1"/>
          <p:nvPr/>
        </p:nvSpPr>
        <p:spPr>
          <a:xfrm>
            <a:off x="11592809" y="4749192"/>
            <a:ext cx="3723391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3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3. 설문조사는          </a:t>
            </a:r>
            <a:endParaRPr/>
          </a:p>
          <a:p>
            <a:pPr indent="0" lvl="0" marL="0" marR="0" rtl="0" algn="l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531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rPr>
              <a:t>	사용하지 말자.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74AEDB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12942689" y="-847041"/>
            <a:ext cx="3862983" cy="11658600"/>
          </a:xfrm>
          <a:prstGeom prst="rect">
            <a:avLst/>
          </a:prstGeom>
          <a:solidFill>
            <a:srgbClr val="30303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3314700" y="1028700"/>
            <a:ext cx="8604647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2" name="Google Shape;102;p2"/>
          <p:cNvGrpSpPr/>
          <p:nvPr/>
        </p:nvGrpSpPr>
        <p:grpSpPr>
          <a:xfrm>
            <a:off x="4007197" y="2561225"/>
            <a:ext cx="7219652" cy="5029042"/>
            <a:chOff x="0" y="90884"/>
            <a:chExt cx="9626203" cy="6705391"/>
          </a:xfrm>
        </p:grpSpPr>
        <p:sp>
          <p:nvSpPr>
            <p:cNvPr id="103" name="Google Shape;103;p2"/>
            <p:cNvSpPr txBox="1"/>
            <p:nvPr/>
          </p:nvSpPr>
          <p:spPr>
            <a:xfrm>
              <a:off x="0" y="90884"/>
              <a:ext cx="9626203" cy="11205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000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799">
                  <a:solidFill>
                    <a:srgbClr val="303030"/>
                  </a:solidFill>
                  <a:latin typeface="Arial"/>
                  <a:ea typeface="Arial"/>
                  <a:cs typeface="Arial"/>
                  <a:sym typeface="Arial"/>
                </a:rPr>
                <a:t>목차</a:t>
              </a:r>
              <a:endParaRPr b="1" sz="5799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0" y="2487402"/>
              <a:ext cx="9626203" cy="43088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31">
                  <a:solidFill>
                    <a:srgbClr val="74AEDB"/>
                  </a:solidFill>
                  <a:latin typeface="Arial"/>
                  <a:ea typeface="Arial"/>
                  <a:cs typeface="Arial"/>
                  <a:sym typeface="Arial"/>
                </a:rPr>
                <a:t>1- 주제 선정 이유</a:t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31">
                  <a:solidFill>
                    <a:srgbClr val="74AEDB"/>
                  </a:solidFill>
                  <a:latin typeface="Arial"/>
                  <a:ea typeface="Arial"/>
                  <a:cs typeface="Arial"/>
                  <a:sym typeface="Arial"/>
                </a:rPr>
                <a:t>2- 데이터 전처리</a:t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31">
                  <a:solidFill>
                    <a:srgbClr val="74AEDB"/>
                  </a:solidFill>
                  <a:latin typeface="Arial"/>
                  <a:ea typeface="Arial"/>
                  <a:cs typeface="Arial"/>
                  <a:sym typeface="Arial"/>
                </a:rPr>
                <a:t>3- 모델 설계</a:t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31">
                  <a:solidFill>
                    <a:srgbClr val="74AEDB"/>
                  </a:solidFill>
                  <a:latin typeface="Arial"/>
                  <a:ea typeface="Arial"/>
                  <a:cs typeface="Arial"/>
                  <a:sym typeface="Arial"/>
                </a:rPr>
                <a:t>4- 웹 구현</a:t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531">
                  <a:solidFill>
                    <a:srgbClr val="74AEDB"/>
                  </a:solidFill>
                  <a:latin typeface="Arial"/>
                  <a:ea typeface="Arial"/>
                  <a:cs typeface="Arial"/>
                  <a:sym typeface="Arial"/>
                </a:rPr>
                <a:t>5- 결론</a:t>
              </a:r>
              <a:endParaRPr b="1" sz="2531">
                <a:solidFill>
                  <a:srgbClr val="74AEDB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0" y="3404680"/>
              <a:ext cx="9626203" cy="4786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996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28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0" y="1765188"/>
              <a:ext cx="4757737" cy="160734"/>
            </a:xfrm>
            <a:prstGeom prst="rect">
              <a:avLst/>
            </a:prstGeom>
            <a:solidFill>
              <a:srgbClr val="74A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"/>
          <p:cNvSpPr/>
          <p:nvPr/>
        </p:nvSpPr>
        <p:spPr>
          <a:xfrm>
            <a:off x="12942689" y="-819745"/>
            <a:ext cx="3862983" cy="11658600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3"/>
          <p:cNvSpPr/>
          <p:nvPr/>
        </p:nvSpPr>
        <p:spPr>
          <a:xfrm>
            <a:off x="12682002" y="535781"/>
            <a:ext cx="4046814" cy="3175420"/>
          </a:xfrm>
          <a:custGeom>
            <a:rect b="b" l="l" r="r" t="t"/>
            <a:pathLst>
              <a:path extrusionOk="0" h="3175420" w="4046814">
                <a:moveTo>
                  <a:pt x="0" y="0"/>
                </a:moveTo>
                <a:lnTo>
                  <a:pt x="4046815" y="0"/>
                </a:lnTo>
                <a:lnTo>
                  <a:pt x="4046815" y="3175420"/>
                </a:lnTo>
                <a:lnTo>
                  <a:pt x="0" y="3175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23" l="0" r="0" t="-223"/>
            </a:stretch>
          </a:blipFill>
          <a:ln>
            <a:noFill/>
          </a:ln>
        </p:spPr>
      </p:sp>
      <p:grpSp>
        <p:nvGrpSpPr>
          <p:cNvPr id="113" name="Google Shape;113;p3"/>
          <p:cNvGrpSpPr/>
          <p:nvPr/>
        </p:nvGrpSpPr>
        <p:grpSpPr>
          <a:xfrm>
            <a:off x="2495703" y="798027"/>
            <a:ext cx="9041309" cy="2162920"/>
            <a:chOff x="0" y="57150"/>
            <a:chExt cx="12055078" cy="2883894"/>
          </a:xfrm>
        </p:grpSpPr>
        <p:sp>
          <p:nvSpPr>
            <p:cNvPr id="114" name="Google Shape;114;p3"/>
            <p:cNvSpPr txBox="1"/>
            <p:nvPr/>
          </p:nvSpPr>
          <p:spPr>
            <a:xfrm>
              <a:off x="0" y="57150"/>
              <a:ext cx="12055078" cy="1134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998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5906">
                  <a:solidFill>
                    <a:srgbClr val="303030"/>
                  </a:solidFill>
                  <a:latin typeface="Arial"/>
                  <a:ea typeface="Arial"/>
                  <a:cs typeface="Arial"/>
                  <a:sym typeface="Arial"/>
                </a:rPr>
                <a:t>1. 주제선정 이유</a:t>
              </a:r>
              <a:endParaRPr b="1" sz="5906">
                <a:solidFill>
                  <a:srgbClr val="30303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3"/>
            <p:cNvSpPr txBox="1"/>
            <p:nvPr/>
          </p:nvSpPr>
          <p:spPr>
            <a:xfrm>
              <a:off x="0" y="2415581"/>
              <a:ext cx="12055078" cy="5254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0999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2812">
                  <a:solidFill>
                    <a:srgbClr val="74AEDB"/>
                  </a:solidFill>
                  <a:latin typeface="Arial"/>
                  <a:ea typeface="Arial"/>
                  <a:cs typeface="Arial"/>
                  <a:sym typeface="Arial"/>
                </a:rPr>
                <a:t>응급 처치란 무엇인가?</a:t>
              </a: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0" y="1729879"/>
              <a:ext cx="4757737" cy="160734"/>
            </a:xfrm>
            <a:prstGeom prst="rect">
              <a:avLst/>
            </a:prstGeom>
            <a:solidFill>
              <a:srgbClr val="74AE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17" name="Google Shape;117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84937" y="3354674"/>
            <a:ext cx="7259063" cy="1457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84883" y="4883935"/>
            <a:ext cx="7659169" cy="2219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76976" y="7345443"/>
            <a:ext cx="7449590" cy="2181529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"/>
          <p:cNvSpPr txBox="1"/>
          <p:nvPr/>
        </p:nvSpPr>
        <p:spPr>
          <a:xfrm rot="-753995">
            <a:off x="888325" y="3982376"/>
            <a:ext cx="11954917" cy="255454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생활 습관이 실제 건강에 얼마나 영향을 미칠까?</a:t>
            </a:r>
            <a:endParaRPr sz="8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1626989" y="-803672"/>
            <a:ext cx="15034022" cy="3836194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6" name="Google Shape;126;p4"/>
          <p:cNvGrpSpPr/>
          <p:nvPr/>
        </p:nvGrpSpPr>
        <p:grpSpPr>
          <a:xfrm>
            <a:off x="2006686" y="440435"/>
            <a:ext cx="10487918" cy="800675"/>
            <a:chOff x="0" y="48021"/>
            <a:chExt cx="13983891" cy="1067568"/>
          </a:xfrm>
        </p:grpSpPr>
        <p:sp>
          <p:nvSpPr>
            <p:cNvPr id="127" name="Google Shape;127;p4"/>
            <p:cNvSpPr txBox="1"/>
            <p:nvPr/>
          </p:nvSpPr>
          <p:spPr>
            <a:xfrm>
              <a:off x="0" y="48021"/>
              <a:ext cx="13983891" cy="663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15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2. 데이터 전처리</a:t>
              </a:r>
              <a:endParaRPr b="1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"/>
            <p:cNvSpPr txBox="1"/>
            <p:nvPr/>
          </p:nvSpPr>
          <p:spPr>
            <a:xfrm>
              <a:off x="0" y="726678"/>
              <a:ext cx="13983891" cy="388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4"/>
          <p:cNvSpPr/>
          <p:nvPr/>
        </p:nvSpPr>
        <p:spPr>
          <a:xfrm rot="2700000">
            <a:off x="13330836" y="-396786"/>
            <a:ext cx="3608397" cy="3776229"/>
          </a:xfrm>
          <a:custGeom>
            <a:rect b="b" l="l" r="r" t="t"/>
            <a:pathLst>
              <a:path extrusionOk="0" h="3776229" w="3608397">
                <a:moveTo>
                  <a:pt x="0" y="0"/>
                </a:moveTo>
                <a:lnTo>
                  <a:pt x="3608397" y="0"/>
                </a:lnTo>
                <a:lnTo>
                  <a:pt x="3608397" y="3776229"/>
                </a:lnTo>
                <a:lnTo>
                  <a:pt x="0" y="3776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" l="0" r="0" t="-132"/>
            </a:stretch>
          </a:blipFill>
          <a:ln>
            <a:noFill/>
          </a:ln>
        </p:spPr>
      </p:sp>
      <p:sp>
        <p:nvSpPr>
          <p:cNvPr id="130" name="Google Shape;130;p4"/>
          <p:cNvSpPr txBox="1"/>
          <p:nvPr/>
        </p:nvSpPr>
        <p:spPr>
          <a:xfrm>
            <a:off x="2133600" y="949427"/>
            <a:ext cx="7010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데이터 출처:h</a:t>
            </a:r>
            <a:r>
              <a:rPr lang="ko-K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ttps://www.kaggle.com/datasets/lplenka/brfss-data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989" y="4086625"/>
            <a:ext cx="15250172" cy="43457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64596" y="4276629"/>
            <a:ext cx="15112566" cy="41557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"/>
          <p:cNvSpPr/>
          <p:nvPr/>
        </p:nvSpPr>
        <p:spPr>
          <a:xfrm>
            <a:off x="1626989" y="-803672"/>
            <a:ext cx="15034022" cy="3836194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2006686" y="440435"/>
            <a:ext cx="10487918" cy="800675"/>
            <a:chOff x="0" y="48021"/>
            <a:chExt cx="13983891" cy="1067568"/>
          </a:xfrm>
        </p:grpSpPr>
        <p:sp>
          <p:nvSpPr>
            <p:cNvPr id="139" name="Google Shape;139;p5"/>
            <p:cNvSpPr txBox="1"/>
            <p:nvPr/>
          </p:nvSpPr>
          <p:spPr>
            <a:xfrm>
              <a:off x="0" y="48021"/>
              <a:ext cx="13983891" cy="663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15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2. 데이터 전처리</a:t>
              </a:r>
              <a:endParaRPr b="1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0" y="726678"/>
              <a:ext cx="13983891" cy="388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" name="Google Shape;141;p5"/>
          <p:cNvSpPr/>
          <p:nvPr/>
        </p:nvSpPr>
        <p:spPr>
          <a:xfrm rot="2700000">
            <a:off x="13330836" y="-396786"/>
            <a:ext cx="3608397" cy="3776229"/>
          </a:xfrm>
          <a:custGeom>
            <a:rect b="b" l="l" r="r" t="t"/>
            <a:pathLst>
              <a:path extrusionOk="0" h="3776229" w="3608397">
                <a:moveTo>
                  <a:pt x="0" y="0"/>
                </a:moveTo>
                <a:lnTo>
                  <a:pt x="3608397" y="0"/>
                </a:lnTo>
                <a:lnTo>
                  <a:pt x="3608397" y="3776229"/>
                </a:lnTo>
                <a:lnTo>
                  <a:pt x="0" y="3776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" l="0" r="0" t="-132"/>
            </a:stretch>
          </a:blipFill>
          <a:ln>
            <a:noFill/>
          </a:ln>
        </p:spPr>
      </p:sp>
      <p:pic>
        <p:nvPicPr>
          <p:cNvPr id="142" name="Google Shape;14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890" y="3032522"/>
            <a:ext cx="7554379" cy="6096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5"/>
          <p:cNvSpPr/>
          <p:nvPr/>
        </p:nvSpPr>
        <p:spPr>
          <a:xfrm>
            <a:off x="9468084" y="3032522"/>
            <a:ext cx="8438916" cy="6400800"/>
          </a:xfrm>
          <a:prstGeom prst="rect">
            <a:avLst/>
          </a:prstGeom>
          <a:noFill/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나이, 음주 횟수 등 수치형 데이터 -&gt; 중앙값 또는 평균값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(수치의 분포에 따라</a:t>
            </a:r>
            <a:r>
              <a:rPr lang="ko-K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4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흡연여부, 병력 여부 등 범주형 데이터 -&gt; 최빈값 </a:t>
            </a:r>
            <a:endParaRPr sz="4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1626989" y="-803672"/>
            <a:ext cx="15034022" cy="3836194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9" name="Google Shape;149;p6"/>
          <p:cNvGrpSpPr/>
          <p:nvPr/>
        </p:nvGrpSpPr>
        <p:grpSpPr>
          <a:xfrm>
            <a:off x="2006686" y="440435"/>
            <a:ext cx="10487918" cy="800675"/>
            <a:chOff x="0" y="48021"/>
            <a:chExt cx="13983891" cy="1067568"/>
          </a:xfrm>
        </p:grpSpPr>
        <p:sp>
          <p:nvSpPr>
            <p:cNvPr id="150" name="Google Shape;150;p6"/>
            <p:cNvSpPr txBox="1"/>
            <p:nvPr/>
          </p:nvSpPr>
          <p:spPr>
            <a:xfrm>
              <a:off x="0" y="48021"/>
              <a:ext cx="13983891" cy="663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15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2. 데이터 전처리</a:t>
              </a:r>
              <a:endParaRPr b="1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0" y="726678"/>
              <a:ext cx="13983891" cy="388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6"/>
          <p:cNvSpPr/>
          <p:nvPr/>
        </p:nvSpPr>
        <p:spPr>
          <a:xfrm rot="2700000">
            <a:off x="13330836" y="-396786"/>
            <a:ext cx="3608397" cy="3776229"/>
          </a:xfrm>
          <a:custGeom>
            <a:rect b="b" l="l" r="r" t="t"/>
            <a:pathLst>
              <a:path extrusionOk="0" h="3776229" w="3608397">
                <a:moveTo>
                  <a:pt x="0" y="0"/>
                </a:moveTo>
                <a:lnTo>
                  <a:pt x="3608397" y="0"/>
                </a:lnTo>
                <a:lnTo>
                  <a:pt x="3608397" y="3776229"/>
                </a:lnTo>
                <a:lnTo>
                  <a:pt x="0" y="3776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" l="0" r="0" t="-132"/>
            </a:stretch>
          </a:blipFill>
          <a:ln>
            <a:noFill/>
          </a:ln>
        </p:spPr>
      </p:sp>
      <p:pic>
        <p:nvPicPr>
          <p:cNvPr id="153" name="Google Shape;1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3400" y="3981352"/>
            <a:ext cx="4772691" cy="512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810000" y="4003287"/>
            <a:ext cx="4467849" cy="512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842287" y="3981351"/>
            <a:ext cx="7106642" cy="51251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779647" y="3962298"/>
            <a:ext cx="5410955" cy="5144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"/>
          <p:cNvSpPr/>
          <p:nvPr/>
        </p:nvSpPr>
        <p:spPr>
          <a:xfrm>
            <a:off x="1626989" y="-803672"/>
            <a:ext cx="15034022" cy="3836194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7"/>
          <p:cNvGrpSpPr/>
          <p:nvPr/>
        </p:nvGrpSpPr>
        <p:grpSpPr>
          <a:xfrm>
            <a:off x="2006686" y="440435"/>
            <a:ext cx="10487918" cy="800675"/>
            <a:chOff x="0" y="48021"/>
            <a:chExt cx="13983891" cy="1067568"/>
          </a:xfrm>
        </p:grpSpPr>
        <p:sp>
          <p:nvSpPr>
            <p:cNvPr id="163" name="Google Shape;163;p7"/>
            <p:cNvSpPr txBox="1"/>
            <p:nvPr/>
          </p:nvSpPr>
          <p:spPr>
            <a:xfrm>
              <a:off x="0" y="48021"/>
              <a:ext cx="13983891" cy="663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15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2. 데이터 전처리</a:t>
              </a:r>
              <a:endParaRPr b="1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7"/>
            <p:cNvSpPr txBox="1"/>
            <p:nvPr/>
          </p:nvSpPr>
          <p:spPr>
            <a:xfrm>
              <a:off x="0" y="726678"/>
              <a:ext cx="13983891" cy="388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5" name="Google Shape;165;p7"/>
          <p:cNvSpPr/>
          <p:nvPr/>
        </p:nvSpPr>
        <p:spPr>
          <a:xfrm rot="2700000">
            <a:off x="13330836" y="-396786"/>
            <a:ext cx="3608397" cy="3776229"/>
          </a:xfrm>
          <a:custGeom>
            <a:rect b="b" l="l" r="r" t="t"/>
            <a:pathLst>
              <a:path extrusionOk="0" h="3776229" w="3608397">
                <a:moveTo>
                  <a:pt x="0" y="0"/>
                </a:moveTo>
                <a:lnTo>
                  <a:pt x="3608397" y="0"/>
                </a:lnTo>
                <a:lnTo>
                  <a:pt x="3608397" y="3776229"/>
                </a:lnTo>
                <a:lnTo>
                  <a:pt x="0" y="3776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" l="0" r="0" t="-132"/>
            </a:stretch>
          </a:blipFill>
          <a:ln>
            <a:noFill/>
          </a:ln>
        </p:spPr>
      </p:sp>
      <p:pic>
        <p:nvPicPr>
          <p:cNvPr id="166" name="Google Shape;16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632" y="3372430"/>
            <a:ext cx="8622367" cy="28743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1" y="7048500"/>
            <a:ext cx="8686800" cy="244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0" y="3924300"/>
            <a:ext cx="6001588" cy="5086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7"/>
          <p:cNvSpPr/>
          <p:nvPr/>
        </p:nvSpPr>
        <p:spPr>
          <a:xfrm>
            <a:off x="9508595" y="5676900"/>
            <a:ext cx="1616605" cy="1577579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/>
          <p:nvPr/>
        </p:nvSpPr>
        <p:spPr>
          <a:xfrm>
            <a:off x="1626989" y="-803672"/>
            <a:ext cx="15034022" cy="3836194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5" name="Google Shape;175;p8"/>
          <p:cNvGrpSpPr/>
          <p:nvPr/>
        </p:nvGrpSpPr>
        <p:grpSpPr>
          <a:xfrm>
            <a:off x="2006686" y="440435"/>
            <a:ext cx="10487918" cy="800675"/>
            <a:chOff x="0" y="48021"/>
            <a:chExt cx="13983891" cy="1067568"/>
          </a:xfrm>
        </p:grpSpPr>
        <p:sp>
          <p:nvSpPr>
            <p:cNvPr id="176" name="Google Shape;176;p8"/>
            <p:cNvSpPr txBox="1"/>
            <p:nvPr/>
          </p:nvSpPr>
          <p:spPr>
            <a:xfrm>
              <a:off x="0" y="48021"/>
              <a:ext cx="13983891" cy="663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15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2. 모델 설계</a:t>
              </a:r>
              <a:endParaRPr b="1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8"/>
            <p:cNvSpPr txBox="1"/>
            <p:nvPr/>
          </p:nvSpPr>
          <p:spPr>
            <a:xfrm>
              <a:off x="0" y="726678"/>
              <a:ext cx="13983891" cy="388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8"/>
          <p:cNvSpPr/>
          <p:nvPr/>
        </p:nvSpPr>
        <p:spPr>
          <a:xfrm rot="2700000">
            <a:off x="13330836" y="-396786"/>
            <a:ext cx="3608397" cy="3776229"/>
          </a:xfrm>
          <a:custGeom>
            <a:rect b="b" l="l" r="r" t="t"/>
            <a:pathLst>
              <a:path extrusionOk="0" h="3776229" w="3608397">
                <a:moveTo>
                  <a:pt x="0" y="0"/>
                </a:moveTo>
                <a:lnTo>
                  <a:pt x="3608397" y="0"/>
                </a:lnTo>
                <a:lnTo>
                  <a:pt x="3608397" y="3776229"/>
                </a:lnTo>
                <a:lnTo>
                  <a:pt x="0" y="3776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" l="0" r="0" t="-132"/>
            </a:stretch>
          </a:blipFill>
          <a:ln>
            <a:noFill/>
          </a:ln>
        </p:spPr>
      </p:sp>
      <p:sp>
        <p:nvSpPr>
          <p:cNvPr id="179" name="Google Shape;179;p8"/>
          <p:cNvSpPr/>
          <p:nvPr/>
        </p:nvSpPr>
        <p:spPr>
          <a:xfrm>
            <a:off x="838200" y="4533900"/>
            <a:ext cx="7551246" cy="4191000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스케일러: MinMaxScaler()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EPOCH: 100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BATCH_SIZE: 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LR=1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2220969" y="4000500"/>
            <a:ext cx="44958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학습 관련 설정값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8"/>
          <p:cNvSpPr/>
          <p:nvPr/>
        </p:nvSpPr>
        <p:spPr>
          <a:xfrm>
            <a:off x="9448800" y="4624574"/>
            <a:ext cx="7551246" cy="4191000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입력층: 25-&gt; 150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은닉층: 150-&gt;120-&gt;100-&gt;80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출력층: 80-&gt;5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최적화: Adam</a:t>
            </a:r>
            <a:endParaRPr sz="5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8"/>
          <p:cNvSpPr/>
          <p:nvPr/>
        </p:nvSpPr>
        <p:spPr>
          <a:xfrm>
            <a:off x="10831569" y="4091174"/>
            <a:ext cx="4495800" cy="1066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학습 모델</a:t>
            </a:r>
            <a:endParaRPr/>
          </a:p>
        </p:txBody>
      </p:sp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45070" y="1591369"/>
            <a:ext cx="8534399" cy="663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7789" y="1114425"/>
            <a:ext cx="11725275" cy="747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/>
          <p:nvPr/>
        </p:nvSpPr>
        <p:spPr>
          <a:xfrm>
            <a:off x="1626989" y="-803672"/>
            <a:ext cx="15034022" cy="3836194"/>
          </a:xfrm>
          <a:prstGeom prst="rect">
            <a:avLst/>
          </a:prstGeom>
          <a:solidFill>
            <a:srgbClr val="74AED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0" name="Google Shape;190;p9"/>
          <p:cNvGrpSpPr/>
          <p:nvPr/>
        </p:nvGrpSpPr>
        <p:grpSpPr>
          <a:xfrm>
            <a:off x="2006686" y="440435"/>
            <a:ext cx="10487918" cy="800675"/>
            <a:chOff x="0" y="48021"/>
            <a:chExt cx="13983891" cy="1067568"/>
          </a:xfrm>
        </p:grpSpPr>
        <p:sp>
          <p:nvSpPr>
            <p:cNvPr id="191" name="Google Shape;191;p9"/>
            <p:cNvSpPr txBox="1"/>
            <p:nvPr/>
          </p:nvSpPr>
          <p:spPr>
            <a:xfrm>
              <a:off x="0" y="48021"/>
              <a:ext cx="13983891" cy="6637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515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ko-KR" sz="6000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3. 웹 구현</a:t>
              </a:r>
              <a:endParaRPr b="1" sz="6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9"/>
            <p:cNvSpPr txBox="1"/>
            <p:nvPr/>
          </p:nvSpPr>
          <p:spPr>
            <a:xfrm>
              <a:off x="0" y="726678"/>
              <a:ext cx="13983891" cy="3889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2997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28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9"/>
          <p:cNvSpPr/>
          <p:nvPr/>
        </p:nvSpPr>
        <p:spPr>
          <a:xfrm rot="2700000">
            <a:off x="13330836" y="-396786"/>
            <a:ext cx="3608397" cy="3776229"/>
          </a:xfrm>
          <a:custGeom>
            <a:rect b="b" l="l" r="r" t="t"/>
            <a:pathLst>
              <a:path extrusionOk="0" h="3776229" w="3608397">
                <a:moveTo>
                  <a:pt x="0" y="0"/>
                </a:moveTo>
                <a:lnTo>
                  <a:pt x="3608397" y="0"/>
                </a:lnTo>
                <a:lnTo>
                  <a:pt x="3608397" y="3776229"/>
                </a:lnTo>
                <a:lnTo>
                  <a:pt x="0" y="37762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33" l="0" r="0" t="-132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KDP-25</dc:creator>
</cp:coreProperties>
</file>