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583" r:id="rId5"/>
    <p:sldId id="259" r:id="rId6"/>
    <p:sldId id="260" r:id="rId7"/>
    <p:sldId id="261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708" r:id="rId16"/>
    <p:sldId id="294" r:id="rId17"/>
    <p:sldId id="295" r:id="rId18"/>
    <p:sldId id="296" r:id="rId19"/>
    <p:sldId id="297" r:id="rId20"/>
    <p:sldId id="298" r:id="rId21"/>
    <p:sldId id="299" r:id="rId22"/>
    <p:sldId id="709" r:id="rId23"/>
    <p:sldId id="300" r:id="rId24"/>
    <p:sldId id="301" r:id="rId25"/>
    <p:sldId id="710" r:id="rId26"/>
    <p:sldId id="707" r:id="rId27"/>
    <p:sldId id="711" r:id="rId28"/>
    <p:sldId id="302" r:id="rId29"/>
    <p:sldId id="278" r:id="rId30"/>
    <p:sldId id="282" r:id="rId31"/>
    <p:sldId id="712" r:id="rId32"/>
    <p:sldId id="713" r:id="rId33"/>
    <p:sldId id="284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Lesson Summary" id="{B444B097-54FE-4BDD-A794-52F89F95C39B}">
          <p14:sldIdLst>
            <p14:sldId id="583"/>
          </p14:sldIdLst>
        </p14:section>
        <p14:section name="Software Configuration Management" id="{0F231E8B-1151-46F1-86DF-C72EFD15DBED}">
          <p14:sldIdLst>
            <p14:sldId id="259"/>
            <p14:sldId id="260"/>
            <p14:sldId id="261"/>
            <p14:sldId id="287"/>
            <p14:sldId id="288"/>
            <p14:sldId id="289"/>
            <p14:sldId id="290"/>
            <p14:sldId id="291"/>
            <p14:sldId id="292"/>
            <p14:sldId id="293"/>
            <p14:sldId id="708"/>
          </p14:sldIdLst>
        </p14:section>
        <p14:section name="Git" id="{1990DD22-31CC-47B0-8533-0F418DBAFFCD}">
          <p14:sldIdLst>
            <p14:sldId id="294"/>
            <p14:sldId id="295"/>
            <p14:sldId id="296"/>
            <p14:sldId id="297"/>
            <p14:sldId id="298"/>
            <p14:sldId id="299"/>
            <p14:sldId id="709"/>
          </p14:sldIdLst>
        </p14:section>
        <p14:section name="GitHub" id="{8DCB0D91-43C6-4108-88E2-62423B2BD6A2}">
          <p14:sldIdLst>
            <p14:sldId id="300"/>
            <p14:sldId id="301"/>
            <p14:sldId id="710"/>
            <p14:sldId id="707"/>
            <p14:sldId id="711"/>
            <p14:sldId id="302"/>
          </p14:sldIdLst>
        </p14:section>
        <p14:section name="Conclusion" id="{93B86954-CFB0-4F95-B5C1-1E5D9EEF5A46}">
          <p14:sldIdLst>
            <p14:sldId id="278"/>
            <p14:sldId id="282"/>
            <p14:sldId id="712"/>
            <p14:sldId id="713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5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376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illustrate </a:t>
            </a:r>
            <a:r>
              <a:rPr lang="en-US" b="1" dirty="0"/>
              <a:t>how we can use Git and GitHub </a:t>
            </a:r>
            <a:r>
              <a:rPr lang="en-US" dirty="0"/>
              <a:t>through a few </a:t>
            </a:r>
            <a:r>
              <a:rPr lang="en-US" b="1" dirty="0"/>
              <a:t>examples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clone</a:t>
            </a:r>
            <a:r>
              <a:rPr lang="en-US" dirty="0"/>
              <a:t> a GitHub repository, </a:t>
            </a:r>
            <a:r>
              <a:rPr lang="en-US" b="1" dirty="0"/>
              <a:t>edit</a:t>
            </a:r>
            <a:r>
              <a:rPr lang="en-US" dirty="0"/>
              <a:t> a local file, </a:t>
            </a:r>
            <a:r>
              <a:rPr lang="en-US" b="1" dirty="0"/>
              <a:t>commit</a:t>
            </a:r>
            <a:r>
              <a:rPr lang="en-US" dirty="0"/>
              <a:t> the local changes and </a:t>
            </a:r>
            <a:r>
              <a:rPr lang="en-US" b="1" dirty="0"/>
              <a:t>push</a:t>
            </a:r>
            <a:r>
              <a:rPr lang="en-US" dirty="0"/>
              <a:t> them to GitHub.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work with this </a:t>
            </a:r>
            <a:r>
              <a:rPr lang="en-US" b="1" dirty="0"/>
              <a:t>sample Git repository</a:t>
            </a:r>
            <a:r>
              <a:rPr lang="bg-BG" dirty="0"/>
              <a:t>: </a:t>
            </a:r>
            <a:r>
              <a:rPr lang="en-US" sz="1200" noProof="1">
                <a:hlinkClick r:id="rId3"/>
              </a:rPr>
              <a:t>https://github.com/SoftUni/playground</a:t>
            </a:r>
            <a:endParaRPr lang="en-US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/>
              <a:t>First, let's </a:t>
            </a:r>
            <a:r>
              <a:rPr lang="en-US" sz="1200" b="1" noProof="1"/>
              <a:t>look at it</a:t>
            </a:r>
            <a:r>
              <a:rPr lang="en-US" sz="1200" noProof="1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noProof="1"/>
              <a:t>It holds several files: code + documentation.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As a concept, </a:t>
            </a:r>
            <a:r>
              <a:rPr lang="en-US" b="1" dirty="0"/>
              <a:t>source control repositories </a:t>
            </a:r>
            <a:r>
              <a:rPr lang="en-US" dirty="0"/>
              <a:t>hold the source code and other assets of a software project.</a:t>
            </a:r>
            <a:endParaRPr lang="bg-BG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</a:t>
            </a:r>
            <a:r>
              <a:rPr lang="en-US" b="1" dirty="0"/>
              <a:t>clone the sample repository</a:t>
            </a:r>
            <a:r>
              <a:rPr lang="en-US" b="0" dirty="0"/>
              <a:t> to a local directory, using the "</a:t>
            </a:r>
            <a:r>
              <a:rPr lang="en-US" b="1" dirty="0"/>
              <a:t>git clone</a:t>
            </a:r>
            <a:r>
              <a:rPr lang="en-US" b="0" dirty="0"/>
              <a:t>" command.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must have pre-installed the </a:t>
            </a:r>
            <a:r>
              <a:rPr lang="en-US" b="1" dirty="0"/>
              <a:t>"Git" client software </a:t>
            </a:r>
            <a:r>
              <a:rPr lang="en-US" b="0" dirty="0"/>
              <a:t>on the local machine.</a:t>
            </a:r>
            <a:endParaRPr lang="bg-BG" b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start the </a:t>
            </a:r>
            <a:r>
              <a:rPr lang="en-US" b="1" dirty="0"/>
              <a:t>system console </a:t>
            </a:r>
            <a:r>
              <a:rPr lang="en-US" b="0" dirty="0"/>
              <a:t>(which is also called "</a:t>
            </a:r>
            <a:r>
              <a:rPr lang="en-US" b="1" dirty="0"/>
              <a:t>terminal window</a:t>
            </a:r>
            <a:r>
              <a:rPr lang="en-US" b="0" dirty="0"/>
              <a:t>" or "</a:t>
            </a:r>
            <a:r>
              <a:rPr lang="en-US" b="1" dirty="0"/>
              <a:t>command prompt</a:t>
            </a:r>
            <a:r>
              <a:rPr lang="en-US" b="0" dirty="0"/>
              <a:t>").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Then we type the following command at the command line: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clone https://github.com/SoftUni/playground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1"/>
              <a:t>This will </a:t>
            </a:r>
            <a:r>
              <a:rPr lang="en-US" b="0" dirty="0"/>
              <a:t>create </a:t>
            </a:r>
            <a:r>
              <a:rPr lang="en-US" dirty="0"/>
              <a:t>a </a:t>
            </a:r>
            <a:r>
              <a:rPr lang="en-US" b="1" dirty="0"/>
              <a:t>local copy of the specified repository</a:t>
            </a:r>
            <a:r>
              <a:rPr lang="en-US" dirty="0"/>
              <a:t> in the "playground" subdirectory in the current directory.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we can </a:t>
            </a:r>
            <a:r>
              <a:rPr lang="en-US" b="1" dirty="0"/>
              <a:t>modify </a:t>
            </a:r>
            <a:r>
              <a:rPr lang="bg-BG" b="1" dirty="0"/>
              <a:t>а</a:t>
            </a:r>
            <a:r>
              <a:rPr lang="en-US" b="1" dirty="0"/>
              <a:t> local file</a:t>
            </a:r>
            <a:r>
              <a:rPr lang="en-US" dirty="0"/>
              <a:t>, for example the file "</a:t>
            </a:r>
            <a:r>
              <a:rPr lang="en-US" b="1" dirty="0"/>
              <a:t>README.md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use a text editor of choice, such as "</a:t>
            </a:r>
            <a:r>
              <a:rPr lang="en-US" b="1" dirty="0"/>
              <a:t>Notepad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open the file with Notepad by the following command: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notepad README.md</a:t>
            </a:r>
            <a:endParaRPr lang="en-US" sz="1200" b="0" noProof="1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</a:t>
            </a:r>
            <a:r>
              <a:rPr lang="en-US" sz="1200" b="1" noProof="1"/>
              <a:t>add a new line </a:t>
            </a:r>
            <a:r>
              <a:rPr lang="en-US" sz="1200" b="0" noProof="1"/>
              <a:t>in the file and </a:t>
            </a:r>
            <a:r>
              <a:rPr lang="en-US" sz="1200" b="1" noProof="1"/>
              <a:t>save it</a:t>
            </a:r>
            <a:r>
              <a:rPr lang="en-US" sz="1200" b="0" noProof="1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</a:t>
            </a:r>
            <a:r>
              <a:rPr lang="en-US" sz="1200" b="1" noProof="1"/>
              <a:t>modified file </a:t>
            </a:r>
            <a:r>
              <a:rPr lang="en-US" sz="1200" b="0" noProof="1"/>
              <a:t>on the local disk.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want to </a:t>
            </a:r>
            <a:r>
              <a:rPr lang="en-US" sz="1200" b="1" noProof="1"/>
              <a:t>commit the pending changes</a:t>
            </a:r>
            <a:r>
              <a:rPr lang="en-US" sz="1200" b="0" noProof="1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so that they enter the local repository and are tracked in the version control system.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run the following command at the console: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add . &amp; git commit -m "Added something"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</a:t>
            </a:r>
            <a:r>
              <a:rPr lang="en-US" sz="1200" b="1" noProof="1"/>
              <a:t>adds </a:t>
            </a:r>
            <a:r>
              <a:rPr lang="en-US" sz="1200" b="0" noProof="1"/>
              <a:t>any new files to the repository and </a:t>
            </a:r>
            <a:r>
              <a:rPr lang="en-US" sz="1200" b="1" noProof="1"/>
              <a:t>commits </a:t>
            </a:r>
            <a:r>
              <a:rPr lang="en-US" sz="1200" b="0" noProof="1"/>
              <a:t>all pending changes.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When we commit the changes, we need to </a:t>
            </a:r>
            <a:r>
              <a:rPr lang="en-US" sz="1200" b="1" noProof="1"/>
              <a:t>leave a message </a:t>
            </a:r>
            <a:r>
              <a:rPr lang="en-US" sz="1200" b="0" noProof="1"/>
              <a:t>(an explanation of the changes we make).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local repository, which </a:t>
            </a:r>
            <a:r>
              <a:rPr lang="en-US" sz="1200" b="1" noProof="1"/>
              <a:t>holds changes</a:t>
            </a:r>
            <a:r>
              <a:rPr lang="en-US" sz="1200" b="0" noProof="1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change files and commit our work many times.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These changes are </a:t>
            </a:r>
            <a:r>
              <a:rPr lang="en-US" sz="1200" b="1" noProof="1"/>
              <a:t>still not sent to GitHub</a:t>
            </a:r>
            <a:r>
              <a:rPr lang="en-US" sz="1200" b="0" noProof="1"/>
              <a:t>.</a:t>
            </a:r>
            <a:endParaRPr lang="bg-BG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To </a:t>
            </a:r>
            <a:r>
              <a:rPr lang="en-US" sz="1200" b="1" noProof="1"/>
              <a:t>send the local commits </a:t>
            </a:r>
            <a:r>
              <a:rPr lang="en-US" sz="1200" b="0" noProof="1"/>
              <a:t>to the remote repository at GitGub, we can execute the following command: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push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needs the current Git user to have </a:t>
            </a:r>
            <a:r>
              <a:rPr lang="en-US" sz="1200" b="1" noProof="1"/>
              <a:t>permissions to write </a:t>
            </a:r>
            <a:r>
              <a:rPr lang="en-US" sz="1200" b="0" noProof="1"/>
              <a:t>in the remote repository.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It may </a:t>
            </a:r>
            <a:r>
              <a:rPr lang="en-US" sz="1200" b="1" noProof="1"/>
              <a:t>ask for username and password </a:t>
            </a:r>
            <a:r>
              <a:rPr lang="en-US" sz="1200" b="0" noProof="1"/>
              <a:t>or other method of authentication.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can </a:t>
            </a:r>
            <a:r>
              <a:rPr lang="en-US" sz="1200" b="1" noProof="1"/>
              <a:t>open the repository from the GitHub web site </a:t>
            </a:r>
            <a:r>
              <a:rPr lang="en-US" sz="1200" b="0" noProof="1"/>
              <a:t>and see the changes: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see the content of the changed files.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also </a:t>
            </a:r>
            <a:r>
              <a:rPr lang="en-US" sz="1200" b="1" noProof="1"/>
              <a:t>review the commits </a:t>
            </a:r>
            <a:r>
              <a:rPr lang="en-US" sz="1200" b="0" noProof="1"/>
              <a:t>(the change log) and what was changed in each commit.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noProof="1"/>
              <a:t>Please </a:t>
            </a:r>
            <a:r>
              <a:rPr lang="en-US" sz="1200" b="1" noProof="1"/>
              <a:t>focus on the concepts</a:t>
            </a:r>
            <a:r>
              <a:rPr lang="en-US" sz="1200" b="0" noProof="1"/>
              <a:t>, rather than on the commands and their parameters.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 </a:t>
            </a:r>
            <a:r>
              <a:rPr lang="en-US" sz="1200" b="1" noProof="1"/>
              <a:t>concepts </a:t>
            </a:r>
            <a:r>
              <a:rPr lang="en-US" sz="1200" b="0" noProof="1"/>
              <a:t>here are that source control systems keep the source code in a remote </a:t>
            </a:r>
            <a:r>
              <a:rPr lang="en-US" sz="1200" b="1" noProof="1"/>
              <a:t>repositories</a:t>
            </a:r>
            <a:r>
              <a:rPr lang="en-US" sz="1200" b="0" noProof="1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and we can </a:t>
            </a:r>
            <a:r>
              <a:rPr lang="en-US" sz="1200" b="1" noProof="1"/>
              <a:t>clone</a:t>
            </a:r>
            <a:r>
              <a:rPr lang="en-US" sz="1200" b="0" noProof="1"/>
              <a:t> these repositories, </a:t>
            </a:r>
            <a:r>
              <a:rPr lang="en-US" sz="1200" b="1" noProof="1"/>
              <a:t>edit</a:t>
            </a:r>
            <a:r>
              <a:rPr lang="en-US" sz="1200" b="0" noProof="1"/>
              <a:t> files, </a:t>
            </a:r>
            <a:r>
              <a:rPr lang="en-US" sz="1200" b="1" noProof="1"/>
              <a:t>commit</a:t>
            </a:r>
            <a:r>
              <a:rPr lang="en-US" sz="1200" b="0" noProof="1"/>
              <a:t> the changes and </a:t>
            </a:r>
            <a:r>
              <a:rPr lang="en-US" sz="1200" b="1" noProof="1"/>
              <a:t>push</a:t>
            </a:r>
            <a:r>
              <a:rPr lang="en-US" sz="1200" b="0" noProof="1"/>
              <a:t> the commits to the origin repository.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workflow allows </a:t>
            </a:r>
            <a:r>
              <a:rPr lang="en-US" sz="1200" b="1" noProof="1"/>
              <a:t>different team members to work together </a:t>
            </a:r>
            <a:r>
              <a:rPr lang="en-US" sz="1200" b="0" noProof="1"/>
              <a:t>on a shared source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950C845B-2BF4-4190-8F80-D3822C651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371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Source control systems </a:t>
            </a:r>
            <a:r>
              <a:rPr lang="en-US" b="0" dirty="0"/>
              <a:t>are critical for the software development process and </a:t>
            </a:r>
            <a:r>
              <a:rPr lang="en-US" b="1" dirty="0"/>
              <a:t>coding in a team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Virtually </a:t>
            </a:r>
            <a:r>
              <a:rPr lang="en-US" b="1" dirty="0"/>
              <a:t>all major companies </a:t>
            </a:r>
            <a:r>
              <a:rPr lang="en-US" b="0" dirty="0"/>
              <a:t>and software development teams </a:t>
            </a:r>
            <a:r>
              <a:rPr lang="en-US" b="1" dirty="0"/>
              <a:t>use source control systems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are </a:t>
            </a:r>
            <a:r>
              <a:rPr lang="en-US" b="1" dirty="0"/>
              <a:t>no exceptions</a:t>
            </a:r>
            <a:r>
              <a:rPr lang="en-US" b="0" dirty="0"/>
              <a:t>: if you are a developer, you should know how to work with source control systems like </a:t>
            </a:r>
            <a:r>
              <a:rPr lang="en-US" b="1" dirty="0"/>
              <a:t>Git</a:t>
            </a:r>
            <a:r>
              <a:rPr lang="en-US" b="0" dirty="0"/>
              <a:t> and </a:t>
            </a:r>
            <a:r>
              <a:rPr lang="en-US" b="1" dirty="0"/>
              <a:t>SVN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"</a:t>
            </a:r>
            <a:r>
              <a:rPr lang="en-US" b="1" dirty="0"/>
              <a:t>Source control</a:t>
            </a:r>
            <a:r>
              <a:rPr lang="en-US" b="0" dirty="0"/>
              <a:t>" or "</a:t>
            </a:r>
            <a:r>
              <a:rPr lang="en-US" b="1" dirty="0"/>
              <a:t>version control</a:t>
            </a:r>
            <a:r>
              <a:rPr lang="en-US" b="0" dirty="0"/>
              <a:t>" is a concept</a:t>
            </a:r>
            <a:r>
              <a:rPr lang="bg-BG" b="0" dirty="0"/>
              <a:t> </a:t>
            </a:r>
            <a:r>
              <a:rPr lang="en-US" b="0" dirty="0"/>
              <a:t>in software engineering, used every day by </a:t>
            </a:r>
            <a:r>
              <a:rPr lang="en-US" b="1" dirty="0"/>
              <a:t>millions of developers</a:t>
            </a:r>
            <a:r>
              <a:rPr lang="en-US" b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r>
              <a:rPr lang="en-US" b="1" dirty="0"/>
              <a:t>Source control systems </a:t>
            </a:r>
            <a:r>
              <a:rPr lang="en-US" dirty="0"/>
              <a:t>keep the source code and other project assets in a shared </a:t>
            </a:r>
            <a:r>
              <a:rPr lang="en-US" b="1" dirty="0"/>
              <a:t>repository</a:t>
            </a:r>
            <a:r>
              <a:rPr lang="en-US" b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available through the Internet or in a local environment.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 of the code,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the local changes, </a:t>
            </a:r>
            <a:r>
              <a:rPr lang="en-US" b="1" dirty="0"/>
              <a:t>merge </a:t>
            </a:r>
            <a:r>
              <a:rPr lang="en-US" b="0" dirty="0"/>
              <a:t>the </a:t>
            </a:r>
            <a:r>
              <a:rPr lang="en-US" dirty="0"/>
              <a:t>conflicting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collaborate </a:t>
            </a:r>
            <a:r>
              <a:rPr lang="en-US" dirty="0"/>
              <a:t>with the other developers.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They can also view the </a:t>
            </a:r>
            <a:r>
              <a:rPr lang="en-US" b="1" dirty="0"/>
              <a:t>change logs </a:t>
            </a:r>
            <a:r>
              <a:rPr lang="en-US" dirty="0"/>
              <a:t>(the project history),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different </a:t>
            </a:r>
            <a:r>
              <a:rPr lang="en-US" b="1" dirty="0"/>
              <a:t>versions</a:t>
            </a:r>
            <a:r>
              <a:rPr lang="en-US" dirty="0"/>
              <a:t> of the same file and </a:t>
            </a:r>
            <a:r>
              <a:rPr lang="en-US" b="1" dirty="0"/>
              <a:t>restore previous versions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branch</a:t>
            </a:r>
            <a:r>
              <a:rPr lang="en-US" dirty="0"/>
              <a:t> the code into separate line of development and many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Git </a:t>
            </a:r>
            <a:r>
              <a:rPr lang="en-US" dirty="0"/>
              <a:t>is the most popular source control system in modern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distributed source control system</a:t>
            </a:r>
            <a:r>
              <a:rPr lang="en-US" dirty="0"/>
              <a:t>, a very powerful tool for version control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team collaboration at the source code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Git </a:t>
            </a:r>
            <a:r>
              <a:rPr lang="en-US" dirty="0"/>
              <a:t>is the system behind </a:t>
            </a:r>
            <a:r>
              <a:rPr lang="en-US" b="1" dirty="0"/>
              <a:t>GitHub</a:t>
            </a:r>
            <a:r>
              <a:rPr lang="en-US" dirty="0"/>
              <a:t>, the largest software project hosting portal in the world.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popular version control systems are: </a:t>
            </a:r>
            <a:r>
              <a:rPr lang="en-US" b="1" dirty="0"/>
              <a:t>SVN</a:t>
            </a:r>
            <a:r>
              <a:rPr lang="en-US" dirty="0"/>
              <a:t>, </a:t>
            </a:r>
            <a:r>
              <a:rPr lang="en-US" b="1" dirty="0"/>
              <a:t>TFS</a:t>
            </a:r>
            <a:r>
              <a:rPr lang="en-US" dirty="0"/>
              <a:t> and </a:t>
            </a:r>
            <a:r>
              <a:rPr lang="en-US" b="1" dirty="0"/>
              <a:t>Perforce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GitHub </a:t>
            </a:r>
            <a:r>
              <a:rPr lang="en-US" dirty="0"/>
              <a:t>is the #1 site for </a:t>
            </a:r>
            <a:r>
              <a:rPr lang="en-US" b="1" dirty="0"/>
              <a:t>Git project hosting </a:t>
            </a:r>
            <a:r>
              <a:rPr lang="en-US" dirty="0"/>
              <a:t>and </a:t>
            </a:r>
            <a:r>
              <a:rPr lang="en-US" b="1" dirty="0"/>
              <a:t>developer collaboration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hosts almost all </a:t>
            </a:r>
            <a:r>
              <a:rPr lang="en-US" b="1" dirty="0"/>
              <a:t>major open-source projects </a:t>
            </a:r>
            <a:r>
              <a:rPr lang="en-US" dirty="0"/>
              <a:t>from the software industry.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GitHub provides </a:t>
            </a:r>
            <a:r>
              <a:rPr lang="en-US" b="1" dirty="0"/>
              <a:t>Git hosting </a:t>
            </a:r>
            <a:r>
              <a:rPr lang="en-US" dirty="0"/>
              <a:t>+ </a:t>
            </a:r>
            <a:r>
              <a:rPr lang="en-US" b="1" dirty="0"/>
              <a:t>issue tracker </a:t>
            </a:r>
            <a:r>
              <a:rPr lang="en-US" dirty="0"/>
              <a:t>+ </a:t>
            </a:r>
            <a:r>
              <a:rPr lang="en-US" b="1" dirty="0"/>
              <a:t>project tracker </a:t>
            </a:r>
            <a:r>
              <a:rPr lang="en-US" dirty="0"/>
              <a:t>+ </a:t>
            </a:r>
            <a:r>
              <a:rPr lang="en-US" b="1" dirty="0"/>
              <a:t>build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+ many other tools for developers and team collaboration.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Millions of developers </a:t>
            </a:r>
            <a:r>
              <a:rPr lang="en-US" dirty="0"/>
              <a:t>use GitHub every day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sync and </a:t>
            </a:r>
            <a:r>
              <a:rPr lang="en-US" b="1" dirty="0"/>
              <a:t>commit source code</a:t>
            </a:r>
            <a:r>
              <a:rPr lang="en-US" dirty="0"/>
              <a:t> and documentation,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track, review and </a:t>
            </a:r>
            <a:r>
              <a:rPr lang="en-US" b="1" dirty="0"/>
              <a:t>control changes</a:t>
            </a:r>
            <a:r>
              <a:rPr lang="en-US" dirty="0"/>
              <a:t> in the code,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branch </a:t>
            </a:r>
            <a:r>
              <a:rPr lang="en-US" dirty="0"/>
              <a:t>and </a:t>
            </a:r>
            <a:r>
              <a:rPr lang="en-US" b="1" dirty="0"/>
              <a:t>merge </a:t>
            </a:r>
            <a:r>
              <a:rPr lang="en-US" dirty="0"/>
              <a:t>code,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manage, discuss and </a:t>
            </a:r>
            <a:r>
              <a:rPr lang="en-US" b="1" dirty="0"/>
              <a:t>track issues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 project plans, </a:t>
            </a:r>
            <a:r>
              <a:rPr lang="en-US" b="1" dirty="0"/>
              <a:t>tasks </a:t>
            </a:r>
            <a:r>
              <a:rPr lang="en-US" dirty="0"/>
              <a:t>and schedule,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build</a:t>
            </a:r>
            <a:r>
              <a:rPr lang="en-US" dirty="0"/>
              <a:t>, test and deploy projects.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today should be familiar with Git and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b="1" dirty="0"/>
              <a:t>SoftUni </a:t>
            </a:r>
            <a:r>
              <a:rPr lang="en-US" dirty="0"/>
              <a:t>we teach the concepts of </a:t>
            </a:r>
            <a:r>
              <a:rPr lang="en-US" b="1" dirty="0"/>
              <a:t>source control systems</a:t>
            </a:r>
            <a:r>
              <a:rPr lang="en-US" dirty="0"/>
              <a:t>, and how to use </a:t>
            </a:r>
            <a:r>
              <a:rPr lang="en-US" b="1" dirty="0"/>
              <a:t>Git</a:t>
            </a:r>
            <a:r>
              <a:rPr lang="en-US" dirty="0"/>
              <a:t> and </a:t>
            </a:r>
            <a:r>
              <a:rPr lang="en-US" b="1" dirty="0"/>
              <a:t>GitHub</a:t>
            </a:r>
            <a:r>
              <a:rPr lang="en-US" dirty="0"/>
              <a:t>, early in our end-to-end educational program for software developers, to enable students to create a </a:t>
            </a:r>
            <a:r>
              <a:rPr lang="en-US" b="1" dirty="0"/>
              <a:t>portfolio of practical projects</a:t>
            </a:r>
            <a:r>
              <a:rPr lang="en-US" dirty="0"/>
              <a:t>, which helps them to start their first developer job.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0075" y="4239000"/>
            <a:ext cx="1636981" cy="221392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desktop.github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1.jpe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2.png"/><Relationship Id="rId15" Type="http://schemas.openxmlformats.org/officeDocument/2006/relationships/image" Target="../media/image57.jpeg"/><Relationship Id="rId23" Type="http://schemas.openxmlformats.org/officeDocument/2006/relationships/image" Target="../media/image6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556346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76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93" y="3289867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7372"/>
            <a:ext cx="2079866" cy="2079866"/>
          </a:xfrm>
          <a:prstGeom prst="rect">
            <a:avLst/>
          </a:prstGeom>
        </p:spPr>
      </p:pic>
      <p:pic>
        <p:nvPicPr>
          <p:cNvPr id="13" name="Picture 6" descr="http://gregrickaby.com/wp-content/uploads/2012/03/github-logo.png">
            <a:extLst>
              <a:ext uri="{FF2B5EF4-FFF2-40B4-BE49-F238E27FC236}">
                <a16:creationId xmlns:a16="http://schemas.microsoft.com/office/drawing/2014/main" xmlns="" id="{97B5C3D3-F152-436C-85DF-4055DA34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990170"/>
            <a:ext cx="3112505" cy="1234269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== saves a set of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EEBF6FE-CDB4-474C-9877-FF56708ACA9D}"/>
              </a:ext>
            </a:extLst>
          </p:cNvPr>
          <p:cNvGrpSpPr/>
          <p:nvPr/>
        </p:nvGrpSpPr>
        <p:grpSpPr>
          <a:xfrm>
            <a:off x="1723746" y="4884505"/>
            <a:ext cx="3026211" cy="1109812"/>
            <a:chOff x="1723746" y="4884505"/>
            <a:chExt cx="3026211" cy="1109812"/>
          </a:xfrm>
        </p:grpSpPr>
        <p:sp>
          <p:nvSpPr>
            <p:cNvPr id="2" name="Arrow: Circular 1">
              <a:extLst>
                <a:ext uri="{FF2B5EF4-FFF2-40B4-BE49-F238E27FC236}">
                  <a16:creationId xmlns:a16="http://schemas.microsoft.com/office/drawing/2014/main" xmlns="" id="{F9B0EB8F-C0B1-42F3-B566-F745ABB192F0}"/>
                </a:ext>
              </a:extLst>
            </p:cNvPr>
            <p:cNvSpPr/>
            <p:nvPr/>
          </p:nvSpPr>
          <p:spPr bwMode="auto">
            <a:xfrm rot="16200000">
              <a:off x="3534302" y="4778662"/>
              <a:ext cx="1109812" cy="1321498"/>
            </a:xfrm>
            <a:prstGeom prst="circular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9AE28FF8-EFAB-4943-BE96-DCFBFD0153FC}"/>
                </a:ext>
              </a:extLst>
            </p:cNvPr>
            <p:cNvSpPr/>
            <p:nvPr/>
          </p:nvSpPr>
          <p:spPr>
            <a:xfrm>
              <a:off x="1723746" y="5032669"/>
              <a:ext cx="167225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0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449000"/>
            <a:ext cx="5272655" cy="27308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</a:t>
            </a:r>
            <a:r>
              <a:rPr lang="en-US" b="1" dirty="0"/>
              <a:t>take</a:t>
            </a:r>
            <a:r>
              <a:rPr lang="en-US" dirty="0"/>
              <a:t> and </a:t>
            </a:r>
            <a:r>
              <a:rPr lang="en-US" b="1" dirty="0"/>
              <a:t>merge</a:t>
            </a:r>
            <a:r>
              <a:rPr lang="en-US" dirty="0"/>
              <a:t> the changes from the Remote 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</a:t>
            </a:r>
            <a:r>
              <a:rPr lang="en-US" b="1" dirty="0"/>
              <a:t>send</a:t>
            </a:r>
            <a:r>
              <a:rPr lang="en-US" dirty="0"/>
              <a:t> local changes to the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388351-A632-4218-94CA-AA6238F12111}"/>
              </a:ext>
            </a:extLst>
          </p:cNvPr>
          <p:cNvSpPr/>
          <p:nvPr/>
        </p:nvSpPr>
        <p:spPr>
          <a:xfrm>
            <a:off x="9265780" y="1899000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834DAF-1674-4C49-9174-608D2E3CBAC4}"/>
              </a:ext>
            </a:extLst>
          </p:cNvPr>
          <p:cNvSpPr/>
          <p:nvPr/>
        </p:nvSpPr>
        <p:spPr>
          <a:xfrm>
            <a:off x="9518445" y="5122669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xmlns="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xmlns="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3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1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xmlns="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0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xmlns="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4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53D3029-0C3C-4292-88FA-57854EDB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Requests: The Code Review Process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7C969096-ECC7-400C-8EC4-732E3D62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614" y="1629469"/>
            <a:ext cx="9082251" cy="4741570"/>
          </a:xfrm>
          <a:prstGeom prst="roundRect">
            <a:avLst>
              <a:gd name="adj" fmla="val 1096"/>
            </a:avLst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EC40C49B-C18A-40FC-BF45-961930BAC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3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718C1F2-EE6B-473F-B8CA-102A7353EE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World's #1 Source Control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968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1649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</a:t>
            </a:r>
            <a:r>
              <a:rPr lang="en-US" sz="3600" dirty="0"/>
              <a:t> == distributed </a:t>
            </a:r>
            <a:r>
              <a:rPr lang="en-US" sz="36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sz="3400" dirty="0"/>
              <a:t>The most popular in the world</a:t>
            </a:r>
          </a:p>
          <a:p>
            <a:pPr lvl="1"/>
            <a:r>
              <a:rPr lang="en-US" sz="3400" dirty="0"/>
              <a:t>Free, open-source software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Works with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remote </a:t>
            </a:r>
            <a:r>
              <a:rPr lang="en-US" sz="3600" dirty="0"/>
              <a:t>repositories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 bash </a:t>
            </a:r>
            <a:r>
              <a:rPr lang="en-US" sz="3600" dirty="0"/>
              <a:t>– command line interface for Git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Runs on Linux, macOS and Windows (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600" dirty="0"/>
              <a:t>)</a:t>
            </a:r>
          </a:p>
          <a:p>
            <a:pPr lvl="1"/>
            <a:r>
              <a:rPr lang="en-US" sz="3400" dirty="0">
                <a:hlinkClick r:id="rId2"/>
              </a:rPr>
              <a:t>https://git-scm.com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407D66-CC84-41AD-9FD6-CEEF9E994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62" y="1899399"/>
            <a:ext cx="2673753" cy="11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Git 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git, Git Bash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3"/>
              </a:rPr>
              <a:t>https://tortoisegit.org/download</a:t>
            </a:r>
            <a:endParaRPr lang="en-US" sz="3200" b="1" dirty="0">
              <a:solidFill>
                <a:srgbClr val="F2A40D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GitHub Desktop </a:t>
            </a:r>
            <a:r>
              <a:rPr lang="en-US" sz="3400" dirty="0"/>
              <a:t>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4"/>
              </a:rPr>
              <a:t>https://desktop.github.com </a:t>
            </a:r>
            <a:endParaRPr lang="bg-BG" sz="3200" b="1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348718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345366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00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2293" y="1283496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Windows: Git for Windows (msysGit)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</a:t>
            </a:r>
            <a:r>
              <a:rPr lang="bg-BG" sz="3000" noProof="1">
                <a:cs typeface="Consolas" pitchFamily="49" charset="0"/>
              </a:rPr>
              <a:t/>
            </a:r>
            <a:br>
              <a:rPr lang="bg-BG" sz="3000" noProof="1">
                <a:cs typeface="Consolas" pitchFamily="49" charset="0"/>
              </a:rPr>
            </a:br>
            <a:r>
              <a:rPr lang="en-US" sz="3000" noProof="1">
                <a:cs typeface="Consolas" pitchFamily="49" charset="0"/>
              </a:rPr>
              <a:t>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5769000"/>
            <a:ext cx="5400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48" y="3474000"/>
            <a:ext cx="3871431" cy="2872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907902" cy="5207396"/>
          </a:xfrm>
        </p:spPr>
        <p:txBody>
          <a:bodyPr>
            <a:normAutofit/>
          </a:bodyPr>
          <a:lstStyle/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Software Configuration Management and </a:t>
            </a:r>
            <a:r>
              <a:rPr lang="en-US" b="1" dirty="0"/>
              <a:t>Source Control Systems</a:t>
            </a:r>
            <a:endParaRPr lang="en-US" dirty="0"/>
          </a:p>
          <a:p>
            <a:pPr marL="720725" lvl="1" indent="-457200">
              <a:lnSpc>
                <a:spcPts val="4000"/>
              </a:lnSpc>
            </a:pPr>
            <a:r>
              <a:rPr lang="en-US" dirty="0"/>
              <a:t>Vocabulary: </a:t>
            </a:r>
            <a:r>
              <a:rPr lang="en-US" b="1" dirty="0"/>
              <a:t>Clone</a:t>
            </a:r>
            <a:r>
              <a:rPr lang="en-US" dirty="0"/>
              <a:t> a Repo, </a:t>
            </a:r>
            <a:r>
              <a:rPr lang="en-US" b="1" dirty="0"/>
              <a:t>Commit</a:t>
            </a:r>
            <a:r>
              <a:rPr lang="en-US" dirty="0"/>
              <a:t> a Changeset, </a:t>
            </a:r>
            <a:r>
              <a:rPr lang="en-US" b="1" dirty="0"/>
              <a:t>Push</a:t>
            </a:r>
            <a:r>
              <a:rPr lang="en-US" dirty="0"/>
              <a:t> the Changes, </a:t>
            </a:r>
            <a:r>
              <a:rPr lang="en-US" b="1" dirty="0"/>
              <a:t>Pull</a:t>
            </a:r>
            <a:r>
              <a:rPr lang="en-US" dirty="0"/>
              <a:t> Changes, </a:t>
            </a:r>
            <a:r>
              <a:rPr lang="en-US" b="1" dirty="0"/>
              <a:t>Merge </a:t>
            </a:r>
            <a:r>
              <a:rPr lang="en-US" dirty="0"/>
              <a:t>Changes</a:t>
            </a:r>
            <a:endParaRPr lang="bg-BG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</a:t>
            </a:r>
          </a:p>
          <a:p>
            <a:pPr marL="742950" lvl="1" indent="-479425">
              <a:lnSpc>
                <a:spcPts val="4000"/>
              </a:lnSpc>
            </a:pPr>
            <a:r>
              <a:rPr lang="en-US" dirty="0"/>
              <a:t>Working with git, Git Bash, and </a:t>
            </a:r>
            <a:r>
              <a:rPr lang="en-US" dirty="0" err="1"/>
              <a:t>TortoiseGit</a:t>
            </a:r>
            <a:endParaRPr lang="en-US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GitHub</a:t>
            </a:r>
          </a:p>
          <a:p>
            <a:pPr marL="720725" lvl="1" indent="-431800">
              <a:lnSpc>
                <a:spcPts val="4000"/>
              </a:lnSpc>
            </a:pPr>
            <a:r>
              <a:rPr lang="en-US" dirty="0"/>
              <a:t>Create a Repo, Clone, Commit, Push, Conflicts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603FF27-5018-40E1-AEBC-D79EDFD0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068" y="1482439"/>
            <a:ext cx="1394510" cy="18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01000" y="1179000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891401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66285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5966235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323256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877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88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4560106"/>
            <a:ext cx="10621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1" y="5869154"/>
            <a:ext cx="106199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58" y="3222008"/>
            <a:ext cx="106216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1874517"/>
            <a:ext cx="106216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4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xmlns="" id="{B7F6BFD3-EA11-4B36-AC27-EBF95E3766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Checkout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Modify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Commit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Push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7836C6-1C7D-420C-9AC4-CB00791054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Git: Live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1FE1692-8F99-45F8-A91A-4B77A2DDB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42" y="2047035"/>
            <a:ext cx="2941128" cy="12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3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06622"/>
            <a:ext cx="3283031" cy="3283031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87E0A78-55DD-4121-BCC5-02B077720C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The World's #1 Developer Collaboration Cloud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5309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</a:t>
            </a:r>
            <a:r>
              <a:rPr lang="en-US" b="1" dirty="0"/>
              <a:t>source code </a:t>
            </a:r>
            <a:r>
              <a:rPr lang="en-US" dirty="0"/>
              <a:t>repository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Issue tracker </a:t>
            </a:r>
            <a:r>
              <a:rPr lang="en-US" dirty="0"/>
              <a:t>(bug tracker)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Project board </a:t>
            </a:r>
            <a:r>
              <a:rPr lang="en-US" dirty="0"/>
              <a:t>(Kanban style)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Wiki</a:t>
            </a:r>
            <a:r>
              <a:rPr lang="en-US" dirty="0"/>
              <a:t>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9B51CA-013B-4B62-987F-ADADC8D4954A}"/>
              </a:ext>
            </a:extLst>
          </p:cNvPr>
          <p:cNvSpPr txBox="1"/>
          <p:nvPr/>
        </p:nvSpPr>
        <p:spPr>
          <a:xfrm>
            <a:off x="7728000" y="3578520"/>
            <a:ext cx="4353000" cy="301460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reviews</a:t>
            </a:r>
            <a:r>
              <a:rPr kumimoji="0" lang="en-US" sz="3198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(pull</a:t>
            </a:r>
            <a:r>
              <a:rPr kumimoji="0" lang="en-US" sz="3198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requests)</a:t>
            </a:r>
            <a:endParaRPr kumimoji="0" lang="en-US" sz="3198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system 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(actions)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198" b="1" dirty="0">
                <a:solidFill>
                  <a:srgbClr val="234465"/>
                </a:solidFill>
                <a:latin typeface="Calibri"/>
              </a:rPr>
              <a:t>Site hosting </a:t>
            </a:r>
            <a:r>
              <a:rPr lang="en-US" sz="3198" dirty="0">
                <a:solidFill>
                  <a:srgbClr val="234465"/>
                </a:solidFill>
                <a:latin typeface="Calibri"/>
              </a:rPr>
              <a:t>(pages)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Discussions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(forum)</a:t>
            </a:r>
          </a:p>
        </p:txBody>
      </p:sp>
    </p:spTree>
    <p:extLst>
      <p:ext uri="{BB962C8B-B14F-4D97-AF65-F5344CB8AC3E}">
        <p14:creationId xmlns:p14="http://schemas.microsoft.com/office/powerpoint/2010/main" val="8468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E162A8A-930B-460C-BC3D-21AA808B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Repository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2303C03-6E87-43C7-9D0A-70C48F1B5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566" y="1356962"/>
            <a:ext cx="4483315" cy="410417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503C507-A167-458F-A9FD-A578CF944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50" y="1356961"/>
            <a:ext cx="6839772" cy="515117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35E3210-517A-4775-88D7-872FFFB10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9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C13B4B-AB9F-442C-971A-46DAE802E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a repository from GitHub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local files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 </a:t>
            </a:r>
            <a:r>
              <a:rPr lang="en-US" dirty="0"/>
              <a:t>changes (local)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changes to GitHub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0F6FCFA-044C-45D6-8749-48E8A45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Example</a:t>
            </a:r>
          </a:p>
        </p:txBody>
      </p:sp>
      <p:sp>
        <p:nvSpPr>
          <p:cNvPr id="5" name="Text Placeholder 5">
            <a:hlinkClick r:id="rId3"/>
            <a:extLst>
              <a:ext uri="{FF2B5EF4-FFF2-40B4-BE49-F238E27FC236}">
                <a16:creationId xmlns:a16="http://schemas.microsoft.com/office/drawing/2014/main" xmlns="" id="{6AF52F07-10C1-499A-BFC2-07CF8652AA17}"/>
              </a:ext>
            </a:extLst>
          </p:cNvPr>
          <p:cNvSpPr txBox="1">
            <a:spLocks/>
          </p:cNvSpPr>
          <p:nvPr/>
        </p:nvSpPr>
        <p:spPr>
          <a:xfrm>
            <a:off x="674912" y="1899399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clone https://github.com/SoftUni/playground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A4C7304-46A5-4A8D-95B9-8476138B4C61}"/>
              </a:ext>
            </a:extLst>
          </p:cNvPr>
          <p:cNvSpPr txBox="1">
            <a:spLocks/>
          </p:cNvSpPr>
          <p:nvPr/>
        </p:nvSpPr>
        <p:spPr>
          <a:xfrm>
            <a:off x="674912" y="326870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notepad README.md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D88A8A1A-D9F3-4AB2-BF05-17D81C150F0B}"/>
              </a:ext>
            </a:extLst>
          </p:cNvPr>
          <p:cNvSpPr txBox="1">
            <a:spLocks/>
          </p:cNvSpPr>
          <p:nvPr/>
        </p:nvSpPr>
        <p:spPr>
          <a:xfrm>
            <a:off x="674912" y="4686232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add . &amp; git commit -m "Added something"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435421B1-E06B-46DA-8AB8-0519024801BB}"/>
              </a:ext>
            </a:extLst>
          </p:cNvPr>
          <p:cNvSpPr txBox="1">
            <a:spLocks/>
          </p:cNvSpPr>
          <p:nvPr/>
        </p:nvSpPr>
        <p:spPr>
          <a:xfrm>
            <a:off x="674912" y="602462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push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001E77CF-3ECD-4D93-938E-8324F7785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41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xmlns="" id="{9530AA9B-5205-4E7A-A476-8144E8BE9C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Create Repo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Edit Files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Checkout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Push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EF479EFF-897A-4139-A158-F9A3A088D24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GitHub: Live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85C8547-56FF-4088-BA89-69A6F48D5C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912" y="1027568"/>
            <a:ext cx="3282176" cy="32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A305814B-5F9E-427C-9A99-9CC0A1EB2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09000"/>
            <a:ext cx="10961783" cy="1168431"/>
          </a:xfrm>
        </p:spPr>
        <p:txBody>
          <a:bodyPr/>
          <a:lstStyle/>
          <a:p>
            <a:r>
              <a:rPr lang="en-US" sz="3600" dirty="0"/>
              <a:t>Creating a Repo, Cloning a Repo, Commit and Push Changes, Resolve Conflicts, Team Interactions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3" y="4509000"/>
            <a:ext cx="10963275" cy="768350"/>
          </a:xfrm>
        </p:spPr>
        <p:txBody>
          <a:bodyPr/>
          <a:lstStyle/>
          <a:p>
            <a:r>
              <a:rPr lang="en-US" dirty="0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738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3364" y="1550538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235403" y="1314000"/>
            <a:ext cx="9595597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881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06000" y="4383126"/>
            <a:ext cx="1952591" cy="21131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86486" y="1618542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56D586A-BD05-4815-AE45-375B80576922}"/>
              </a:ext>
            </a:extLst>
          </p:cNvPr>
          <p:cNvSpPr/>
          <p:nvPr/>
        </p:nvSpPr>
        <p:spPr>
          <a:xfrm>
            <a:off x="742880" y="1658775"/>
            <a:ext cx="8736994" cy="457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rgbClr val="F2A40D"/>
                </a:solidFill>
              </a:rPr>
              <a:t>version control systems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shared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</a:t>
            </a:r>
            <a:r>
              <a:rPr lang="en-US" sz="3200" b="1" dirty="0">
                <a:solidFill>
                  <a:srgbClr val="F2A40D"/>
                </a:solidFill>
              </a:rPr>
              <a:t>Git</a:t>
            </a:r>
            <a:r>
              <a:rPr lang="en-US" sz="3200" dirty="0">
                <a:solidFill>
                  <a:schemeClr val="bg2"/>
                </a:solidFill>
              </a:rPr>
              <a:t>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push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F2A40D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 Kanban board,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=""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=""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=""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=""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=""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12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5661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46B400-C734-40C9-8C2F-2F3051800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0088282" cy="52010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Source control systems </a:t>
            </a:r>
            <a:r>
              <a:rPr lang="en-US" dirty="0"/>
              <a:t>keep the source code</a:t>
            </a:r>
            <a:br>
              <a:rPr lang="en-US" dirty="0"/>
            </a:br>
            <a:r>
              <a:rPr lang="en-US" dirty="0"/>
              <a:t>(+ other project assets) in a shared </a:t>
            </a:r>
            <a:r>
              <a:rPr lang="en-US" b="1" dirty="0"/>
              <a:t>repository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version, </a:t>
            </a: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local changes, view the change logs, etc.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 </a:t>
            </a:r>
            <a:r>
              <a:rPr lang="en-US" dirty="0"/>
              <a:t>is the most popular source control system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 version control systems: SVN, TFS, Perforce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GitHub </a:t>
            </a:r>
            <a:r>
              <a:rPr lang="en-US" dirty="0"/>
              <a:t>is the #1 site for Git project hosting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Git hosting + issue tracker +</a:t>
            </a:r>
            <a:br>
              <a:rPr lang="en-US" dirty="0"/>
            </a:br>
            <a:r>
              <a:rPr lang="en-US" dirty="0"/>
              <a:t>project tracker + build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F565C7-8C72-4D3C-91CB-827E5CF5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Systems: Lesson Summary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B4D35825-B857-459D-9BD5-AEB62E1BB913}"/>
              </a:ext>
            </a:extLst>
          </p:cNvPr>
          <p:cNvSpPr txBox="1">
            <a:spLocks/>
          </p:cNvSpPr>
          <p:nvPr/>
        </p:nvSpPr>
        <p:spPr>
          <a:xfrm>
            <a:off x="11629559" y="6506199"/>
            <a:ext cx="489317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5F82CFC-4638-4A87-BBF3-7B469616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388" y="3579714"/>
            <a:ext cx="1665171" cy="736838"/>
          </a:xfrm>
          <a:prstGeom prst="rect">
            <a:avLst/>
          </a:prstGeom>
        </p:spPr>
      </p:pic>
      <p:pic>
        <p:nvPicPr>
          <p:cNvPr id="16388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xmlns="" id="{F55B41A1-5D7A-4303-9B08-9B6EB1EE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23" y="1390630"/>
            <a:ext cx="1352570" cy="13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FA7808-DE9E-4A37-A08C-69DDC509947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1844" y="5627273"/>
            <a:ext cx="2074156" cy="5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A0D30FDF-47BC-4FE3-8275-7A02DD1B5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on Shared Code: Source Control Systems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1" y="1070603"/>
            <a:ext cx="10389444" cy="5787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500" b="1" dirty="0">
                <a:solidFill>
                  <a:schemeClr val="bg1"/>
                </a:solidFill>
              </a:rPr>
              <a:t>Version control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>
                <a:cs typeface="Arial" charset="0"/>
              </a:rPr>
              <a:t>≈</a:t>
            </a:r>
            <a:r>
              <a:rPr lang="bg-BG" sz="3500" dirty="0"/>
              <a:t> </a:t>
            </a:r>
            <a:r>
              <a:rPr lang="en-US" sz="3500" dirty="0"/>
              <a:t>Software Configuration </a:t>
            </a:r>
            <a:r>
              <a:rPr lang="bg-BG" sz="3500" dirty="0"/>
              <a:t/>
            </a:r>
            <a:br>
              <a:rPr lang="bg-BG" sz="3500" dirty="0"/>
            </a:br>
            <a:r>
              <a:rPr lang="en-US" sz="3500" dirty="0"/>
              <a:t>Management (SCM)</a:t>
            </a:r>
            <a:r>
              <a:rPr lang="bg-BG" sz="3500" dirty="0">
                <a:cs typeface="Arial" charset="0"/>
              </a:rPr>
              <a:t> ≈</a:t>
            </a:r>
            <a:r>
              <a:rPr lang="en-US" sz="3500" dirty="0">
                <a:cs typeface="Arial" charset="0"/>
              </a:rPr>
              <a:t> </a:t>
            </a:r>
            <a:r>
              <a:rPr lang="en-US" sz="3500" b="1" dirty="0">
                <a:cs typeface="Arial" charset="0"/>
              </a:rPr>
              <a:t>source control system</a:t>
            </a:r>
            <a:endParaRPr lang="en-US" sz="3500" b="1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Consists of techniques, practices and tools for working </a:t>
            </a:r>
            <a:br>
              <a:rPr lang="en-US" sz="3200" dirty="0"/>
            </a:br>
            <a:r>
              <a:rPr lang="en-US" sz="3200" dirty="0"/>
              <a:t>on </a:t>
            </a:r>
            <a:r>
              <a:rPr lang="en-US" sz="3200" b="1" dirty="0">
                <a:solidFill>
                  <a:schemeClr val="bg1"/>
                </a:solidFill>
              </a:rPr>
              <a:t>shared source code </a:t>
            </a:r>
            <a:r>
              <a:rPr lang="en-US" sz="3200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Mechanisms for management, control and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Defines the process of </a:t>
            </a:r>
            <a:r>
              <a:rPr lang="en-US" sz="3200" b="1" dirty="0">
                <a:solidFill>
                  <a:schemeClr val="bg1"/>
                </a:solidFill>
              </a:rPr>
              <a:t>change management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Keeps track of what is happening in the project</a:t>
            </a:r>
            <a:r>
              <a:rPr lang="bg-BG" sz="3200" dirty="0"/>
              <a:t> </a:t>
            </a:r>
            <a:r>
              <a:rPr lang="en-US" sz="3200" dirty="0"/>
              <a:t>over time</a:t>
            </a:r>
            <a:endParaRPr lang="bg-BG" sz="3200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Solves </a:t>
            </a:r>
            <a:r>
              <a:rPr lang="en-US" sz="3200" b="1" dirty="0">
                <a:solidFill>
                  <a:schemeClr val="bg1"/>
                </a:solidFill>
              </a:rPr>
              <a:t>conflicts</a:t>
            </a:r>
            <a:r>
              <a:rPr lang="en-US" sz="3200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xmlns="" id="{A010A616-4A80-4202-9AE9-8491DAD6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635" y="1089000"/>
            <a:ext cx="1577365" cy="157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044000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Version control systems </a:t>
            </a:r>
            <a:r>
              <a:rPr lang="en-US" dirty="0"/>
              <a:t>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3397685-8719-4FC5-9F09-7F3B79FE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00" y="2336686"/>
            <a:ext cx="5517950" cy="43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Repo</a:t>
            </a:r>
            <a:r>
              <a:rPr lang="en-US" dirty="0"/>
              <a:t> holds the project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11690052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== download a </a:t>
            </a:r>
            <a:r>
              <a:rPr lang="en-US" b="1" dirty="0"/>
              <a:t>local copy </a:t>
            </a:r>
            <a:r>
              <a:rPr lang="en-US" dirty="0"/>
              <a:t>of the remote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xmlns="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754320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6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</TotalTime>
  <Words>2174</Words>
  <Application>Microsoft Office PowerPoint</Application>
  <PresentationFormat>Widescreen</PresentationFormat>
  <Paragraphs>332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Git and GitHub</vt:lpstr>
      <vt:lpstr>Table of Contents</vt:lpstr>
      <vt:lpstr>Have a Question?</vt:lpstr>
      <vt:lpstr>Source Control Systems: Lesson Summary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Pull Requests: The Code Review Process</vt:lpstr>
      <vt:lpstr>Git</vt:lpstr>
      <vt:lpstr>What is Git?</vt:lpstr>
      <vt:lpstr>PowerPoint Presentation</vt:lpstr>
      <vt:lpstr>Installing Git</vt:lpstr>
      <vt:lpstr>PowerPoint Presentation</vt:lpstr>
      <vt:lpstr>PowerPoint Presentation</vt:lpstr>
      <vt:lpstr>Git: Live Demo</vt:lpstr>
      <vt:lpstr>GitHub</vt:lpstr>
      <vt:lpstr>What is GitHub?</vt:lpstr>
      <vt:lpstr>Creating a GitHub Repository</vt:lpstr>
      <vt:lpstr>GitHub – Example</vt:lpstr>
      <vt:lpstr>GitHub: Live Demo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71</cp:revision>
  <dcterms:created xsi:type="dcterms:W3CDTF">2018-05-23T13:08:44Z</dcterms:created>
  <dcterms:modified xsi:type="dcterms:W3CDTF">2022-12-21T08:52:42Z</dcterms:modified>
  <cp:category>programming;computer programming;software development;web development</cp:category>
</cp:coreProperties>
</file>