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7" r:id="rId16"/>
    <p:sldId id="293" r:id="rId17"/>
    <p:sldId id="268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9" r:id="rId30"/>
    <p:sldId id="627" r:id="rId31"/>
    <p:sldId id="628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92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Operations" id="{150070F4-AD41-4778-BCAA-487871158F1C}">
          <p14:sldIdLst>
            <p14:sldId id="267"/>
            <p14:sldId id="293"/>
            <p14:sldId id="268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627"/>
            <p14:sldId id="628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00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61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22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8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527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8057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69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39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3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3939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21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80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211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475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485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3586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996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3493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806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82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53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755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70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83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09809"/>
            <a:ext cx="855573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307932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8600"/>
              </a:spcAft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 element to the end of the array:</a:t>
            </a:r>
          </a:p>
          <a:p>
            <a:r>
              <a:rPr lang="en-US" dirty="0"/>
              <a:t>Or you can use the built-in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dirty="0"/>
              <a:t> method: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New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6013" y="5042798"/>
            <a:ext cx="8402637" cy="112871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(50); 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40, 50]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88E07-7237-4BC2-AD54-1536B0DD6228}"/>
              </a:ext>
            </a:extLst>
          </p:cNvPr>
          <p:cNvSpPr txBox="1">
            <a:spLocks/>
          </p:cNvSpPr>
          <p:nvPr/>
        </p:nvSpPr>
        <p:spPr>
          <a:xfrm>
            <a:off x="2417958" y="2072479"/>
            <a:ext cx="8403042" cy="16715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b="1" dirty="0"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arr[</a:t>
            </a:r>
            <a:r>
              <a:rPr lang="en-US" sz="2400" b="1" dirty="0" err="1">
                <a:latin typeface="Consolas" panose="020B0609020204030204" pitchFamily="49" charset="0"/>
              </a:rPr>
              <a:t>arr.length</a:t>
            </a:r>
            <a:r>
              <a:rPr lang="en-US" sz="2400" b="1" dirty="0">
                <a:latin typeface="Consolas" panose="020B0609020204030204" pitchFamily="49" charset="0"/>
              </a:rPr>
              <a:t>] = 40;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 (invalid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8;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 5</a:t>
            </a:r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array functionality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E3A9F2-D3FB-4EF7-8B83-3AACDD2F0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200" dirty="0"/>
              <a:t>They have built-in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, like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</a:p>
          <a:p>
            <a:r>
              <a:rPr lang="en-US" dirty="0"/>
              <a:t>Methods are written with a dot after the variable name:</a:t>
            </a:r>
          </a:p>
          <a:p>
            <a:pPr>
              <a:spcBef>
                <a:spcPts val="10200"/>
              </a:spcBef>
            </a:pPr>
            <a:r>
              <a:rPr lang="en-US" dirty="0"/>
              <a:t>Other examples: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includes()</a:t>
            </a:r>
            <a:r>
              <a:rPr lang="en-US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toString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join()</a:t>
            </a:r>
          </a:p>
          <a:p>
            <a:pPr>
              <a:spcBef>
                <a:spcPts val="4800"/>
              </a:spcBef>
            </a:pPr>
            <a:r>
              <a:rPr lang="en-US" dirty="0"/>
              <a:t>More methods will be examined in the </a:t>
            </a:r>
            <a:r>
              <a:rPr lang="en-US" b="1" dirty="0">
                <a:solidFill>
                  <a:schemeClr val="bg1"/>
                </a:solidFill>
              </a:rPr>
              <a:t>Arrays Advanced </a:t>
            </a:r>
            <a:r>
              <a:rPr lang="en-US" dirty="0"/>
              <a:t>lesson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492C19A-5DC4-458D-8FB6-0D24C3FE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3284893"/>
            <a:ext cx="792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.length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825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16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string from all elements,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a given string: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2387" y="2066080"/>
            <a:ext cx="78801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9DAADB-330E-4622-B7EB-90A09645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6" y="4720503"/>
            <a:ext cx="788019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':'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10:20:30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console.log(words.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 - 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bg1"/>
                </a:solidFill>
              </a:rPr>
              <a:t>for-loop</a:t>
            </a:r>
            <a:r>
              <a:rPr lang="en-US" dirty="0"/>
              <a:t> can be used</a:t>
            </a:r>
          </a:p>
          <a:p>
            <a:pPr marL="1066419" lvl="1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Loop from first index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) to last index (</a:t>
            </a:r>
            <a:r>
              <a:rPr lang="en-US" b="1" dirty="0" err="1">
                <a:solidFill>
                  <a:schemeClr val="bg1"/>
                </a:solidFill>
              </a:rPr>
              <a:t>arr.length</a:t>
            </a:r>
            <a:r>
              <a:rPr lang="en-US" b="1" dirty="0">
                <a:solidFill>
                  <a:schemeClr val="bg1"/>
                </a:solidFill>
              </a:rPr>
              <a:t> - 1</a:t>
            </a:r>
            <a:r>
              <a:rPr lang="en-US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18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398065"/>
            <a:ext cx="9923647" cy="211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GB" sz="27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pPr>
              <a:spcBef>
                <a:spcPts val="1800"/>
              </a:spcBef>
            </a:pPr>
            <a:r>
              <a:rPr lang="en-GB" sz="27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700" b="1" dirty="0">
                <a:latin typeface="Consolas" panose="020B0609020204030204" pitchFamily="49" charset="0"/>
              </a:rPr>
              <a:t>; </a:t>
            </a:r>
            <a:r>
              <a:rPr lang="en-GB" sz="2700" b="1" dirty="0" err="1">
                <a:latin typeface="Consolas" panose="020B0609020204030204" pitchFamily="49" charset="0"/>
              </a:rPr>
              <a:t>i</a:t>
            </a:r>
            <a:r>
              <a:rPr lang="en-GB" sz="27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>  console.log(capitals[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7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274116"/>
            <a:ext cx="992136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700" b="1" dirty="0">
                <a:latin typeface="Consolas" panose="020B0609020204030204" pitchFamily="49" charset="0"/>
              </a:rPr>
              <a:t>console.log(capitals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7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7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21D8E4B5-4B1C-407D-BB0E-F4E21FD7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426" y="3650972"/>
            <a:ext cx="4068851" cy="788533"/>
          </a:xfrm>
          <a:prstGeom prst="wedgeRoundRectCallout">
            <a:avLst>
              <a:gd name="adj1" fmla="val -61811"/>
              <a:gd name="adj2" fmla="val -52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 comparison: iteration will stop at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- 1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0AFC55-B585-49F4-A93C-66C7AA40D3AA}"/>
              </a:ext>
            </a:extLst>
          </p:cNvPr>
          <p:cNvSpPr/>
          <p:nvPr/>
        </p:nvSpPr>
        <p:spPr bwMode="auto">
          <a:xfrm>
            <a:off x="3906982" y="3133898"/>
            <a:ext cx="3640974" cy="440575"/>
          </a:xfrm>
          <a:prstGeom prst="rect">
            <a:avLst/>
          </a:prstGeom>
          <a:solidFill>
            <a:srgbClr val="234465">
              <a:alpha val="10196"/>
            </a:srgbClr>
          </a:solidFill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it,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3065" y="2754000"/>
            <a:ext cx="335684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[</a:t>
            </a:r>
            <a:r>
              <a:rPr lang="bg-BG" sz="3200" b="1" noProof="1">
                <a:latin typeface="Consolas" panose="020B0609020204030204" pitchFamily="49" charset="0"/>
              </a:rPr>
              <a:t>10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20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30</a:t>
            </a:r>
            <a:r>
              <a:rPr lang="en-US" sz="3200" b="1" noProof="1">
                <a:latin typeface="Consolas" panose="020B0609020204030204" pitchFamily="49" charset="0"/>
              </a:rPr>
              <a:t>,40]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86000" y="3000222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276025" y="311951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83065" y="4645498"/>
            <a:ext cx="335684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[</a:t>
            </a:r>
            <a:r>
              <a:rPr lang="bg-BG" sz="3200" b="1" noProof="1">
                <a:latin typeface="Consolas" panose="020B0609020204030204" pitchFamily="49" charset="0"/>
              </a:rPr>
              <a:t>-1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20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9,</a:t>
            </a:r>
            <a:r>
              <a:rPr lang="bg-BG" sz="3200" b="1" noProof="1">
                <a:latin typeface="Consolas" panose="020B0609020204030204" pitchFamily="49" charset="0"/>
              </a:rPr>
              <a:t>5</a:t>
            </a:r>
            <a:r>
              <a:rPr lang="en-US" sz="3200" b="1" noProof="1">
                <a:latin typeface="Consolas" panose="020B0609020204030204" pitchFamily="49" charset="0"/>
              </a:rPr>
              <a:t>]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86000" y="489172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278469" y="501101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Definition</a:t>
            </a:r>
          </a:p>
          <a:p>
            <a:pPr marL="742950" indent="-742950"/>
            <a:r>
              <a:rPr lang="en-GB" dirty="0"/>
              <a:t>Operations</a:t>
            </a:r>
          </a:p>
          <a:p>
            <a:pPr marL="742950" indent="-742950"/>
            <a:r>
              <a:rPr lang="en-GB" dirty="0"/>
              <a:t>Array Iteration</a:t>
            </a:r>
          </a:p>
          <a:p>
            <a:pPr marL="742950" indent="-742950"/>
            <a:r>
              <a:rPr lang="en-US" dirty="0"/>
              <a:t>For-of 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4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array of strings, </a:t>
            </a:r>
            <a:r>
              <a:rPr lang="en-US" b="1" dirty="0">
                <a:solidFill>
                  <a:schemeClr val="bg1"/>
                </a:solidFill>
              </a:rPr>
              <a:t>reverse their places</a:t>
            </a:r>
            <a:r>
              <a:rPr lang="en-US" dirty="0"/>
              <a:t> and print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 (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a new array):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in Place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2894" y="2530401"/>
            <a:ext cx="436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['a','b','c','d','e']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29826" y="2530401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54191" y="2673106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42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in Place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</a:t>
            </a:r>
            <a:r>
              <a:rPr lang="en-GB" sz="2800" b="1" dirty="0">
                <a:latin typeface="Consolas" pitchFamily="49" charset="0"/>
              </a:rPr>
              <a:t>of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648015"/>
            <a:ext cx="7997445" cy="29880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for (</a:t>
            </a:r>
            <a:r>
              <a:rPr lang="en-US" sz="2800" dirty="0">
                <a:solidFill>
                  <a:schemeClr val="bg1"/>
                </a:solidFill>
              </a:rPr>
              <a:t>let </a:t>
            </a:r>
            <a:r>
              <a:rPr lang="en-US" sz="2800" dirty="0">
                <a:solidFill>
                  <a:schemeClr val="tx1"/>
                </a:solidFill>
              </a:rPr>
              <a:t>number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486000" y="463611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942667" y="518781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are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Create an array: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let arr = [5,3,7]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Access elements: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[2] = 4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Elements can be iterated with a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standard loop or a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>
                <a:solidFill>
                  <a:schemeClr val="bg2"/>
                </a:solidFill>
              </a:rPr>
              <a:t> loop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the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numbered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sizes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597149" y="3161302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</a:p>
          <a:p>
            <a:pPr marL="457200" indent="-457200">
              <a:lnSpc>
                <a:spcPct val="100000"/>
              </a:lnSpc>
              <a:spcBef>
                <a:spcPts val="84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54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516879"/>
            <a:ext cx="71137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console.log(numbers);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171966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74013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</a:t>
            </a:r>
            <a:r>
              <a:rPr lang="bg-BG" dirty="0"/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sum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44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</a:t>
            </a:r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00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184277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14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6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61987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928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850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9881201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array of strings: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25011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program, which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and prints the </a:t>
            </a:r>
            <a:br>
              <a:rPr lang="en-US" dirty="0"/>
            </a:br>
            <a:r>
              <a:rPr lang="en-US" dirty="0"/>
              <a:t>corresponding  name of the day of the week (in English)  </a:t>
            </a:r>
          </a:p>
          <a:p>
            <a:r>
              <a:rPr lang="en-US" dirty="0"/>
              <a:t>If the number is not a valid day, print </a:t>
            </a:r>
            <a:r>
              <a:rPr lang="en-US" b="1" dirty="0">
                <a:solidFill>
                  <a:schemeClr val="bg1"/>
                </a:solidFill>
              </a:rPr>
              <a:t>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007045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007045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82234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82234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1829</Words>
  <Application>Microsoft Office PowerPoint</Application>
  <PresentationFormat>Широк екран</PresentationFormat>
  <Paragraphs>307</Paragraphs>
  <Slides>32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2_SoftUni</vt:lpstr>
      <vt:lpstr>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Days of Week</vt:lpstr>
      <vt:lpstr>Solution: Day of Week</vt:lpstr>
      <vt:lpstr>Arrays of Different Types</vt:lpstr>
      <vt:lpstr>Adding New Elements</vt:lpstr>
      <vt:lpstr>JS Arrays and Invalid Positions</vt:lpstr>
      <vt:lpstr>Array Methods</vt:lpstr>
      <vt:lpstr>Array Methods</vt:lpstr>
      <vt:lpstr>Example Usage</vt:lpstr>
      <vt:lpstr>Array Iteration</vt:lpstr>
      <vt:lpstr>Printing Arrays On the Console</vt:lpstr>
      <vt:lpstr>Problem: Reverse an Array of Numbers</vt:lpstr>
      <vt:lpstr>Solution: Reverse an Array of Integers</vt:lpstr>
      <vt:lpstr>Problem: Reverse in Place</vt:lpstr>
      <vt:lpstr>Solution: Reverse in Place</vt:lpstr>
      <vt:lpstr>For-of Loops</vt:lpstr>
      <vt:lpstr>For-of Loop</vt:lpstr>
      <vt:lpstr>Print an Array with For-of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60</cp:revision>
  <dcterms:created xsi:type="dcterms:W3CDTF">2018-05-23T13:08:44Z</dcterms:created>
  <dcterms:modified xsi:type="dcterms:W3CDTF">2022-12-19T13:40:06Z</dcterms:modified>
  <cp:category>Technology fundamentals;computer programming;software development;web development</cp:category>
</cp:coreProperties>
</file>